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Processamento Digital de Sinais</a:t>
            </a:r>
            <a:br>
              <a:rPr lang="pt-BR" dirty="0" smtClean="0"/>
            </a:br>
            <a:r>
              <a:rPr lang="pt-BR" dirty="0" smtClean="0"/>
              <a:t>Introdução – </a:t>
            </a:r>
            <a:r>
              <a:rPr lang="pt-BR" dirty="0" smtClean="0"/>
              <a:t>parte2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As relações que se descritos por sinais sinusoidais transitar para a classe de sinais exponenciais </a:t>
            </a:r>
            <a:r>
              <a:rPr lang="pt-BR" dirty="0" smtClean="0"/>
              <a:t>complexas.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Isto pode ser facilmente visto pelos expressando estes sinais em termos de sinusóides utilizando a </a:t>
            </a:r>
            <a:r>
              <a:rPr lang="pt-BR" dirty="0" smtClean="0"/>
              <a:t>identidade </a:t>
            </a:r>
            <a:r>
              <a:rPr lang="pt-BR" dirty="0"/>
              <a:t>de </a:t>
            </a:r>
            <a:r>
              <a:rPr lang="pt-BR" dirty="0" smtClean="0"/>
              <a:t>Euler: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Por definição, a </a:t>
            </a:r>
            <a:r>
              <a:rPr lang="pt-BR" dirty="0" smtClean="0"/>
              <a:t>frequência </a:t>
            </a:r>
            <a:r>
              <a:rPr lang="pt-BR" dirty="0"/>
              <a:t>é uma grandeza física </a:t>
            </a:r>
            <a:r>
              <a:rPr lang="pt-BR" dirty="0" smtClean="0"/>
              <a:t>positiva. </a:t>
            </a:r>
            <a:r>
              <a:rPr lang="pt-BR" dirty="0"/>
              <a:t>Isto é evidente se interpretar frequência como o número de ciclos por unidade de tempo num sinal periódico. </a:t>
            </a:r>
            <a:r>
              <a:rPr lang="pt-BR" dirty="0" smtClean="0"/>
              <a:t>Para </a:t>
            </a:r>
            <a:r>
              <a:rPr lang="pt-BR" dirty="0"/>
              <a:t>ver este lembramos que o sinal sinusoidal pode ser expressa como: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frequência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985593"/>
            <a:ext cx="2228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579" y="3284984"/>
            <a:ext cx="28575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07" y="5570672"/>
            <a:ext cx="60388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05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Note que um sinal sinusoidal pode ser obtido </a:t>
            </a:r>
            <a:r>
              <a:rPr lang="pt-BR" dirty="0"/>
              <a:t>por dois sinais exponenciais complexo-conjugado de igual amplitude</a:t>
            </a:r>
            <a:r>
              <a:rPr lang="pt-BR" dirty="0" smtClean="0"/>
              <a:t>, também chamados </a:t>
            </a:r>
            <a:r>
              <a:rPr lang="pt-BR" dirty="0" err="1" smtClean="0"/>
              <a:t>fasores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frequência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1" y="3022945"/>
            <a:ext cx="2832412" cy="231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79" y="3819525"/>
            <a:ext cx="601684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739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frequência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5539071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40922"/>
            <a:ext cx="328914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809954"/>
            <a:ext cx="1371274" cy="83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47955"/>
            <a:ext cx="7236842" cy="689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64364"/>
            <a:ext cx="6510503" cy="61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982149"/>
            <a:ext cx="5014681" cy="53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23" y="4389195"/>
            <a:ext cx="6077134" cy="862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5109274"/>
            <a:ext cx="6100139" cy="69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22" y="5795027"/>
            <a:ext cx="4805297" cy="874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571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frequência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57325"/>
            <a:ext cx="91440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862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Há muitas maneiras de provar um sinal analógico. Nós limitamos nossa discussão a amostragem periódica ou uniforme, que é o tipo de amostragem utilizado na maioria das vezes na prática. Esta é descrita pela </a:t>
            </a:r>
            <a:r>
              <a:rPr lang="pt-BR" dirty="0" smtClean="0"/>
              <a:t>relação: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Onde x(n</a:t>
            </a:r>
            <a:r>
              <a:rPr lang="pt-BR" dirty="0"/>
              <a:t>) é o sinal </a:t>
            </a:r>
            <a:r>
              <a:rPr lang="pt-BR" dirty="0" smtClean="0"/>
              <a:t>discreto </a:t>
            </a:r>
            <a:r>
              <a:rPr lang="pt-BR" dirty="0"/>
              <a:t>obtido </a:t>
            </a:r>
            <a:r>
              <a:rPr lang="pt-BR" dirty="0" smtClean="0"/>
              <a:t>amostrando o </a:t>
            </a:r>
            <a:r>
              <a:rPr lang="pt-BR" dirty="0"/>
              <a:t>sinal analógico </a:t>
            </a:r>
            <a:r>
              <a:rPr lang="pt-BR" dirty="0" smtClean="0"/>
              <a:t>x(t</a:t>
            </a:r>
            <a:r>
              <a:rPr lang="pt-BR" dirty="0"/>
              <a:t>) a cada T segundos.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intervalo de tempo T entre amostras sucessivas é chamado o período de amostragem ou intervalo de </a:t>
            </a:r>
            <a:r>
              <a:rPr lang="pt-BR" dirty="0" smtClean="0"/>
              <a:t>amostragem.</a:t>
            </a:r>
          </a:p>
          <a:p>
            <a:r>
              <a:rPr lang="pt-BR" dirty="0" err="1" smtClean="0"/>
              <a:t>Fs</a:t>
            </a:r>
            <a:r>
              <a:rPr lang="pt-BR" dirty="0" smtClean="0"/>
              <a:t> </a:t>
            </a:r>
            <a:r>
              <a:rPr lang="pt-BR" dirty="0"/>
              <a:t>é </a:t>
            </a:r>
            <a:r>
              <a:rPr lang="pt-BR" dirty="0" smtClean="0"/>
              <a:t>chamada </a:t>
            </a:r>
            <a:r>
              <a:rPr lang="pt-BR" dirty="0"/>
              <a:t>de </a:t>
            </a:r>
            <a:r>
              <a:rPr lang="pt-BR" dirty="0" smtClean="0"/>
              <a:t>frequência </a:t>
            </a:r>
            <a:r>
              <a:rPr lang="pt-BR" dirty="0"/>
              <a:t>de amostragem </a:t>
            </a:r>
            <a:r>
              <a:rPr lang="pt-BR" dirty="0" smtClean="0"/>
              <a:t>(1/T amostras por segundo).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Amostragem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24944"/>
            <a:ext cx="4611574" cy="65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813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Amostragem periódica estabelece uma relação entre as variáveis ​​de tempo </a:t>
            </a:r>
            <a:r>
              <a:rPr lang="pt-BR" b="1" dirty="0">
                <a:solidFill>
                  <a:srgbClr val="FF0000"/>
                </a:solidFill>
              </a:rPr>
              <a:t>t</a:t>
            </a:r>
            <a:r>
              <a:rPr lang="pt-BR" dirty="0"/>
              <a:t> e </a:t>
            </a:r>
            <a:r>
              <a:rPr lang="pt-BR" b="1" dirty="0">
                <a:solidFill>
                  <a:srgbClr val="FF0000"/>
                </a:solidFill>
              </a:rPr>
              <a:t>n</a:t>
            </a:r>
            <a:r>
              <a:rPr lang="pt-BR" dirty="0"/>
              <a:t> de tempo contínuo e sinais discretos no tempo, respectivamente. </a:t>
            </a:r>
            <a:endParaRPr lang="pt-BR" dirty="0" smtClean="0"/>
          </a:p>
          <a:p>
            <a:r>
              <a:rPr lang="pt-BR" dirty="0" smtClean="0"/>
              <a:t>Estas </a:t>
            </a:r>
            <a:r>
              <a:rPr lang="pt-BR" dirty="0"/>
              <a:t>variáveis ​​são linearmente </a:t>
            </a:r>
            <a:r>
              <a:rPr lang="pt-BR" dirty="0" smtClean="0"/>
              <a:t>relacionada </a:t>
            </a:r>
            <a:r>
              <a:rPr lang="pt-BR" dirty="0"/>
              <a:t>com o período de amostragem T ou, de forma equivalente, por meio da taxa de amostragem </a:t>
            </a:r>
            <a:r>
              <a:rPr lang="pt-BR" dirty="0" err="1"/>
              <a:t>Fs</a:t>
            </a:r>
            <a:r>
              <a:rPr lang="pt-BR" dirty="0"/>
              <a:t> = </a:t>
            </a:r>
            <a:r>
              <a:rPr lang="pt-BR" dirty="0" smtClean="0"/>
              <a:t>1/T, como: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Amostragem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176975"/>
            <a:ext cx="198650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1430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Amostragem</a:t>
            </a:r>
            <a:endParaRPr lang="pt-BR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2571"/>
            <a:ext cx="9144000" cy="544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495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Amostragem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30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Tempo </a:t>
            </a:r>
            <a:r>
              <a:rPr lang="pt-BR" dirty="0" smtClean="0"/>
              <a:t>contínuo vs. </a:t>
            </a:r>
            <a:r>
              <a:rPr lang="pt-BR" dirty="0" smtClean="0"/>
              <a:t>Discreto</a:t>
            </a:r>
          </a:p>
          <a:p>
            <a:r>
              <a:rPr lang="pt-BR" dirty="0"/>
              <a:t>Sinal Determinístico vs. </a:t>
            </a:r>
            <a:r>
              <a:rPr lang="pt-BR" dirty="0" smtClean="0"/>
              <a:t>Aleatório</a:t>
            </a:r>
          </a:p>
          <a:p>
            <a:r>
              <a:rPr lang="pt-BR" dirty="0"/>
              <a:t>Conceito de </a:t>
            </a:r>
            <a:r>
              <a:rPr lang="pt-BR" dirty="0" smtClean="0"/>
              <a:t>frequência</a:t>
            </a:r>
          </a:p>
          <a:p>
            <a:r>
              <a:rPr lang="pt-BR" dirty="0" smtClean="0"/>
              <a:t>Amostragem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667751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/>
              <a:t>Os valores de um sinal podem ser contínuos os discretos.</a:t>
            </a:r>
          </a:p>
          <a:p>
            <a:r>
              <a:rPr lang="pt-BR" sz="2400" dirty="0" smtClean="0"/>
              <a:t>Para que um sinal seja chamado de contínuo no tempo deve existir derivada ao longo de todo um intervalo [</a:t>
            </a:r>
            <a:r>
              <a:rPr lang="pt-BR" sz="2400" dirty="0" err="1" smtClean="0"/>
              <a:t>a,b</a:t>
            </a:r>
            <a:r>
              <a:rPr lang="pt-BR" sz="2400" dirty="0" smtClean="0"/>
              <a:t>] que está sendo considerado.</a:t>
            </a:r>
          </a:p>
          <a:p>
            <a:r>
              <a:rPr lang="pt-BR" sz="2400" dirty="0" smtClean="0"/>
              <a:t>Um conjunto de valores discretos ao longo do tempo pode ser chamado sinal digital.  </a:t>
            </a: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Tempo contínuo vs. </a:t>
            </a:r>
            <a:r>
              <a:rPr lang="pt-BR" dirty="0" smtClean="0"/>
              <a:t>discreto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104457"/>
            <a:ext cx="7272808" cy="2780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954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Se o sinal a ser processado é </a:t>
            </a:r>
            <a:r>
              <a:rPr lang="pt-BR" dirty="0" smtClean="0"/>
              <a:t>analógico, ele pode ser </a:t>
            </a:r>
            <a:r>
              <a:rPr lang="pt-BR" dirty="0"/>
              <a:t>convertido para um sinal digital através da </a:t>
            </a:r>
            <a:r>
              <a:rPr lang="pt-BR" b="1" dirty="0" smtClean="0"/>
              <a:t>amostragem</a:t>
            </a:r>
            <a:r>
              <a:rPr lang="pt-BR" dirty="0" smtClean="0"/>
              <a:t> em </a:t>
            </a:r>
            <a:r>
              <a:rPr lang="pt-BR" dirty="0"/>
              <a:t>instantes discretos </a:t>
            </a:r>
            <a:r>
              <a:rPr lang="pt-BR" dirty="0" smtClean="0"/>
              <a:t>de tempo.</a:t>
            </a:r>
          </a:p>
          <a:p>
            <a:r>
              <a:rPr lang="pt-BR" dirty="0" smtClean="0"/>
              <a:t>O </a:t>
            </a:r>
            <a:r>
              <a:rPr lang="pt-BR" dirty="0"/>
              <a:t>processo de conversão de um sinal contínuo </a:t>
            </a:r>
            <a:r>
              <a:rPr lang="pt-BR" dirty="0" smtClean="0"/>
              <a:t>em </a:t>
            </a:r>
            <a:r>
              <a:rPr lang="pt-BR" dirty="0"/>
              <a:t>um sinal </a:t>
            </a:r>
            <a:r>
              <a:rPr lang="pt-BR" dirty="0" smtClean="0"/>
              <a:t>discreto é chamado </a:t>
            </a:r>
            <a:r>
              <a:rPr lang="pt-BR" b="1" u="sng" dirty="0" smtClean="0"/>
              <a:t>quantização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A </a:t>
            </a:r>
            <a:r>
              <a:rPr lang="pt-BR" b="1" u="sng" dirty="0" smtClean="0"/>
              <a:t>quantização</a:t>
            </a:r>
            <a:r>
              <a:rPr lang="pt-BR" dirty="0" smtClean="0"/>
              <a:t> </a:t>
            </a:r>
            <a:r>
              <a:rPr lang="pt-BR" dirty="0"/>
              <a:t>é basicamente um processo de aproximação. Isso pode ser conseguido simplesmente </a:t>
            </a:r>
            <a:r>
              <a:rPr lang="pt-BR" dirty="0" smtClean="0"/>
              <a:t>por arredondamento </a:t>
            </a:r>
            <a:r>
              <a:rPr lang="pt-BR" dirty="0"/>
              <a:t>ou truncamento.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Tempo contínuo vs. discreto</a:t>
            </a:r>
          </a:p>
        </p:txBody>
      </p:sp>
    </p:spTree>
    <p:extLst>
      <p:ext uri="{BB962C8B-B14F-4D97-AF65-F5344CB8AC3E}">
        <p14:creationId xmlns:p14="http://schemas.microsoft.com/office/powerpoint/2010/main" val="252012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 análise matemática e processamento de sinais requer a disponibilidade de uma descrição matemática para o próprio </a:t>
            </a:r>
            <a:r>
              <a:rPr lang="pt-BR" dirty="0" smtClean="0"/>
              <a:t>sinal. </a:t>
            </a:r>
            <a:r>
              <a:rPr lang="pt-BR" dirty="0"/>
              <a:t>Esta descrição </a:t>
            </a:r>
            <a:r>
              <a:rPr lang="pt-BR" dirty="0" smtClean="0"/>
              <a:t>matemática, </a:t>
            </a:r>
            <a:r>
              <a:rPr lang="pt-BR" dirty="0"/>
              <a:t>muitas vezes referido como o modelo de </a:t>
            </a:r>
            <a:r>
              <a:rPr lang="pt-BR" dirty="0" smtClean="0"/>
              <a:t>sinal, </a:t>
            </a:r>
            <a:r>
              <a:rPr lang="pt-BR" dirty="0"/>
              <a:t>leva a uma outra classificação importante de </a:t>
            </a:r>
            <a:r>
              <a:rPr lang="pt-BR" dirty="0" smtClean="0"/>
              <a:t>sinais. </a:t>
            </a:r>
          </a:p>
          <a:p>
            <a:r>
              <a:rPr lang="pt-BR" dirty="0" smtClean="0"/>
              <a:t>Qualquer </a:t>
            </a:r>
            <a:r>
              <a:rPr lang="pt-BR" dirty="0"/>
              <a:t>sinal que pode ser </a:t>
            </a:r>
            <a:r>
              <a:rPr lang="pt-BR" dirty="0" smtClean="0"/>
              <a:t>descrita por </a:t>
            </a:r>
            <a:r>
              <a:rPr lang="pt-BR" dirty="0"/>
              <a:t>uma expressão explícita </a:t>
            </a:r>
            <a:r>
              <a:rPr lang="pt-BR" dirty="0" smtClean="0"/>
              <a:t>matemática, </a:t>
            </a:r>
            <a:r>
              <a:rPr lang="pt-BR" dirty="0"/>
              <a:t>uma tabela de </a:t>
            </a:r>
            <a:r>
              <a:rPr lang="pt-BR" dirty="0" smtClean="0"/>
              <a:t>dados, </a:t>
            </a:r>
            <a:r>
              <a:rPr lang="pt-BR" dirty="0"/>
              <a:t>ou uma regra bem definida é chamado </a:t>
            </a:r>
            <a:r>
              <a:rPr lang="pt-BR" b="1" u="sng" dirty="0" smtClean="0"/>
              <a:t>determinista</a:t>
            </a:r>
            <a:r>
              <a:rPr lang="pt-BR" dirty="0" smtClean="0"/>
              <a:t>. </a:t>
            </a:r>
          </a:p>
          <a:p>
            <a:r>
              <a:rPr lang="pt-BR" dirty="0" smtClean="0"/>
              <a:t>Este </a:t>
            </a:r>
            <a:r>
              <a:rPr lang="pt-BR" dirty="0"/>
              <a:t>termo é usado para enfatizar o fato de que todos os valores passados, presentes e futuros do sinal são conhecidos com precisão, sem qualquer incerteza.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Sinal Determinístico vs. Aleatório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262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0000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Em muitas aplicações </a:t>
            </a:r>
            <a:r>
              <a:rPr lang="pt-BR" dirty="0" smtClean="0"/>
              <a:t>práticas, </a:t>
            </a:r>
            <a:r>
              <a:rPr lang="pt-BR" dirty="0"/>
              <a:t>há sinais de que </a:t>
            </a:r>
            <a:r>
              <a:rPr lang="pt-BR" dirty="0" smtClean="0"/>
              <a:t>não </a:t>
            </a:r>
            <a:r>
              <a:rPr lang="pt-BR" dirty="0"/>
              <a:t>podem ser descritas em qualquer grau razoável de precisão por fórmulas matemáticas </a:t>
            </a:r>
            <a:r>
              <a:rPr lang="pt-BR" dirty="0" smtClean="0"/>
              <a:t>explícitas, </a:t>
            </a:r>
            <a:r>
              <a:rPr lang="pt-BR" dirty="0"/>
              <a:t>ou tal descrição é muito </a:t>
            </a:r>
            <a:r>
              <a:rPr lang="pt-BR" dirty="0" smtClean="0"/>
              <a:t>complicada </a:t>
            </a:r>
            <a:r>
              <a:rPr lang="pt-BR" dirty="0"/>
              <a:t>para ser de alguma utilidade prática.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falta de uma tal relação implica que tais sinais </a:t>
            </a:r>
            <a:r>
              <a:rPr lang="pt-BR" dirty="0" smtClean="0"/>
              <a:t>evoluem </a:t>
            </a:r>
            <a:r>
              <a:rPr lang="pt-BR" dirty="0"/>
              <a:t>no tempo de uma forma </a:t>
            </a:r>
            <a:r>
              <a:rPr lang="pt-BR" dirty="0" smtClean="0"/>
              <a:t>imprevisível. </a:t>
            </a:r>
            <a:r>
              <a:rPr lang="pt-BR" dirty="0"/>
              <a:t>Referimo-nos a esses sinais </a:t>
            </a:r>
            <a:r>
              <a:rPr lang="pt-BR" dirty="0" smtClean="0"/>
              <a:t>como: </a:t>
            </a:r>
            <a:r>
              <a:rPr lang="pt-BR" b="1" u="sng" dirty="0" smtClean="0"/>
              <a:t>sinais aleatórios</a:t>
            </a:r>
            <a:r>
              <a:rPr lang="pt-BR" dirty="0" smtClean="0"/>
              <a:t>.</a:t>
            </a:r>
          </a:p>
          <a:p>
            <a:r>
              <a:rPr lang="pt-BR" dirty="0"/>
              <a:t>Deve-se enfatizar neste ponto que a classificação de um sinal do mundo real como </a:t>
            </a:r>
            <a:r>
              <a:rPr lang="pt-BR" dirty="0" smtClean="0"/>
              <a:t>determinístico </a:t>
            </a:r>
            <a:r>
              <a:rPr lang="pt-BR" dirty="0"/>
              <a:t>ou </a:t>
            </a:r>
            <a:r>
              <a:rPr lang="pt-BR" dirty="0" smtClean="0"/>
              <a:t>aleatório </a:t>
            </a:r>
            <a:r>
              <a:rPr lang="pt-BR" dirty="0"/>
              <a:t>nem sempre é clara. </a:t>
            </a:r>
            <a:endParaRPr lang="pt-BR" dirty="0" smtClean="0"/>
          </a:p>
          <a:p>
            <a:r>
              <a:rPr lang="pt-BR" dirty="0" smtClean="0"/>
              <a:t>Ambas </a:t>
            </a:r>
            <a:r>
              <a:rPr lang="pt-BR" dirty="0"/>
              <a:t>as abordagens conduzem a resultados significativos que fornecem mais detalhes sobre o comportamento do sinal. Em outras </a:t>
            </a:r>
            <a:r>
              <a:rPr lang="pt-BR" dirty="0" smtClean="0"/>
              <a:t>ocasiões, </a:t>
            </a:r>
            <a:r>
              <a:rPr lang="pt-BR" dirty="0"/>
              <a:t>a classificação errada pode levar a resultados </a:t>
            </a:r>
            <a:r>
              <a:rPr lang="pt-BR" dirty="0" smtClean="0"/>
              <a:t>errados, </a:t>
            </a:r>
            <a:r>
              <a:rPr lang="pt-BR" dirty="0"/>
              <a:t>já que algumas ferramentas matemáticas podem ser aplicadas apenas aos sinais </a:t>
            </a:r>
            <a:r>
              <a:rPr lang="pt-BR" dirty="0" smtClean="0"/>
              <a:t>determinísticos, </a:t>
            </a:r>
            <a:r>
              <a:rPr lang="pt-BR" dirty="0"/>
              <a:t>enquanto </a:t>
            </a:r>
            <a:r>
              <a:rPr lang="pt-BR" dirty="0" smtClean="0"/>
              <a:t>que outras se </a:t>
            </a:r>
            <a:r>
              <a:rPr lang="pt-BR" dirty="0"/>
              <a:t>aplicam apenas a sinais </a:t>
            </a:r>
            <a:r>
              <a:rPr lang="pt-BR" dirty="0" smtClean="0"/>
              <a:t>aleatórios.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Sinal Determinístico vs. Aleatório</a:t>
            </a:r>
          </a:p>
        </p:txBody>
      </p:sp>
    </p:spTree>
    <p:extLst>
      <p:ext uri="{BB962C8B-B14F-4D97-AF65-F5344CB8AC3E}">
        <p14:creationId xmlns:p14="http://schemas.microsoft.com/office/powerpoint/2010/main" val="78173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481328"/>
            <a:ext cx="8363272" cy="4525963"/>
          </a:xfrm>
        </p:spPr>
        <p:txBody>
          <a:bodyPr>
            <a:normAutofit fontScale="92500"/>
          </a:bodyPr>
          <a:lstStyle/>
          <a:p>
            <a:r>
              <a:rPr lang="pt-BR" dirty="0"/>
              <a:t>O conceito de </a:t>
            </a:r>
            <a:r>
              <a:rPr lang="pt-BR" dirty="0" smtClean="0"/>
              <a:t>frequência </a:t>
            </a:r>
            <a:r>
              <a:rPr lang="pt-BR" dirty="0"/>
              <a:t>é familiar aos estudantes de engenharia e as ciências. Este conceito </a:t>
            </a:r>
            <a:r>
              <a:rPr lang="pt-BR" dirty="0" smtClean="0"/>
              <a:t>é fundamental</a:t>
            </a:r>
            <a:r>
              <a:rPr lang="pt-BR" dirty="0"/>
              <a:t>, por exemplo, a criação de um receptor de rádio, um sistema de alta fidelidade, ou um filtro espectral para fotografia a cores. </a:t>
            </a:r>
            <a:endParaRPr lang="pt-BR" dirty="0" smtClean="0"/>
          </a:p>
          <a:p>
            <a:r>
              <a:rPr lang="pt-BR" dirty="0" smtClean="0"/>
              <a:t>Da </a:t>
            </a:r>
            <a:r>
              <a:rPr lang="pt-BR" dirty="0"/>
              <a:t>física, sabemos que a </a:t>
            </a:r>
            <a:r>
              <a:rPr lang="pt-BR" dirty="0" smtClean="0"/>
              <a:t>frequência </a:t>
            </a:r>
            <a:r>
              <a:rPr lang="pt-BR" dirty="0"/>
              <a:t>está intimamente relacionado com um tipo específico de movimento periódico chamado oscilação harmônica, que é descrito por funções senoidais.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conceito de </a:t>
            </a:r>
            <a:r>
              <a:rPr lang="pt-BR" dirty="0" smtClean="0"/>
              <a:t>frequência </a:t>
            </a:r>
            <a:r>
              <a:rPr lang="pt-BR" dirty="0"/>
              <a:t>está </a:t>
            </a:r>
            <a:r>
              <a:rPr lang="pt-BR" dirty="0" smtClean="0"/>
              <a:t>inversamente relacionada </a:t>
            </a:r>
            <a:r>
              <a:rPr lang="pt-BR" dirty="0"/>
              <a:t>com o conceito de tempo.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frequência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192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27791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A oscilação harmônica simples é </a:t>
            </a:r>
            <a:r>
              <a:rPr lang="pt-BR" dirty="0" smtClean="0"/>
              <a:t>descrita </a:t>
            </a:r>
            <a:r>
              <a:rPr lang="pt-BR" dirty="0"/>
              <a:t>pelo seguinte sinal senoidal </a:t>
            </a:r>
            <a:r>
              <a:rPr lang="pt-BR" dirty="0" smtClean="0"/>
              <a:t>no tempo:</a:t>
            </a:r>
          </a:p>
          <a:p>
            <a:pPr marL="109728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x(t) = </a:t>
            </a:r>
            <a:r>
              <a:rPr lang="pt-BR" dirty="0" err="1" smtClean="0"/>
              <a:t>A.cos</a:t>
            </a:r>
            <a:r>
              <a:rPr lang="pt-BR" dirty="0" smtClean="0"/>
              <a:t>(</a:t>
            </a:r>
            <a:r>
              <a:rPr lang="pt-BR" dirty="0" err="1"/>
              <a:t>ω</a:t>
            </a:r>
            <a:r>
              <a:rPr lang="pt-BR" dirty="0" err="1" smtClean="0"/>
              <a:t>t</a:t>
            </a:r>
            <a:r>
              <a:rPr lang="pt-BR" dirty="0" smtClean="0"/>
              <a:t> + </a:t>
            </a:r>
            <a:r>
              <a:rPr lang="el-GR" dirty="0" smtClean="0"/>
              <a:t>Θ</a:t>
            </a:r>
            <a:r>
              <a:rPr lang="pt-BR" dirty="0" smtClean="0"/>
              <a:t>)</a:t>
            </a:r>
          </a:p>
          <a:p>
            <a:r>
              <a:rPr lang="pt-BR" dirty="0" smtClean="0"/>
              <a:t>Onde:</a:t>
            </a:r>
          </a:p>
          <a:p>
            <a:pPr lvl="1"/>
            <a:r>
              <a:rPr lang="pt-BR" dirty="0" smtClean="0"/>
              <a:t>A = amplitude</a:t>
            </a:r>
          </a:p>
          <a:p>
            <a:pPr lvl="1"/>
            <a:r>
              <a:rPr lang="pt-BR" dirty="0" smtClean="0"/>
              <a:t>ω = frequência angular em radianos/s (ω = 2</a:t>
            </a:r>
            <a:r>
              <a:rPr lang="el-GR" dirty="0" smtClean="0"/>
              <a:t>π</a:t>
            </a:r>
            <a:r>
              <a:rPr lang="pt-BR" dirty="0" smtClean="0"/>
              <a:t>F)</a:t>
            </a:r>
          </a:p>
          <a:p>
            <a:pPr lvl="1"/>
            <a:r>
              <a:rPr lang="pt-BR" dirty="0" smtClean="0"/>
              <a:t>F = frequência em Hertz</a:t>
            </a:r>
          </a:p>
          <a:p>
            <a:pPr lvl="1"/>
            <a:r>
              <a:rPr lang="pt-BR" dirty="0" smtClean="0"/>
              <a:t>T = período em segundos (T = 1/F)</a:t>
            </a:r>
          </a:p>
          <a:p>
            <a:pPr lvl="1"/>
            <a:r>
              <a:rPr lang="el-GR" dirty="0" smtClean="0"/>
              <a:t>Θ</a:t>
            </a:r>
            <a:r>
              <a:rPr lang="pt-BR" dirty="0" smtClean="0"/>
              <a:t> = ângulo de fase em radianos</a:t>
            </a:r>
            <a:endParaRPr lang="pt-BR" dirty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frequência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624" y="4540324"/>
            <a:ext cx="5304672" cy="234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057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Sinal sinusoidal possui as seguintes propriedades:</a:t>
            </a:r>
          </a:p>
          <a:p>
            <a:r>
              <a:rPr lang="pt-BR" dirty="0"/>
              <a:t>Para cada valor fixo de frequência F, </a:t>
            </a:r>
            <a:r>
              <a:rPr lang="pt-BR" dirty="0" smtClean="0"/>
              <a:t>x(t</a:t>
            </a:r>
            <a:r>
              <a:rPr lang="pt-BR" dirty="0"/>
              <a:t>) é periódico. </a:t>
            </a:r>
            <a:endParaRPr lang="pt-BR" dirty="0" smtClean="0"/>
          </a:p>
          <a:p>
            <a:r>
              <a:rPr lang="pt-BR" dirty="0" smtClean="0"/>
              <a:t>Isso </a:t>
            </a:r>
            <a:r>
              <a:rPr lang="pt-BR" dirty="0"/>
              <a:t>pode ser facilmente demonstrado, usando trigonometria </a:t>
            </a:r>
            <a:r>
              <a:rPr lang="pt-BR" dirty="0" smtClean="0"/>
              <a:t>elementar: </a:t>
            </a:r>
            <a:endParaRPr lang="pt-BR" dirty="0"/>
          </a:p>
          <a:p>
            <a:pPr marL="109728" indent="0">
              <a:buNone/>
            </a:pPr>
            <a:r>
              <a:rPr lang="pt-BR" dirty="0" smtClean="0"/>
              <a:t>                       x(t </a:t>
            </a:r>
            <a:r>
              <a:rPr lang="pt-BR" dirty="0"/>
              <a:t>+ </a:t>
            </a:r>
            <a:r>
              <a:rPr lang="pt-BR" dirty="0" err="1"/>
              <a:t>Tp</a:t>
            </a:r>
            <a:r>
              <a:rPr lang="pt-BR" dirty="0"/>
              <a:t>) = x</a:t>
            </a:r>
            <a:r>
              <a:rPr lang="pt-BR" dirty="0" smtClean="0"/>
              <a:t>(t)</a:t>
            </a:r>
          </a:p>
          <a:p>
            <a:r>
              <a:rPr lang="pt-BR" dirty="0"/>
              <a:t>Sinais </a:t>
            </a:r>
            <a:r>
              <a:rPr lang="pt-BR" dirty="0" smtClean="0"/>
              <a:t>senoidais </a:t>
            </a:r>
            <a:r>
              <a:rPr lang="pt-BR" dirty="0"/>
              <a:t>com </a:t>
            </a:r>
            <a:r>
              <a:rPr lang="pt-BR" dirty="0" smtClean="0"/>
              <a:t>distintas frequências são distintos entre si.</a:t>
            </a:r>
          </a:p>
          <a:p>
            <a:r>
              <a:rPr lang="pt-BR" dirty="0" smtClean="0"/>
              <a:t>Aumentando a frequência (F), os resultados aumentarão em taxa de oscilação, no sentido que mais períodos serão inclusos no mesmo intervalo de tempo. 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frequência</a:t>
            </a:r>
          </a:p>
        </p:txBody>
      </p:sp>
    </p:spTree>
    <p:extLst>
      <p:ext uri="{BB962C8B-B14F-4D97-AF65-F5344CB8AC3E}">
        <p14:creationId xmlns:p14="http://schemas.microsoft.com/office/powerpoint/2010/main" val="1302360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742</TotalTime>
  <Words>885</Words>
  <Application>Microsoft Office PowerPoint</Application>
  <PresentationFormat>Apresentação na tela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Concurso</vt:lpstr>
      <vt:lpstr>Processamento Digital de Sinais Introdução – parte2</vt:lpstr>
      <vt:lpstr>Sumário</vt:lpstr>
      <vt:lpstr>Tempo contínuo vs. discreto</vt:lpstr>
      <vt:lpstr>Tempo contínuo vs. discreto</vt:lpstr>
      <vt:lpstr>Sinal Determinístico vs. Aleatório</vt:lpstr>
      <vt:lpstr>Sinal Determinístico vs. Aleatório</vt:lpstr>
      <vt:lpstr>Conceito de frequência</vt:lpstr>
      <vt:lpstr>Conceito de frequência</vt:lpstr>
      <vt:lpstr>Conceito de frequência</vt:lpstr>
      <vt:lpstr>Conceito de frequência</vt:lpstr>
      <vt:lpstr>Conceito de frequência</vt:lpstr>
      <vt:lpstr>Conceito de frequência</vt:lpstr>
      <vt:lpstr>Conceito de frequência</vt:lpstr>
      <vt:lpstr>Amostragem</vt:lpstr>
      <vt:lpstr>Amostragem</vt:lpstr>
      <vt:lpstr>Amostragem</vt:lpstr>
      <vt:lpstr>Amostragem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44</cp:revision>
  <dcterms:created xsi:type="dcterms:W3CDTF">2014-04-07T18:16:52Z</dcterms:created>
  <dcterms:modified xsi:type="dcterms:W3CDTF">2014-05-16T01:29:32Z</dcterms:modified>
</cp:coreProperties>
</file>