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41" r:id="rId17"/>
    <p:sldId id="339" r:id="rId18"/>
    <p:sldId id="338" r:id="rId19"/>
    <p:sldId id="340" r:id="rId20"/>
    <p:sldId id="343" r:id="rId21"/>
    <p:sldId id="342" r:id="rId22"/>
    <p:sldId id="344" r:id="rId23"/>
    <p:sldId id="345" r:id="rId24"/>
    <p:sldId id="348" r:id="rId25"/>
    <p:sldId id="346" r:id="rId26"/>
    <p:sldId id="347" r:id="rId27"/>
    <p:sldId id="349" r:id="rId28"/>
    <p:sldId id="350" r:id="rId29"/>
    <p:sldId id="351" r:id="rId30"/>
    <p:sldId id="352" r:id="rId31"/>
    <p:sldId id="353" r:id="rId32"/>
    <p:sldId id="303" r:id="rId33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35"/>
    </p:embeddedFont>
    <p:embeddedFont>
      <p:font typeface="Nixie One" panose="020B0604020202020204" charset="0"/>
      <p:regular r:id="rId36"/>
    </p:embeddedFont>
    <p:embeddedFont>
      <p:font typeface="Varela Round" panose="00000500000000000000" pitchFamily="2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7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4830" y="1807547"/>
            <a:ext cx="65143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3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1" y="178594"/>
            <a:ext cx="3095625" cy="49077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950" y="250030"/>
            <a:ext cx="2895600" cy="4829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A0DF17-C0A8-1587-D1D2-588A250C86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9B7A37-89CE-FDCC-90A5-2CFDB2499586}"/>
              </a:ext>
            </a:extLst>
          </p:cNvPr>
          <p:cNvSpPr txBox="1"/>
          <p:nvPr/>
        </p:nvSpPr>
        <p:spPr>
          <a:xfrm>
            <a:off x="588383" y="1103307"/>
            <a:ext cx="8437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tubo neural estará completamente fechado por volta do 29º ao 30º dia de</a:t>
            </a:r>
          </a:p>
          <a:p>
            <a:r>
              <a:rPr lang="pt-BR" sz="1800" dirty="0"/>
              <a:t>desenvolvimento. Nesse período, a parede do tubo neural é constituída de células neuroepiteliais.</a:t>
            </a:r>
          </a:p>
          <a:p>
            <a:r>
              <a:rPr lang="pt-BR" sz="1800" dirty="0"/>
              <a:t>Imediatamente após o fechamento do tubo neural, as células neuroepiteliais proliferam rapidamente constituindo a camada neuroepitelial, ou Neuroepitélio.</a:t>
            </a:r>
          </a:p>
          <a:p>
            <a:r>
              <a:rPr lang="pt-BR" sz="1800" dirty="0"/>
              <a:t>As células neuroepiteliais darão origem às células nervosas primitivas, denominadas </a:t>
            </a:r>
            <a:r>
              <a:rPr lang="pt-BR" sz="1800" dirty="0" err="1"/>
              <a:t>neuroblastos</a:t>
            </a:r>
            <a:r>
              <a:rPr lang="pt-BR" sz="1800" dirty="0"/>
              <a:t>, e também às células de sustentação primordiais do sistema nervoso, os </a:t>
            </a:r>
            <a:r>
              <a:rPr lang="pt-BR" sz="1800" dirty="0" err="1"/>
              <a:t>glioblastos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3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593D0C-9EAA-2AB9-ADED-553A7A9A5B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900F35-B348-03A9-5AA3-70C5B55F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38" y="709582"/>
            <a:ext cx="8103923" cy="37243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9C4410B-756B-A214-127D-738F4474491E}"/>
              </a:ext>
            </a:extLst>
          </p:cNvPr>
          <p:cNvSpPr/>
          <p:nvPr/>
        </p:nvSpPr>
        <p:spPr>
          <a:xfrm>
            <a:off x="3770489" y="1038578"/>
            <a:ext cx="566611" cy="417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55DBD0-DA50-F65F-3546-14B3B938E064}"/>
              </a:ext>
            </a:extLst>
          </p:cNvPr>
          <p:cNvSpPr/>
          <p:nvPr/>
        </p:nvSpPr>
        <p:spPr>
          <a:xfrm>
            <a:off x="5819422" y="3938016"/>
            <a:ext cx="566611" cy="417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62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9CA9D1-CF90-1B07-1D67-1DCBBB81D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CF2A77-5853-866A-69D4-6686CC7CC897}"/>
              </a:ext>
            </a:extLst>
          </p:cNvPr>
          <p:cNvSpPr txBox="1"/>
          <p:nvPr/>
        </p:nvSpPr>
        <p:spPr>
          <a:xfrm>
            <a:off x="2198512" y="187559"/>
            <a:ext cx="4746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As paredes do tubo neural se espessam para formar a medula espinhal e o encéfalo. O canal central do tubo neural será convertido no canal central da medula espinhal e no sistema ventricular do encéfalo.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3CF8E1-9E61-64C1-D5C2-06C0A381FF0B}"/>
              </a:ext>
            </a:extLst>
          </p:cNvPr>
          <p:cNvSpPr txBox="1"/>
          <p:nvPr/>
        </p:nvSpPr>
        <p:spPr>
          <a:xfrm>
            <a:off x="1094368" y="1838650"/>
            <a:ext cx="7225543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O mesoderma que circunda o tubo neural se condensa para formar uma membrana denominada </a:t>
            </a:r>
            <a:r>
              <a:rPr lang="pt-BR" sz="1800" b="1" dirty="0"/>
              <a:t>meninge primitiva</a:t>
            </a:r>
            <a:r>
              <a:rPr lang="pt-BR" sz="1800" dirty="0"/>
              <a:t>, a qual se divide em três camadas. A camada externa dessa meninge se espessa para formar a dura-máter; a camada interna, a pia-aracnoide, é derivada das células da crista neural, sendo composta pelas pia-máter (interna) e aracnoide-</a:t>
            </a:r>
            <a:r>
              <a:rPr lang="pt-BR" sz="1800" dirty="0" err="1"/>
              <a:t>mater</a:t>
            </a:r>
            <a:r>
              <a:rPr lang="pt-BR" sz="1800" dirty="0"/>
              <a:t> (mediana). No interior da </a:t>
            </a:r>
            <a:r>
              <a:rPr lang="pt-BR" sz="1800" dirty="0" err="1"/>
              <a:t>piaaracnoide</a:t>
            </a:r>
            <a:r>
              <a:rPr lang="pt-BR" sz="1800" dirty="0"/>
              <a:t> surgem espaços, que coalescem para formar o espaço subaracnóideo. O </a:t>
            </a:r>
            <a:r>
              <a:rPr lang="pt-BR" sz="1800" dirty="0">
                <a:highlight>
                  <a:srgbClr val="FFFF00"/>
                </a:highlight>
              </a:rPr>
              <a:t>líquido </a:t>
            </a:r>
            <a:r>
              <a:rPr lang="pt-BR" sz="1800" dirty="0" err="1">
                <a:highlight>
                  <a:srgbClr val="FFFF00"/>
                </a:highlight>
              </a:rPr>
              <a:t>cerebroespinhal</a:t>
            </a:r>
            <a:r>
              <a:rPr lang="pt-BR" sz="1800" dirty="0">
                <a:highlight>
                  <a:srgbClr val="FFFF00"/>
                </a:highlight>
              </a:rPr>
              <a:t> </a:t>
            </a:r>
            <a:r>
              <a:rPr lang="pt-BR" sz="1800" dirty="0"/>
              <a:t>começa a se formar durante a 5ª semana.</a:t>
            </a:r>
          </a:p>
        </p:txBody>
      </p:sp>
    </p:spTree>
    <p:extLst>
      <p:ext uri="{BB962C8B-B14F-4D97-AF65-F5344CB8AC3E}">
        <p14:creationId xmlns:p14="http://schemas.microsoft.com/office/powerpoint/2010/main" val="17882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397BA36-C705-3AB4-A9C6-56F98CE9AD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7493EA-EC0C-CA6E-7AC4-6599030CD0A8}"/>
              </a:ext>
            </a:extLst>
          </p:cNvPr>
          <p:cNvSpPr txBox="1"/>
          <p:nvPr/>
        </p:nvSpPr>
        <p:spPr>
          <a:xfrm>
            <a:off x="1387878" y="224289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Formação da medula espinhal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FDBB51-0C9E-12AA-6466-A2FE96525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78" y="685579"/>
            <a:ext cx="5489715" cy="44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4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1A91D6B-F802-59AD-BE27-35BCA0E1A2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490098-9CF3-DDA6-D431-F9ECDED1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6" y="765528"/>
            <a:ext cx="9165571" cy="361244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02DC7AF-A5B1-E937-3350-97478EC1CD68}"/>
              </a:ext>
            </a:extLst>
          </p:cNvPr>
          <p:cNvSpPr/>
          <p:nvPr/>
        </p:nvSpPr>
        <p:spPr>
          <a:xfrm>
            <a:off x="5977466" y="3749476"/>
            <a:ext cx="566611" cy="417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0B9755D-7106-1178-AC7F-6D6EDBA69C5C}"/>
              </a:ext>
            </a:extLst>
          </p:cNvPr>
          <p:cNvSpPr/>
          <p:nvPr/>
        </p:nvSpPr>
        <p:spPr>
          <a:xfrm>
            <a:off x="445911" y="3540632"/>
            <a:ext cx="566611" cy="417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19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5A7CB8-3163-A027-9303-E10FAF29C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A764DF-87F1-C6BD-6823-887559A9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7" y="1782677"/>
            <a:ext cx="7604102" cy="305702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38158D1-5856-AC38-F02B-BEC04FBFA8DF}"/>
              </a:ext>
            </a:extLst>
          </p:cNvPr>
          <p:cNvSpPr/>
          <p:nvPr/>
        </p:nvSpPr>
        <p:spPr>
          <a:xfrm>
            <a:off x="4987662" y="4069797"/>
            <a:ext cx="626534" cy="68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2EA03A-3F7C-9DE6-1082-E2118D8C0C71}"/>
              </a:ext>
            </a:extLst>
          </p:cNvPr>
          <p:cNvSpPr/>
          <p:nvPr/>
        </p:nvSpPr>
        <p:spPr>
          <a:xfrm>
            <a:off x="745065" y="4062173"/>
            <a:ext cx="626534" cy="68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03B2F-7F86-6A67-572D-F201B0BA94E6}"/>
              </a:ext>
            </a:extLst>
          </p:cNvPr>
          <p:cNvSpPr txBox="1"/>
          <p:nvPr/>
        </p:nvSpPr>
        <p:spPr>
          <a:xfrm>
            <a:off x="1249489" y="357008"/>
            <a:ext cx="69567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Através de processos de diferenciação e migração dos </a:t>
            </a:r>
            <a:r>
              <a:rPr lang="pt-BR" dirty="0" err="1"/>
              <a:t>neuroblastos</a:t>
            </a:r>
            <a:r>
              <a:rPr lang="pt-BR" dirty="0"/>
              <a:t> forma-se a camada do </a:t>
            </a:r>
            <a:r>
              <a:rPr lang="pt-BR" dirty="0">
                <a:highlight>
                  <a:srgbClr val="00FFFF"/>
                </a:highlight>
              </a:rPr>
              <a:t>manto</a:t>
            </a:r>
            <a:r>
              <a:rPr lang="pt-BR" dirty="0"/>
              <a:t>, que posteriormente dará origem à </a:t>
            </a:r>
            <a:r>
              <a:rPr lang="pt-BR" dirty="0">
                <a:highlight>
                  <a:srgbClr val="00FFFF"/>
                </a:highlight>
              </a:rPr>
              <a:t>substância cinzenta </a:t>
            </a:r>
            <a:r>
              <a:rPr lang="pt-BR" dirty="0"/>
              <a:t>da medula espinhal. </a:t>
            </a:r>
          </a:p>
          <a:p>
            <a:endParaRPr lang="pt-BR" dirty="0"/>
          </a:p>
          <a:p>
            <a:r>
              <a:rPr lang="pt-BR" dirty="0"/>
              <a:t>Na camada do manto encontram-se os corpos celulares de </a:t>
            </a:r>
            <a:r>
              <a:rPr lang="pt-BR" dirty="0" err="1"/>
              <a:t>neuroblastos</a:t>
            </a:r>
            <a:r>
              <a:rPr lang="pt-BR" dirty="0"/>
              <a:t> polares, que originarão os </a:t>
            </a:r>
            <a:r>
              <a:rPr lang="pt-BR" dirty="0">
                <a:highlight>
                  <a:srgbClr val="FFFF00"/>
                </a:highlight>
              </a:rPr>
              <a:t>neurônios</a:t>
            </a:r>
          </a:p>
        </p:txBody>
      </p:sp>
    </p:spTree>
    <p:extLst>
      <p:ext uri="{BB962C8B-B14F-4D97-AF65-F5344CB8AC3E}">
        <p14:creationId xmlns:p14="http://schemas.microsoft.com/office/powerpoint/2010/main" val="220887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5A7CB8-3163-A027-9303-E10FAF29C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A764DF-87F1-C6BD-6823-887559A9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7" y="1782677"/>
            <a:ext cx="7604102" cy="305702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38158D1-5856-AC38-F02B-BEC04FBFA8DF}"/>
              </a:ext>
            </a:extLst>
          </p:cNvPr>
          <p:cNvSpPr/>
          <p:nvPr/>
        </p:nvSpPr>
        <p:spPr>
          <a:xfrm>
            <a:off x="4987662" y="4069797"/>
            <a:ext cx="626534" cy="68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2EA03A-3F7C-9DE6-1082-E2118D8C0C71}"/>
              </a:ext>
            </a:extLst>
          </p:cNvPr>
          <p:cNvSpPr/>
          <p:nvPr/>
        </p:nvSpPr>
        <p:spPr>
          <a:xfrm>
            <a:off x="745065" y="4062173"/>
            <a:ext cx="626534" cy="68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03B2F-7F86-6A67-572D-F201B0BA94E6}"/>
              </a:ext>
            </a:extLst>
          </p:cNvPr>
          <p:cNvSpPr txBox="1"/>
          <p:nvPr/>
        </p:nvSpPr>
        <p:spPr>
          <a:xfrm>
            <a:off x="745065" y="304229"/>
            <a:ext cx="7894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 dirty="0">
                <a:latin typeface="+mj-lt"/>
              </a:rPr>
              <a:t>Na continuidade dos processos de diferenciação e migração celular, organiza-se a camada mais externa da medula espinhal, </a:t>
            </a:r>
            <a:r>
              <a:rPr lang="pt-BR" sz="1600" b="0" i="0" u="none" strike="noStrike" baseline="0" dirty="0">
                <a:highlight>
                  <a:srgbClr val="00FFFF"/>
                </a:highlight>
                <a:latin typeface="+mj-lt"/>
              </a:rPr>
              <a:t>a </a:t>
            </a:r>
            <a:r>
              <a:rPr lang="pt-BR" sz="1600" b="1" i="0" u="none" strike="noStrike" baseline="0" dirty="0">
                <a:highlight>
                  <a:srgbClr val="00FFFF"/>
                </a:highlight>
                <a:latin typeface="+mj-lt"/>
              </a:rPr>
              <a:t>camada marginal</a:t>
            </a:r>
            <a:r>
              <a:rPr lang="pt-BR" sz="1600" b="0" i="0" u="none" strike="noStrike" baseline="0" dirty="0">
                <a:latin typeface="+mj-lt"/>
              </a:rPr>
              <a:t>, que dará origem à </a:t>
            </a:r>
            <a:r>
              <a:rPr lang="pt-BR" sz="1600" b="0" i="0" u="none" strike="noStrike" baseline="0" dirty="0">
                <a:highlight>
                  <a:srgbClr val="00FFFF"/>
                </a:highlight>
                <a:latin typeface="+mj-lt"/>
              </a:rPr>
              <a:t>substância branca </a:t>
            </a:r>
            <a:r>
              <a:rPr lang="pt-BR" sz="1600" b="0" i="0" u="none" strike="noStrike" baseline="0" dirty="0">
                <a:latin typeface="+mj-lt"/>
              </a:rPr>
              <a:t>da medula espinhal.</a:t>
            </a:r>
          </a:p>
          <a:p>
            <a:pPr algn="l"/>
            <a:endParaRPr lang="pt-BR" sz="1600" b="0" i="0" u="none" strike="noStrike" baseline="0" dirty="0">
              <a:latin typeface="+mj-lt"/>
            </a:endParaRPr>
          </a:p>
          <a:p>
            <a:pPr algn="l"/>
            <a:r>
              <a:rPr lang="pt-BR" sz="1600" b="0" i="0" u="none" strike="noStrike" baseline="0" dirty="0">
                <a:latin typeface="+mj-lt"/>
              </a:rPr>
              <a:t>A camada marginal é composta basicamente pelos </a:t>
            </a:r>
            <a:r>
              <a:rPr lang="pt-BR" sz="1600" b="1" i="0" u="none" strike="noStrike" baseline="0" dirty="0">
                <a:solidFill>
                  <a:schemeClr val="accent4"/>
                </a:solidFill>
                <a:latin typeface="+mj-lt"/>
              </a:rPr>
              <a:t>prolongamentos celulares dos </a:t>
            </a:r>
            <a:r>
              <a:rPr lang="pt-BR" sz="1600" b="1" i="0" u="none" strike="noStrike" baseline="0" dirty="0" err="1">
                <a:solidFill>
                  <a:schemeClr val="accent4"/>
                </a:solidFill>
                <a:latin typeface="+mj-lt"/>
              </a:rPr>
              <a:t>neuroblastos</a:t>
            </a:r>
            <a:r>
              <a:rPr lang="pt-BR" sz="1600" b="0" i="0" u="none" strike="noStrike" baseline="0" dirty="0">
                <a:latin typeface="+mj-lt"/>
              </a:rPr>
              <a:t> da camada do manto.</a:t>
            </a:r>
            <a:endParaRPr lang="pt-BR" sz="1200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78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2889C7-5114-2071-ABA6-A2BB508C9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81F2BC-30D3-7FBF-5618-421BAFE54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62" y="1629877"/>
            <a:ext cx="3513514" cy="25977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7C23D63-D757-F4A1-69E3-B56294E48B40}"/>
              </a:ext>
            </a:extLst>
          </p:cNvPr>
          <p:cNvSpPr txBox="1"/>
          <p:nvPr/>
        </p:nvSpPr>
        <p:spPr>
          <a:xfrm>
            <a:off x="5466644" y="2275301"/>
            <a:ext cx="30338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1 - Camada </a:t>
            </a:r>
            <a:r>
              <a:rPr lang="pt-BR" dirty="0" err="1"/>
              <a:t>ependimária</a:t>
            </a:r>
            <a:endParaRPr lang="pt-BR" dirty="0"/>
          </a:p>
          <a:p>
            <a:r>
              <a:rPr lang="pt-BR" dirty="0"/>
              <a:t>2 - Camada do manto</a:t>
            </a:r>
          </a:p>
          <a:p>
            <a:r>
              <a:rPr lang="pt-BR" dirty="0"/>
              <a:t>3 - Camada marginal</a:t>
            </a:r>
          </a:p>
          <a:p>
            <a:r>
              <a:rPr lang="pt-BR" dirty="0"/>
              <a:t>4 - Canal central</a:t>
            </a:r>
          </a:p>
          <a:p>
            <a:r>
              <a:rPr lang="pt-BR" dirty="0"/>
              <a:t>5 - Gânglio</a:t>
            </a:r>
          </a:p>
          <a:p>
            <a:r>
              <a:rPr lang="pt-BR" dirty="0"/>
              <a:t>6 - Corpo da vértebra em formação</a:t>
            </a:r>
          </a:p>
          <a:p>
            <a:r>
              <a:rPr lang="pt-BR" dirty="0"/>
              <a:t>7 - Raiz dorsal</a:t>
            </a:r>
          </a:p>
        </p:txBody>
      </p:sp>
    </p:spTree>
    <p:extLst>
      <p:ext uri="{BB962C8B-B14F-4D97-AF65-F5344CB8AC3E}">
        <p14:creationId xmlns:p14="http://schemas.microsoft.com/office/powerpoint/2010/main" val="21060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4932517-A5A1-5EBE-0927-6BBFC4F3B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8EC762-8C9A-0E39-11CD-385A8273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189" y="1766671"/>
            <a:ext cx="3982811" cy="19343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11569D-EC7D-6FB0-516F-D456043F75CE}"/>
              </a:ext>
            </a:extLst>
          </p:cNvPr>
          <p:cNvSpPr txBox="1"/>
          <p:nvPr/>
        </p:nvSpPr>
        <p:spPr>
          <a:xfrm>
            <a:off x="2901193" y="94145"/>
            <a:ext cx="510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4"/>
                </a:solidFill>
              </a:rPr>
              <a:t>Etapas da diferenciação da célula neuronal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2BDB99-E883-E401-3225-073924A0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255"/>
            <a:ext cx="4909090" cy="45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397BA36-C705-3AB4-A9C6-56F98CE9AD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11B21F-E424-A855-DF2B-7E0AE787DF36}"/>
              </a:ext>
            </a:extLst>
          </p:cNvPr>
          <p:cNvSpPr txBox="1"/>
          <p:nvPr/>
        </p:nvSpPr>
        <p:spPr>
          <a:xfrm>
            <a:off x="1003627" y="423381"/>
            <a:ext cx="7136745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/>
              <a:t>Os </a:t>
            </a:r>
            <a:r>
              <a:rPr lang="pt-BR" sz="1600" dirty="0" err="1"/>
              <a:t>glioblastos</a:t>
            </a:r>
            <a:r>
              <a:rPr lang="pt-BR" sz="1600" dirty="0"/>
              <a:t> também diferenciam-se das células neuroepiteliais, principalmente depois que cessa a formação de </a:t>
            </a:r>
            <a:r>
              <a:rPr lang="pt-BR" sz="1600" dirty="0" err="1"/>
              <a:t>neuroblastos</a:t>
            </a:r>
            <a:r>
              <a:rPr lang="pt-BR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Os </a:t>
            </a:r>
            <a:r>
              <a:rPr lang="pt-BR" sz="1600" dirty="0" err="1"/>
              <a:t>glioblastos</a:t>
            </a:r>
            <a:r>
              <a:rPr lang="pt-BR" sz="1600" dirty="0"/>
              <a:t>, que darão origem às células da glia, também migram para as camadas do manto e marginal. Na camada do manto os </a:t>
            </a:r>
            <a:r>
              <a:rPr lang="pt-BR" sz="1600" dirty="0" err="1"/>
              <a:t>glioblastos</a:t>
            </a:r>
            <a:r>
              <a:rPr lang="pt-BR" sz="1600" dirty="0"/>
              <a:t> se diferenciam em </a:t>
            </a:r>
            <a:r>
              <a:rPr lang="pt-BR" sz="1600" dirty="0" err="1"/>
              <a:t>astrócitos</a:t>
            </a:r>
            <a:r>
              <a:rPr lang="pt-BR" sz="1600" dirty="0"/>
              <a:t> e oligodendrócitos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Os oligodendrócitos encontram-se principalmente na camada marginal e, durante o período fetal tardio e o primeiro ano de vida pós-natal, formam a bainha de mielina em torno dos neurônios dessa camada.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Quando as células neuroepiteliais cessam a produção de </a:t>
            </a:r>
            <a:r>
              <a:rPr lang="pt-BR" sz="1600" dirty="0" err="1"/>
              <a:t>neuroblastos</a:t>
            </a:r>
            <a:r>
              <a:rPr lang="pt-BR" sz="1600" dirty="0"/>
              <a:t> e </a:t>
            </a:r>
            <a:r>
              <a:rPr lang="pt-BR" sz="1600" dirty="0" err="1"/>
              <a:t>glioblastos</a:t>
            </a:r>
            <a:r>
              <a:rPr lang="pt-BR" sz="1600" dirty="0"/>
              <a:t>, elas se diferenciam nas células </a:t>
            </a:r>
            <a:r>
              <a:rPr lang="pt-BR" sz="1600" dirty="0" err="1"/>
              <a:t>ependimárias</a:t>
            </a:r>
            <a:r>
              <a:rPr lang="pt-BR" sz="1600" dirty="0"/>
              <a:t>, as quais formam o epêndima que reveste o canal central da medula espinhal.</a:t>
            </a:r>
          </a:p>
        </p:txBody>
      </p:sp>
    </p:spTree>
    <p:extLst>
      <p:ext uri="{BB962C8B-B14F-4D97-AF65-F5344CB8AC3E}">
        <p14:creationId xmlns:p14="http://schemas.microsoft.com/office/powerpoint/2010/main" val="109111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49"/>
            <a:ext cx="7772400" cy="1981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C00000"/>
                </a:solidFill>
              </a:rPr>
              <a:t>Desenvolvimento do</a:t>
            </a:r>
            <a:br>
              <a:rPr lang="pt-BR" sz="5400" b="1" dirty="0">
                <a:solidFill>
                  <a:srgbClr val="C00000"/>
                </a:solidFill>
              </a:rPr>
            </a:br>
            <a:r>
              <a:rPr lang="pt-BR" sz="5400" b="1" dirty="0">
                <a:solidFill>
                  <a:srgbClr val="C00000"/>
                </a:solidFill>
              </a:rPr>
              <a:t>sistema nervoso</a:t>
            </a: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3323EEE-B2A8-560E-92E8-A6FEB1AAE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A8DA6F-60D0-41AE-659F-361578F530EF}"/>
              </a:ext>
            </a:extLst>
          </p:cNvPr>
          <p:cNvSpPr txBox="1"/>
          <p:nvPr/>
        </p:nvSpPr>
        <p:spPr>
          <a:xfrm>
            <a:off x="654755" y="949476"/>
            <a:ext cx="78344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Ao nascimento, a extremidade posterior da medula espinhal encontra-se na altura da 3ª vértebra lombar (L3). Devido a esse crescimento desproporcional, os nervos espinhais dirigem-se obliquamente de seu segmento de origem na medula em direção caudal.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Nos adultos, a medula espinhal termina na altura da borda inferior da 1ª vértebra lombar (L1), enquanto que o saco dural (meninges) e o espaço subaracnóideo estendem-se até a 1ª ou 2ª vértebra sacral (S1 ou S2). As fibras nervosas abaixo da extremidade terminal da medula espinhal constituem um feixe de fibras, conhecido como cauda equina.</a:t>
            </a:r>
          </a:p>
        </p:txBody>
      </p:sp>
    </p:spTree>
    <p:extLst>
      <p:ext uri="{BB962C8B-B14F-4D97-AF65-F5344CB8AC3E}">
        <p14:creationId xmlns:p14="http://schemas.microsoft.com/office/powerpoint/2010/main" val="391600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3323EEE-B2A8-560E-92E8-A6FEB1AAE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110314-501B-581C-A35C-7391FC874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29" y="0"/>
            <a:ext cx="6864223" cy="51289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A8DE467-C1DF-6304-0AB6-D9BB05A626AD}"/>
              </a:ext>
            </a:extLst>
          </p:cNvPr>
          <p:cNvSpPr/>
          <p:nvPr/>
        </p:nvSpPr>
        <p:spPr>
          <a:xfrm>
            <a:off x="1247548" y="3970832"/>
            <a:ext cx="953785" cy="225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9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1CA0C35-59DF-B3BB-8D30-A68D07A64B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67042B-A95A-0B93-68C2-E9CBE3C9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263404"/>
            <a:ext cx="2824223" cy="26011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DE1BF3-628B-943C-EB1F-0C1605218143}"/>
              </a:ext>
            </a:extLst>
          </p:cNvPr>
          <p:cNvSpPr txBox="1"/>
          <p:nvPr/>
        </p:nvSpPr>
        <p:spPr>
          <a:xfrm>
            <a:off x="1412111" y="145267"/>
            <a:ext cx="474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Formação do encéfalo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BC6B0D-FABE-D9D0-7CC4-A34655D00EFF}"/>
              </a:ext>
            </a:extLst>
          </p:cNvPr>
          <p:cNvSpPr txBox="1"/>
          <p:nvPr/>
        </p:nvSpPr>
        <p:spPr>
          <a:xfrm>
            <a:off x="680156" y="1109648"/>
            <a:ext cx="4746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vesículas encefálicas primárias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2742B2-8DBE-06FF-2643-F8D43261D5FF}"/>
              </a:ext>
            </a:extLst>
          </p:cNvPr>
          <p:cNvSpPr txBox="1"/>
          <p:nvPr/>
        </p:nvSpPr>
        <p:spPr>
          <a:xfrm>
            <a:off x="1230820" y="4085933"/>
            <a:ext cx="4746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final da 4ª semana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ECF07F-A270-12B2-F198-7D0442B5E071}"/>
              </a:ext>
            </a:extLst>
          </p:cNvPr>
          <p:cNvSpPr txBox="1"/>
          <p:nvPr/>
        </p:nvSpPr>
        <p:spPr>
          <a:xfrm>
            <a:off x="4806900" y="1758985"/>
            <a:ext cx="4746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7669485-C110-4D92-7DB9-9DCAD411A050}"/>
              </a:ext>
            </a:extLst>
          </p:cNvPr>
          <p:cNvSpPr txBox="1"/>
          <p:nvPr/>
        </p:nvSpPr>
        <p:spPr>
          <a:xfrm>
            <a:off x="5695406" y="4019476"/>
            <a:ext cx="4899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5ª semana de desenvolvimento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72972E-A0CE-6274-D904-4D67FAC2A137}"/>
              </a:ext>
            </a:extLst>
          </p:cNvPr>
          <p:cNvSpPr txBox="1"/>
          <p:nvPr/>
        </p:nvSpPr>
        <p:spPr>
          <a:xfrm>
            <a:off x="4806900" y="1109648"/>
            <a:ext cx="4746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vesículas encefálicas secundárias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1C503AB5-440C-6694-ABB4-F4446605AC29}"/>
              </a:ext>
            </a:extLst>
          </p:cNvPr>
          <p:cNvSpPr/>
          <p:nvPr/>
        </p:nvSpPr>
        <p:spPr>
          <a:xfrm>
            <a:off x="4140856" y="1186526"/>
            <a:ext cx="417689" cy="18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AEBBCA6-521D-B3E6-73EF-E3689761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08" y="1628862"/>
            <a:ext cx="5539692" cy="2300177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7782A8F2-FFEF-5D09-DBEB-3577FCD2CEB9}"/>
              </a:ext>
            </a:extLst>
          </p:cNvPr>
          <p:cNvSpPr/>
          <p:nvPr/>
        </p:nvSpPr>
        <p:spPr>
          <a:xfrm>
            <a:off x="3604308" y="3273778"/>
            <a:ext cx="536548" cy="65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8E8D357-6FDE-F0AC-B9C9-90D6758637D0}"/>
              </a:ext>
            </a:extLst>
          </p:cNvPr>
          <p:cNvSpPr/>
          <p:nvPr/>
        </p:nvSpPr>
        <p:spPr>
          <a:xfrm>
            <a:off x="5158858" y="3171320"/>
            <a:ext cx="536548" cy="65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02C57F3-457D-5392-8406-A784A448043F}"/>
              </a:ext>
            </a:extLst>
          </p:cNvPr>
          <p:cNvSpPr/>
          <p:nvPr/>
        </p:nvSpPr>
        <p:spPr>
          <a:xfrm>
            <a:off x="6981682" y="3170968"/>
            <a:ext cx="536548" cy="65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19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F0063A4-9B4A-D8DB-DD0C-DD3C6E364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7D69F2-1678-7BB1-201F-6AA10F22A698}"/>
              </a:ext>
            </a:extLst>
          </p:cNvPr>
          <p:cNvSpPr txBox="1"/>
          <p:nvPr/>
        </p:nvSpPr>
        <p:spPr>
          <a:xfrm>
            <a:off x="1176866" y="1017478"/>
            <a:ext cx="77187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</a:t>
            </a:r>
            <a:r>
              <a:rPr lang="pt-BR" sz="1800" dirty="0" err="1"/>
              <a:t>prosencéfalo</a:t>
            </a:r>
            <a:r>
              <a:rPr lang="pt-BR" sz="1800" dirty="0"/>
              <a:t> subdivide-se parcialmente em duas vesículas:</a:t>
            </a:r>
          </a:p>
          <a:p>
            <a:r>
              <a:rPr lang="pt-BR" sz="1800" dirty="0"/>
              <a:t>1- telencéfalo, formado por uma parte mediana e duas </a:t>
            </a:r>
            <a:r>
              <a:rPr lang="pt-BR" sz="1800" dirty="0" err="1"/>
              <a:t>evaginações</a:t>
            </a:r>
            <a:r>
              <a:rPr lang="pt-BR" sz="1800" dirty="0"/>
              <a:t> laterais: os hemisférios cerebrais primitivos;</a:t>
            </a:r>
          </a:p>
          <a:p>
            <a:r>
              <a:rPr lang="pt-BR" sz="1800" dirty="0"/>
              <a:t>2- diencéfalo, caracterizado pelo crescimento das vesículas ópticas.</a:t>
            </a:r>
          </a:p>
          <a:p>
            <a:endParaRPr lang="pt-BR" sz="1800" dirty="0"/>
          </a:p>
          <a:p>
            <a:r>
              <a:rPr lang="pt-BR" sz="1800" dirty="0"/>
              <a:t>O mesencéfalo não se divide.</a:t>
            </a:r>
          </a:p>
          <a:p>
            <a:endParaRPr lang="pt-BR" sz="1800" dirty="0"/>
          </a:p>
          <a:p>
            <a:r>
              <a:rPr lang="pt-BR" sz="1800" dirty="0"/>
              <a:t>Já o rombencéfalo de divide parcialmente em duas vesículas:</a:t>
            </a:r>
          </a:p>
          <a:p>
            <a:r>
              <a:rPr lang="pt-BR" sz="1800" dirty="0"/>
              <a:t>1- metencéfalo, que formará posteriormente a ponte e o cerebelo;</a:t>
            </a:r>
          </a:p>
          <a:p>
            <a:r>
              <a:rPr lang="pt-BR" sz="1800" dirty="0"/>
              <a:t>2- mielencéfalo, que formará a medula oblonga.</a:t>
            </a:r>
          </a:p>
        </p:txBody>
      </p:sp>
    </p:spTree>
    <p:extLst>
      <p:ext uri="{BB962C8B-B14F-4D97-AF65-F5344CB8AC3E}">
        <p14:creationId xmlns:p14="http://schemas.microsoft.com/office/powerpoint/2010/main" val="136001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079E38F-6307-155A-AA8A-B983E3A11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9B8F3E-B1E8-FCFB-3026-2C6AF6EB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208"/>
            <a:ext cx="7193845" cy="30710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DC3D29-C437-14C2-333E-4EE646D3766F}"/>
              </a:ext>
            </a:extLst>
          </p:cNvPr>
          <p:cNvSpPr txBox="1"/>
          <p:nvPr/>
        </p:nvSpPr>
        <p:spPr>
          <a:xfrm>
            <a:off x="7193845" y="1414477"/>
            <a:ext cx="1780822" cy="231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1 - </a:t>
            </a:r>
            <a:r>
              <a:rPr lang="pt-BR" dirty="0" err="1"/>
              <a:t>Prosencéfalo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2 - Mesencéfalo</a:t>
            </a:r>
          </a:p>
          <a:p>
            <a:pPr>
              <a:lnSpc>
                <a:spcPct val="150000"/>
              </a:lnSpc>
            </a:pPr>
            <a:r>
              <a:rPr lang="pt-BR" dirty="0"/>
              <a:t>3 - Rombencéfalo</a:t>
            </a:r>
          </a:p>
          <a:p>
            <a:pPr>
              <a:lnSpc>
                <a:spcPct val="150000"/>
              </a:lnSpc>
            </a:pPr>
            <a:r>
              <a:rPr lang="pt-BR" dirty="0"/>
              <a:t>4 - Telencéfalo</a:t>
            </a:r>
          </a:p>
          <a:p>
            <a:pPr>
              <a:lnSpc>
                <a:spcPct val="150000"/>
              </a:lnSpc>
            </a:pPr>
            <a:r>
              <a:rPr lang="pt-BR" dirty="0"/>
              <a:t>5 - Diencéfalo</a:t>
            </a:r>
          </a:p>
          <a:p>
            <a:pPr>
              <a:lnSpc>
                <a:spcPct val="150000"/>
              </a:lnSpc>
            </a:pPr>
            <a:r>
              <a:rPr lang="pt-BR" dirty="0"/>
              <a:t>6 – Metencéfalo</a:t>
            </a:r>
          </a:p>
          <a:p>
            <a:pPr>
              <a:lnSpc>
                <a:spcPct val="150000"/>
              </a:lnSpc>
            </a:pPr>
            <a:r>
              <a:rPr lang="pt-BR" dirty="0"/>
              <a:t>7 - Mielencéfalo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FBC2076-4EE8-319E-614F-D8459AF77B16}"/>
              </a:ext>
            </a:extLst>
          </p:cNvPr>
          <p:cNvSpPr/>
          <p:nvPr/>
        </p:nvSpPr>
        <p:spPr>
          <a:xfrm>
            <a:off x="4425080" y="3206045"/>
            <a:ext cx="654920" cy="676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9276CF6-1AB9-3B85-F153-719DBF4EEEDF}"/>
              </a:ext>
            </a:extLst>
          </p:cNvPr>
          <p:cNvSpPr/>
          <p:nvPr/>
        </p:nvSpPr>
        <p:spPr>
          <a:xfrm>
            <a:off x="2127791" y="3232310"/>
            <a:ext cx="654920" cy="676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4B1E10-C396-BB6E-DB62-ACDD4C4AB893}"/>
              </a:ext>
            </a:extLst>
          </p:cNvPr>
          <p:cNvSpPr/>
          <p:nvPr/>
        </p:nvSpPr>
        <p:spPr>
          <a:xfrm>
            <a:off x="0" y="3242667"/>
            <a:ext cx="654920" cy="676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9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5A01A0D-23B7-8548-C024-0DA22C836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F9FC06-1574-7EC1-EDC6-9C45FC48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33"/>
            <a:ext cx="8996146" cy="355599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EF0A501-3218-CE07-9EE0-14F44B305C31}"/>
              </a:ext>
            </a:extLst>
          </p:cNvPr>
          <p:cNvSpPr/>
          <p:nvPr/>
        </p:nvSpPr>
        <p:spPr>
          <a:xfrm>
            <a:off x="4402667" y="3477006"/>
            <a:ext cx="654920" cy="676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5F749DD-8F53-810E-B271-DE9F09C2B796}"/>
              </a:ext>
            </a:extLst>
          </p:cNvPr>
          <p:cNvSpPr/>
          <p:nvPr/>
        </p:nvSpPr>
        <p:spPr>
          <a:xfrm>
            <a:off x="147854" y="3477006"/>
            <a:ext cx="654920" cy="676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239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EB7A09F-07D7-B2DF-75C1-8E887B782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C3FA70-9E05-E8C3-D83A-261A7B5D1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07" y="1255554"/>
            <a:ext cx="3827617" cy="32483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E1346E6-A047-73F9-8151-DBC8A8132EB8}"/>
              </a:ext>
            </a:extLst>
          </p:cNvPr>
          <p:cNvSpPr txBox="1"/>
          <p:nvPr/>
        </p:nvSpPr>
        <p:spPr>
          <a:xfrm>
            <a:off x="4070330" y="3149282"/>
            <a:ext cx="4746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1 - Flexura cefálica</a:t>
            </a:r>
          </a:p>
          <a:p>
            <a:r>
              <a:rPr lang="pt-BR" dirty="0"/>
              <a:t>2 - Flexura cervical</a:t>
            </a:r>
          </a:p>
          <a:p>
            <a:r>
              <a:rPr lang="pt-BR" dirty="0"/>
              <a:t>3 - Flexura </a:t>
            </a:r>
            <a:r>
              <a:rPr lang="pt-BR" dirty="0" err="1"/>
              <a:t>pontina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D19FAB-9469-8BBB-597F-5650F69D4B39}"/>
              </a:ext>
            </a:extLst>
          </p:cNvPr>
          <p:cNvSpPr txBox="1"/>
          <p:nvPr/>
        </p:nvSpPr>
        <p:spPr>
          <a:xfrm>
            <a:off x="2037302" y="578221"/>
            <a:ext cx="6499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Paralelamente à formação das vesículas encefálicas, formam-se também as flexuras, que são:</a:t>
            </a:r>
          </a:p>
          <a:p>
            <a:endParaRPr lang="pt-BR" dirty="0"/>
          </a:p>
          <a:p>
            <a:r>
              <a:rPr lang="pt-BR" dirty="0"/>
              <a:t>1- flexura cefálica, na altura do mesencéfalo;</a:t>
            </a:r>
          </a:p>
          <a:p>
            <a:r>
              <a:rPr lang="pt-BR" dirty="0"/>
              <a:t>2- flexura cervical, na junção do rombencéfalo com a medula espinhal;</a:t>
            </a:r>
          </a:p>
          <a:p>
            <a:r>
              <a:rPr lang="pt-BR" dirty="0"/>
              <a:t>3- flexura </a:t>
            </a:r>
            <a:r>
              <a:rPr lang="pt-BR" dirty="0" err="1"/>
              <a:t>pontina</a:t>
            </a:r>
            <a:r>
              <a:rPr lang="pt-BR" dirty="0"/>
              <a:t>, no limite entre metencéfalo e mielencéfalo.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C77B3-68BF-3425-C745-A281F3ACF5C7}"/>
              </a:ext>
            </a:extLst>
          </p:cNvPr>
          <p:cNvSpPr txBox="1"/>
          <p:nvPr/>
        </p:nvSpPr>
        <p:spPr>
          <a:xfrm>
            <a:off x="5846192" y="2384913"/>
            <a:ext cx="2051755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diferentes ritmos de crescimento dessas vesículas</a:t>
            </a:r>
          </a:p>
        </p:txBody>
      </p:sp>
    </p:spTree>
    <p:extLst>
      <p:ext uri="{BB962C8B-B14F-4D97-AF65-F5344CB8AC3E}">
        <p14:creationId xmlns:p14="http://schemas.microsoft.com/office/powerpoint/2010/main" val="3868840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7B4537-9DC9-7C9F-35D6-FDC520E66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E84D3B-DCF8-C155-8A9D-EA7FD7E41EB1}"/>
              </a:ext>
            </a:extLst>
          </p:cNvPr>
          <p:cNvSpPr txBox="1"/>
          <p:nvPr/>
        </p:nvSpPr>
        <p:spPr>
          <a:xfrm>
            <a:off x="1030110" y="1245849"/>
            <a:ext cx="72559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 cavidade central das vesículas encefálicas é contínua com o canal central da medula espinhal.</a:t>
            </a:r>
          </a:p>
          <a:p>
            <a:r>
              <a:rPr lang="pt-BR" sz="1800" dirty="0"/>
              <a:t>A cavidade do telencéfalo corresponde ao 1º e 2º ventrículos, também conhecidos como ventrículos</a:t>
            </a:r>
          </a:p>
          <a:p>
            <a:r>
              <a:rPr lang="pt-BR" sz="1800" dirty="0"/>
              <a:t>laterais.</a:t>
            </a:r>
          </a:p>
          <a:p>
            <a:r>
              <a:rPr lang="pt-BR" sz="1800" dirty="0"/>
              <a:t>A cavidade central do diencéfalo corresponde ao 3º ventrículo e a cavidade do rombencéfalo ao 4º ventrículo. Já a cavidade central do mesencéfalo é bastante estreita e liga o 3º ao 4º ventrículos.</a:t>
            </a:r>
          </a:p>
        </p:txBody>
      </p:sp>
    </p:spTree>
    <p:extLst>
      <p:ext uri="{BB962C8B-B14F-4D97-AF65-F5344CB8AC3E}">
        <p14:creationId xmlns:p14="http://schemas.microsoft.com/office/powerpoint/2010/main" val="2479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C701201-DD61-BB47-C8AE-82B28C45F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9CFB41-6725-4F27-534C-78DDF844BCCC}"/>
              </a:ext>
            </a:extLst>
          </p:cNvPr>
          <p:cNvSpPr txBox="1"/>
          <p:nvPr/>
        </p:nvSpPr>
        <p:spPr>
          <a:xfrm>
            <a:off x="656544" y="373001"/>
            <a:ext cx="7830911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/>
              <a:t>Inicialmente, o encéfalo tem a mesma estrutura básica da medula espinhal em desenvolvimento. As paredes dos hemisférios cerebrais em desenvolvimento apresentam as camadas típicas reconhecidas na medula espinhal: </a:t>
            </a:r>
            <a:r>
              <a:rPr lang="pt-BR" sz="1800" dirty="0" err="1"/>
              <a:t>ependimária</a:t>
            </a:r>
            <a:r>
              <a:rPr lang="pt-BR" sz="1800" dirty="0"/>
              <a:t>, manto e marginal. Contudo, sabe-se que no encéfalo a substância branca e a substância cinzenta dispõem-se de maneira inversa à da medula. Isso ocorre porque os corpos celulares dos neurônios da camada do manto migram para a camada marginal, originando a substância cinzenta na periferia. Os axônios desses neurônios, por sua vez, dispõem-se mais centralmente para formar a substância branca.</a:t>
            </a:r>
          </a:p>
        </p:txBody>
      </p:sp>
    </p:spTree>
    <p:extLst>
      <p:ext uri="{BB962C8B-B14F-4D97-AF65-F5344CB8AC3E}">
        <p14:creationId xmlns:p14="http://schemas.microsoft.com/office/powerpoint/2010/main" val="215207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2F5E22C-FACC-A8DA-1D6C-67A04342F1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1B735A-F2F4-D389-6F85-14AED8BE6C91}"/>
              </a:ext>
            </a:extLst>
          </p:cNvPr>
          <p:cNvSpPr txBox="1"/>
          <p:nvPr/>
        </p:nvSpPr>
        <p:spPr>
          <a:xfrm>
            <a:off x="1289756" y="227585"/>
            <a:ext cx="6759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À medida que a cabeça vai se estruturando, o encéfalo também vai se acomodando melhor, sem diminuir seu ritmo de crescimento.</a:t>
            </a:r>
          </a:p>
          <a:p>
            <a:r>
              <a:rPr lang="pt-BR" sz="1800" dirty="0"/>
              <a:t>Isso é possível graças a dois principais eventos: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EBBF28-B9E5-F6B7-DA29-CF8EF7071094}"/>
              </a:ext>
            </a:extLst>
          </p:cNvPr>
          <p:cNvSpPr txBox="1"/>
          <p:nvPr/>
        </p:nvSpPr>
        <p:spPr>
          <a:xfrm>
            <a:off x="826911" y="1825872"/>
            <a:ext cx="7222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•• as vesículas embrionárias crescem de forma diferenciada umas das outras, de tal modo que o telencéfalo passa a recobrir o diencéfalo, o mesencéfalo e parte do rombencéfalo.</a:t>
            </a:r>
          </a:p>
          <a:p>
            <a:endParaRPr lang="pt-BR" sz="1600" dirty="0"/>
          </a:p>
          <a:p>
            <a:r>
              <a:rPr lang="pt-BR" sz="1600" dirty="0"/>
              <a:t>•• os hemisférios são inicialmente lisos, e por volta do 5º mês inicia-se a formação dos sulcos e dos giros, que permitem um aumento considerável da área de superfície do córtex cerebral sem requerer, no entanto, um grande aumento no tamanho do crânio</a:t>
            </a:r>
          </a:p>
        </p:txBody>
      </p:sp>
    </p:spTree>
    <p:extLst>
      <p:ext uri="{BB962C8B-B14F-4D97-AF65-F5344CB8AC3E}">
        <p14:creationId xmlns:p14="http://schemas.microsoft.com/office/powerpoint/2010/main" val="316625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61518B-2710-2193-0119-BF280BDB3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98476B-7DA5-157B-DF21-E300B151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9"/>
          <a:stretch/>
        </p:blipFill>
        <p:spPr>
          <a:xfrm>
            <a:off x="1298550" y="135756"/>
            <a:ext cx="6546900" cy="50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2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28ED6C0-DA1E-38BD-D511-67E9F5AC3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C36463-04B5-EAD0-190E-30A60714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177" y="0"/>
            <a:ext cx="4865646" cy="52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1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3D6B9E-1CFC-5EA4-2848-4707E44DE5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C0A29B-EF6F-DAA4-B70E-ABCB10A1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" y="0"/>
            <a:ext cx="6944454" cy="32850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964C71-320E-8586-EFF7-C2475C1361DF}"/>
              </a:ext>
            </a:extLst>
          </p:cNvPr>
          <p:cNvSpPr txBox="1"/>
          <p:nvPr/>
        </p:nvSpPr>
        <p:spPr>
          <a:xfrm>
            <a:off x="1368778" y="3428186"/>
            <a:ext cx="8441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Os processos de </a:t>
            </a:r>
            <a:r>
              <a:rPr lang="pt-BR" sz="1600" dirty="0" err="1">
                <a:latin typeface="+mn-lt"/>
              </a:rPr>
              <a:t>neurogênese</a:t>
            </a:r>
            <a:r>
              <a:rPr lang="pt-BR" sz="1600" dirty="0">
                <a:latin typeface="+mn-lt"/>
              </a:rPr>
              <a:t> e de migração neuronal ocorrem no início do desenvolvimento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A maturação neuronal é típica do final do desenvolvimento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latin typeface="+mn-lt"/>
              </a:rPr>
              <a:t>os processos de maturação neuronal não cessam com o desenvolvimento.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3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0030E5B-241D-5D18-7BCA-7597D6B18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Dúvidas?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FC1BA3-9C5F-97AF-122F-345A91BBB5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2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BC2B7B-317E-0CEF-84C8-943D6B6FD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225CA8-6270-8D45-67AD-2C8C868FCEC2}"/>
              </a:ext>
            </a:extLst>
          </p:cNvPr>
          <p:cNvSpPr txBox="1"/>
          <p:nvPr/>
        </p:nvSpPr>
        <p:spPr>
          <a:xfrm>
            <a:off x="1429455" y="2086001"/>
            <a:ext cx="6285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1. </a:t>
            </a:r>
            <a:r>
              <a:rPr lang="pt-BR" sz="2400" dirty="0" err="1"/>
              <a:t>Neurulação</a:t>
            </a:r>
            <a:r>
              <a:rPr lang="pt-BR" sz="2400" dirty="0"/>
              <a:t> e organização do tubo neural;</a:t>
            </a:r>
          </a:p>
          <a:p>
            <a:r>
              <a:rPr lang="pt-BR" sz="2400" dirty="0"/>
              <a:t>2. Formação da medula espinhal;</a:t>
            </a:r>
          </a:p>
          <a:p>
            <a:r>
              <a:rPr lang="pt-BR" sz="2400" dirty="0"/>
              <a:t>3. Formação do encéfalo.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A9155E-6ABC-8C73-5385-62A351BF522E}"/>
              </a:ext>
            </a:extLst>
          </p:cNvPr>
          <p:cNvSpPr txBox="1"/>
          <p:nvPr/>
        </p:nvSpPr>
        <p:spPr>
          <a:xfrm>
            <a:off x="921405" y="624566"/>
            <a:ext cx="77709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Etapas do desenvolvimento do sistema nervoso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1275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C796969-FE61-CDF4-8176-E3A1F8BD5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DB6195-FDB5-42BE-3D22-707CA38D1B1E}"/>
              </a:ext>
            </a:extLst>
          </p:cNvPr>
          <p:cNvSpPr txBox="1"/>
          <p:nvPr/>
        </p:nvSpPr>
        <p:spPr>
          <a:xfrm>
            <a:off x="653333" y="541157"/>
            <a:ext cx="625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 err="1">
                <a:solidFill>
                  <a:srgbClr val="0070C0"/>
                </a:solidFill>
              </a:rPr>
              <a:t>Neurulação</a:t>
            </a:r>
            <a:r>
              <a:rPr lang="pt-BR" sz="2400" dirty="0">
                <a:solidFill>
                  <a:srgbClr val="0070C0"/>
                </a:solidFill>
              </a:rPr>
              <a:t> e formação do tubo neural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258B90-3442-5721-99A5-ED6945A234F4}"/>
              </a:ext>
            </a:extLst>
          </p:cNvPr>
          <p:cNvSpPr txBox="1"/>
          <p:nvPr/>
        </p:nvSpPr>
        <p:spPr>
          <a:xfrm>
            <a:off x="984957" y="1309735"/>
            <a:ext cx="47469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notocorda induz a diferenciação do ectoderma em neural e superficial.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E0EC9A-BEAA-C24D-26AA-86ED3774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90" y="1832955"/>
            <a:ext cx="6896020" cy="291867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AA94F21-A669-38BF-4223-B601B8CFCB78}"/>
              </a:ext>
            </a:extLst>
          </p:cNvPr>
          <p:cNvSpPr/>
          <p:nvPr/>
        </p:nvSpPr>
        <p:spPr>
          <a:xfrm>
            <a:off x="1483067" y="2829446"/>
            <a:ext cx="496711" cy="462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EFCA316-8BE1-38D4-3A90-E8D75CAB2A80}"/>
              </a:ext>
            </a:extLst>
          </p:cNvPr>
          <p:cNvSpPr/>
          <p:nvPr/>
        </p:nvSpPr>
        <p:spPr>
          <a:xfrm>
            <a:off x="3441689" y="3591446"/>
            <a:ext cx="496711" cy="462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A72580A-4D68-4CA2-0CE4-18F6F1CFCC36}"/>
              </a:ext>
            </a:extLst>
          </p:cNvPr>
          <p:cNvSpPr/>
          <p:nvPr/>
        </p:nvSpPr>
        <p:spPr>
          <a:xfrm>
            <a:off x="6242643" y="4054290"/>
            <a:ext cx="496711" cy="462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066FC2-EC3E-EC8B-2D9D-5C5A598FDF69}"/>
              </a:ext>
            </a:extLst>
          </p:cNvPr>
          <p:cNvSpPr txBox="1"/>
          <p:nvPr/>
        </p:nvSpPr>
        <p:spPr>
          <a:xfrm>
            <a:off x="6355531" y="425792"/>
            <a:ext cx="21788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1-Ectoderma superficial</a:t>
            </a:r>
          </a:p>
          <a:p>
            <a:r>
              <a:rPr lang="pt-BR" dirty="0"/>
              <a:t>2-Placa neural</a:t>
            </a:r>
          </a:p>
          <a:p>
            <a:r>
              <a:rPr lang="pt-BR" dirty="0"/>
              <a:t>3-Crista neural</a:t>
            </a:r>
          </a:p>
          <a:p>
            <a:r>
              <a:rPr lang="pt-BR" dirty="0"/>
              <a:t>4-Notocorda</a:t>
            </a:r>
          </a:p>
          <a:p>
            <a:r>
              <a:rPr lang="pt-BR" dirty="0"/>
              <a:t>5-Âmnio</a:t>
            </a:r>
          </a:p>
          <a:p>
            <a:r>
              <a:rPr lang="pt-BR" dirty="0"/>
              <a:t>6-Vesícula amniótica</a:t>
            </a:r>
          </a:p>
          <a:p>
            <a:r>
              <a:rPr lang="pt-BR" dirty="0"/>
              <a:t>7-Mesoderma </a:t>
            </a:r>
            <a:r>
              <a:rPr lang="pt-BR" dirty="0" err="1"/>
              <a:t>paraxial</a:t>
            </a:r>
            <a:endParaRPr lang="pt-BR" dirty="0"/>
          </a:p>
          <a:p>
            <a:r>
              <a:rPr lang="pt-BR" dirty="0"/>
              <a:t>8-Endoderma</a:t>
            </a:r>
          </a:p>
          <a:p>
            <a:r>
              <a:rPr lang="pt-BR" dirty="0"/>
              <a:t>9-Vesícula vitelínica</a:t>
            </a:r>
          </a:p>
        </p:txBody>
      </p:sp>
    </p:spTree>
    <p:extLst>
      <p:ext uri="{BB962C8B-B14F-4D97-AF65-F5344CB8AC3E}">
        <p14:creationId xmlns:p14="http://schemas.microsoft.com/office/powerpoint/2010/main" val="201517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3C2DD4-C17C-6BD6-B237-4236182FDC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1EE63D-EA66-14A1-19B4-3409B369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7"/>
            <a:ext cx="5827939" cy="514096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F16077-7EC2-F131-3200-DA291294BE54}"/>
              </a:ext>
            </a:extLst>
          </p:cNvPr>
          <p:cNvSpPr txBox="1"/>
          <p:nvPr/>
        </p:nvSpPr>
        <p:spPr>
          <a:xfrm>
            <a:off x="5963406" y="1229537"/>
            <a:ext cx="27064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u="none" strike="noStrike" baseline="0" dirty="0">
                <a:latin typeface="+mj-lt"/>
              </a:rPr>
              <a:t>1- Ectoderma superficial</a:t>
            </a:r>
          </a:p>
          <a:p>
            <a:pPr algn="l"/>
            <a:r>
              <a:rPr lang="pt-BR" b="0" i="0" u="none" strike="noStrike" baseline="0" dirty="0">
                <a:latin typeface="+mj-lt"/>
              </a:rPr>
              <a:t>2- Crista neural</a:t>
            </a:r>
          </a:p>
          <a:p>
            <a:pPr algn="l"/>
            <a:r>
              <a:rPr lang="pt-BR" b="0" i="0" u="none" strike="noStrike" baseline="0" dirty="0">
                <a:latin typeface="+mj-lt"/>
              </a:rPr>
              <a:t>3- Sulco neural</a:t>
            </a:r>
          </a:p>
          <a:p>
            <a:pPr algn="l"/>
            <a:r>
              <a:rPr lang="pt-BR" b="0" i="0" u="none" strike="noStrike" baseline="0" dirty="0">
                <a:latin typeface="+mj-lt"/>
              </a:rPr>
              <a:t>4- Notocorda</a:t>
            </a:r>
          </a:p>
          <a:p>
            <a:pPr algn="l"/>
            <a:r>
              <a:rPr lang="pt-BR" dirty="0">
                <a:latin typeface="+mj-lt"/>
              </a:rPr>
              <a:t>5- Prega Neural</a:t>
            </a:r>
          </a:p>
          <a:p>
            <a:pPr algn="l"/>
            <a:r>
              <a:rPr lang="pt-BR" dirty="0">
                <a:latin typeface="+mj-lt"/>
              </a:rPr>
              <a:t>6- Mesoderma </a:t>
            </a:r>
            <a:r>
              <a:rPr lang="pt-BR" dirty="0" err="1">
                <a:latin typeface="+mj-lt"/>
              </a:rPr>
              <a:t>paraxial</a:t>
            </a:r>
            <a:r>
              <a:rPr lang="pt-BR" dirty="0">
                <a:latin typeface="+mj-lt"/>
              </a:rPr>
              <a:t> (somito)</a:t>
            </a:r>
          </a:p>
          <a:p>
            <a:pPr algn="l"/>
            <a:r>
              <a:rPr lang="pt-BR" dirty="0">
                <a:latin typeface="+mj-lt"/>
              </a:rPr>
              <a:t>7- Mesoderma intermediário</a:t>
            </a:r>
          </a:p>
          <a:p>
            <a:pPr algn="l"/>
            <a:r>
              <a:rPr lang="pt-BR" dirty="0">
                <a:latin typeface="+mj-lt"/>
              </a:rPr>
              <a:t>8- Mesoderma lateral esplâncnico</a:t>
            </a:r>
          </a:p>
          <a:p>
            <a:pPr algn="l"/>
            <a:r>
              <a:rPr lang="pt-BR" dirty="0">
                <a:latin typeface="+mj-lt"/>
              </a:rPr>
              <a:t>9- Mesoderma lateral somático</a:t>
            </a:r>
          </a:p>
          <a:p>
            <a:pPr algn="l"/>
            <a:r>
              <a:rPr lang="pt-BR" dirty="0">
                <a:latin typeface="+mj-lt"/>
              </a:rPr>
              <a:t>10- Celoma </a:t>
            </a:r>
            <a:r>
              <a:rPr lang="pt-BR" dirty="0" err="1">
                <a:latin typeface="+mj-lt"/>
              </a:rPr>
              <a:t>intra-embrionário</a:t>
            </a:r>
            <a:endParaRPr lang="pt-BR" dirty="0">
              <a:latin typeface="+mj-lt"/>
            </a:endParaRPr>
          </a:p>
          <a:p>
            <a:pPr algn="l"/>
            <a:r>
              <a:rPr lang="pt-BR" dirty="0">
                <a:latin typeface="+mj-lt"/>
              </a:rPr>
              <a:t>11- Tubo Neural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11E4C08-AB6E-2453-25B6-04AF2D98EF22}"/>
              </a:ext>
            </a:extLst>
          </p:cNvPr>
          <p:cNvSpPr/>
          <p:nvPr/>
        </p:nvSpPr>
        <p:spPr>
          <a:xfrm>
            <a:off x="1889467" y="176557"/>
            <a:ext cx="496711" cy="462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5FC91D7-3D9C-1E85-3141-B4AF7ACB8E31}"/>
              </a:ext>
            </a:extLst>
          </p:cNvPr>
          <p:cNvSpPr/>
          <p:nvPr/>
        </p:nvSpPr>
        <p:spPr>
          <a:xfrm>
            <a:off x="3029645" y="176557"/>
            <a:ext cx="496711" cy="462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99D7E6-7FD6-580D-4F12-4000EDCBDFC5}"/>
              </a:ext>
            </a:extLst>
          </p:cNvPr>
          <p:cNvSpPr/>
          <p:nvPr/>
        </p:nvSpPr>
        <p:spPr>
          <a:xfrm>
            <a:off x="4806900" y="176557"/>
            <a:ext cx="496711" cy="462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26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8BF86C7-EF10-8F57-40A4-0E6F13811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17FD2B-2019-C21F-6A86-A10065D0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24" y="195750"/>
            <a:ext cx="9171224" cy="47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53863BD-45A4-E582-FF56-5A444C7EAF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08C304-E737-6C72-D2F0-C64A5F22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57" y="1202752"/>
            <a:ext cx="6360886" cy="394037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56B65B8-6F9A-0F77-E86F-EEDAAF330A4F}"/>
              </a:ext>
            </a:extLst>
          </p:cNvPr>
          <p:cNvSpPr txBox="1"/>
          <p:nvPr/>
        </p:nvSpPr>
        <p:spPr>
          <a:xfrm>
            <a:off x="1104244" y="371755"/>
            <a:ext cx="6465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 fechamento do tubo neural inicia no 4º par de somitos e progride em direção cefálica e caudal de tal modo que podem ser reconhecidos o </a:t>
            </a:r>
            <a:r>
              <a:rPr lang="pt-BR" sz="1600" dirty="0" err="1"/>
              <a:t>neuróporo</a:t>
            </a:r>
            <a:r>
              <a:rPr lang="pt-BR" sz="1600" dirty="0"/>
              <a:t> rostral ou cefálico e o </a:t>
            </a:r>
            <a:r>
              <a:rPr lang="pt-BR" sz="1600" dirty="0" err="1"/>
              <a:t>neuróporo</a:t>
            </a:r>
            <a:r>
              <a:rPr lang="pt-BR" sz="1600" dirty="0"/>
              <a:t> caudal</a:t>
            </a:r>
          </a:p>
        </p:txBody>
      </p:sp>
    </p:spTree>
    <p:extLst>
      <p:ext uri="{BB962C8B-B14F-4D97-AF65-F5344CB8AC3E}">
        <p14:creationId xmlns:p14="http://schemas.microsoft.com/office/powerpoint/2010/main" val="382369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BF0B7CC-5BA1-17AE-FC4D-A23E965D1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EAF61B-4AE6-43D1-CE76-40517B589FFA}"/>
              </a:ext>
            </a:extLst>
          </p:cNvPr>
          <p:cNvSpPr txBox="1"/>
          <p:nvPr/>
        </p:nvSpPr>
        <p:spPr>
          <a:xfrm>
            <a:off x="1380067" y="197893"/>
            <a:ext cx="47469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O </a:t>
            </a:r>
            <a:r>
              <a:rPr lang="pt-BR" sz="1600" dirty="0" err="1"/>
              <a:t>neuróporo</a:t>
            </a:r>
            <a:r>
              <a:rPr lang="pt-BR" sz="1600" dirty="0"/>
              <a:t> rostral se fechará por volta do 25º e do 26º dias de desenvolvimento, e o </a:t>
            </a:r>
            <a:r>
              <a:rPr lang="pt-BR" sz="1600" dirty="0" err="1"/>
              <a:t>neuróporo</a:t>
            </a:r>
            <a:r>
              <a:rPr lang="pt-BR" sz="1600" dirty="0"/>
              <a:t> caudal se fechará cerca de dois dias mais tarde.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/>
              <a:t>neuróporo</a:t>
            </a:r>
            <a:r>
              <a:rPr lang="pt-BR" sz="1600" dirty="0"/>
              <a:t> rostral : encéfalo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/>
              <a:t>neuróporo</a:t>
            </a:r>
            <a:r>
              <a:rPr lang="pt-BR" sz="1600" dirty="0"/>
              <a:t> caudal: medula espinhal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67EAE3-5D7B-8256-A4F3-6A614D00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28" y="1767928"/>
            <a:ext cx="3313665" cy="33755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91121A9-2E38-A440-5EFD-C426883A3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85" y="1455299"/>
            <a:ext cx="2391430" cy="29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5450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1264</Words>
  <Application>Microsoft Office PowerPoint</Application>
  <PresentationFormat>Apresentação na tela (16:9)</PresentationFormat>
  <Paragraphs>138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Nixie One</vt:lpstr>
      <vt:lpstr>Arial</vt:lpstr>
      <vt:lpstr>Varela Round</vt:lpstr>
      <vt:lpstr>Microsoft Sans Serif</vt:lpstr>
      <vt:lpstr>Puck template</vt:lpstr>
      <vt:lpstr>Embriologia</vt:lpstr>
      <vt:lpstr>Desenvolvimento do sistema 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9</cp:revision>
  <dcterms:modified xsi:type="dcterms:W3CDTF">2022-11-21T15:49:06Z</dcterms:modified>
</cp:coreProperties>
</file>