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3.jpg" ContentType="image/jpeg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34"/>
  </p:notesMasterIdLst>
  <p:sldIdLst>
    <p:sldId id="256" r:id="rId2"/>
    <p:sldId id="258" r:id="rId3"/>
    <p:sldId id="325" r:id="rId4"/>
    <p:sldId id="326" r:id="rId5"/>
    <p:sldId id="327" r:id="rId6"/>
    <p:sldId id="328" r:id="rId7"/>
    <p:sldId id="329" r:id="rId8"/>
    <p:sldId id="330" r:id="rId9"/>
    <p:sldId id="331" r:id="rId10"/>
    <p:sldId id="332" r:id="rId11"/>
    <p:sldId id="333" r:id="rId12"/>
    <p:sldId id="334" r:id="rId13"/>
    <p:sldId id="335" r:id="rId14"/>
    <p:sldId id="336" r:id="rId15"/>
    <p:sldId id="337" r:id="rId16"/>
    <p:sldId id="341" r:id="rId17"/>
    <p:sldId id="339" r:id="rId18"/>
    <p:sldId id="338" r:id="rId19"/>
    <p:sldId id="340" r:id="rId20"/>
    <p:sldId id="343" r:id="rId21"/>
    <p:sldId id="342" r:id="rId22"/>
    <p:sldId id="344" r:id="rId23"/>
    <p:sldId id="345" r:id="rId24"/>
    <p:sldId id="348" r:id="rId25"/>
    <p:sldId id="346" r:id="rId26"/>
    <p:sldId id="347" r:id="rId27"/>
    <p:sldId id="349" r:id="rId28"/>
    <p:sldId id="350" r:id="rId29"/>
    <p:sldId id="351" r:id="rId30"/>
    <p:sldId id="352" r:id="rId31"/>
    <p:sldId id="353" r:id="rId32"/>
    <p:sldId id="303" r:id="rId33"/>
  </p:sldIdLst>
  <p:sldSz cx="9144000" cy="5143500" type="screen16x9"/>
  <p:notesSz cx="6858000" cy="9144000"/>
  <p:embeddedFontLst>
    <p:embeddedFont>
      <p:font typeface="Microsoft Sans Serif" panose="020B0604020202020204" pitchFamily="34" charset="0"/>
      <p:regular r:id="rId35"/>
    </p:embeddedFont>
    <p:embeddedFont>
      <p:font typeface="Nixie One" panose="020B0604020202020204" charset="0"/>
      <p:regular r:id="rId36"/>
    </p:embeddedFont>
    <p:embeddedFont>
      <p:font typeface="Varela Round" panose="00000500000000000000" pitchFamily="2" charset="-79"/>
      <p:regular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42A20BD-2505-46DF-82F6-A791D1CCFF51}">
  <a:tblStyle styleId="{242A20BD-2505-46DF-82F6-A791D1CCFF5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EBB38DEC-D873-43F8-8245-15F6AB083779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966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7209425" y="502200"/>
            <a:ext cx="206100" cy="2061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1197475" y="-802775"/>
            <a:ext cx="6749100" cy="6749100"/>
          </a:xfrm>
          <a:prstGeom prst="ellipse">
            <a:avLst/>
          </a:prstGeom>
          <a:noFill/>
          <a:ln w="9525" cap="flat" cmpd="sng">
            <a:solidFill>
              <a:srgbClr val="A1BEC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2255425" y="1991825"/>
            <a:ext cx="46332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67550" y="-886750"/>
            <a:ext cx="2347200" cy="2347200"/>
          </a:xfrm>
          <a:prstGeom prst="donut">
            <a:avLst>
              <a:gd name="adj" fmla="val 29778"/>
            </a:avLst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8348875" y="2882375"/>
            <a:ext cx="978600" cy="9786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2255425" y="541800"/>
            <a:ext cx="657600" cy="657600"/>
          </a:xfrm>
          <a:prstGeom prst="ellipse">
            <a:avLst/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6752750" y="3465100"/>
            <a:ext cx="2284200" cy="2284200"/>
          </a:xfrm>
          <a:prstGeom prst="donut">
            <a:avLst>
              <a:gd name="adj" fmla="val 11909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137775" y="3193200"/>
            <a:ext cx="657600" cy="6576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376550" y="4217275"/>
            <a:ext cx="1207800" cy="1207800"/>
          </a:xfrm>
          <a:prstGeom prst="donut">
            <a:avLst>
              <a:gd name="adj" fmla="val 42915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8244625" y="2541950"/>
            <a:ext cx="304800" cy="3048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7598775" y="-300250"/>
            <a:ext cx="1370700" cy="13707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8244625" y="802850"/>
            <a:ext cx="657600" cy="657600"/>
          </a:xfrm>
          <a:prstGeom prst="ellipse">
            <a:avLst/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213975" y="695900"/>
            <a:ext cx="871500" cy="871500"/>
          </a:xfrm>
          <a:prstGeom prst="ellipse">
            <a:avLst/>
          </a:prstGeom>
          <a:noFill/>
          <a:ln w="9525" cap="flat" cmpd="sng">
            <a:solidFill>
              <a:srgbClr val="00ACC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-122175" y="2933250"/>
            <a:ext cx="1177500" cy="1177500"/>
          </a:xfrm>
          <a:prstGeom prst="ellipse">
            <a:avLst/>
          </a:prstGeom>
          <a:noFill/>
          <a:ln w="9525" cap="flat" cmpd="sng">
            <a:solidFill>
              <a:srgbClr val="BBCD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8150075" y="708300"/>
            <a:ext cx="846600" cy="846600"/>
          </a:xfrm>
          <a:prstGeom prst="ellipse">
            <a:avLst/>
          </a:prstGeom>
          <a:noFill/>
          <a:ln w="9525" cap="flat" cmpd="sng">
            <a:solidFill>
              <a:srgbClr val="65BB48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1055325" y="3904575"/>
            <a:ext cx="206100" cy="2061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/>
          <p:nvPr/>
        </p:nvSpPr>
        <p:spPr>
          <a:xfrm>
            <a:off x="3058200" y="-295450"/>
            <a:ext cx="3027600" cy="3027900"/>
          </a:xfrm>
          <a:prstGeom prst="ellipse">
            <a:avLst/>
          </a:prstGeom>
          <a:noFill/>
          <a:ln w="9525" cap="flat" cmpd="sng">
            <a:solidFill>
              <a:srgbClr val="A1BEC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ctrTitle"/>
          </p:nvPr>
        </p:nvSpPr>
        <p:spPr>
          <a:xfrm>
            <a:off x="1773750" y="2421550"/>
            <a:ext cx="55965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subTitle" idx="1"/>
          </p:nvPr>
        </p:nvSpPr>
        <p:spPr>
          <a:xfrm>
            <a:off x="1773750" y="3449654"/>
            <a:ext cx="55965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None/>
              <a:defRPr b="1">
                <a:solidFill>
                  <a:srgbClr val="A1BECC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sz="3000" b="1">
                <a:solidFill>
                  <a:srgbClr val="A1BECC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3"/>
          <p:cNvSpPr/>
          <p:nvPr/>
        </p:nvSpPr>
        <p:spPr>
          <a:xfrm>
            <a:off x="1414538" y="3988225"/>
            <a:ext cx="206100" cy="2061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3"/>
          <p:cNvSpPr/>
          <p:nvPr/>
        </p:nvSpPr>
        <p:spPr>
          <a:xfrm>
            <a:off x="7630150" y="2469625"/>
            <a:ext cx="2347200" cy="2347200"/>
          </a:xfrm>
          <a:prstGeom prst="donut">
            <a:avLst>
              <a:gd name="adj" fmla="val 29778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3"/>
          <p:cNvSpPr/>
          <p:nvPr/>
        </p:nvSpPr>
        <p:spPr>
          <a:xfrm>
            <a:off x="376550" y="1139200"/>
            <a:ext cx="978600" cy="9786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3"/>
          <p:cNvSpPr/>
          <p:nvPr/>
        </p:nvSpPr>
        <p:spPr>
          <a:xfrm>
            <a:off x="7240275" y="4662700"/>
            <a:ext cx="657600" cy="6576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3"/>
          <p:cNvSpPr/>
          <p:nvPr/>
        </p:nvSpPr>
        <p:spPr>
          <a:xfrm>
            <a:off x="231175" y="-571700"/>
            <a:ext cx="2284200" cy="2284200"/>
          </a:xfrm>
          <a:prstGeom prst="donut">
            <a:avLst>
              <a:gd name="adj" fmla="val 11909"/>
            </a:avLst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3"/>
          <p:cNvSpPr/>
          <p:nvPr/>
        </p:nvSpPr>
        <p:spPr>
          <a:xfrm>
            <a:off x="7507625" y="917475"/>
            <a:ext cx="657600" cy="6576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3"/>
          <p:cNvSpPr/>
          <p:nvPr/>
        </p:nvSpPr>
        <p:spPr>
          <a:xfrm>
            <a:off x="8065925" y="-295450"/>
            <a:ext cx="1207800" cy="1207800"/>
          </a:xfrm>
          <a:prstGeom prst="donut">
            <a:avLst>
              <a:gd name="adj" fmla="val 42915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3"/>
          <p:cNvSpPr/>
          <p:nvPr/>
        </p:nvSpPr>
        <p:spPr>
          <a:xfrm>
            <a:off x="1417200" y="2052650"/>
            <a:ext cx="304800" cy="3048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3"/>
          <p:cNvSpPr/>
          <p:nvPr/>
        </p:nvSpPr>
        <p:spPr>
          <a:xfrm>
            <a:off x="180500" y="4023250"/>
            <a:ext cx="1370700" cy="13707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3"/>
          <p:cNvSpPr/>
          <p:nvPr/>
        </p:nvSpPr>
        <p:spPr>
          <a:xfrm>
            <a:off x="246046" y="3365546"/>
            <a:ext cx="456000" cy="456000"/>
          </a:xfrm>
          <a:prstGeom prst="ellipse">
            <a:avLst/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3"/>
          <p:cNvSpPr/>
          <p:nvPr/>
        </p:nvSpPr>
        <p:spPr>
          <a:xfrm>
            <a:off x="7072325" y="4494725"/>
            <a:ext cx="993600" cy="993300"/>
          </a:xfrm>
          <a:prstGeom prst="ellipse">
            <a:avLst/>
          </a:prstGeom>
          <a:noFill/>
          <a:ln w="9525" cap="flat" cmpd="sng">
            <a:solidFill>
              <a:srgbClr val="00ACC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3"/>
          <p:cNvSpPr/>
          <p:nvPr/>
        </p:nvSpPr>
        <p:spPr>
          <a:xfrm>
            <a:off x="7370250" y="780100"/>
            <a:ext cx="932400" cy="932400"/>
          </a:xfrm>
          <a:prstGeom prst="ellipse">
            <a:avLst/>
          </a:prstGeom>
          <a:noFill/>
          <a:ln w="9525" cap="flat" cmpd="sng">
            <a:solidFill>
              <a:srgbClr val="BBCD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3"/>
          <p:cNvSpPr/>
          <p:nvPr/>
        </p:nvSpPr>
        <p:spPr>
          <a:xfrm>
            <a:off x="180500" y="3300000"/>
            <a:ext cx="586800" cy="586800"/>
          </a:xfrm>
          <a:prstGeom prst="ellipse">
            <a:avLst/>
          </a:prstGeom>
          <a:noFill/>
          <a:ln w="9525" cap="flat" cmpd="sng">
            <a:solidFill>
              <a:srgbClr val="65BB48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3"/>
          <p:cNvSpPr/>
          <p:nvPr/>
        </p:nvSpPr>
        <p:spPr>
          <a:xfrm>
            <a:off x="7733375" y="467300"/>
            <a:ext cx="206100" cy="2061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3"/>
          <p:cNvSpPr/>
          <p:nvPr/>
        </p:nvSpPr>
        <p:spPr>
          <a:xfrm>
            <a:off x="598175" y="-204700"/>
            <a:ext cx="1550100" cy="1550100"/>
          </a:xfrm>
          <a:prstGeom prst="ellipse">
            <a:avLst/>
          </a:prstGeom>
          <a:noFill/>
          <a:ln w="9525" cap="flat" cmpd="sng">
            <a:solidFill>
              <a:srgbClr val="E8004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3"/>
          <p:cNvSpPr txBox="1">
            <a:spLocks noGrp="1"/>
          </p:cNvSpPr>
          <p:nvPr>
            <p:ph type="sldNum" idx="12"/>
          </p:nvPr>
        </p:nvSpPr>
        <p:spPr>
          <a:xfrm>
            <a:off x="4337100" y="4751625"/>
            <a:ext cx="469800" cy="3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5"/>
          <p:cNvSpPr/>
          <p:nvPr/>
        </p:nvSpPr>
        <p:spPr>
          <a:xfrm>
            <a:off x="1144200" y="2698575"/>
            <a:ext cx="893700" cy="893700"/>
          </a:xfrm>
          <a:prstGeom prst="ellipse">
            <a:avLst/>
          </a:prstGeom>
          <a:noFill/>
          <a:ln w="9525" cap="flat" cmpd="sng">
            <a:solidFill>
              <a:srgbClr val="BBCD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5"/>
          <p:cNvSpPr txBox="1">
            <a:spLocks noGrp="1"/>
          </p:cNvSpPr>
          <p:nvPr>
            <p:ph type="title"/>
          </p:nvPr>
        </p:nvSpPr>
        <p:spPr>
          <a:xfrm>
            <a:off x="2935875" y="909050"/>
            <a:ext cx="5275500" cy="64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5"/>
          <p:cNvSpPr txBox="1">
            <a:spLocks noGrp="1"/>
          </p:cNvSpPr>
          <p:nvPr>
            <p:ph type="body" idx="1"/>
          </p:nvPr>
        </p:nvSpPr>
        <p:spPr>
          <a:xfrm>
            <a:off x="2935875" y="1525758"/>
            <a:ext cx="5275500" cy="27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◎"/>
              <a:defRPr sz="24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◉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￮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68" name="Google Shape;68;p5"/>
          <p:cNvSpPr/>
          <p:nvPr/>
        </p:nvSpPr>
        <p:spPr>
          <a:xfrm>
            <a:off x="259925" y="-206300"/>
            <a:ext cx="2347200" cy="2347200"/>
          </a:xfrm>
          <a:prstGeom prst="donut">
            <a:avLst>
              <a:gd name="adj" fmla="val 29778"/>
            </a:avLst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5"/>
          <p:cNvSpPr/>
          <p:nvPr/>
        </p:nvSpPr>
        <p:spPr>
          <a:xfrm>
            <a:off x="-152925" y="1360050"/>
            <a:ext cx="978600" cy="9786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5"/>
          <p:cNvSpPr/>
          <p:nvPr/>
        </p:nvSpPr>
        <p:spPr>
          <a:xfrm>
            <a:off x="2339600" y="243625"/>
            <a:ext cx="657600" cy="657600"/>
          </a:xfrm>
          <a:prstGeom prst="ellipse">
            <a:avLst/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5"/>
          <p:cNvSpPr/>
          <p:nvPr/>
        </p:nvSpPr>
        <p:spPr>
          <a:xfrm>
            <a:off x="788725" y="2338650"/>
            <a:ext cx="811200" cy="811200"/>
          </a:xfrm>
          <a:prstGeom prst="donut">
            <a:avLst>
              <a:gd name="adj" fmla="val 22275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5"/>
          <p:cNvSpPr/>
          <p:nvPr/>
        </p:nvSpPr>
        <p:spPr>
          <a:xfrm>
            <a:off x="153675" y="4149950"/>
            <a:ext cx="1207800" cy="12078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5"/>
          <p:cNvSpPr/>
          <p:nvPr/>
        </p:nvSpPr>
        <p:spPr>
          <a:xfrm>
            <a:off x="1315800" y="3860975"/>
            <a:ext cx="550500" cy="550500"/>
          </a:xfrm>
          <a:prstGeom prst="donut">
            <a:avLst>
              <a:gd name="adj" fmla="val 42915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5"/>
          <p:cNvSpPr/>
          <p:nvPr/>
        </p:nvSpPr>
        <p:spPr>
          <a:xfrm>
            <a:off x="438575" y="2993025"/>
            <a:ext cx="304800" cy="3048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5"/>
          <p:cNvSpPr/>
          <p:nvPr/>
        </p:nvSpPr>
        <p:spPr>
          <a:xfrm>
            <a:off x="7744850" y="420475"/>
            <a:ext cx="550500" cy="5505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5"/>
          <p:cNvSpPr/>
          <p:nvPr/>
        </p:nvSpPr>
        <p:spPr>
          <a:xfrm>
            <a:off x="8839500" y="1019775"/>
            <a:ext cx="397500" cy="3975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5"/>
          <p:cNvSpPr/>
          <p:nvPr/>
        </p:nvSpPr>
        <p:spPr>
          <a:xfrm>
            <a:off x="8295350" y="-321125"/>
            <a:ext cx="741600" cy="741600"/>
          </a:xfrm>
          <a:prstGeom prst="donut">
            <a:avLst>
              <a:gd name="adj" fmla="val 31897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5"/>
          <p:cNvSpPr/>
          <p:nvPr/>
        </p:nvSpPr>
        <p:spPr>
          <a:xfrm>
            <a:off x="8651500" y="1616325"/>
            <a:ext cx="188100" cy="1881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5"/>
          <p:cNvSpPr/>
          <p:nvPr/>
        </p:nvSpPr>
        <p:spPr>
          <a:xfrm>
            <a:off x="2179100" y="83125"/>
            <a:ext cx="978600" cy="978600"/>
          </a:xfrm>
          <a:prstGeom prst="ellipse">
            <a:avLst/>
          </a:prstGeom>
          <a:noFill/>
          <a:ln w="9525" cap="flat" cmpd="sng">
            <a:solidFill>
              <a:srgbClr val="00ACC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5"/>
          <p:cNvSpPr/>
          <p:nvPr/>
        </p:nvSpPr>
        <p:spPr>
          <a:xfrm>
            <a:off x="8062825" y="688875"/>
            <a:ext cx="449700" cy="449700"/>
          </a:xfrm>
          <a:prstGeom prst="ellipse">
            <a:avLst/>
          </a:prstGeom>
          <a:noFill/>
          <a:ln w="9525" cap="flat" cmpd="sng">
            <a:solidFill>
              <a:srgbClr val="ED4A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5"/>
          <p:cNvSpPr txBox="1">
            <a:spLocks noGrp="1"/>
          </p:cNvSpPr>
          <p:nvPr>
            <p:ph type="sldNum" idx="12"/>
          </p:nvPr>
        </p:nvSpPr>
        <p:spPr>
          <a:xfrm>
            <a:off x="8635625" y="4751625"/>
            <a:ext cx="469800" cy="3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1"/>
          <p:cNvSpPr/>
          <p:nvPr/>
        </p:nvSpPr>
        <p:spPr>
          <a:xfrm>
            <a:off x="419100" y="-1581150"/>
            <a:ext cx="8305800" cy="8305800"/>
          </a:xfrm>
          <a:prstGeom prst="ellipse">
            <a:avLst/>
          </a:prstGeom>
          <a:noFill/>
          <a:ln w="9525" cap="flat" cmpd="sng">
            <a:solidFill>
              <a:srgbClr val="A1BEC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1"/>
          <p:cNvSpPr/>
          <p:nvPr/>
        </p:nvSpPr>
        <p:spPr>
          <a:xfrm>
            <a:off x="-164200" y="686175"/>
            <a:ext cx="550500" cy="5505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1"/>
          <p:cNvSpPr/>
          <p:nvPr/>
        </p:nvSpPr>
        <p:spPr>
          <a:xfrm>
            <a:off x="8204500" y="3898800"/>
            <a:ext cx="447000" cy="447000"/>
          </a:xfrm>
          <a:prstGeom prst="donut">
            <a:avLst>
              <a:gd name="adj" fmla="val 18608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11"/>
          <p:cNvSpPr/>
          <p:nvPr/>
        </p:nvSpPr>
        <p:spPr>
          <a:xfrm>
            <a:off x="100425" y="-196925"/>
            <a:ext cx="741600" cy="741600"/>
          </a:xfrm>
          <a:prstGeom prst="donut">
            <a:avLst>
              <a:gd name="adj" fmla="val 37879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11"/>
          <p:cNvSpPr/>
          <p:nvPr/>
        </p:nvSpPr>
        <p:spPr>
          <a:xfrm>
            <a:off x="419100" y="686175"/>
            <a:ext cx="188100" cy="1881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1"/>
          <p:cNvSpPr/>
          <p:nvPr/>
        </p:nvSpPr>
        <p:spPr>
          <a:xfrm>
            <a:off x="8333725" y="4482500"/>
            <a:ext cx="978600" cy="978600"/>
          </a:xfrm>
          <a:prstGeom prst="ellipse">
            <a:avLst/>
          </a:prstGeom>
          <a:noFill/>
          <a:ln w="9525" cap="flat" cmpd="sng">
            <a:solidFill>
              <a:srgbClr val="ED4A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1"/>
          <p:cNvSpPr/>
          <p:nvPr/>
        </p:nvSpPr>
        <p:spPr>
          <a:xfrm>
            <a:off x="741750" y="4449750"/>
            <a:ext cx="397500" cy="397500"/>
          </a:xfrm>
          <a:prstGeom prst="donut">
            <a:avLst>
              <a:gd name="adj" fmla="val 8754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1"/>
          <p:cNvSpPr/>
          <p:nvPr/>
        </p:nvSpPr>
        <p:spPr>
          <a:xfrm>
            <a:off x="8956300" y="4058696"/>
            <a:ext cx="287100" cy="2871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11"/>
          <p:cNvSpPr/>
          <p:nvPr/>
        </p:nvSpPr>
        <p:spPr>
          <a:xfrm>
            <a:off x="-164200" y="4277700"/>
            <a:ext cx="741600" cy="741600"/>
          </a:xfrm>
          <a:prstGeom prst="donut">
            <a:avLst>
              <a:gd name="adj" fmla="val 39163"/>
            </a:avLst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1"/>
          <p:cNvSpPr/>
          <p:nvPr/>
        </p:nvSpPr>
        <p:spPr>
          <a:xfrm>
            <a:off x="8568725" y="4717500"/>
            <a:ext cx="508500" cy="5085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11"/>
          <p:cNvSpPr/>
          <p:nvPr/>
        </p:nvSpPr>
        <p:spPr>
          <a:xfrm>
            <a:off x="8077475" y="224125"/>
            <a:ext cx="304800" cy="304800"/>
          </a:xfrm>
          <a:prstGeom prst="donut">
            <a:avLst>
              <a:gd name="adj" fmla="val 30568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11"/>
          <p:cNvSpPr/>
          <p:nvPr/>
        </p:nvSpPr>
        <p:spPr>
          <a:xfrm>
            <a:off x="8553248" y="328373"/>
            <a:ext cx="585600" cy="5856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11"/>
          <p:cNvSpPr/>
          <p:nvPr/>
        </p:nvSpPr>
        <p:spPr>
          <a:xfrm>
            <a:off x="8876350" y="1187325"/>
            <a:ext cx="447000" cy="4470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11"/>
          <p:cNvSpPr/>
          <p:nvPr/>
        </p:nvSpPr>
        <p:spPr>
          <a:xfrm>
            <a:off x="8449000" y="224125"/>
            <a:ext cx="794400" cy="794400"/>
          </a:xfrm>
          <a:prstGeom prst="ellipse">
            <a:avLst/>
          </a:prstGeom>
          <a:noFill/>
          <a:ln w="9525" cap="flat" cmpd="sng">
            <a:solidFill>
              <a:srgbClr val="F8BB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1"/>
          <p:cNvSpPr/>
          <p:nvPr/>
        </p:nvSpPr>
        <p:spPr>
          <a:xfrm>
            <a:off x="100425" y="3830625"/>
            <a:ext cx="304800" cy="3048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1"/>
          <p:cNvSpPr txBox="1">
            <a:spLocks noGrp="1"/>
          </p:cNvSpPr>
          <p:nvPr>
            <p:ph type="sldNum" idx="12"/>
          </p:nvPr>
        </p:nvSpPr>
        <p:spPr>
          <a:xfrm>
            <a:off x="4337100" y="4751625"/>
            <a:ext cx="469800" cy="3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/>
            </a:lvl1pPr>
            <a:lvl2pPr lvl="1" algn="ctr" rtl="0">
              <a:buNone/>
              <a:defRPr/>
            </a:lvl2pPr>
            <a:lvl3pPr lvl="2" algn="ctr" rtl="0">
              <a:buNone/>
              <a:defRPr/>
            </a:lvl3pPr>
            <a:lvl4pPr lvl="3" algn="ctr" rtl="0">
              <a:buNone/>
              <a:defRPr/>
            </a:lvl4pPr>
            <a:lvl5pPr lvl="4" algn="ctr" rtl="0">
              <a:buNone/>
              <a:defRPr/>
            </a:lvl5pPr>
            <a:lvl6pPr lvl="5" algn="ctr" rtl="0">
              <a:buNone/>
              <a:defRPr/>
            </a:lvl6pPr>
            <a:lvl7pPr lvl="6" algn="ctr" rtl="0">
              <a:buNone/>
              <a:defRPr/>
            </a:lvl7pPr>
            <a:lvl8pPr lvl="7" algn="ctr" rtl="0">
              <a:buNone/>
              <a:defRPr/>
            </a:lvl8pPr>
            <a:lvl9pPr lvl="8" algn="ctr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11126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11/21/2022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81786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14830" y="1807547"/>
            <a:ext cx="651433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hlink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97315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301" y="178594"/>
            <a:ext cx="3095625" cy="4907756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76950" y="250030"/>
            <a:ext cx="2895600" cy="482917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11/21/2022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530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935875" y="909050"/>
            <a:ext cx="5275500" cy="64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935875" y="1525758"/>
            <a:ext cx="5275500" cy="27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◎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◉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￮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●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○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■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●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○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■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635625" y="4751625"/>
            <a:ext cx="469800" cy="39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lvl="1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lvl="2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lvl="3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lvl="4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lvl="5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lvl="6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lvl="7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lvl="8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7" r:id="rId4"/>
    <p:sldLayoutId id="2147483660" r:id="rId5"/>
    <p:sldLayoutId id="2147483661" r:id="rId6"/>
    <p:sldLayoutId id="2147483662" r:id="rId7"/>
    <p:sldLayoutId id="2147483663" r:id="rId8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B2946568-3752-4AEE-D3F8-1C871E3955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b="1" dirty="0"/>
              <a:t>Embriologia</a:t>
            </a:r>
          </a:p>
        </p:txBody>
      </p:sp>
      <p:pic>
        <p:nvPicPr>
          <p:cNvPr id="5" name="Imagem 4" descr="Logotipo, nome da empresa&#10;&#10;Descrição gerada automaticamente">
            <a:extLst>
              <a:ext uri="{FF2B5EF4-FFF2-40B4-BE49-F238E27FC236}">
                <a16:creationId xmlns:a16="http://schemas.microsoft.com/office/drawing/2014/main" id="{B2AFDA42-1D95-7A47-3A9F-FFE8625D97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6595" y="0"/>
            <a:ext cx="1990810" cy="1350433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602917E1-5F38-2527-27F6-92A0007D5E95}"/>
              </a:ext>
            </a:extLst>
          </p:cNvPr>
          <p:cNvSpPr txBox="1"/>
          <p:nvPr/>
        </p:nvSpPr>
        <p:spPr>
          <a:xfrm>
            <a:off x="3648510" y="3639128"/>
            <a:ext cx="18469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Prof. Giuliano Barros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46A0DF17-C0A8-1587-D1D2-588A250C862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10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C9B7A37-89CE-FDCC-90A5-2CFDB2499586}"/>
              </a:ext>
            </a:extLst>
          </p:cNvPr>
          <p:cNvSpPr txBox="1"/>
          <p:nvPr/>
        </p:nvSpPr>
        <p:spPr>
          <a:xfrm>
            <a:off x="588383" y="1103307"/>
            <a:ext cx="843703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/>
              <a:t>O tubo neural estará completamente fechado por volta do 29º ao 30º dia de</a:t>
            </a:r>
          </a:p>
          <a:p>
            <a:r>
              <a:rPr lang="pt-BR" sz="1800" dirty="0"/>
              <a:t>desenvolvimento. Nesse período, a parede do tubo neural é constituída de células neuroepiteliais.</a:t>
            </a:r>
          </a:p>
          <a:p>
            <a:r>
              <a:rPr lang="pt-BR" sz="1800" dirty="0"/>
              <a:t>Imediatamente após o fechamento do tubo neural, as células neuroepiteliais proliferam rapidamente constituindo a camada neuroepitelial, ou Neuroepitélio.</a:t>
            </a:r>
          </a:p>
          <a:p>
            <a:r>
              <a:rPr lang="pt-BR" sz="1800" dirty="0"/>
              <a:t>As células neuroepiteliais darão origem às células nervosas primitivas, denominadas </a:t>
            </a:r>
            <a:r>
              <a:rPr lang="pt-BR" sz="1800" dirty="0" err="1"/>
              <a:t>neuroblastos</a:t>
            </a:r>
            <a:r>
              <a:rPr lang="pt-BR" sz="1800" dirty="0"/>
              <a:t>, e também às células de sustentação primordiais do sistema nervoso, os </a:t>
            </a:r>
            <a:r>
              <a:rPr lang="pt-BR" sz="1800" dirty="0" err="1"/>
              <a:t>glioblastos</a:t>
            </a:r>
            <a:r>
              <a:rPr lang="pt-BR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833746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8F593D0C-9EAA-2AB9-ADED-553A7A9A5B7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11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0900F35-B348-03A9-5AA3-70C5B55F68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038" y="709582"/>
            <a:ext cx="8103923" cy="3724336"/>
          </a:xfrm>
          <a:prstGeom prst="rect">
            <a:avLst/>
          </a:prstGeom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19C4410B-756B-A214-127D-738F4474491E}"/>
              </a:ext>
            </a:extLst>
          </p:cNvPr>
          <p:cNvSpPr/>
          <p:nvPr/>
        </p:nvSpPr>
        <p:spPr>
          <a:xfrm>
            <a:off x="3770489" y="1038578"/>
            <a:ext cx="566611" cy="4176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2B55DBD0-DA50-F65F-3546-14B3B938E064}"/>
              </a:ext>
            </a:extLst>
          </p:cNvPr>
          <p:cNvSpPr/>
          <p:nvPr/>
        </p:nvSpPr>
        <p:spPr>
          <a:xfrm>
            <a:off x="5819422" y="3938016"/>
            <a:ext cx="566611" cy="4176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3623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119CA9D1-CF90-1B07-1D67-1DCBBB81D1A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12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5CF2A77-5853-866A-69D4-6686CC7CC897}"/>
              </a:ext>
            </a:extLst>
          </p:cNvPr>
          <p:cNvSpPr txBox="1"/>
          <p:nvPr/>
        </p:nvSpPr>
        <p:spPr>
          <a:xfrm>
            <a:off x="2198512" y="187559"/>
            <a:ext cx="4746976" cy="13234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1600" dirty="0"/>
              <a:t>As paredes do tubo neural se espessam para formar a medula espinhal e o encéfalo. O canal central do tubo neural será convertido no canal central da medula espinhal e no sistema ventricular do encéfalo.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63CF8E1-9E61-64C1-D5C2-06C0A381FF0B}"/>
              </a:ext>
            </a:extLst>
          </p:cNvPr>
          <p:cNvSpPr txBox="1"/>
          <p:nvPr/>
        </p:nvSpPr>
        <p:spPr>
          <a:xfrm>
            <a:off x="1094368" y="1838650"/>
            <a:ext cx="7225543" cy="258532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1800" dirty="0"/>
              <a:t>O mesoderma que circunda o tubo neural se condensa para formar uma membrana denominada </a:t>
            </a:r>
            <a:r>
              <a:rPr lang="pt-BR" sz="1800" b="1" dirty="0"/>
              <a:t>meninge primitiva</a:t>
            </a:r>
            <a:r>
              <a:rPr lang="pt-BR" sz="1800" dirty="0"/>
              <a:t>, a qual se divide em três camadas. A camada externa dessa meninge se espessa para formar a dura-máter; a camada interna, a pia-aracnoide, é derivada das células da crista neural, sendo composta pelas pia-máter (interna) e aracnoide-</a:t>
            </a:r>
            <a:r>
              <a:rPr lang="pt-BR" sz="1800" dirty="0" err="1"/>
              <a:t>mater</a:t>
            </a:r>
            <a:r>
              <a:rPr lang="pt-BR" sz="1800" dirty="0"/>
              <a:t> (mediana). No interior da </a:t>
            </a:r>
            <a:r>
              <a:rPr lang="pt-BR" sz="1800" dirty="0" err="1"/>
              <a:t>piaaracnoide</a:t>
            </a:r>
            <a:r>
              <a:rPr lang="pt-BR" sz="1800" dirty="0"/>
              <a:t> surgem espaços, que coalescem para formar o espaço subaracnóideo. O </a:t>
            </a:r>
            <a:r>
              <a:rPr lang="pt-BR" sz="1800" dirty="0">
                <a:highlight>
                  <a:srgbClr val="FFFF00"/>
                </a:highlight>
              </a:rPr>
              <a:t>líquido </a:t>
            </a:r>
            <a:r>
              <a:rPr lang="pt-BR" sz="1800" dirty="0" err="1">
                <a:highlight>
                  <a:srgbClr val="FFFF00"/>
                </a:highlight>
              </a:rPr>
              <a:t>cerebroespinhal</a:t>
            </a:r>
            <a:r>
              <a:rPr lang="pt-BR" sz="1800" dirty="0">
                <a:highlight>
                  <a:srgbClr val="FFFF00"/>
                </a:highlight>
              </a:rPr>
              <a:t> </a:t>
            </a:r>
            <a:r>
              <a:rPr lang="pt-BR" sz="1800" dirty="0"/>
              <a:t>começa a se formar durante a 5ª semana.</a:t>
            </a:r>
          </a:p>
        </p:txBody>
      </p:sp>
    </p:spTree>
    <p:extLst>
      <p:ext uri="{BB962C8B-B14F-4D97-AF65-F5344CB8AC3E}">
        <p14:creationId xmlns:p14="http://schemas.microsoft.com/office/powerpoint/2010/main" val="1788236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C397BA36-C705-3AB4-A9C6-56F98CE9AD2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13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A7493EA-EC0C-CA6E-7AC4-6599030CD0A8}"/>
              </a:ext>
            </a:extLst>
          </p:cNvPr>
          <p:cNvSpPr txBox="1"/>
          <p:nvPr/>
        </p:nvSpPr>
        <p:spPr>
          <a:xfrm>
            <a:off x="1387878" y="224289"/>
            <a:ext cx="47469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srgbClr val="0070C0"/>
                </a:solidFill>
              </a:rPr>
              <a:t>Formação da medula espinhal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BFDBB51-0C9E-12AA-6466-A2FE965256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7878" y="685579"/>
            <a:ext cx="5489715" cy="445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1421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31A91D6B-F802-59AD-BE27-35BCA0E1A27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14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7490098-9CF3-DDA6-D431-F9ECDED135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786" y="765528"/>
            <a:ext cx="9165571" cy="3612444"/>
          </a:xfrm>
          <a:prstGeom prst="rect">
            <a:avLst/>
          </a:prstGeom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B02DC7AF-A5B1-E937-3350-97478EC1CD68}"/>
              </a:ext>
            </a:extLst>
          </p:cNvPr>
          <p:cNvSpPr/>
          <p:nvPr/>
        </p:nvSpPr>
        <p:spPr>
          <a:xfrm>
            <a:off x="5977466" y="3749476"/>
            <a:ext cx="566611" cy="4176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60B9755D-7106-1178-AC7F-6D6EDBA69C5C}"/>
              </a:ext>
            </a:extLst>
          </p:cNvPr>
          <p:cNvSpPr/>
          <p:nvPr/>
        </p:nvSpPr>
        <p:spPr>
          <a:xfrm>
            <a:off x="445911" y="3540632"/>
            <a:ext cx="566611" cy="4176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31916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075A7CB8-3163-A027-9303-E10FAF29C5C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15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AA764DF-87F1-C6BD-6823-887559A9D2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827" y="1782677"/>
            <a:ext cx="7604102" cy="3057023"/>
          </a:xfrm>
          <a:prstGeom prst="rect">
            <a:avLst/>
          </a:prstGeom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338158D1-5856-AC38-F02B-BEC04FBFA8DF}"/>
              </a:ext>
            </a:extLst>
          </p:cNvPr>
          <p:cNvSpPr/>
          <p:nvPr/>
        </p:nvSpPr>
        <p:spPr>
          <a:xfrm>
            <a:off x="4987662" y="4069797"/>
            <a:ext cx="626534" cy="68945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692EA03A-3F7C-9DE6-1082-E2118D8C0C71}"/>
              </a:ext>
            </a:extLst>
          </p:cNvPr>
          <p:cNvSpPr/>
          <p:nvPr/>
        </p:nvSpPr>
        <p:spPr>
          <a:xfrm>
            <a:off x="745065" y="4062173"/>
            <a:ext cx="626534" cy="68945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B8803B2F-7F86-6A67-572D-F201B0BA94E6}"/>
              </a:ext>
            </a:extLst>
          </p:cNvPr>
          <p:cNvSpPr txBox="1"/>
          <p:nvPr/>
        </p:nvSpPr>
        <p:spPr>
          <a:xfrm>
            <a:off x="1249489" y="357008"/>
            <a:ext cx="695677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Através de processos de diferenciação e migração dos </a:t>
            </a:r>
            <a:r>
              <a:rPr lang="pt-BR" dirty="0" err="1"/>
              <a:t>neuroblastos</a:t>
            </a:r>
            <a:r>
              <a:rPr lang="pt-BR" dirty="0"/>
              <a:t> forma-se a camada do </a:t>
            </a:r>
            <a:r>
              <a:rPr lang="pt-BR" dirty="0">
                <a:highlight>
                  <a:srgbClr val="00FFFF"/>
                </a:highlight>
              </a:rPr>
              <a:t>manto</a:t>
            </a:r>
            <a:r>
              <a:rPr lang="pt-BR" dirty="0"/>
              <a:t>, que posteriormente dará origem à </a:t>
            </a:r>
            <a:r>
              <a:rPr lang="pt-BR" dirty="0">
                <a:highlight>
                  <a:srgbClr val="00FFFF"/>
                </a:highlight>
              </a:rPr>
              <a:t>substância cinzenta </a:t>
            </a:r>
            <a:r>
              <a:rPr lang="pt-BR" dirty="0"/>
              <a:t>da medula espinhal. </a:t>
            </a:r>
          </a:p>
          <a:p>
            <a:endParaRPr lang="pt-BR" dirty="0"/>
          </a:p>
          <a:p>
            <a:r>
              <a:rPr lang="pt-BR" dirty="0"/>
              <a:t>Na camada do manto encontram-se os corpos celulares de </a:t>
            </a:r>
            <a:r>
              <a:rPr lang="pt-BR" dirty="0" err="1"/>
              <a:t>neuroblastos</a:t>
            </a:r>
            <a:r>
              <a:rPr lang="pt-BR" dirty="0"/>
              <a:t> polares, que originarão os </a:t>
            </a:r>
            <a:r>
              <a:rPr lang="pt-BR" dirty="0">
                <a:highlight>
                  <a:srgbClr val="FFFF00"/>
                </a:highlight>
              </a:rPr>
              <a:t>neurônios</a:t>
            </a:r>
          </a:p>
        </p:txBody>
      </p:sp>
    </p:spTree>
    <p:extLst>
      <p:ext uri="{BB962C8B-B14F-4D97-AF65-F5344CB8AC3E}">
        <p14:creationId xmlns:p14="http://schemas.microsoft.com/office/powerpoint/2010/main" val="22088762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075A7CB8-3163-A027-9303-E10FAF29C5C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16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AA764DF-87F1-C6BD-6823-887559A9D2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827" y="1782677"/>
            <a:ext cx="7604102" cy="3057023"/>
          </a:xfrm>
          <a:prstGeom prst="rect">
            <a:avLst/>
          </a:prstGeom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338158D1-5856-AC38-F02B-BEC04FBFA8DF}"/>
              </a:ext>
            </a:extLst>
          </p:cNvPr>
          <p:cNvSpPr/>
          <p:nvPr/>
        </p:nvSpPr>
        <p:spPr>
          <a:xfrm>
            <a:off x="4987662" y="4069797"/>
            <a:ext cx="626534" cy="68945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692EA03A-3F7C-9DE6-1082-E2118D8C0C71}"/>
              </a:ext>
            </a:extLst>
          </p:cNvPr>
          <p:cNvSpPr/>
          <p:nvPr/>
        </p:nvSpPr>
        <p:spPr>
          <a:xfrm>
            <a:off x="745065" y="4062173"/>
            <a:ext cx="626534" cy="68945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B8803B2F-7F86-6A67-572D-F201B0BA94E6}"/>
              </a:ext>
            </a:extLst>
          </p:cNvPr>
          <p:cNvSpPr txBox="1"/>
          <p:nvPr/>
        </p:nvSpPr>
        <p:spPr>
          <a:xfrm>
            <a:off x="745065" y="304229"/>
            <a:ext cx="789451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1600" b="0" i="0" u="none" strike="noStrike" baseline="0" dirty="0">
                <a:latin typeface="+mj-lt"/>
              </a:rPr>
              <a:t>Na continuidade dos processos de diferenciação e migração celular, organiza-se a camada mais externa da medula espinhal, </a:t>
            </a:r>
            <a:r>
              <a:rPr lang="pt-BR" sz="1600" b="0" i="0" u="none" strike="noStrike" baseline="0" dirty="0">
                <a:highlight>
                  <a:srgbClr val="00FFFF"/>
                </a:highlight>
                <a:latin typeface="+mj-lt"/>
              </a:rPr>
              <a:t>a </a:t>
            </a:r>
            <a:r>
              <a:rPr lang="pt-BR" sz="1600" b="1" i="0" u="none" strike="noStrike" baseline="0" dirty="0">
                <a:highlight>
                  <a:srgbClr val="00FFFF"/>
                </a:highlight>
                <a:latin typeface="+mj-lt"/>
              </a:rPr>
              <a:t>camada marginal</a:t>
            </a:r>
            <a:r>
              <a:rPr lang="pt-BR" sz="1600" b="0" i="0" u="none" strike="noStrike" baseline="0" dirty="0">
                <a:latin typeface="+mj-lt"/>
              </a:rPr>
              <a:t>, que dará origem à </a:t>
            </a:r>
            <a:r>
              <a:rPr lang="pt-BR" sz="1600" b="0" i="0" u="none" strike="noStrike" baseline="0" dirty="0">
                <a:highlight>
                  <a:srgbClr val="00FFFF"/>
                </a:highlight>
                <a:latin typeface="+mj-lt"/>
              </a:rPr>
              <a:t>substância branca </a:t>
            </a:r>
            <a:r>
              <a:rPr lang="pt-BR" sz="1600" b="0" i="0" u="none" strike="noStrike" baseline="0" dirty="0">
                <a:latin typeface="+mj-lt"/>
              </a:rPr>
              <a:t>da medula espinhal.</a:t>
            </a:r>
          </a:p>
          <a:p>
            <a:pPr algn="l"/>
            <a:endParaRPr lang="pt-BR" sz="1600" b="0" i="0" u="none" strike="noStrike" baseline="0" dirty="0">
              <a:latin typeface="+mj-lt"/>
            </a:endParaRPr>
          </a:p>
          <a:p>
            <a:pPr algn="l"/>
            <a:r>
              <a:rPr lang="pt-BR" sz="1600" b="0" i="0" u="none" strike="noStrike" baseline="0" dirty="0">
                <a:latin typeface="+mj-lt"/>
              </a:rPr>
              <a:t>A camada marginal é composta basicamente pelos </a:t>
            </a:r>
            <a:r>
              <a:rPr lang="pt-BR" sz="1600" b="1" i="0" u="none" strike="noStrike" baseline="0" dirty="0">
                <a:solidFill>
                  <a:schemeClr val="accent4"/>
                </a:solidFill>
                <a:latin typeface="+mj-lt"/>
              </a:rPr>
              <a:t>prolongamentos celulares dos </a:t>
            </a:r>
            <a:r>
              <a:rPr lang="pt-BR" sz="1600" b="1" i="0" u="none" strike="noStrike" baseline="0" dirty="0" err="1">
                <a:solidFill>
                  <a:schemeClr val="accent4"/>
                </a:solidFill>
                <a:latin typeface="+mj-lt"/>
              </a:rPr>
              <a:t>neuroblastos</a:t>
            </a:r>
            <a:r>
              <a:rPr lang="pt-BR" sz="1600" b="0" i="0" u="none" strike="noStrike" baseline="0" dirty="0">
                <a:latin typeface="+mj-lt"/>
              </a:rPr>
              <a:t> da camada do manto.</a:t>
            </a:r>
            <a:endParaRPr lang="pt-BR" sz="1200" dirty="0">
              <a:highlight>
                <a:srgbClr val="FFFF00"/>
              </a:highligh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777869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DB2889C7-5114-2071-ABA6-A2BB508C9AE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17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881F2BC-30D3-7FBF-5618-421BAFE544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2162" y="1629877"/>
            <a:ext cx="3513514" cy="2597774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07C23D63-D757-F4A1-69E3-B56294E48B40}"/>
              </a:ext>
            </a:extLst>
          </p:cNvPr>
          <p:cNvSpPr txBox="1"/>
          <p:nvPr/>
        </p:nvSpPr>
        <p:spPr>
          <a:xfrm>
            <a:off x="5466644" y="2275301"/>
            <a:ext cx="3033889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1 - Camada </a:t>
            </a:r>
            <a:r>
              <a:rPr lang="pt-BR" dirty="0" err="1"/>
              <a:t>ependimária</a:t>
            </a:r>
            <a:endParaRPr lang="pt-BR" dirty="0"/>
          </a:p>
          <a:p>
            <a:r>
              <a:rPr lang="pt-BR" dirty="0"/>
              <a:t>2 - Camada do manto</a:t>
            </a:r>
          </a:p>
          <a:p>
            <a:r>
              <a:rPr lang="pt-BR" dirty="0"/>
              <a:t>3 - Camada marginal</a:t>
            </a:r>
          </a:p>
          <a:p>
            <a:r>
              <a:rPr lang="pt-BR" dirty="0"/>
              <a:t>4 - Canal central</a:t>
            </a:r>
          </a:p>
          <a:p>
            <a:r>
              <a:rPr lang="pt-BR" dirty="0"/>
              <a:t>5 - Gânglio</a:t>
            </a:r>
          </a:p>
          <a:p>
            <a:r>
              <a:rPr lang="pt-BR" dirty="0"/>
              <a:t>6 - Corpo da vértebra em formação</a:t>
            </a:r>
          </a:p>
          <a:p>
            <a:r>
              <a:rPr lang="pt-BR" dirty="0"/>
              <a:t>7 - Raiz dorsal</a:t>
            </a:r>
          </a:p>
        </p:txBody>
      </p:sp>
    </p:spTree>
    <p:extLst>
      <p:ext uri="{BB962C8B-B14F-4D97-AF65-F5344CB8AC3E}">
        <p14:creationId xmlns:p14="http://schemas.microsoft.com/office/powerpoint/2010/main" val="2106096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34932517-A5A1-5EBE-0927-6BBFC4F3BD4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18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28EC762-8C9A-0E39-11CD-385A82731A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1189" y="1766671"/>
            <a:ext cx="3982811" cy="1934307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5711569D-EC7D-6FB0-516F-D456043F75CE}"/>
              </a:ext>
            </a:extLst>
          </p:cNvPr>
          <p:cNvSpPr txBox="1"/>
          <p:nvPr/>
        </p:nvSpPr>
        <p:spPr>
          <a:xfrm>
            <a:off x="2901193" y="94145"/>
            <a:ext cx="51026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chemeClr val="accent4"/>
                </a:solidFill>
              </a:rPr>
              <a:t>Etapas da diferenciação da célula neuronal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A22BDB99-E883-E401-3225-073924A0AE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94255"/>
            <a:ext cx="4909090" cy="4579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4579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C397BA36-C705-3AB4-A9C6-56F98CE9AD2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19</a:t>
            </a:fld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E11B21F-E424-A855-DF2B-7E0AE787DF36}"/>
              </a:ext>
            </a:extLst>
          </p:cNvPr>
          <p:cNvSpPr txBox="1"/>
          <p:nvPr/>
        </p:nvSpPr>
        <p:spPr>
          <a:xfrm>
            <a:off x="1003627" y="423381"/>
            <a:ext cx="7136745" cy="4109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1600" dirty="0"/>
              <a:t>Os </a:t>
            </a:r>
            <a:r>
              <a:rPr lang="pt-BR" sz="1600" dirty="0" err="1"/>
              <a:t>glioblastos</a:t>
            </a:r>
            <a:r>
              <a:rPr lang="pt-BR" sz="1600" dirty="0"/>
              <a:t> também diferenciam-se das células neuroepiteliais, principalmente depois que cessa a formação de </a:t>
            </a:r>
            <a:r>
              <a:rPr lang="pt-BR" sz="1600" dirty="0" err="1"/>
              <a:t>neuroblastos</a:t>
            </a:r>
            <a:r>
              <a:rPr lang="pt-BR" sz="16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pt-BR" sz="1600" dirty="0"/>
              <a:t>Os </a:t>
            </a:r>
            <a:r>
              <a:rPr lang="pt-BR" sz="1600" dirty="0" err="1"/>
              <a:t>glioblastos</a:t>
            </a:r>
            <a:r>
              <a:rPr lang="pt-BR" sz="1600" dirty="0"/>
              <a:t>, que darão origem às células da glia, também migram para as camadas do manto e marginal. Na camada do manto os </a:t>
            </a:r>
            <a:r>
              <a:rPr lang="pt-BR" sz="1600" dirty="0" err="1"/>
              <a:t>glioblastos</a:t>
            </a:r>
            <a:r>
              <a:rPr lang="pt-BR" sz="1600" dirty="0"/>
              <a:t> se diferenciam em </a:t>
            </a:r>
            <a:r>
              <a:rPr lang="pt-BR" sz="1600" dirty="0" err="1"/>
              <a:t>astrócitos</a:t>
            </a:r>
            <a:r>
              <a:rPr lang="pt-BR" sz="1600" dirty="0"/>
              <a:t> e oligodendrócitos</a:t>
            </a:r>
          </a:p>
          <a:p>
            <a:pPr algn="just">
              <a:lnSpc>
                <a:spcPct val="150000"/>
              </a:lnSpc>
            </a:pPr>
            <a:r>
              <a:rPr lang="pt-BR" sz="1600" dirty="0"/>
              <a:t>Os oligodendrócitos encontram-se principalmente na camada marginal e, durante o período fetal tardio e o primeiro ano de vida pós-natal, formam a bainha de mielina em torno dos neurônios dessa camada.</a:t>
            </a:r>
          </a:p>
          <a:p>
            <a:pPr algn="just">
              <a:lnSpc>
                <a:spcPct val="150000"/>
              </a:lnSpc>
            </a:pPr>
            <a:r>
              <a:rPr lang="pt-BR" sz="1600" dirty="0"/>
              <a:t>Quando as células neuroepiteliais cessam a produção de </a:t>
            </a:r>
            <a:r>
              <a:rPr lang="pt-BR" sz="1600" dirty="0" err="1"/>
              <a:t>neuroblastos</a:t>
            </a:r>
            <a:r>
              <a:rPr lang="pt-BR" sz="1600" dirty="0"/>
              <a:t> e </a:t>
            </a:r>
            <a:r>
              <a:rPr lang="pt-BR" sz="1600" dirty="0" err="1"/>
              <a:t>glioblastos</a:t>
            </a:r>
            <a:r>
              <a:rPr lang="pt-BR" sz="1600" dirty="0"/>
              <a:t>, elas se diferenciam nas células </a:t>
            </a:r>
            <a:r>
              <a:rPr lang="pt-BR" sz="1600" dirty="0" err="1"/>
              <a:t>ependimárias</a:t>
            </a:r>
            <a:r>
              <a:rPr lang="pt-BR" sz="1600" dirty="0"/>
              <a:t>, as quais formam o epêndima que reveste o canal central da medula espinhal.</a:t>
            </a:r>
          </a:p>
        </p:txBody>
      </p:sp>
    </p:spTree>
    <p:extLst>
      <p:ext uri="{BB962C8B-B14F-4D97-AF65-F5344CB8AC3E}">
        <p14:creationId xmlns:p14="http://schemas.microsoft.com/office/powerpoint/2010/main" val="1091112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5"/>
          <p:cNvSpPr txBox="1">
            <a:spLocks noGrp="1"/>
          </p:cNvSpPr>
          <p:nvPr>
            <p:ph type="ctrTitle" idx="4294967295"/>
          </p:nvPr>
        </p:nvSpPr>
        <p:spPr>
          <a:xfrm>
            <a:off x="685800" y="1991849"/>
            <a:ext cx="7772400" cy="198183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 dirty="0">
                <a:solidFill>
                  <a:srgbClr val="C00000"/>
                </a:solidFill>
              </a:rPr>
              <a:t>Desenvolvimento do</a:t>
            </a:r>
            <a:br>
              <a:rPr lang="pt-BR" sz="5400" b="1" dirty="0">
                <a:solidFill>
                  <a:srgbClr val="C00000"/>
                </a:solidFill>
              </a:rPr>
            </a:br>
            <a:r>
              <a:rPr lang="pt-BR" sz="5400" b="1" dirty="0">
                <a:solidFill>
                  <a:srgbClr val="C00000"/>
                </a:solidFill>
              </a:rPr>
              <a:t>sistema nervoso</a:t>
            </a:r>
          </a:p>
        </p:txBody>
      </p:sp>
      <p:sp>
        <p:nvSpPr>
          <p:cNvPr id="213" name="Google Shape;213;p15"/>
          <p:cNvSpPr txBox="1">
            <a:spLocks noGrp="1"/>
          </p:cNvSpPr>
          <p:nvPr>
            <p:ph type="sldNum" idx="12"/>
          </p:nvPr>
        </p:nvSpPr>
        <p:spPr>
          <a:xfrm>
            <a:off x="4337100" y="4751625"/>
            <a:ext cx="469800" cy="3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43323EEE-B2A8-560E-92E8-A6FEB1AAEE6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20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AA8DA6F-60D0-41AE-659F-361578F530EF}"/>
              </a:ext>
            </a:extLst>
          </p:cNvPr>
          <p:cNvSpPr txBox="1"/>
          <p:nvPr/>
        </p:nvSpPr>
        <p:spPr>
          <a:xfrm>
            <a:off x="654755" y="949476"/>
            <a:ext cx="7834489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800" dirty="0"/>
              <a:t>Ao nascimento, a extremidade posterior da medula espinhal encontra-se na altura da 3ª vértebra lombar (L3). Devido a esse crescimento desproporcional, os nervos espinhais dirigem-se obliquamente de seu segmento de origem na medula em direção caudal.</a:t>
            </a:r>
          </a:p>
          <a:p>
            <a:pPr algn="just"/>
            <a:endParaRPr lang="pt-BR" sz="1800" dirty="0"/>
          </a:p>
          <a:p>
            <a:pPr algn="just"/>
            <a:r>
              <a:rPr lang="pt-BR" sz="1800" dirty="0"/>
              <a:t>Nos adultos, a medula espinhal termina na altura da borda inferior da 1ª vértebra lombar (L1), enquanto que o saco dural (meninges) e o espaço subaracnóideo estendem-se até a 1ª ou 2ª vértebra sacral (S1 ou S2). As fibras nervosas abaixo da extremidade terminal da medula espinhal constituem um feixe de fibras, conhecido como cauda equina.</a:t>
            </a:r>
          </a:p>
        </p:txBody>
      </p:sp>
    </p:spTree>
    <p:extLst>
      <p:ext uri="{BB962C8B-B14F-4D97-AF65-F5344CB8AC3E}">
        <p14:creationId xmlns:p14="http://schemas.microsoft.com/office/powerpoint/2010/main" val="39160096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43323EEE-B2A8-560E-92E8-A6FEB1AAEE6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21</a:t>
            </a:fld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51110314-501B-581C-A35C-7391FC8747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229" y="0"/>
            <a:ext cx="6864223" cy="5128979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4A8DE467-C1DF-6304-0AB6-D9BB05A626AD}"/>
              </a:ext>
            </a:extLst>
          </p:cNvPr>
          <p:cNvSpPr/>
          <p:nvPr/>
        </p:nvSpPr>
        <p:spPr>
          <a:xfrm>
            <a:off x="1247548" y="3970832"/>
            <a:ext cx="953785" cy="225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70939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01CA0C35-59DF-B3BB-8D30-A68D07A64BA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22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067042B-A95A-0B93-68C2-E9CBE3C958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134" y="1263404"/>
            <a:ext cx="2824223" cy="2601171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D7DE1BF3-628B-943C-EB1F-0C1605218143}"/>
              </a:ext>
            </a:extLst>
          </p:cNvPr>
          <p:cNvSpPr txBox="1"/>
          <p:nvPr/>
        </p:nvSpPr>
        <p:spPr>
          <a:xfrm>
            <a:off x="1412111" y="145267"/>
            <a:ext cx="47469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rgbClr val="C00000"/>
                </a:solidFill>
              </a:rPr>
              <a:t>Formação do encéfalo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5ABC6B0D-FABE-D9D0-7CC4-A34655D00EFF}"/>
              </a:ext>
            </a:extLst>
          </p:cNvPr>
          <p:cNvSpPr txBox="1"/>
          <p:nvPr/>
        </p:nvSpPr>
        <p:spPr>
          <a:xfrm>
            <a:off x="680156" y="1109648"/>
            <a:ext cx="474697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b="1" dirty="0"/>
              <a:t>vesículas encefálicas primárias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DD2742B2-8DBE-06FF-2643-F8D43261D5FF}"/>
              </a:ext>
            </a:extLst>
          </p:cNvPr>
          <p:cNvSpPr txBox="1"/>
          <p:nvPr/>
        </p:nvSpPr>
        <p:spPr>
          <a:xfrm>
            <a:off x="1230820" y="4085933"/>
            <a:ext cx="47469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final da 4ª semana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9ECF07F-A270-12B2-F198-7D0442B5E071}"/>
              </a:ext>
            </a:extLst>
          </p:cNvPr>
          <p:cNvSpPr txBox="1"/>
          <p:nvPr/>
        </p:nvSpPr>
        <p:spPr>
          <a:xfrm>
            <a:off x="4806900" y="1758985"/>
            <a:ext cx="47469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7669485-C110-4D92-7DB9-9DCAD411A050}"/>
              </a:ext>
            </a:extLst>
          </p:cNvPr>
          <p:cNvSpPr txBox="1"/>
          <p:nvPr/>
        </p:nvSpPr>
        <p:spPr>
          <a:xfrm>
            <a:off x="5695406" y="4019476"/>
            <a:ext cx="48993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5ª semana de desenvolvimento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3D72972E-A0CE-6274-D904-4D67FAC2A137}"/>
              </a:ext>
            </a:extLst>
          </p:cNvPr>
          <p:cNvSpPr txBox="1"/>
          <p:nvPr/>
        </p:nvSpPr>
        <p:spPr>
          <a:xfrm>
            <a:off x="4806900" y="1109648"/>
            <a:ext cx="474697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b="1" dirty="0"/>
              <a:t>vesículas encefálicas secundárias</a:t>
            </a:r>
          </a:p>
        </p:txBody>
      </p:sp>
      <p:sp>
        <p:nvSpPr>
          <p:cNvPr id="16" name="Seta: para a Direita 15">
            <a:extLst>
              <a:ext uri="{FF2B5EF4-FFF2-40B4-BE49-F238E27FC236}">
                <a16:creationId xmlns:a16="http://schemas.microsoft.com/office/drawing/2014/main" id="{1C503AB5-440C-6694-ABB4-F4446605AC29}"/>
              </a:ext>
            </a:extLst>
          </p:cNvPr>
          <p:cNvSpPr/>
          <p:nvPr/>
        </p:nvSpPr>
        <p:spPr>
          <a:xfrm>
            <a:off x="4140856" y="1186526"/>
            <a:ext cx="417689" cy="18479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8AEBBCA6-521D-B3E6-73EF-E368976193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4308" y="1628862"/>
            <a:ext cx="5539692" cy="2300177"/>
          </a:xfrm>
          <a:prstGeom prst="rect">
            <a:avLst/>
          </a:prstGeom>
        </p:spPr>
      </p:pic>
      <p:sp>
        <p:nvSpPr>
          <p:cNvPr id="18" name="Elipse 17">
            <a:extLst>
              <a:ext uri="{FF2B5EF4-FFF2-40B4-BE49-F238E27FC236}">
                <a16:creationId xmlns:a16="http://schemas.microsoft.com/office/drawing/2014/main" id="{7782A8F2-FFEF-5D09-DBEB-3577FCD2CEB9}"/>
              </a:ext>
            </a:extLst>
          </p:cNvPr>
          <p:cNvSpPr/>
          <p:nvPr/>
        </p:nvSpPr>
        <p:spPr>
          <a:xfrm>
            <a:off x="3604308" y="3273778"/>
            <a:ext cx="536548" cy="65526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08E8D357-6FDE-F0AC-B9C9-90D6758637D0}"/>
              </a:ext>
            </a:extLst>
          </p:cNvPr>
          <p:cNvSpPr/>
          <p:nvPr/>
        </p:nvSpPr>
        <p:spPr>
          <a:xfrm>
            <a:off x="5158858" y="3171320"/>
            <a:ext cx="536548" cy="65526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D02C57F3-457D-5392-8406-A784A448043F}"/>
              </a:ext>
            </a:extLst>
          </p:cNvPr>
          <p:cNvSpPr/>
          <p:nvPr/>
        </p:nvSpPr>
        <p:spPr>
          <a:xfrm>
            <a:off x="6981682" y="3170968"/>
            <a:ext cx="536548" cy="65526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1901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9F0063A4-9B4A-D8DB-DD0C-DD3C6E364BB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23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77D69F2-1678-7BB1-201F-6AA10F22A698}"/>
              </a:ext>
            </a:extLst>
          </p:cNvPr>
          <p:cNvSpPr txBox="1"/>
          <p:nvPr/>
        </p:nvSpPr>
        <p:spPr>
          <a:xfrm>
            <a:off x="1176866" y="1017478"/>
            <a:ext cx="771877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/>
              <a:t>O </a:t>
            </a:r>
            <a:r>
              <a:rPr lang="pt-BR" sz="1800" dirty="0" err="1"/>
              <a:t>prosencéfalo</a:t>
            </a:r>
            <a:r>
              <a:rPr lang="pt-BR" sz="1800" dirty="0"/>
              <a:t> subdivide-se parcialmente em duas vesículas:</a:t>
            </a:r>
          </a:p>
          <a:p>
            <a:r>
              <a:rPr lang="pt-BR" sz="1800" dirty="0"/>
              <a:t>1- telencéfalo, formado por uma parte mediana e duas </a:t>
            </a:r>
            <a:r>
              <a:rPr lang="pt-BR" sz="1800" dirty="0" err="1"/>
              <a:t>evaginações</a:t>
            </a:r>
            <a:r>
              <a:rPr lang="pt-BR" sz="1800" dirty="0"/>
              <a:t> laterais: os hemisférios cerebrais primitivos;</a:t>
            </a:r>
          </a:p>
          <a:p>
            <a:r>
              <a:rPr lang="pt-BR" sz="1800" dirty="0"/>
              <a:t>2- diencéfalo, caracterizado pelo crescimento das vesículas ópticas.</a:t>
            </a:r>
          </a:p>
          <a:p>
            <a:endParaRPr lang="pt-BR" sz="1800" dirty="0"/>
          </a:p>
          <a:p>
            <a:r>
              <a:rPr lang="pt-BR" sz="1800" dirty="0"/>
              <a:t>O mesencéfalo não se divide.</a:t>
            </a:r>
          </a:p>
          <a:p>
            <a:endParaRPr lang="pt-BR" sz="1800" dirty="0"/>
          </a:p>
          <a:p>
            <a:r>
              <a:rPr lang="pt-BR" sz="1800" dirty="0"/>
              <a:t>Já o rombencéfalo de divide parcialmente em duas vesículas:</a:t>
            </a:r>
          </a:p>
          <a:p>
            <a:r>
              <a:rPr lang="pt-BR" sz="1800" dirty="0"/>
              <a:t>1- metencéfalo, que formará posteriormente a ponte e o cerebelo;</a:t>
            </a:r>
          </a:p>
          <a:p>
            <a:r>
              <a:rPr lang="pt-BR" sz="1800" dirty="0"/>
              <a:t>2- mielencéfalo, que formará a medula oblonga.</a:t>
            </a:r>
          </a:p>
        </p:txBody>
      </p:sp>
    </p:spTree>
    <p:extLst>
      <p:ext uri="{BB962C8B-B14F-4D97-AF65-F5344CB8AC3E}">
        <p14:creationId xmlns:p14="http://schemas.microsoft.com/office/powerpoint/2010/main" val="13600182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A079E38F-6307-155A-AA8A-B983E3A1198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24</a:t>
            </a:fld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4E9B8F3E-B1E8-FCFB-3026-2C6AF6EBDD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36208"/>
            <a:ext cx="7193845" cy="3071083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26DC3D29-C437-14C2-333E-4EE646D3766F}"/>
              </a:ext>
            </a:extLst>
          </p:cNvPr>
          <p:cNvSpPr txBox="1"/>
          <p:nvPr/>
        </p:nvSpPr>
        <p:spPr>
          <a:xfrm>
            <a:off x="7193845" y="1414477"/>
            <a:ext cx="1780822" cy="2314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/>
              <a:t>1 - </a:t>
            </a:r>
            <a:r>
              <a:rPr lang="pt-BR" dirty="0" err="1"/>
              <a:t>Prosencéfalo</a:t>
            </a:r>
            <a:endParaRPr lang="pt-BR" dirty="0"/>
          </a:p>
          <a:p>
            <a:pPr>
              <a:lnSpc>
                <a:spcPct val="150000"/>
              </a:lnSpc>
            </a:pPr>
            <a:r>
              <a:rPr lang="pt-BR" dirty="0"/>
              <a:t>2 - Mesencéfalo</a:t>
            </a:r>
          </a:p>
          <a:p>
            <a:pPr>
              <a:lnSpc>
                <a:spcPct val="150000"/>
              </a:lnSpc>
            </a:pPr>
            <a:r>
              <a:rPr lang="pt-BR" dirty="0"/>
              <a:t>3 - Rombencéfalo</a:t>
            </a:r>
          </a:p>
          <a:p>
            <a:pPr>
              <a:lnSpc>
                <a:spcPct val="150000"/>
              </a:lnSpc>
            </a:pPr>
            <a:r>
              <a:rPr lang="pt-BR" dirty="0"/>
              <a:t>4 - Telencéfalo</a:t>
            </a:r>
          </a:p>
          <a:p>
            <a:pPr>
              <a:lnSpc>
                <a:spcPct val="150000"/>
              </a:lnSpc>
            </a:pPr>
            <a:r>
              <a:rPr lang="pt-BR" dirty="0"/>
              <a:t>5 - Diencéfalo</a:t>
            </a:r>
          </a:p>
          <a:p>
            <a:pPr>
              <a:lnSpc>
                <a:spcPct val="150000"/>
              </a:lnSpc>
            </a:pPr>
            <a:r>
              <a:rPr lang="pt-BR" dirty="0"/>
              <a:t>6 – Metencéfalo</a:t>
            </a:r>
          </a:p>
          <a:p>
            <a:pPr>
              <a:lnSpc>
                <a:spcPct val="150000"/>
              </a:lnSpc>
            </a:pPr>
            <a:r>
              <a:rPr lang="pt-BR" dirty="0"/>
              <a:t>7 - Mielencéfalo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7FBC2076-4EE8-319E-614F-D8459AF77B16}"/>
              </a:ext>
            </a:extLst>
          </p:cNvPr>
          <p:cNvSpPr/>
          <p:nvPr/>
        </p:nvSpPr>
        <p:spPr>
          <a:xfrm>
            <a:off x="4425080" y="3206045"/>
            <a:ext cx="654920" cy="67698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F9276CF6-1AB9-3B85-F153-719DBF4EEEDF}"/>
              </a:ext>
            </a:extLst>
          </p:cNvPr>
          <p:cNvSpPr/>
          <p:nvPr/>
        </p:nvSpPr>
        <p:spPr>
          <a:xfrm>
            <a:off x="2127791" y="3232310"/>
            <a:ext cx="654920" cy="67698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934B1E10-C396-BB6E-DB62-ACDD4C4AB893}"/>
              </a:ext>
            </a:extLst>
          </p:cNvPr>
          <p:cNvSpPr/>
          <p:nvPr/>
        </p:nvSpPr>
        <p:spPr>
          <a:xfrm>
            <a:off x="0" y="3242667"/>
            <a:ext cx="654920" cy="67698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58914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35A01A0D-23B7-8548-C024-0DA22C836DA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25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EF9FC06-1574-7EC1-EDC6-9C45FC48EE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7333"/>
            <a:ext cx="8996146" cy="3555999"/>
          </a:xfrm>
          <a:prstGeom prst="rect">
            <a:avLst/>
          </a:prstGeom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8EF0A501-3218-CE07-9EE0-14F44B305C31}"/>
              </a:ext>
            </a:extLst>
          </p:cNvPr>
          <p:cNvSpPr/>
          <p:nvPr/>
        </p:nvSpPr>
        <p:spPr>
          <a:xfrm>
            <a:off x="4402667" y="3477006"/>
            <a:ext cx="654920" cy="67698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55F749DD-8F53-810E-B271-DE9F09C2B796}"/>
              </a:ext>
            </a:extLst>
          </p:cNvPr>
          <p:cNvSpPr/>
          <p:nvPr/>
        </p:nvSpPr>
        <p:spPr>
          <a:xfrm>
            <a:off x="147854" y="3477006"/>
            <a:ext cx="654920" cy="67698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02393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EEB7A09F-07D7-B2DF-75C1-8E887B78240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26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CC3FA70-9E05-E8C3-D83A-261A7B5D19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207" y="1255554"/>
            <a:ext cx="3827617" cy="3248394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1E1346E6-A047-73F9-8151-DBC8A8132EB8}"/>
              </a:ext>
            </a:extLst>
          </p:cNvPr>
          <p:cNvSpPr txBox="1"/>
          <p:nvPr/>
        </p:nvSpPr>
        <p:spPr>
          <a:xfrm>
            <a:off x="4070330" y="3149282"/>
            <a:ext cx="474697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1 - Flexura cefálica</a:t>
            </a:r>
          </a:p>
          <a:p>
            <a:r>
              <a:rPr lang="pt-BR" dirty="0"/>
              <a:t>2 - Flexura cervical</a:t>
            </a:r>
          </a:p>
          <a:p>
            <a:r>
              <a:rPr lang="pt-BR" dirty="0"/>
              <a:t>3 - Flexura </a:t>
            </a:r>
            <a:r>
              <a:rPr lang="pt-BR" dirty="0" err="1"/>
              <a:t>pontina</a:t>
            </a:r>
            <a:endParaRPr lang="pt-BR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D5D19FAB-9469-8BBB-597F-5650F69D4B39}"/>
              </a:ext>
            </a:extLst>
          </p:cNvPr>
          <p:cNvSpPr txBox="1"/>
          <p:nvPr/>
        </p:nvSpPr>
        <p:spPr>
          <a:xfrm>
            <a:off x="2037302" y="578221"/>
            <a:ext cx="649957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Paralelamente à formação das vesículas encefálicas, formam-se também as flexuras, que são:</a:t>
            </a:r>
          </a:p>
          <a:p>
            <a:endParaRPr lang="pt-BR" dirty="0"/>
          </a:p>
          <a:p>
            <a:r>
              <a:rPr lang="pt-BR" dirty="0"/>
              <a:t>1- flexura cefálica, na altura do mesencéfalo;</a:t>
            </a:r>
          </a:p>
          <a:p>
            <a:r>
              <a:rPr lang="pt-BR" dirty="0"/>
              <a:t>2- flexura cervical, na junção do rombencéfalo com a medula espinhal;</a:t>
            </a:r>
          </a:p>
          <a:p>
            <a:r>
              <a:rPr lang="pt-BR" dirty="0"/>
              <a:t>3- flexura </a:t>
            </a:r>
            <a:r>
              <a:rPr lang="pt-BR" dirty="0" err="1"/>
              <a:t>pontina</a:t>
            </a:r>
            <a:r>
              <a:rPr lang="pt-BR" dirty="0"/>
              <a:t>, no limite entre metencéfalo e mielencéfalo.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91C77B3-68BF-3425-C745-A281F3ACF5C7}"/>
              </a:ext>
            </a:extLst>
          </p:cNvPr>
          <p:cNvSpPr txBox="1"/>
          <p:nvPr/>
        </p:nvSpPr>
        <p:spPr>
          <a:xfrm>
            <a:off x="5846192" y="2384913"/>
            <a:ext cx="2051755" cy="73866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pt-BR" dirty="0"/>
              <a:t>diferentes ritmos de crescimento dessas vesículas</a:t>
            </a:r>
          </a:p>
        </p:txBody>
      </p:sp>
    </p:spTree>
    <p:extLst>
      <p:ext uri="{BB962C8B-B14F-4D97-AF65-F5344CB8AC3E}">
        <p14:creationId xmlns:p14="http://schemas.microsoft.com/office/powerpoint/2010/main" val="38688402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057B4537-9DC9-7C9F-35D6-FDC520E66A2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27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6E84D3B-DCF8-C155-8A9D-EA7FD7E41EB1}"/>
              </a:ext>
            </a:extLst>
          </p:cNvPr>
          <p:cNvSpPr txBox="1"/>
          <p:nvPr/>
        </p:nvSpPr>
        <p:spPr>
          <a:xfrm>
            <a:off x="1030110" y="1245849"/>
            <a:ext cx="725593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/>
              <a:t>A cavidade central das vesículas encefálicas é contínua com o canal central da medula espinhal.</a:t>
            </a:r>
          </a:p>
          <a:p>
            <a:r>
              <a:rPr lang="pt-BR" sz="1800" dirty="0"/>
              <a:t>A cavidade do telencéfalo corresponde ao 1º e 2º ventrículos, também conhecidos como ventrículos</a:t>
            </a:r>
          </a:p>
          <a:p>
            <a:r>
              <a:rPr lang="pt-BR" sz="1800" dirty="0"/>
              <a:t>laterais.</a:t>
            </a:r>
          </a:p>
          <a:p>
            <a:r>
              <a:rPr lang="pt-BR" sz="1800" dirty="0"/>
              <a:t>A cavidade central do diencéfalo corresponde ao 3º ventrículo e a cavidade do rombencéfalo ao 4º ventrículo. Já a cavidade central do mesencéfalo é bastante estreita e liga o 3º ao 4º ventrículos.</a:t>
            </a:r>
          </a:p>
        </p:txBody>
      </p:sp>
    </p:spTree>
    <p:extLst>
      <p:ext uri="{BB962C8B-B14F-4D97-AF65-F5344CB8AC3E}">
        <p14:creationId xmlns:p14="http://schemas.microsoft.com/office/powerpoint/2010/main" val="24794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DC701201-DD61-BB47-C8AE-82B28C45F28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28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9CFB41-6725-4F27-534C-78DDF844BCCC}"/>
              </a:ext>
            </a:extLst>
          </p:cNvPr>
          <p:cNvSpPr txBox="1"/>
          <p:nvPr/>
        </p:nvSpPr>
        <p:spPr>
          <a:xfrm>
            <a:off x="656544" y="373001"/>
            <a:ext cx="7830911" cy="4196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1800" dirty="0"/>
              <a:t>Inicialmente, o encéfalo tem a mesma estrutura básica da medula espinhal em desenvolvimento. As paredes dos hemisférios cerebrais em desenvolvimento apresentam as camadas típicas reconhecidas na medula espinhal: </a:t>
            </a:r>
            <a:r>
              <a:rPr lang="pt-BR" sz="1800" dirty="0" err="1"/>
              <a:t>ependimária</a:t>
            </a:r>
            <a:r>
              <a:rPr lang="pt-BR" sz="1800" dirty="0"/>
              <a:t>, manto e marginal. Contudo, sabe-se que no encéfalo a substância branca e a substância cinzenta dispõem-se de maneira inversa à da medula. Isso ocorre porque os corpos celulares dos neurônios da camada do manto migram para a camada marginal, originando a substância cinzenta na periferia. Os axônios desses neurônios, por sua vez, dispõem-se mais centralmente para formar a substância branca.</a:t>
            </a:r>
          </a:p>
        </p:txBody>
      </p:sp>
    </p:spTree>
    <p:extLst>
      <p:ext uri="{BB962C8B-B14F-4D97-AF65-F5344CB8AC3E}">
        <p14:creationId xmlns:p14="http://schemas.microsoft.com/office/powerpoint/2010/main" val="21520733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42F5E22C-FACC-A8DA-1D6C-67A04342F13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29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51B735A-F2F4-D389-6F85-14AED8BE6C91}"/>
              </a:ext>
            </a:extLst>
          </p:cNvPr>
          <p:cNvSpPr txBox="1"/>
          <p:nvPr/>
        </p:nvSpPr>
        <p:spPr>
          <a:xfrm>
            <a:off x="1289756" y="227585"/>
            <a:ext cx="675922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/>
              <a:t>À medida que a cabeça vai se estruturando, o encéfalo também vai se acomodando melhor, sem diminuir seu ritmo de crescimento.</a:t>
            </a:r>
          </a:p>
          <a:p>
            <a:r>
              <a:rPr lang="pt-BR" sz="1800" dirty="0"/>
              <a:t>Isso é possível graças a dois principais eventos: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9EBBF28-B9E5-F6B7-DA29-CF8EF7071094}"/>
              </a:ext>
            </a:extLst>
          </p:cNvPr>
          <p:cNvSpPr txBox="1"/>
          <p:nvPr/>
        </p:nvSpPr>
        <p:spPr>
          <a:xfrm>
            <a:off x="826911" y="1825872"/>
            <a:ext cx="722206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•• as vesículas embrionárias crescem de forma diferenciada umas das outras, de tal modo que o telencéfalo passa a recobrir o diencéfalo, o mesencéfalo e parte do rombencéfalo.</a:t>
            </a:r>
          </a:p>
          <a:p>
            <a:endParaRPr lang="pt-BR" sz="1600" dirty="0"/>
          </a:p>
          <a:p>
            <a:r>
              <a:rPr lang="pt-BR" sz="1600" dirty="0"/>
              <a:t>•• os hemisférios são inicialmente lisos, e por volta do 5º mês inicia-se a formação dos sulcos e dos giros, que permitem um aumento considerável da área de superfície do córtex cerebral sem requerer, no entanto, um grande aumento no tamanho do crânio</a:t>
            </a:r>
          </a:p>
        </p:txBody>
      </p:sp>
    </p:spTree>
    <p:extLst>
      <p:ext uri="{BB962C8B-B14F-4D97-AF65-F5344CB8AC3E}">
        <p14:creationId xmlns:p14="http://schemas.microsoft.com/office/powerpoint/2010/main" val="3166258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7961518B-2710-2193-0119-BF280BDB382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398476B-7DA5-157B-DF21-E300B1519E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119"/>
          <a:stretch/>
        </p:blipFill>
        <p:spPr>
          <a:xfrm>
            <a:off x="1298550" y="135756"/>
            <a:ext cx="6546900" cy="5007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9826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428ED6C0-DA1E-38BD-D511-67E9F5AC3C5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30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3C36463-04B5-EAD0-190E-30A6071444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9177" y="0"/>
            <a:ext cx="4865646" cy="527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5176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053D6B9E-1CFC-5EA4-2848-4707E44DE5A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31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2C0A29B-EF6F-DAA4-B70E-ABCB10A17A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611" y="0"/>
            <a:ext cx="6944454" cy="3285067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9E964C71-320E-8586-EFF7-C2475C1361DF}"/>
              </a:ext>
            </a:extLst>
          </p:cNvPr>
          <p:cNvSpPr txBox="1"/>
          <p:nvPr/>
        </p:nvSpPr>
        <p:spPr>
          <a:xfrm>
            <a:off x="1368778" y="3428186"/>
            <a:ext cx="844126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pt-BR" sz="16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latin typeface="+mn-lt"/>
              </a:rPr>
              <a:t>Os processos de </a:t>
            </a:r>
            <a:r>
              <a:rPr lang="pt-BR" sz="1600" dirty="0" err="1">
                <a:latin typeface="+mn-lt"/>
              </a:rPr>
              <a:t>neurogênese</a:t>
            </a:r>
            <a:r>
              <a:rPr lang="pt-BR" sz="1600" dirty="0">
                <a:latin typeface="+mn-lt"/>
              </a:rPr>
              <a:t> e de migração neuronal ocorrem no início do desenvolvimento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latin typeface="+mn-lt"/>
              </a:rPr>
              <a:t>A maturação neuronal é típica do final do desenvolvimento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t-BR" sz="1600" b="0" i="0" u="none" strike="noStrike" baseline="0" dirty="0">
                <a:latin typeface="+mn-lt"/>
              </a:rPr>
              <a:t>os processos de maturação neuronal não cessam com o desenvolvimento.</a:t>
            </a:r>
            <a:endParaRPr lang="pt-BR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79365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80030E5B-241D-5D18-7BCA-7597D6B188D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sz="4000" dirty="0">
                <a:solidFill>
                  <a:schemeClr val="accent6">
                    <a:lumMod val="75000"/>
                  </a:schemeClr>
                </a:solidFill>
              </a:rPr>
              <a:t>Dúvidas?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FFC1BA3-9C5F-97AF-122F-345A91BBB53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0029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44BC2B7B-317E-0CEF-84C8-943D6B6FDC7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2225CA8-6270-8D45-67AD-2C8C868FCEC2}"/>
              </a:ext>
            </a:extLst>
          </p:cNvPr>
          <p:cNvSpPr txBox="1"/>
          <p:nvPr/>
        </p:nvSpPr>
        <p:spPr>
          <a:xfrm>
            <a:off x="1429455" y="2086001"/>
            <a:ext cx="628508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/>
              <a:t>1. </a:t>
            </a:r>
            <a:r>
              <a:rPr lang="pt-BR" sz="2400" dirty="0" err="1"/>
              <a:t>Neurulação</a:t>
            </a:r>
            <a:r>
              <a:rPr lang="pt-BR" sz="2400" dirty="0"/>
              <a:t> e organização do tubo neural;</a:t>
            </a:r>
          </a:p>
          <a:p>
            <a:r>
              <a:rPr lang="pt-BR" sz="2400" dirty="0"/>
              <a:t>2. Formação da medula espinhal;</a:t>
            </a:r>
          </a:p>
          <a:p>
            <a:r>
              <a:rPr lang="pt-BR" sz="2400" dirty="0"/>
              <a:t>3. Formação do encéfalo.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1A9155E-6ABC-8C73-5385-62A351BF522E}"/>
              </a:ext>
            </a:extLst>
          </p:cNvPr>
          <p:cNvSpPr txBox="1"/>
          <p:nvPr/>
        </p:nvSpPr>
        <p:spPr>
          <a:xfrm>
            <a:off x="921405" y="624566"/>
            <a:ext cx="777098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rgbClr val="C00000"/>
                </a:solidFill>
              </a:rPr>
              <a:t>Etapas do desenvolvimento do sistema nervoso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512755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8C796969-FE61-CDF4-8176-E3A1F8BD535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5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1DB6195-FDB5-42BE-3D22-707CA38D1B1E}"/>
              </a:ext>
            </a:extLst>
          </p:cNvPr>
          <p:cNvSpPr txBox="1"/>
          <p:nvPr/>
        </p:nvSpPr>
        <p:spPr>
          <a:xfrm>
            <a:off x="653333" y="541157"/>
            <a:ext cx="62512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 err="1">
                <a:solidFill>
                  <a:srgbClr val="0070C0"/>
                </a:solidFill>
              </a:rPr>
              <a:t>Neurulação</a:t>
            </a:r>
            <a:r>
              <a:rPr lang="pt-BR" sz="2400" dirty="0">
                <a:solidFill>
                  <a:srgbClr val="0070C0"/>
                </a:solidFill>
              </a:rPr>
              <a:t> e formação do tubo neural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9258B90-3442-5721-99A5-ED6945A234F4}"/>
              </a:ext>
            </a:extLst>
          </p:cNvPr>
          <p:cNvSpPr txBox="1"/>
          <p:nvPr/>
        </p:nvSpPr>
        <p:spPr>
          <a:xfrm>
            <a:off x="984957" y="1309735"/>
            <a:ext cx="4746976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dirty="0"/>
              <a:t>A notocorda induz a diferenciação do ectoderma em neural e superficial.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63E0EC9A-BEAA-C24D-26AA-86ED377489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090" y="1832955"/>
            <a:ext cx="6896020" cy="2918670"/>
          </a:xfrm>
          <a:prstGeom prst="rect">
            <a:avLst/>
          </a:prstGeom>
        </p:spPr>
      </p:pic>
      <p:sp>
        <p:nvSpPr>
          <p:cNvPr id="9" name="Elipse 8">
            <a:extLst>
              <a:ext uri="{FF2B5EF4-FFF2-40B4-BE49-F238E27FC236}">
                <a16:creationId xmlns:a16="http://schemas.microsoft.com/office/drawing/2014/main" id="{4AA94F21-A669-38BF-4223-B601B8CFCB78}"/>
              </a:ext>
            </a:extLst>
          </p:cNvPr>
          <p:cNvSpPr/>
          <p:nvPr/>
        </p:nvSpPr>
        <p:spPr>
          <a:xfrm>
            <a:off x="1483067" y="2829446"/>
            <a:ext cx="496711" cy="46284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AEFCA316-8BE1-38D4-3A90-E8D75CAB2A80}"/>
              </a:ext>
            </a:extLst>
          </p:cNvPr>
          <p:cNvSpPr/>
          <p:nvPr/>
        </p:nvSpPr>
        <p:spPr>
          <a:xfrm>
            <a:off x="3441689" y="3591446"/>
            <a:ext cx="496711" cy="46284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1A72580A-4D68-4CA2-0CE4-18F6F1CFCC36}"/>
              </a:ext>
            </a:extLst>
          </p:cNvPr>
          <p:cNvSpPr/>
          <p:nvPr/>
        </p:nvSpPr>
        <p:spPr>
          <a:xfrm>
            <a:off x="6242643" y="4054290"/>
            <a:ext cx="496711" cy="46284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F9066FC2-EC3E-EC8B-2D9D-5C5A598FDF69}"/>
              </a:ext>
            </a:extLst>
          </p:cNvPr>
          <p:cNvSpPr txBox="1"/>
          <p:nvPr/>
        </p:nvSpPr>
        <p:spPr>
          <a:xfrm>
            <a:off x="6355531" y="425792"/>
            <a:ext cx="217886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1-Ectoderma superficial</a:t>
            </a:r>
          </a:p>
          <a:p>
            <a:r>
              <a:rPr lang="pt-BR" dirty="0"/>
              <a:t>2-Placa neural</a:t>
            </a:r>
          </a:p>
          <a:p>
            <a:r>
              <a:rPr lang="pt-BR" dirty="0"/>
              <a:t>3-Crista neural</a:t>
            </a:r>
          </a:p>
          <a:p>
            <a:r>
              <a:rPr lang="pt-BR" dirty="0"/>
              <a:t>4-Notocorda</a:t>
            </a:r>
          </a:p>
          <a:p>
            <a:r>
              <a:rPr lang="pt-BR" dirty="0"/>
              <a:t>5-Âmnio</a:t>
            </a:r>
          </a:p>
          <a:p>
            <a:r>
              <a:rPr lang="pt-BR" dirty="0"/>
              <a:t>6-Vesícula amniótica</a:t>
            </a:r>
          </a:p>
          <a:p>
            <a:r>
              <a:rPr lang="pt-BR" dirty="0"/>
              <a:t>7-Mesoderma </a:t>
            </a:r>
            <a:r>
              <a:rPr lang="pt-BR" dirty="0" err="1"/>
              <a:t>paraxial</a:t>
            </a:r>
            <a:endParaRPr lang="pt-BR" dirty="0"/>
          </a:p>
          <a:p>
            <a:r>
              <a:rPr lang="pt-BR" dirty="0"/>
              <a:t>8-Endoderma</a:t>
            </a:r>
          </a:p>
          <a:p>
            <a:r>
              <a:rPr lang="pt-BR" dirty="0"/>
              <a:t>9-Vesícula vitelínica</a:t>
            </a:r>
          </a:p>
        </p:txBody>
      </p:sp>
    </p:spTree>
    <p:extLst>
      <p:ext uri="{BB962C8B-B14F-4D97-AF65-F5344CB8AC3E}">
        <p14:creationId xmlns:p14="http://schemas.microsoft.com/office/powerpoint/2010/main" val="2015175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0A3C2DD4-C17C-6BD6-B237-4236182FDC1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6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C1EE63D-EA66-14A1-19B4-3409B369F7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117"/>
            <a:ext cx="5827939" cy="5140965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A8F16077-7EC2-F131-3200-DA291294BE54}"/>
              </a:ext>
            </a:extLst>
          </p:cNvPr>
          <p:cNvSpPr txBox="1"/>
          <p:nvPr/>
        </p:nvSpPr>
        <p:spPr>
          <a:xfrm>
            <a:off x="5963406" y="1229537"/>
            <a:ext cx="2706461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b="0" i="0" u="none" strike="noStrike" baseline="0" dirty="0">
                <a:latin typeface="+mj-lt"/>
              </a:rPr>
              <a:t>1- Ectoderma superficial</a:t>
            </a:r>
          </a:p>
          <a:p>
            <a:pPr algn="l"/>
            <a:r>
              <a:rPr lang="pt-BR" b="0" i="0" u="none" strike="noStrike" baseline="0" dirty="0">
                <a:latin typeface="+mj-lt"/>
              </a:rPr>
              <a:t>2- Crista neural</a:t>
            </a:r>
          </a:p>
          <a:p>
            <a:pPr algn="l"/>
            <a:r>
              <a:rPr lang="pt-BR" b="0" i="0" u="none" strike="noStrike" baseline="0" dirty="0">
                <a:latin typeface="+mj-lt"/>
              </a:rPr>
              <a:t>3- Sulco neural</a:t>
            </a:r>
          </a:p>
          <a:p>
            <a:pPr algn="l"/>
            <a:r>
              <a:rPr lang="pt-BR" b="0" i="0" u="none" strike="noStrike" baseline="0" dirty="0">
                <a:latin typeface="+mj-lt"/>
              </a:rPr>
              <a:t>4- Notocorda</a:t>
            </a:r>
          </a:p>
          <a:p>
            <a:pPr algn="l"/>
            <a:r>
              <a:rPr lang="pt-BR" dirty="0">
                <a:latin typeface="+mj-lt"/>
              </a:rPr>
              <a:t>5- Prega Neural</a:t>
            </a:r>
          </a:p>
          <a:p>
            <a:pPr algn="l"/>
            <a:r>
              <a:rPr lang="pt-BR" dirty="0">
                <a:latin typeface="+mj-lt"/>
              </a:rPr>
              <a:t>6- Mesoderma </a:t>
            </a:r>
            <a:r>
              <a:rPr lang="pt-BR" dirty="0" err="1">
                <a:latin typeface="+mj-lt"/>
              </a:rPr>
              <a:t>paraxial</a:t>
            </a:r>
            <a:r>
              <a:rPr lang="pt-BR" dirty="0">
                <a:latin typeface="+mj-lt"/>
              </a:rPr>
              <a:t> (somito)</a:t>
            </a:r>
          </a:p>
          <a:p>
            <a:pPr algn="l"/>
            <a:r>
              <a:rPr lang="pt-BR" dirty="0">
                <a:latin typeface="+mj-lt"/>
              </a:rPr>
              <a:t>7- Mesoderma intermediário</a:t>
            </a:r>
          </a:p>
          <a:p>
            <a:pPr algn="l"/>
            <a:r>
              <a:rPr lang="pt-BR" dirty="0">
                <a:latin typeface="+mj-lt"/>
              </a:rPr>
              <a:t>8- Mesoderma lateral esplâncnico</a:t>
            </a:r>
          </a:p>
          <a:p>
            <a:pPr algn="l"/>
            <a:r>
              <a:rPr lang="pt-BR" dirty="0">
                <a:latin typeface="+mj-lt"/>
              </a:rPr>
              <a:t>9- Mesoderma lateral somático</a:t>
            </a:r>
          </a:p>
          <a:p>
            <a:pPr algn="l"/>
            <a:r>
              <a:rPr lang="pt-BR" dirty="0">
                <a:latin typeface="+mj-lt"/>
              </a:rPr>
              <a:t>10- Celoma </a:t>
            </a:r>
            <a:r>
              <a:rPr lang="pt-BR" dirty="0" err="1">
                <a:latin typeface="+mj-lt"/>
              </a:rPr>
              <a:t>intra-embrionário</a:t>
            </a:r>
            <a:endParaRPr lang="pt-BR" dirty="0">
              <a:latin typeface="+mj-lt"/>
            </a:endParaRPr>
          </a:p>
          <a:p>
            <a:pPr algn="l"/>
            <a:r>
              <a:rPr lang="pt-BR" dirty="0">
                <a:latin typeface="+mj-lt"/>
              </a:rPr>
              <a:t>11- Tubo Neural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E11E4C08-AB6E-2453-25B6-04AF2D98EF22}"/>
              </a:ext>
            </a:extLst>
          </p:cNvPr>
          <p:cNvSpPr/>
          <p:nvPr/>
        </p:nvSpPr>
        <p:spPr>
          <a:xfrm>
            <a:off x="1889467" y="176557"/>
            <a:ext cx="496711" cy="46284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F5FC91D7-3D9C-1E85-3141-B4AF7ACB8E31}"/>
              </a:ext>
            </a:extLst>
          </p:cNvPr>
          <p:cNvSpPr/>
          <p:nvPr/>
        </p:nvSpPr>
        <p:spPr>
          <a:xfrm>
            <a:off x="3029645" y="176557"/>
            <a:ext cx="496711" cy="46284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F399D7E6-7FD6-580D-4F12-4000EDCBDFC5}"/>
              </a:ext>
            </a:extLst>
          </p:cNvPr>
          <p:cNvSpPr/>
          <p:nvPr/>
        </p:nvSpPr>
        <p:spPr>
          <a:xfrm>
            <a:off x="4806900" y="176557"/>
            <a:ext cx="496711" cy="46284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2262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F8BF86C7-EF10-8F57-40A4-0E6F1381131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7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D17FD2B-2019-C21F-6A86-A10065D03B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224" y="195750"/>
            <a:ext cx="9171224" cy="475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943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C53863BD-45A4-E582-FF56-5A444C7EAFF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8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608C304-E737-6C72-D2F0-C64A5F2287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1557" y="1202752"/>
            <a:ext cx="6360886" cy="3940373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F56B65B8-6F9A-0F77-E86F-EEDAAF330A4F}"/>
              </a:ext>
            </a:extLst>
          </p:cNvPr>
          <p:cNvSpPr txBox="1"/>
          <p:nvPr/>
        </p:nvSpPr>
        <p:spPr>
          <a:xfrm>
            <a:off x="1104244" y="371755"/>
            <a:ext cx="646571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600" dirty="0"/>
              <a:t>O fechamento do tubo neural inicia no 4º par de somitos e progride em direção cefálica e caudal de tal modo que podem ser reconhecidos o </a:t>
            </a:r>
            <a:r>
              <a:rPr lang="pt-BR" sz="1600" dirty="0" err="1"/>
              <a:t>neuróporo</a:t>
            </a:r>
            <a:r>
              <a:rPr lang="pt-BR" sz="1600" dirty="0"/>
              <a:t> rostral ou cefálico e o </a:t>
            </a:r>
            <a:r>
              <a:rPr lang="pt-BR" sz="1600" dirty="0" err="1"/>
              <a:t>neuróporo</a:t>
            </a:r>
            <a:r>
              <a:rPr lang="pt-BR" sz="1600" dirty="0"/>
              <a:t> caudal</a:t>
            </a:r>
          </a:p>
        </p:txBody>
      </p:sp>
    </p:spTree>
    <p:extLst>
      <p:ext uri="{BB962C8B-B14F-4D97-AF65-F5344CB8AC3E}">
        <p14:creationId xmlns:p14="http://schemas.microsoft.com/office/powerpoint/2010/main" val="38236900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4BF0B7CC-5BA1-17AE-FC4D-A23E965D14B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9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2EAF61B-4AE6-43D1-CE76-40517B589FFA}"/>
              </a:ext>
            </a:extLst>
          </p:cNvPr>
          <p:cNvSpPr txBox="1"/>
          <p:nvPr/>
        </p:nvSpPr>
        <p:spPr>
          <a:xfrm>
            <a:off x="1380067" y="197893"/>
            <a:ext cx="474697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O </a:t>
            </a:r>
            <a:r>
              <a:rPr lang="pt-BR" sz="1600" dirty="0" err="1"/>
              <a:t>neuróporo</a:t>
            </a:r>
            <a:r>
              <a:rPr lang="pt-BR" sz="1600" dirty="0"/>
              <a:t> rostral se fechará por volta do 25º e do 26º dias de desenvolvimento, e o </a:t>
            </a:r>
            <a:r>
              <a:rPr lang="pt-BR" sz="1600" dirty="0" err="1"/>
              <a:t>neuróporo</a:t>
            </a:r>
            <a:r>
              <a:rPr lang="pt-BR" sz="1600" dirty="0"/>
              <a:t> caudal se fechará cerca de dois dias mais tarde.</a:t>
            </a:r>
          </a:p>
          <a:p>
            <a:endParaRPr lang="pt-B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err="1"/>
              <a:t>neuróporo</a:t>
            </a:r>
            <a:r>
              <a:rPr lang="pt-BR" sz="1600" dirty="0"/>
              <a:t> rostral : encéfalo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err="1"/>
              <a:t>neuróporo</a:t>
            </a:r>
            <a:r>
              <a:rPr lang="pt-BR" sz="1600" dirty="0"/>
              <a:t> caudal: medula espinhal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867EAE3-5D7B-8256-A4F3-6A614D00CE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6528" y="1767928"/>
            <a:ext cx="3313665" cy="3375572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091121A9-2E38-A440-5EFD-C426883A3B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8485" y="1455299"/>
            <a:ext cx="2391430" cy="2905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545450"/>
      </p:ext>
    </p:extLst>
  </p:cSld>
  <p:clrMapOvr>
    <a:masterClrMapping/>
  </p:clrMapOvr>
</p:sld>
</file>

<file path=ppt/theme/theme1.xml><?xml version="1.0" encoding="utf-8"?>
<a:theme xmlns:a="http://schemas.openxmlformats.org/drawingml/2006/main" name="Puck template">
  <a:themeElements>
    <a:clrScheme name="Custom 347">
      <a:dk1>
        <a:srgbClr val="212A2E"/>
      </a:dk1>
      <a:lt1>
        <a:srgbClr val="FFFFFF"/>
      </a:lt1>
      <a:dk2>
        <a:srgbClr val="617A86"/>
      </a:dk2>
      <a:lt2>
        <a:srgbClr val="A1BECC"/>
      </a:lt2>
      <a:accent1>
        <a:srgbClr val="00D1C6"/>
      </a:accent1>
      <a:accent2>
        <a:srgbClr val="00ACC3"/>
      </a:accent2>
      <a:accent3>
        <a:srgbClr val="BBCD00"/>
      </a:accent3>
      <a:accent4>
        <a:srgbClr val="65BB48"/>
      </a:accent4>
      <a:accent5>
        <a:srgbClr val="F8BB00"/>
      </a:accent5>
      <a:accent6>
        <a:srgbClr val="EF6222"/>
      </a:accent6>
      <a:hlink>
        <a:srgbClr val="617A86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734</TotalTime>
  <Words>1264</Words>
  <Application>Microsoft Office PowerPoint</Application>
  <PresentationFormat>Apresentação na tela (16:9)</PresentationFormat>
  <Paragraphs>138</Paragraphs>
  <Slides>32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32</vt:i4>
      </vt:variant>
    </vt:vector>
  </HeadingPairs>
  <TitlesOfParts>
    <vt:vector size="37" baseType="lpstr">
      <vt:lpstr>Nixie One</vt:lpstr>
      <vt:lpstr>Arial</vt:lpstr>
      <vt:lpstr>Varela Round</vt:lpstr>
      <vt:lpstr>Microsoft Sans Serif</vt:lpstr>
      <vt:lpstr>Puck template</vt:lpstr>
      <vt:lpstr>Embriologia</vt:lpstr>
      <vt:lpstr>Desenvolvimento do sistema nervoso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Embriologia</dc:title>
  <cp:lastModifiedBy>Giuliano Barros</cp:lastModifiedBy>
  <cp:revision>9</cp:revision>
  <dcterms:modified xsi:type="dcterms:W3CDTF">2022-11-21T15:49:06Z</dcterms:modified>
</cp:coreProperties>
</file>