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70" r:id="rId2"/>
    <p:sldId id="471" r:id="rId3"/>
    <p:sldId id="472" r:id="rId4"/>
    <p:sldId id="473" r:id="rId5"/>
    <p:sldId id="474" r:id="rId6"/>
    <p:sldId id="451" r:id="rId7"/>
    <p:sldId id="452" r:id="rId8"/>
    <p:sldId id="453" r:id="rId9"/>
    <p:sldId id="454" r:id="rId10"/>
    <p:sldId id="455" r:id="rId11"/>
    <p:sldId id="418" r:id="rId12"/>
    <p:sldId id="421" r:id="rId13"/>
    <p:sldId id="415" r:id="rId14"/>
    <p:sldId id="461" r:id="rId15"/>
    <p:sldId id="422" r:id="rId16"/>
    <p:sldId id="411" r:id="rId17"/>
    <p:sldId id="409" r:id="rId18"/>
    <p:sldId id="410" r:id="rId19"/>
    <p:sldId id="412" r:id="rId20"/>
    <p:sldId id="449" r:id="rId21"/>
    <p:sldId id="258" r:id="rId22"/>
    <p:sldId id="268" r:id="rId23"/>
    <p:sldId id="428" r:id="rId24"/>
    <p:sldId id="429" r:id="rId25"/>
    <p:sldId id="430" r:id="rId26"/>
    <p:sldId id="431" r:id="rId27"/>
    <p:sldId id="432" r:id="rId28"/>
    <p:sldId id="435" r:id="rId29"/>
    <p:sldId id="433" r:id="rId30"/>
    <p:sldId id="457" r:id="rId31"/>
    <p:sldId id="458" r:id="rId32"/>
    <p:sldId id="459" r:id="rId33"/>
    <p:sldId id="456" r:id="rId34"/>
    <p:sldId id="463" r:id="rId35"/>
    <p:sldId id="464" r:id="rId36"/>
    <p:sldId id="465" r:id="rId37"/>
    <p:sldId id="466" r:id="rId38"/>
    <p:sldId id="467" r:id="rId39"/>
    <p:sldId id="468" r:id="rId40"/>
    <p:sldId id="469" r:id="rId4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37" autoAdjust="0"/>
  </p:normalViewPr>
  <p:slideViewPr>
    <p:cSldViewPr>
      <p:cViewPr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6FE045-4743-443E-BF90-876DC88E43AE}" type="datetimeFigureOut">
              <a:rPr lang="it-IT"/>
              <a:pPr>
                <a:defRPr/>
              </a:pPr>
              <a:t>12/11/2014</a:t>
            </a:fld>
            <a:endParaRPr lang="it-IT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it-IT" noProof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E1C6563-0A26-4FBC-B3E8-0ABF9F13CD13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2476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655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FA1BAB-9268-471E-B0C6-5C06191700FB}" type="slidenum">
              <a:rPr lang="it-IT" smtClean="0"/>
              <a:pPr/>
              <a:t>17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477E1-DAFB-4D2F-979E-41B21F868B1B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7C30A-9D12-483D-A513-3AB38E402831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4F068-09A0-4E1A-99E5-CC7DD9191A0B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C6CA-E0CC-4A79-8FB2-23C469F8361D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7B8C8-8F71-4919-B569-C71B81E0B599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95F45-6BF8-4F10-80B7-1AF02D9EC640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0684E-A416-45F0-845C-E381DDBFF094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71BF6-F635-4C9D-9FCA-8F0A06E4F7B5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D762B-B64F-4DF7-9D7F-EC3E09F0A055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ADC75-5E8F-4519-8CD7-C53081731CE1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1D513-BB39-477C-B2E4-7AF4C20DB061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F5E67-1E89-4364-A385-C869D91AA024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7B889-A4E7-47F4-95BB-5938B43BC6BC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1E767-9259-4DF5-85C3-895135EC4BCC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D0578-BBE5-4F41-8581-4102E288FB10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23DBF-34EE-4E63-8DB7-B0F55F762705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57D9-127D-490D-83F1-04691A2893A8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3587B-7963-4A7F-920A-49A77AC00FA7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E934-0746-47B0-AB56-5FBEAC538F75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61A95-E755-4E37-B930-C105D21BEB28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5CF6A-2F61-4F3B-A804-63B2E2827160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AC9C0-345B-47F5-94CE-84025F39080E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BE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95ECE3-3DC1-44FA-A184-ECC37D949B3E}" type="datetimeFigureOut">
              <a:rPr lang="fr-FR"/>
              <a:pPr>
                <a:defRPr/>
              </a:pPr>
              <a:t>12/11/2014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A571FE-F279-4038-B8CB-5FA4677EC039}" type="slidenum">
              <a:rPr lang="fr-BE"/>
              <a:pPr>
                <a:defRPr/>
              </a:pPr>
              <a:t>‹nº›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eriodicos.ufsc.br/index.php/politica/article/view/1930/169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91155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Os conceitos podem ser estudados baseando-se no nível de generalidades deles. 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De um conceito é possível analisar: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pt-BR" sz="24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1. A «</a:t>
            </a:r>
            <a:r>
              <a:rPr lang="pt-BR" sz="2400" b="1" dirty="0" smtClean="0">
                <a:latin typeface="Arial" charset="0"/>
                <a:cs typeface="Arial" charset="0"/>
              </a:rPr>
              <a:t>intensão</a:t>
            </a:r>
            <a:r>
              <a:rPr lang="pt-BR" sz="2400" dirty="0" smtClean="0">
                <a:latin typeface="Arial" charset="0"/>
                <a:cs typeface="Arial" charset="0"/>
              </a:rPr>
              <a:t>»</a:t>
            </a:r>
            <a:r>
              <a:rPr lang="pt-BR" sz="2400" b="1" dirty="0" smtClean="0">
                <a:latin typeface="Arial" charset="0"/>
                <a:cs typeface="Arial" charset="0"/>
              </a:rPr>
              <a:t>:</a:t>
            </a:r>
            <a:r>
              <a:rPr lang="pt-BR" sz="2400" dirty="0" smtClean="0">
                <a:latin typeface="Arial" charset="0"/>
                <a:cs typeface="Arial" charset="0"/>
              </a:rPr>
              <a:t> o conjunto de características que constituem o significado de um conceito.</a:t>
            </a:r>
            <a:endParaRPr lang="it-IT" sz="24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pt-BR" sz="2400" dirty="0" smtClean="0">
                <a:latin typeface="Arial" charset="0"/>
                <a:cs typeface="Arial" charset="0"/>
              </a:rPr>
              <a:t>2. A «</a:t>
            </a:r>
            <a:r>
              <a:rPr lang="pt-BR" sz="2400" b="1" dirty="0" smtClean="0">
                <a:latin typeface="Arial" charset="0"/>
                <a:cs typeface="Arial" charset="0"/>
              </a:rPr>
              <a:t>extensão</a:t>
            </a:r>
            <a:r>
              <a:rPr lang="pt-BR" sz="2400" dirty="0" smtClean="0">
                <a:latin typeface="Arial" charset="0"/>
                <a:cs typeface="Arial" charset="0"/>
              </a:rPr>
              <a:t>»</a:t>
            </a:r>
            <a:r>
              <a:rPr lang="pt-BR" sz="2400" b="1" dirty="0" smtClean="0">
                <a:latin typeface="Arial" charset="0"/>
                <a:cs typeface="Arial" charset="0"/>
              </a:rPr>
              <a:t>:</a:t>
            </a:r>
            <a:r>
              <a:rPr lang="pt-BR" sz="2400" dirty="0" smtClean="0">
                <a:latin typeface="Arial" charset="0"/>
                <a:cs typeface="Arial" charset="0"/>
              </a:rPr>
              <a:t> o conjunto de objetos, fenômenos, eventos, ao qual se refere um conceito. Objetos «reais».</a:t>
            </a:r>
            <a:endParaRPr lang="it-IT" sz="24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cs typeface="Arial" charset="0"/>
            </a:endParaRPr>
          </a:p>
        </p:txBody>
      </p:sp>
      <p:sp>
        <p:nvSpPr>
          <p:cNvPr id="11267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Como trabalhar os conceitos</a:t>
            </a:r>
          </a:p>
          <a:p>
            <a:pPr algn="ctr" eaLnBrk="1" hangingPunct="1"/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Extensão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e </a:t>
            </a:r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intensão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| 1  </a:t>
            </a:r>
            <a:endParaRPr lang="it-IT" sz="44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" name="Retângulo 1"/>
          <p:cNvSpPr>
            <a:spLocks noChangeArrowheads="1"/>
          </p:cNvSpPr>
          <p:nvPr/>
        </p:nvSpPr>
        <p:spPr bwMode="auto">
          <a:xfrm>
            <a:off x="0" y="6453336"/>
            <a:ext cx="8891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Arial" pitchFamily="34" charset="0"/>
              </a:rPr>
              <a:t>Marradi</a:t>
            </a:r>
            <a:r>
              <a:rPr lang="en-US" dirty="0">
                <a:latin typeface="Arial" pitchFamily="34" charset="0"/>
              </a:rPr>
              <a:t> A. </a:t>
            </a:r>
            <a:r>
              <a:rPr lang="it-IT" dirty="0">
                <a:latin typeface="Arial" pitchFamily="34" charset="0"/>
              </a:rPr>
              <a:t>(1984), </a:t>
            </a:r>
            <a:r>
              <a:rPr lang="it-IT" b="1" dirty="0">
                <a:latin typeface="Arial" pitchFamily="34" charset="0"/>
              </a:rPr>
              <a:t>Concetti e metodo per la ricerca sociale</a:t>
            </a:r>
            <a:r>
              <a:rPr lang="it-IT" dirty="0">
                <a:latin typeface="Arial" pitchFamily="34" charset="0"/>
              </a:rPr>
              <a:t>, La Giuntina, Firenze.</a:t>
            </a:r>
            <a:endParaRPr 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13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contenu 2"/>
          <p:cNvSpPr>
            <a:spLocks noGrp="1"/>
          </p:cNvSpPr>
          <p:nvPr>
            <p:ph idx="1"/>
          </p:nvPr>
        </p:nvSpPr>
        <p:spPr>
          <a:xfrm>
            <a:off x="457200" y="2001995"/>
            <a:ext cx="8229600" cy="3731261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pt-BR" sz="2800" dirty="0" smtClean="0">
                <a:latin typeface="Arial" charset="0"/>
                <a:cs typeface="Arial" charset="0"/>
              </a:rPr>
              <a:t>Aumentando o número das características que constitui a intenção de um conceito, diminuo a sua extensão (e vice-versa).</a:t>
            </a:r>
          </a:p>
          <a:p>
            <a:pPr eaLnBrk="1" hangingPunct="1">
              <a:buFont typeface="Arial" charset="0"/>
              <a:buNone/>
              <a:defRPr/>
            </a:pPr>
            <a:endParaRPr lang="pt-BR" sz="28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lnSpc>
                <a:spcPct val="115000"/>
              </a:lnSpc>
              <a:buFont typeface="Arial" charset="0"/>
              <a:buNone/>
              <a:defRPr/>
            </a:pPr>
            <a:r>
              <a:rPr lang="pt-BR" sz="2800" dirty="0" smtClean="0">
                <a:latin typeface="Arial" charset="0"/>
                <a:ea typeface="Times New Roman" pitchFamily="18" charset="0"/>
                <a:cs typeface="Arial" charset="0"/>
              </a:rPr>
              <a:t>    Intensão complexa             Extensão simples </a:t>
            </a:r>
          </a:p>
          <a:p>
            <a:pPr marL="0" indent="0" eaLnBrk="1" hangingPunct="1">
              <a:lnSpc>
                <a:spcPct val="115000"/>
              </a:lnSpc>
              <a:buFont typeface="Arial" charset="0"/>
              <a:buNone/>
              <a:defRPr/>
            </a:pPr>
            <a:endParaRPr lang="pt-BR" sz="10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1" hangingPunct="1">
              <a:lnSpc>
                <a:spcPct val="115000"/>
              </a:lnSpc>
              <a:buFont typeface="Arial" charset="0"/>
              <a:buNone/>
              <a:defRPr/>
            </a:pPr>
            <a:r>
              <a:rPr lang="pt-BR" sz="2800" dirty="0" smtClean="0">
                <a:latin typeface="Arial" charset="0"/>
                <a:ea typeface="Times New Roman" pitchFamily="18" charset="0"/>
                <a:cs typeface="Arial" charset="0"/>
              </a:rPr>
              <a:t>    Intensão simples                Extensão complexa</a:t>
            </a:r>
            <a:endParaRPr lang="it-IT" sz="2800" dirty="0" smtClean="0">
              <a:latin typeface="Arial" charset="0"/>
              <a:ea typeface="Calibri" pitchFamily="34" charset="0"/>
              <a:cs typeface="Arial" charset="0"/>
            </a:endParaRPr>
          </a:p>
          <a:p>
            <a:pPr eaLnBrk="1" hangingPunct="1">
              <a:lnSpc>
                <a:spcPct val="115000"/>
              </a:lnSpc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115000"/>
              </a:lnSpc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115000"/>
              </a:lnSpc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it-IT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pt-BR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it-IT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it-IT" sz="2800" dirty="0" smtClean="0">
              <a:latin typeface="Arial" charset="0"/>
              <a:cs typeface="Arial" charset="0"/>
            </a:endParaRPr>
          </a:p>
        </p:txBody>
      </p:sp>
      <p:sp>
        <p:nvSpPr>
          <p:cNvPr id="12291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Extensão e </a:t>
            </a:r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intensão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| 2  </a:t>
            </a:r>
            <a:endParaRPr lang="it-IT" sz="44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Seta para a direita 1"/>
          <p:cNvSpPr/>
          <p:nvPr/>
        </p:nvSpPr>
        <p:spPr>
          <a:xfrm>
            <a:off x="4219898" y="4001012"/>
            <a:ext cx="728340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Seta para a direita 4"/>
          <p:cNvSpPr/>
          <p:nvPr/>
        </p:nvSpPr>
        <p:spPr>
          <a:xfrm>
            <a:off x="4255706" y="4784370"/>
            <a:ext cx="736278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0" y="6488668"/>
            <a:ext cx="8891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Arial" pitchFamily="34" charset="0"/>
              </a:rPr>
              <a:t>Marradi</a:t>
            </a:r>
            <a:r>
              <a:rPr lang="en-US" dirty="0">
                <a:latin typeface="Arial" pitchFamily="34" charset="0"/>
              </a:rPr>
              <a:t> A. </a:t>
            </a:r>
            <a:r>
              <a:rPr lang="it-IT" dirty="0">
                <a:latin typeface="Arial" pitchFamily="34" charset="0"/>
              </a:rPr>
              <a:t>(1984), </a:t>
            </a:r>
            <a:r>
              <a:rPr lang="it-IT" b="1" dirty="0">
                <a:latin typeface="Arial" pitchFamily="34" charset="0"/>
              </a:rPr>
              <a:t>Concetti e metodo per la ricerca sociale</a:t>
            </a:r>
            <a:r>
              <a:rPr lang="it-IT" dirty="0">
                <a:latin typeface="Arial" pitchFamily="34" charset="0"/>
              </a:rPr>
              <a:t>, La Giuntina, Firenze.</a:t>
            </a:r>
            <a:endParaRPr lang="pt-BR" dirty="0">
              <a:latin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036004" y="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Resumo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52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Extensão e </a:t>
            </a:r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intensão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| 3  </a:t>
            </a:r>
            <a:endParaRPr lang="it-IT" sz="4400" b="1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43188"/>
            <a:ext cx="20955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470" y="2647950"/>
            <a:ext cx="2095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ZoneTexte 10"/>
          <p:cNvSpPr txBox="1">
            <a:spLocks noChangeArrowheads="1"/>
          </p:cNvSpPr>
          <p:nvPr/>
        </p:nvSpPr>
        <p:spPr bwMode="auto">
          <a:xfrm>
            <a:off x="527050" y="1990725"/>
            <a:ext cx="4321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sz="32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Intensão </a:t>
            </a:r>
            <a:r>
              <a:rPr lang="pt-BR" sz="32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complexa</a:t>
            </a:r>
            <a:endParaRPr lang="it-IT" sz="3200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3318" name="ZoneTexte 11"/>
          <p:cNvSpPr txBox="1">
            <a:spLocks noChangeArrowheads="1"/>
          </p:cNvSpPr>
          <p:nvPr/>
        </p:nvSpPr>
        <p:spPr bwMode="auto">
          <a:xfrm>
            <a:off x="684213" y="4286250"/>
            <a:ext cx="352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sz="32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Extensão simples</a:t>
            </a:r>
            <a:endParaRPr lang="it-IT" sz="320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3319" name="ZoneTexte 12"/>
          <p:cNvSpPr txBox="1">
            <a:spLocks noChangeArrowheads="1"/>
          </p:cNvSpPr>
          <p:nvPr/>
        </p:nvSpPr>
        <p:spPr bwMode="auto">
          <a:xfrm>
            <a:off x="4952868" y="1917700"/>
            <a:ext cx="3771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sz="32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Intensão simples</a:t>
            </a:r>
            <a:endParaRPr lang="it-IT" sz="3200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3320" name="ZoneTexte 13"/>
          <p:cNvSpPr txBox="1">
            <a:spLocks noChangeArrowheads="1"/>
          </p:cNvSpPr>
          <p:nvPr/>
        </p:nvSpPr>
        <p:spPr bwMode="auto">
          <a:xfrm>
            <a:off x="5017523" y="4283075"/>
            <a:ext cx="3532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Extensão complexa</a:t>
            </a:r>
            <a:endParaRPr lang="it-IT" sz="2800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3321" name="ZoneTexte 9"/>
          <p:cNvSpPr txBox="1">
            <a:spLocks noChangeArrowheads="1"/>
          </p:cNvSpPr>
          <p:nvPr/>
        </p:nvSpPr>
        <p:spPr bwMode="auto">
          <a:xfrm>
            <a:off x="2381957" y="5148457"/>
            <a:ext cx="4754585" cy="103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3200" b="1" dirty="0">
                <a:solidFill>
                  <a:srgbClr val="000000"/>
                </a:solidFill>
                <a:latin typeface="Arial" pitchFamily="34" charset="0"/>
              </a:rPr>
              <a:t>Escala de generalidade</a:t>
            </a:r>
          </a:p>
        </p:txBody>
      </p:sp>
      <p:sp>
        <p:nvSpPr>
          <p:cNvPr id="10" name="Retângulo 1"/>
          <p:cNvSpPr>
            <a:spLocks noChangeArrowheads="1"/>
          </p:cNvSpPr>
          <p:nvPr/>
        </p:nvSpPr>
        <p:spPr bwMode="auto">
          <a:xfrm>
            <a:off x="0" y="6488668"/>
            <a:ext cx="8891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Arial" pitchFamily="34" charset="0"/>
              </a:rPr>
              <a:t>Marradi</a:t>
            </a:r>
            <a:r>
              <a:rPr lang="en-US" dirty="0">
                <a:latin typeface="Arial" pitchFamily="34" charset="0"/>
              </a:rPr>
              <a:t> A. </a:t>
            </a:r>
            <a:r>
              <a:rPr lang="it-IT" dirty="0">
                <a:latin typeface="Arial" pitchFamily="34" charset="0"/>
              </a:rPr>
              <a:t>(1984), </a:t>
            </a:r>
            <a:r>
              <a:rPr lang="it-IT" b="1" dirty="0">
                <a:latin typeface="Arial" pitchFamily="34" charset="0"/>
              </a:rPr>
              <a:t>Concetti e metodo per la ricerca sociale</a:t>
            </a:r>
            <a:r>
              <a:rPr lang="it-IT" dirty="0">
                <a:latin typeface="Arial" pitchFamily="34" charset="0"/>
              </a:rPr>
              <a:t>, La Giuntina, Firenze.</a:t>
            </a:r>
            <a:endParaRPr lang="pt-BR" dirty="0">
              <a:latin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8036004" y="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Resumo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12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pt-BR" sz="2400" dirty="0" smtClean="0">
                <a:latin typeface="Arial" pitchFamily="34" charset="0"/>
                <a:cs typeface="Arial" pitchFamily="34" charset="0"/>
              </a:rPr>
              <a:t>Os conceitos andam sobre uma escala definida «escala de generalidade».</a:t>
            </a:r>
          </a:p>
          <a:p>
            <a:pPr eaLnBrk="1" hangingPunct="1"/>
            <a:r>
              <a:rPr lang="it-IT" sz="2400" dirty="0" smtClean="0">
                <a:latin typeface="Arial" pitchFamily="34" charset="0"/>
                <a:cs typeface="Arial" pitchFamily="34" charset="0"/>
              </a:rPr>
              <a:t>Como funciona esta escala?</a:t>
            </a:r>
          </a:p>
          <a:p>
            <a:pPr eaLnBrk="1" hangingPunct="1"/>
            <a:r>
              <a:rPr lang="it-IT" sz="2400" dirty="0" smtClean="0">
                <a:latin typeface="Arial" pitchFamily="34" charset="0"/>
                <a:cs typeface="Arial" pitchFamily="34" charset="0"/>
              </a:rPr>
              <a:t>O mecanismo de funcionamento: 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   	1. </a:t>
            </a:r>
            <a:r>
              <a:rPr lang="pt-BR" sz="2400" b="1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Intensão</a:t>
            </a:r>
            <a:r>
              <a:rPr lang="pt-BR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crescente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reduzo o âmbito empírico 	de referência e reduzo o «nível» de generalidade 	(abstração) do conceito.</a:t>
            </a:r>
            <a:br>
              <a:rPr lang="pt-BR" sz="2400" dirty="0" smtClean="0">
                <a:latin typeface="Arial" pitchFamily="34" charset="0"/>
                <a:cs typeface="Arial" pitchFamily="34" charset="0"/>
              </a:rPr>
            </a:br>
            <a:r>
              <a:rPr lang="pt-BR" sz="2400" dirty="0" smtClean="0">
                <a:latin typeface="Arial" pitchFamily="34" charset="0"/>
                <a:cs typeface="Arial" pitchFamily="34" charset="0"/>
              </a:rPr>
              <a:t>	2.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D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iminuindo a </a:t>
            </a:r>
            <a:r>
              <a:rPr lang="pt-BR" sz="24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Intensão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 aumento o âmbito 	empírico de referência e aumento o «nível de 	generalidade» (ou abstração) do conceito.</a:t>
            </a:r>
            <a:endParaRPr lang="it-IT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it-IT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Extensão e </a:t>
            </a:r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intensão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| 4  </a:t>
            </a:r>
            <a:endParaRPr lang="it-IT" sz="44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" name="Retângulo 1"/>
          <p:cNvSpPr>
            <a:spLocks noChangeArrowheads="1"/>
          </p:cNvSpPr>
          <p:nvPr/>
        </p:nvSpPr>
        <p:spPr bwMode="auto">
          <a:xfrm>
            <a:off x="0" y="6488668"/>
            <a:ext cx="8891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latin typeface="Arial" pitchFamily="34" charset="0"/>
              </a:rPr>
              <a:t>Marradi</a:t>
            </a:r>
            <a:r>
              <a:rPr lang="en-US" dirty="0">
                <a:latin typeface="Arial" pitchFamily="34" charset="0"/>
              </a:rPr>
              <a:t> A. </a:t>
            </a:r>
            <a:r>
              <a:rPr lang="it-IT" dirty="0">
                <a:latin typeface="Arial" pitchFamily="34" charset="0"/>
              </a:rPr>
              <a:t>(1984), </a:t>
            </a:r>
            <a:r>
              <a:rPr lang="it-IT" b="1" dirty="0">
                <a:latin typeface="Arial" pitchFamily="34" charset="0"/>
              </a:rPr>
              <a:t>Concetti e metodo per la ricerca sociale</a:t>
            </a:r>
            <a:r>
              <a:rPr lang="it-IT" dirty="0">
                <a:latin typeface="Arial" pitchFamily="34" charset="0"/>
              </a:rPr>
              <a:t>, La Giuntina, Firenze.</a:t>
            </a:r>
            <a:endParaRPr lang="pt-BR" dirty="0">
              <a:latin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036004" y="353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Resumo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3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500063" y="2245315"/>
            <a:ext cx="8229600" cy="3786188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Liberdade</a:t>
            </a:r>
            <a:br>
              <a:rPr lang="pt-BR" dirty="0" smtClean="0">
                <a:latin typeface="Arial" pitchFamily="34" charset="0"/>
                <a:cs typeface="Arial" pitchFamily="34" charset="0"/>
              </a:rPr>
            </a:br>
            <a:r>
              <a:rPr lang="pt-BR" dirty="0" err="1" smtClean="0">
                <a:latin typeface="Arial" pitchFamily="34" charset="0"/>
                <a:cs typeface="Arial" pitchFamily="34" charset="0"/>
              </a:rPr>
              <a:t>Liberdade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democrática</a:t>
            </a:r>
            <a:br>
              <a:rPr lang="pt-BR" dirty="0" smtClean="0">
                <a:latin typeface="Arial" pitchFamily="34" charset="0"/>
                <a:cs typeface="Arial" pitchFamily="34" charset="0"/>
              </a:rPr>
            </a:br>
            <a:r>
              <a:rPr lang="pt-BR" dirty="0" smtClean="0">
                <a:latin typeface="Arial" pitchFamily="34" charset="0"/>
                <a:cs typeface="Arial" pitchFamily="34" charset="0"/>
              </a:rPr>
              <a:t>Liberdade de voto</a:t>
            </a:r>
            <a:br>
              <a:rPr lang="pt-BR" dirty="0" smtClean="0">
                <a:latin typeface="Arial" pitchFamily="34" charset="0"/>
                <a:cs typeface="Arial" pitchFamily="34" charset="0"/>
              </a:rPr>
            </a:br>
            <a:r>
              <a:rPr lang="pt-BR" dirty="0" smtClean="0">
                <a:latin typeface="Arial" pitchFamily="34" charset="0"/>
                <a:cs typeface="Arial" pitchFamily="34" charset="0"/>
              </a:rPr>
              <a:t>Liberdade de voto secreto</a:t>
            </a:r>
            <a:br>
              <a:rPr lang="pt-BR" dirty="0" smtClean="0">
                <a:latin typeface="Arial" pitchFamily="34" charset="0"/>
                <a:cs typeface="Arial" pitchFamily="34" charset="0"/>
              </a:rPr>
            </a:br>
            <a:r>
              <a:rPr lang="pt-BR" dirty="0" smtClean="0">
                <a:latin typeface="Arial" pitchFamily="34" charset="0"/>
                <a:cs typeface="Arial" pitchFamily="34" charset="0"/>
              </a:rPr>
              <a:t>Liberdade de voto secreto com depósito do voto em uma urna</a:t>
            </a:r>
            <a:endParaRPr lang="it-IT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Extensão e </a:t>
            </a:r>
            <a:r>
              <a:rPr lang="pt-BR" sz="4400" b="1" dirty="0" smtClean="0">
                <a:solidFill>
                  <a:srgbClr val="000000"/>
                </a:solidFill>
                <a:latin typeface="Arial" pitchFamily="34" charset="0"/>
              </a:rPr>
              <a:t>intensão </a:t>
            </a:r>
            <a:r>
              <a:rPr lang="pt-BR" sz="4400" b="1" dirty="0">
                <a:solidFill>
                  <a:srgbClr val="000000"/>
                </a:solidFill>
                <a:latin typeface="Arial" pitchFamily="34" charset="0"/>
              </a:rPr>
              <a:t>| 6  </a:t>
            </a:r>
            <a:endParaRPr lang="it-IT" sz="4400" b="1" dirty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3" name="Conector de seta reta 2"/>
          <p:cNvCxnSpPr/>
          <p:nvPr/>
        </p:nvCxnSpPr>
        <p:spPr>
          <a:xfrm>
            <a:off x="755576" y="1484313"/>
            <a:ext cx="0" cy="482441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H="1" flipV="1">
            <a:off x="8748713" y="1341438"/>
            <a:ext cx="0" cy="4967287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1115616" y="60212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itchFamily="34" charset="0"/>
              </a:rPr>
              <a:t>Alta intenção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196898" y="1633810"/>
            <a:ext cx="186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itchFamily="34" charset="0"/>
              </a:rPr>
              <a:t>Baixa intenção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6300192" y="1633810"/>
            <a:ext cx="186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itchFamily="34" charset="0"/>
              </a:rPr>
              <a:t>Alta extensão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452592" y="6021288"/>
            <a:ext cx="1862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Arial" pitchFamily="34" charset="0"/>
              </a:rPr>
              <a:t>Baixa extensão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036004" y="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Resumo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7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e a dedução | 1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DEDUÇÃO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são formas opostas de raciocínio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raciocínio em que, de fatos particulares, se chega a uma conclusão geral (vai de uma parte ao todo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). Do mundo empírico ao mundo teórico.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DEDUÇÃO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raciocínio que parte do geral para o particular (vai do todo a uma parte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). Do mundo teórico ao mundo empírico.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Dedução</a:t>
            </a:r>
          </a:p>
          <a:p>
            <a:pPr marL="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 linha geral, se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todas as premissas são verdadeiras, a conclusão deve ser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verdadeira. Toda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informação ou conteúdo factual da conclusão já estava, pelo menos implicitamente, nas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premissas. Parte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do geral para o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específico.</a:t>
            </a:r>
          </a:p>
          <a:p>
            <a:pPr marL="0" indent="0">
              <a:buNone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</a:t>
            </a:r>
          </a:p>
          <a:p>
            <a:pPr marL="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 linha geral, se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todas as premissas são verdadeiras, a conclusão é provavelmente verdadeira, mas não necessariamente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verdadeira. 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conclusão encerra informação que não estava, nem implicitamente, nas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premissas. Parte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do específico para o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geral.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e a dedução | 2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99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Em resumo a indução faz a generalização, isto é, cria proposições universais a partir de proposições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particulares.</a:t>
            </a: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dedução parte do geral para o particular, enquanto que a indução parte do particular para o geral. </a:t>
            </a: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Exemplificando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com a explicação sobre um carro: 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Dedutivamente: começamos com o carro todo e o vamos desmontando, sistema por sistema, peça por peça. 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Indutivamente: pegamos todas peças e vamos montando o carro, sistema por sistema e por fim, juntamos os sistemas e formamos o carro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Mas as ciências sociais não trabalham com carros.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e a dedução | 3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0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Dedução é partir do geral para o particular. 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 exemplo quando fala-se da lei da gravidade,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etc. estas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devem ser aplicadas a todos os casos.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Tipo: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1. Todos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filósofos são chatos. 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	2. Kant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filósofo. 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		3. Kant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chato.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e a dedução | 4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7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Indução é o contrário: ir do particular para o universal. 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Isso ocorre quando vemos algo ocorrer varias vezes e imaginamos que deve haver uma regra para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isso.</a:t>
            </a:r>
          </a:p>
          <a:p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Exemplo 1: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Enfiar o dedo uma vez na tomada dá choque 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Enfiar o de novo na tomada também dá choque. 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Sempre que eu enfiar o dedo na tomada dá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choque.</a:t>
            </a: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Exemplo 2: 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galinha tem bico é uma ave. O faisão tem bico e é uma ave. O avestruz tem bico e é uma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ave. Portanto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todos os seres com bico são aves.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e a dedução | 5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um «mito inteligente»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caracteriza o mercado como um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“mito inteligente” </a:t>
            </a:r>
            <a:r>
              <a:rPr lang="pt-BR" dirty="0">
                <a:latin typeface="Arial" pitchFamily="34" charset="0"/>
                <a:cs typeface="Arial" pitchFamily="34" charset="0"/>
              </a:rPr>
              <a:t>e sublinha que, como já foi notado frequentemente, «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a noção de mercado quase nunca é definida, e menos ainda discutida</a:t>
            </a:r>
            <a:r>
              <a:rPr lang="pt-BR" dirty="0">
                <a:latin typeface="Arial" pitchFamily="34" charset="0"/>
                <a:cs typeface="Arial" pitchFamily="34" charset="0"/>
              </a:rPr>
              <a:t>» (2005, p. 20).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Mas </a:t>
            </a:r>
            <a:r>
              <a:rPr lang="pt-BR" dirty="0">
                <a:latin typeface="Arial" pitchFamily="34" charset="0"/>
                <a:cs typeface="Arial" pitchFamily="34" charset="0"/>
              </a:rPr>
              <a:t>reconhece que essa ausência não é tão ilógica, devido à abstração progressiva da noção de mercado no decorrer da revolução marginalista: «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Na verdade, essa acusação ritual não faz muito sentido, na medida em que, com a revolução marginalista, o mercado cessa de ser algo concreto para se tornar um conceito abstrato sem referência empírica</a:t>
            </a:r>
            <a:r>
              <a:rPr lang="pt-BR" dirty="0">
                <a:latin typeface="Arial" pitchFamily="34" charset="0"/>
                <a:cs typeface="Arial" pitchFamily="34" charset="0"/>
              </a:rPr>
              <a:t>» (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Idem</a:t>
            </a:r>
            <a:r>
              <a:rPr lang="pt-BR" dirty="0">
                <a:latin typeface="Arial" pitchFamily="34" charset="0"/>
                <a:cs typeface="Arial" pitchFamily="34" charset="0"/>
              </a:rPr>
              <a:t>, p. 20).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Rompendo </a:t>
            </a:r>
            <a:r>
              <a:rPr lang="pt-BR" dirty="0">
                <a:latin typeface="Arial" pitchFamily="34" charset="0"/>
                <a:cs typeface="Arial" pitchFamily="34" charset="0"/>
              </a:rPr>
              <a:t>com essa tradição, e no quadro da orientação atual da sociologia contemporânea,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>
                <a:latin typeface="Arial" pitchFamily="34" charset="0"/>
                <a:cs typeface="Arial" pitchFamily="34" charset="0"/>
              </a:rPr>
              <a:t> define o mercado como uma «construção social» (2005, p. 40):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é o lugar de encontro entre a demanda e a oferta, ambas socialmente construídas</a:t>
            </a:r>
            <a:r>
              <a:rPr lang="pt-BR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Pierre (2005), O campo econômico. 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Actes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la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Recherche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en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Sciences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Sociales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119: 48-66, 1997).  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Link: </a:t>
            </a:r>
            <a:r>
              <a:rPr lang="pt-BR" sz="1200" u="sng" dirty="0" smtClean="0">
                <a:latin typeface="Arial" pitchFamily="34" charset="0"/>
                <a:cs typeface="Arial" pitchFamily="34" charset="0"/>
                <a:hlinkClick r:id="rId2"/>
              </a:rPr>
              <a:t>https://periodicos.ufsc.br/index.php/politica/article/view/1930/1697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«Propensões </a:t>
            </a:r>
            <a:r>
              <a:rPr lang="pt-BR" dirty="0">
                <a:latin typeface="Arial" pitchFamily="34" charset="0"/>
                <a:cs typeface="Arial" pitchFamily="34" charset="0"/>
              </a:rPr>
              <a:t>– ao trabalho, à poupança, ao investimento, etc. – não são exógenas, isto é, dependentes de uma natureza humana universal, mas endógenas e dependentes de uma história, que é aquela mesma do cosmo econômico onde elas são exigidas 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recompensadas».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«construção social»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21166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Pierre (2005, P. 17), "O campo econômico". </a:t>
            </a:r>
            <a:r>
              <a:rPr lang="pt-BR" sz="14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fr-FR" sz="1400" i="1" dirty="0" smtClean="0">
                <a:latin typeface="Arial" pitchFamily="34" charset="0"/>
                <a:cs typeface="Arial" pitchFamily="34" charset="0"/>
              </a:rPr>
              <a:t>Actes de la Recherche en Sciences Sociales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, 119: 48-66, 1997). 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470577"/>
              </p:ext>
            </p:extLst>
          </p:nvPr>
        </p:nvGraphicFramePr>
        <p:xfrm>
          <a:off x="323528" y="476672"/>
          <a:ext cx="8352929" cy="5618289"/>
        </p:xfrm>
        <a:graphic>
          <a:graphicData uri="http://schemas.openxmlformats.org/drawingml/2006/table">
            <a:tbl>
              <a:tblPr/>
              <a:tblGrid>
                <a:gridCol w="2448272"/>
                <a:gridCol w="2880320"/>
                <a:gridCol w="3024337"/>
              </a:tblGrid>
              <a:tr h="45430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/>
                          <a:ea typeface="Calibri"/>
                          <a:cs typeface="Times New Roman"/>
                        </a:rPr>
                        <a:t>Economia </a:t>
                      </a:r>
                      <a:r>
                        <a:rPr lang="pt-BR" sz="2000" b="1" dirty="0">
                          <a:latin typeface="Arial"/>
                          <a:ea typeface="Calibri"/>
                          <a:cs typeface="Times New Roman"/>
                        </a:rPr>
                        <a:t>neoclássica e Sociologia econômica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07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i="1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/>
                          <a:ea typeface="Calibri"/>
                          <a:cs typeface="Times New Roman"/>
                        </a:rPr>
                        <a:t>Economia neoclássica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/>
                          <a:ea typeface="Calibri"/>
                          <a:cs typeface="Times New Roman"/>
                        </a:rPr>
                        <a:t>Sociologia econômica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i="1" dirty="0">
                          <a:latin typeface="Arial"/>
                          <a:ea typeface="Calibri"/>
                          <a:cs typeface="Times New Roman"/>
                        </a:rPr>
                        <a:t>Concepção da economia</a:t>
                      </a:r>
                      <a:endParaRPr lang="pt-BR" sz="20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Arial"/>
                          <a:ea typeface="Calibri"/>
                          <a:cs typeface="Times New Roman"/>
                        </a:rPr>
                        <a:t>Alocação de recursos escassos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Ação econômica «</a:t>
                      </a:r>
                      <a:r>
                        <a:rPr lang="en-GB" sz="2000" dirty="0">
                          <a:latin typeface="Arial"/>
                          <a:ea typeface="Calibri"/>
                          <a:cs typeface="Times New Roman"/>
                        </a:rPr>
                        <a:t>embedded» </a:t>
                      </a: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na ação</a:t>
                      </a:r>
                      <a:r>
                        <a:rPr lang="en-GB" sz="2000" dirty="0">
                          <a:latin typeface="Arial"/>
                          <a:ea typeface="Calibri"/>
                          <a:cs typeface="Times New Roman"/>
                        </a:rPr>
                        <a:t> social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i="1">
                          <a:latin typeface="Arial"/>
                          <a:ea typeface="Calibri"/>
                          <a:cs typeface="Times New Roman"/>
                        </a:rPr>
                        <a:t>Ação econômica</a:t>
                      </a:r>
                      <a:endParaRPr lang="pt-BR" sz="20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Arial"/>
                          <a:ea typeface="Calibri"/>
                          <a:cs typeface="Times New Roman"/>
                        </a:rPr>
                        <a:t>Atomismo e utilitarismo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Ação econômica como ação social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i="1">
                          <a:latin typeface="Arial"/>
                          <a:ea typeface="Calibri"/>
                          <a:cs typeface="Times New Roman"/>
                        </a:rPr>
                        <a:t>Regras</a:t>
                      </a:r>
                      <a:endParaRPr lang="pt-BR" sz="20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latin typeface="Arial"/>
                          <a:ea typeface="Calibri"/>
                          <a:cs typeface="Times New Roman"/>
                        </a:rPr>
                        <a:t>Mercado em concorrência</a:t>
                      </a:r>
                      <a:endParaRPr lang="pt-BR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Mercado. Instituições políticas e sociais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i="1" dirty="0">
                          <a:latin typeface="Arial"/>
                          <a:ea typeface="Calibri"/>
                          <a:cs typeface="Times New Roman"/>
                        </a:rPr>
                        <a:t>Métodos de pesquisa e análise</a:t>
                      </a:r>
                      <a:endParaRPr lang="pt-BR" sz="20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Teorias a elevada generalização (formalização</a:t>
                      </a:r>
                      <a:r>
                        <a:rPr lang="pt-BR" sz="2000" dirty="0" smtClean="0"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/>
                          <a:ea typeface="Calibri"/>
                          <a:cs typeface="Times New Roman"/>
                        </a:rPr>
                        <a:t>Dedução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latin typeface="Arial"/>
                          <a:ea typeface="Calibri"/>
                          <a:cs typeface="Times New Roman"/>
                        </a:rPr>
                        <a:t>Generalizações limitadas. Pesquisas comparativas. Análises históricas e empíricas. Menor </a:t>
                      </a:r>
                      <a:r>
                        <a:rPr lang="pt-BR" sz="2000" dirty="0" smtClean="0">
                          <a:latin typeface="Arial"/>
                          <a:ea typeface="Calibri"/>
                          <a:cs typeface="Times New Roman"/>
                        </a:rPr>
                        <a:t>formalização.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/>
                          <a:ea typeface="Calibri"/>
                          <a:cs typeface="Times New Roman"/>
                        </a:rPr>
                        <a:t>Indução</a:t>
                      </a:r>
                      <a:r>
                        <a:rPr lang="pt-BR" sz="2000" dirty="0" smtClean="0">
                          <a:latin typeface="Arial"/>
                          <a:ea typeface="Calibri"/>
                          <a:cs typeface="Times New Roman"/>
                        </a:rPr>
                        <a:t> (?)</a:t>
                      </a:r>
                      <a:endParaRPr lang="pt-BR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969037"/>
              </p:ext>
            </p:extLst>
          </p:nvPr>
        </p:nvGraphicFramePr>
        <p:xfrm>
          <a:off x="187512" y="1556792"/>
          <a:ext cx="8776975" cy="4896545"/>
        </p:xfrm>
        <a:graphic>
          <a:graphicData uri="http://schemas.openxmlformats.org/drawingml/2006/table">
            <a:tbl>
              <a:tblPr/>
              <a:tblGrid>
                <a:gridCol w="1622634"/>
                <a:gridCol w="3171512"/>
                <a:gridCol w="3982829"/>
              </a:tblGrid>
              <a:tr h="46645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Arial"/>
                          <a:ea typeface="Calibri"/>
                          <a:cs typeface="Times New Roman"/>
                        </a:rPr>
                        <a:t>«Economia neoclássica» </a:t>
                      </a: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e </a:t>
                      </a:r>
                      <a:r>
                        <a:rPr lang="pt-BR" sz="1800" b="1" dirty="0" smtClean="0">
                          <a:latin typeface="Arial"/>
                          <a:ea typeface="Calibri"/>
                          <a:cs typeface="Times New Roman"/>
                        </a:rPr>
                        <a:t>«Sociologia econômica»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3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i="1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Economia neoclássica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latin typeface="Arial"/>
                          <a:ea typeface="Calibri"/>
                          <a:cs typeface="Times New Roman"/>
                        </a:rPr>
                        <a:t>Sociologia econômica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5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i="1" dirty="0">
                          <a:latin typeface="Arial"/>
                          <a:ea typeface="Calibri"/>
                          <a:cs typeface="Times New Roman"/>
                        </a:rPr>
                        <a:t>Concepção da economia</a:t>
                      </a:r>
                      <a:endParaRPr lang="pt-BR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Alocação de recursos escassos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Ação econômica «</a:t>
                      </a:r>
                      <a:r>
                        <a:rPr lang="en-GB" sz="1800" dirty="0">
                          <a:latin typeface="Arial"/>
                          <a:ea typeface="Calibri"/>
                          <a:cs typeface="Times New Roman"/>
                        </a:rPr>
                        <a:t>embedded» </a:t>
                      </a:r>
                      <a:r>
                        <a:rPr lang="en-GB" sz="1800" dirty="0" smtClean="0">
                          <a:latin typeface="Arial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GB" sz="1800" dirty="0" err="1" smtClean="0">
                          <a:latin typeface="Arial"/>
                          <a:ea typeface="Calibri"/>
                          <a:cs typeface="Times New Roman"/>
                        </a:rPr>
                        <a:t>inserida</a:t>
                      </a:r>
                      <a:r>
                        <a:rPr lang="en-GB" sz="1800" dirty="0" smtClean="0">
                          <a:latin typeface="Arial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pt-BR" sz="1800" dirty="0" smtClean="0">
                          <a:latin typeface="Arial"/>
                          <a:ea typeface="Calibri"/>
                          <a:cs typeface="Times New Roman"/>
                        </a:rPr>
                        <a:t>na </a:t>
                      </a: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ação</a:t>
                      </a:r>
                      <a:r>
                        <a:rPr lang="en-GB" sz="1800" dirty="0">
                          <a:latin typeface="Arial"/>
                          <a:ea typeface="Calibri"/>
                          <a:cs typeface="Times New Roman"/>
                        </a:rPr>
                        <a:t> social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i="1">
                          <a:latin typeface="Arial"/>
                          <a:ea typeface="Calibri"/>
                          <a:cs typeface="Times New Roman"/>
                        </a:rPr>
                        <a:t>Ação econômica</a:t>
                      </a:r>
                      <a:endParaRPr lang="pt-BR" sz="18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Atomismo e utilitarismo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Ação econômica como ação social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i="1">
                          <a:latin typeface="Arial"/>
                          <a:ea typeface="Calibri"/>
                          <a:cs typeface="Times New Roman"/>
                        </a:rPr>
                        <a:t>Regras</a:t>
                      </a:r>
                      <a:endParaRPr lang="pt-BR" sz="18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Arial"/>
                          <a:ea typeface="Calibri"/>
                          <a:cs typeface="Times New Roman"/>
                        </a:rPr>
                        <a:t>Mercado em concorrência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Mercado. Instituições políticas e sociais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i="1" dirty="0">
                          <a:latin typeface="Arial"/>
                          <a:ea typeface="Calibri"/>
                          <a:cs typeface="Times New Roman"/>
                        </a:rPr>
                        <a:t>Métodos de pesquisa e análise</a:t>
                      </a:r>
                      <a:endParaRPr lang="pt-BR" sz="18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Teorias a elevada generalização (formalização</a:t>
                      </a:r>
                      <a:r>
                        <a:rPr lang="pt-BR" sz="1800" dirty="0" smtClean="0"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Arial"/>
                          <a:ea typeface="Calibri"/>
                          <a:cs typeface="Times New Roman"/>
                        </a:rPr>
                        <a:t>Dedução</a:t>
                      </a:r>
                      <a:endParaRPr lang="pt-B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Arial"/>
                          <a:ea typeface="Calibri"/>
                          <a:cs typeface="Times New Roman"/>
                        </a:rPr>
                        <a:t>Generalizações limitadas. Pesquisas comparativas. Análises históricas e empíricas. Menor </a:t>
                      </a:r>
                      <a:r>
                        <a:rPr lang="pt-BR" sz="1800" dirty="0" smtClean="0">
                          <a:latin typeface="Arial"/>
                          <a:ea typeface="Calibri"/>
                          <a:cs typeface="Times New Roman"/>
                        </a:rPr>
                        <a:t>formalização.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Arial"/>
                          <a:ea typeface="Calibri"/>
                          <a:cs typeface="Times New Roman"/>
                        </a:rPr>
                        <a:t>Indução</a:t>
                      </a:r>
                      <a:r>
                        <a:rPr lang="pt-BR" sz="1800" dirty="0" smtClean="0">
                          <a:latin typeface="Arial"/>
                          <a:ea typeface="Calibri"/>
                          <a:cs typeface="Times New Roman"/>
                        </a:rPr>
                        <a:t> (?)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8036004" y="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Resumo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7188" y="2857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sz="2400" b="1" dirty="0" smtClean="0">
                <a:solidFill>
                  <a:srgbClr val="000000"/>
                </a:solidFill>
                <a:latin typeface="Arial" pitchFamily="34" charset="0"/>
              </a:rPr>
              <a:t>Áreas de conhecimento</a:t>
            </a:r>
          </a:p>
          <a:p>
            <a:pPr algn="ctr" eaLnBrk="1" hangingPunct="1"/>
            <a:r>
              <a:rPr lang="pt-BR" sz="2400" b="1" dirty="0" smtClean="0">
                <a:solidFill>
                  <a:srgbClr val="000000"/>
                </a:solidFill>
                <a:latin typeface="Arial" pitchFamily="34" charset="0"/>
              </a:rPr>
              <a:t>Indução e dedução</a:t>
            </a:r>
            <a:endParaRPr lang="it-IT" sz="2400" b="1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0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robertnielsen21.files.wordpress.com/2012/08/work_supply_demand_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5895234" cy="4587565"/>
          </a:xfrm>
          <a:prstGeom prst="rect">
            <a:avLst/>
          </a:prstGeom>
          <a:noFill/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itchFamily="34" charset="0"/>
                <a:cs typeface="Arial" pitchFamily="34" charset="0"/>
              </a:rPr>
              <a:t>Mercado do trabalho | Teoria do mercado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732240" y="220486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itchFamily="34" charset="0"/>
                <a:cs typeface="Arial" pitchFamily="34" charset="0"/>
              </a:rPr>
              <a:t>Oferta de trabalho</a:t>
            </a:r>
          </a:p>
          <a:p>
            <a:pPr algn="ctr"/>
            <a:r>
              <a:rPr lang="pt-BR" dirty="0" smtClean="0">
                <a:latin typeface="Arial" pitchFamily="34" charset="0"/>
                <a:cs typeface="Arial" pitchFamily="34" charset="0"/>
              </a:rPr>
              <a:t>(trabalhador)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83760" y="4437112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itchFamily="34" charset="0"/>
                <a:cs typeface="Arial" pitchFamily="34" charset="0"/>
              </a:rPr>
              <a:t>Demanda de trabalho</a:t>
            </a:r>
          </a:p>
          <a:p>
            <a:pPr algn="ctr"/>
            <a:r>
              <a:rPr lang="pt-BR" dirty="0" smtClean="0">
                <a:latin typeface="Arial" pitchFamily="34" charset="0"/>
                <a:cs typeface="Arial" pitchFamily="34" charset="0"/>
              </a:rPr>
              <a:t>(empresa)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 smtClean="0">
                <a:latin typeface="Arial" charset="0"/>
                <a:cs typeface="Arial" charset="0"/>
              </a:rPr>
              <a:t>Mark </a:t>
            </a:r>
            <a:r>
              <a:rPr lang="pt-BR" sz="2000" dirty="0" err="1" smtClean="0">
                <a:latin typeface="Arial" charset="0"/>
                <a:cs typeface="Arial" charset="0"/>
              </a:rPr>
              <a:t>Granovetter</a:t>
            </a:r>
            <a:r>
              <a:rPr lang="pt-BR" sz="2000" dirty="0" smtClean="0">
                <a:latin typeface="Arial" charset="0"/>
                <a:cs typeface="Arial" charset="0"/>
              </a:rPr>
              <a:t> recolhe dados sobre uma amostra de 282 trabalhadores profissionais, técnicos e gestores em um subúrbio de Boston que recentemente mudaram de emprego.</a:t>
            </a:r>
          </a:p>
          <a:p>
            <a:r>
              <a:rPr lang="pt-BR" sz="2000" dirty="0" smtClean="0">
                <a:latin typeface="Arial" charset="0"/>
                <a:cs typeface="Arial" charset="0"/>
              </a:rPr>
              <a:t>Que canal que pode ser usado para “tomar consciência” da nova ocasião de emprego?</a:t>
            </a:r>
          </a:p>
          <a:p>
            <a:r>
              <a:rPr lang="pt-BR" sz="2000" dirty="0" smtClean="0">
                <a:latin typeface="Arial" charset="0"/>
                <a:cs typeface="Arial" charset="0"/>
              </a:rPr>
              <a:t>Geralmente, a informação é adquirida acidentalmente durante encontros aleatórios e com pessoas (contatos) que espontaneamente oferecem um emprego: 56 por cento dos entrevistados estão cientes das oportunidades de emprego através de contatos pessoais e informais.</a:t>
            </a:r>
          </a:p>
          <a:p>
            <a:r>
              <a:rPr lang="pt-BR" sz="2000" dirty="0" smtClean="0">
                <a:latin typeface="Arial" charset="0"/>
                <a:cs typeface="Arial" charset="0"/>
              </a:rPr>
              <a:t>O percentual aumenta significativamente quando a única informação considerados como relacionados com a empregos bem pagos.</a:t>
            </a:r>
          </a:p>
          <a:p>
            <a:endParaRPr lang="pt-BR" sz="2000" dirty="0" smtClean="0">
              <a:latin typeface="Arial" charset="0"/>
              <a:cs typeface="Arial" charset="0"/>
            </a:endParaRPr>
          </a:p>
        </p:txBody>
      </p:sp>
      <p:sp>
        <p:nvSpPr>
          <p:cNvPr id="4099" name="Rectangle 10"/>
          <p:cNvSpPr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Granovetter, M. (1974), </a:t>
            </a:r>
            <a:r>
              <a:rPr lang="en-US" b="1" i="1"/>
              <a:t>Getting a Job</a:t>
            </a:r>
            <a:r>
              <a:rPr lang="en-US"/>
              <a:t>, Cambridge, Harvard University Press. </a:t>
            </a:r>
            <a:endParaRPr lang="it-IT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23850" y="485775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400" b="1" dirty="0" smtClean="0">
                <a:ea typeface="+mj-ea"/>
              </a:rPr>
              <a:t>Sociologia do mercado do trabalho | Mark </a:t>
            </a:r>
            <a:r>
              <a:rPr lang="pt-BR" sz="2400" b="1" dirty="0" err="1" smtClean="0">
                <a:ea typeface="+mj-ea"/>
              </a:rPr>
              <a:t>Granovetter</a:t>
            </a:r>
            <a:r>
              <a:rPr lang="pt-BR" sz="2400" b="1" dirty="0" smtClean="0">
                <a:ea typeface="+mj-ea"/>
              </a:rPr>
              <a:t> |</a:t>
            </a:r>
            <a:r>
              <a:rPr lang="it-IT" sz="2400" b="1" dirty="0" smtClean="0">
                <a:ea typeface="+mj-ea"/>
              </a:rPr>
              <a:t>1 </a:t>
            </a:r>
            <a:endParaRPr lang="it-IT" sz="2400" b="1" dirty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755650" y="1700213"/>
            <a:ext cx="7632700" cy="1143000"/>
          </a:xfrm>
        </p:spPr>
        <p:txBody>
          <a:bodyPr/>
          <a:lstStyle/>
          <a:p>
            <a:pPr eaLnBrk="1" hangingPunct="1"/>
            <a:r>
              <a:rPr lang="pt-BR" sz="2800" b="1" dirty="0" smtClean="0">
                <a:latin typeface="Arial" charset="0"/>
                <a:cs typeface="Arial" charset="0"/>
              </a:rPr>
              <a:t>A </a:t>
            </a:r>
            <a:r>
              <a:rPr lang="pt-BR" sz="2800" b="1" dirty="0" smtClean="0">
                <a:cs typeface="Arial" charset="0"/>
              </a:rPr>
              <a:t>«</a:t>
            </a:r>
            <a:r>
              <a:rPr lang="pt-BR" sz="2800" b="1" dirty="0" smtClean="0">
                <a:latin typeface="Arial" charset="0"/>
                <a:cs typeface="Arial" charset="0"/>
              </a:rPr>
              <a:t>força dos laços fracos</a:t>
            </a:r>
            <a:r>
              <a:rPr lang="pt-BR" sz="2800" b="1" dirty="0" smtClean="0">
                <a:cs typeface="Arial" charset="0"/>
              </a:rPr>
              <a:t>»</a:t>
            </a:r>
            <a:r>
              <a:rPr lang="it-IT" sz="2400" dirty="0" smtClean="0">
                <a:latin typeface="Arial" charset="0"/>
                <a:cs typeface="Arial" charset="0"/>
              </a:rPr>
              <a:t/>
            </a:r>
            <a:br>
              <a:rPr lang="it-IT" sz="2400" dirty="0" smtClean="0">
                <a:latin typeface="Arial" charset="0"/>
                <a:cs typeface="Arial" charset="0"/>
              </a:rPr>
            </a:br>
            <a:endParaRPr lang="it-IT" sz="2400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71438" y="3429000"/>
          <a:ext cx="8964612" cy="2160588"/>
        </p:xfrm>
        <a:graphic>
          <a:graphicData uri="http://schemas.openxmlformats.org/drawingml/2006/table">
            <a:tbl>
              <a:tblPr/>
              <a:tblGrid>
                <a:gridCol w="899604"/>
                <a:gridCol w="360045"/>
                <a:gridCol w="1413000"/>
                <a:gridCol w="171198"/>
                <a:gridCol w="1961022"/>
                <a:gridCol w="271257"/>
                <a:gridCol w="1722736"/>
                <a:gridCol w="365525"/>
                <a:gridCol w="1800225"/>
              </a:tblGrid>
              <a:tr h="2160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Edward</a:t>
                      </a:r>
                      <a:endParaRPr lang="it-IT" sz="17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7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 </a:t>
                      </a:r>
                      <a:r>
                        <a:rPr lang="en-GB" sz="1700" b="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amiga</a:t>
                      </a:r>
                      <a:r>
                        <a:rPr lang="en-GB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GB" sz="1700" b="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</a:t>
                      </a:r>
                      <a:r>
                        <a:rPr lang="en-GB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Edward</a:t>
                      </a:r>
                      <a:endParaRPr lang="it-IT" sz="17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7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 </a:t>
                      </a: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irmã da </a:t>
                      </a:r>
                      <a:endParaRPr lang="pt-BR" sz="1700" b="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amiga </a:t>
                      </a: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Edward</a:t>
                      </a:r>
                      <a:endParaRPr lang="it-IT" sz="17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7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</a:t>
                      </a: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namorado </a:t>
                      </a:r>
                      <a:endParaRPr lang="pt-BR" sz="1700" b="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da </a:t>
                      </a: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irmã da </a:t>
                      </a:r>
                      <a:endParaRPr lang="pt-BR" sz="1700" b="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amiga </a:t>
                      </a: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Edward</a:t>
                      </a:r>
                      <a:endParaRPr lang="it-IT" sz="17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7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7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7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 empresa onde trabalha o namorado da irmã da amiga de Edward</a:t>
                      </a:r>
                      <a:endParaRPr lang="it-IT" sz="17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1" marR="685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61" name="Line 5"/>
          <p:cNvSpPr>
            <a:spLocks noChangeShapeType="1"/>
          </p:cNvSpPr>
          <p:nvPr/>
        </p:nvSpPr>
        <p:spPr bwMode="auto">
          <a:xfrm>
            <a:off x="4787900" y="4508500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062" name="Line 4"/>
          <p:cNvSpPr>
            <a:spLocks noChangeShapeType="1"/>
          </p:cNvSpPr>
          <p:nvPr/>
        </p:nvSpPr>
        <p:spPr bwMode="auto">
          <a:xfrm>
            <a:off x="2627313" y="4508500"/>
            <a:ext cx="3603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063" name="Line 3"/>
          <p:cNvSpPr>
            <a:spLocks noChangeShapeType="1"/>
          </p:cNvSpPr>
          <p:nvPr/>
        </p:nvSpPr>
        <p:spPr bwMode="auto">
          <a:xfrm>
            <a:off x="971550" y="4508500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064" name="Line 2"/>
          <p:cNvSpPr>
            <a:spLocks noChangeShapeType="1"/>
          </p:cNvSpPr>
          <p:nvPr/>
        </p:nvSpPr>
        <p:spPr bwMode="auto">
          <a:xfrm>
            <a:off x="6732588" y="4508500"/>
            <a:ext cx="457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2065" name="ZoneTexte 10"/>
          <p:cNvSpPr txBox="1">
            <a:spLocks noChangeArrowheads="1"/>
          </p:cNvSpPr>
          <p:nvPr/>
        </p:nvSpPr>
        <p:spPr bwMode="auto">
          <a:xfrm>
            <a:off x="684213" y="2420938"/>
            <a:ext cx="7920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dirty="0"/>
              <a:t>Como procurar um trabalho | </a:t>
            </a:r>
            <a:r>
              <a:rPr lang="it-IT" sz="2000" dirty="0"/>
              <a:t>De </a:t>
            </a:r>
            <a:r>
              <a:rPr lang="it-IT" sz="2000" dirty="0" smtClean="0"/>
              <a:t>“Edward” </a:t>
            </a:r>
            <a:r>
              <a:rPr lang="it-IT" sz="2000" dirty="0"/>
              <a:t>até a </a:t>
            </a:r>
            <a:r>
              <a:rPr lang="it-IT" sz="2000" dirty="0" smtClean="0"/>
              <a:t>“empresa”</a:t>
            </a:r>
            <a:endParaRPr lang="it-IT" sz="2000" dirty="0"/>
          </a:p>
        </p:txBody>
      </p:sp>
      <p:sp>
        <p:nvSpPr>
          <p:cNvPr id="2066" name="Rectangle 10"/>
          <p:cNvSpPr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Granovetter, M. (1974), </a:t>
            </a:r>
            <a:r>
              <a:rPr lang="en-US" b="1" i="1"/>
              <a:t>Getting a Job</a:t>
            </a:r>
            <a:r>
              <a:rPr lang="en-US"/>
              <a:t>, Cambridge, Harvard University Press. </a:t>
            </a:r>
            <a:endParaRPr lang="it-IT"/>
          </a:p>
        </p:txBody>
      </p:sp>
      <p:sp>
        <p:nvSpPr>
          <p:cNvPr id="2068" name="CaixaDeTexto 1"/>
          <p:cNvSpPr txBox="1">
            <a:spLocks noChangeArrowheads="1"/>
          </p:cNvSpPr>
          <p:nvPr/>
        </p:nvSpPr>
        <p:spPr bwMode="auto">
          <a:xfrm>
            <a:off x="5640387" y="5949280"/>
            <a:ext cx="3503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>
                <a:cs typeface="Times New Roman" pitchFamily="18" charset="0"/>
              </a:rPr>
              <a:t>Edward </a:t>
            </a:r>
            <a:r>
              <a:rPr lang="en-GB" b="1" dirty="0" err="1">
                <a:cs typeface="Times New Roman" pitchFamily="18" charset="0"/>
              </a:rPr>
              <a:t>encontra</a:t>
            </a:r>
            <a:r>
              <a:rPr lang="en-GB" b="1" dirty="0">
                <a:cs typeface="Times New Roman" pitchFamily="18" charset="0"/>
              </a:rPr>
              <a:t> o </a:t>
            </a:r>
            <a:r>
              <a:rPr lang="en-GB" b="1" dirty="0" err="1">
                <a:cs typeface="Times New Roman" pitchFamily="18" charset="0"/>
              </a:rPr>
              <a:t>trabalho</a:t>
            </a:r>
            <a:endParaRPr lang="pt-BR" b="1" dirty="0"/>
          </a:p>
        </p:txBody>
      </p:sp>
      <p:sp>
        <p:nvSpPr>
          <p:cNvPr id="4" name="Seta para a direita 3"/>
          <p:cNvSpPr/>
          <p:nvPr/>
        </p:nvSpPr>
        <p:spPr>
          <a:xfrm rot="5400000">
            <a:off x="7767289" y="5562303"/>
            <a:ext cx="378173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323850" y="485775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400" b="1" dirty="0" smtClean="0">
                <a:ea typeface="+mj-ea"/>
              </a:rPr>
              <a:t>Sociologia do mercado do trabalho | Mark </a:t>
            </a:r>
            <a:r>
              <a:rPr lang="pt-BR" sz="2400" b="1" dirty="0" err="1" smtClean="0">
                <a:ea typeface="+mj-ea"/>
              </a:rPr>
              <a:t>Granovetter</a:t>
            </a:r>
            <a:r>
              <a:rPr lang="pt-BR" sz="2400" b="1" dirty="0" smtClean="0">
                <a:ea typeface="+mj-ea"/>
              </a:rPr>
              <a:t> |</a:t>
            </a:r>
            <a:r>
              <a:rPr lang="it-IT" sz="2400" b="1" dirty="0" smtClean="0">
                <a:ea typeface="+mj-ea"/>
              </a:rPr>
              <a:t>2 </a:t>
            </a:r>
            <a:endParaRPr lang="it-IT" sz="2400" b="1" dirty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4" descr="ego2"/>
          <p:cNvPicPr>
            <a:picLocks noChangeAspect="1" noChangeArrowheads="1"/>
          </p:cNvPicPr>
          <p:nvPr/>
        </p:nvPicPr>
        <p:blipFill>
          <a:blip r:embed="rId2" cstate="print"/>
          <a:srcRect l="1668" t="1176" r="1668" b="1176"/>
          <a:stretch>
            <a:fillRect/>
          </a:stretch>
        </p:blipFill>
        <p:spPr bwMode="auto">
          <a:xfrm>
            <a:off x="107950" y="1379538"/>
            <a:ext cx="39592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5364088" y="2492896"/>
            <a:ext cx="34925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pt-BR" sz="2000" dirty="0"/>
              <a:t>A  rede a « laços fortes » é muito mais densa daquela a « laços fracos » («</a:t>
            </a:r>
            <a:r>
              <a:rPr lang="pt-BR" sz="2000" dirty="0" err="1"/>
              <a:t>Ego’s</a:t>
            </a:r>
            <a:r>
              <a:rPr lang="pt-BR" sz="2000" dirty="0"/>
              <a:t> </a:t>
            </a:r>
            <a:r>
              <a:rPr lang="pt-BR" sz="2000" dirty="0" err="1"/>
              <a:t>weak</a:t>
            </a:r>
            <a:r>
              <a:rPr lang="pt-BR" sz="2000" dirty="0"/>
              <a:t> </a:t>
            </a:r>
            <a:r>
              <a:rPr lang="pt-BR" sz="2000" dirty="0" err="1"/>
              <a:t>Ties</a:t>
            </a:r>
            <a:r>
              <a:rPr lang="pt-BR" sz="2000" dirty="0"/>
              <a:t>»); mas os « laços fracos » – as cadeias longas que favorecem o fluxo da comunicação – permitem alcançar informações estratégicas.  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4075113" y="3571875"/>
            <a:ext cx="1081087" cy="360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Granovetter, M. (1974), </a:t>
            </a:r>
            <a:r>
              <a:rPr lang="en-US" b="1" i="1"/>
              <a:t>Getting a Job</a:t>
            </a:r>
            <a:r>
              <a:rPr lang="en-US"/>
              <a:t>, Cambridge, Harvard University Press. </a:t>
            </a:r>
            <a:endParaRPr lang="it-IT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323850" y="485775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400" b="1" dirty="0" smtClean="0">
                <a:ea typeface="+mj-ea"/>
              </a:rPr>
              <a:t>Sociologia do mercado do trabalho | Mark </a:t>
            </a:r>
            <a:r>
              <a:rPr lang="pt-BR" sz="2400" b="1" dirty="0" err="1" smtClean="0">
                <a:ea typeface="+mj-ea"/>
              </a:rPr>
              <a:t>Granovetter</a:t>
            </a:r>
            <a:r>
              <a:rPr lang="pt-BR" sz="2400" b="1" dirty="0" smtClean="0">
                <a:ea typeface="+mj-ea"/>
              </a:rPr>
              <a:t> |</a:t>
            </a:r>
            <a:r>
              <a:rPr lang="it-IT" sz="2400" b="1" dirty="0" smtClean="0">
                <a:ea typeface="+mj-ea"/>
              </a:rPr>
              <a:t>3 </a:t>
            </a:r>
            <a:endParaRPr lang="it-IT" sz="2400" b="1" dirty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97225"/>
          </a:xfrm>
        </p:spPr>
        <p:txBody>
          <a:bodyPr/>
          <a:lstStyle/>
          <a:p>
            <a:pPr>
              <a:defRPr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Como é que você chegou a saber da vaga de emprego?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1. amigos</a:t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2. parentes</a:t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3. Amigos dos amigos</a:t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4. Pessoas que não conheço bem</a:t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r>
              <a:rPr lang="pt-PT" sz="2400" dirty="0" smtClean="0">
                <a:latin typeface="Arial" pitchFamily="34" charset="0"/>
                <a:cs typeface="Arial" pitchFamily="34" charset="0"/>
              </a:rPr>
              <a:t>5. Pessoas que encontrei por acaso.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6. Revistas, jornais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7. Outros</a:t>
            </a:r>
            <a:br>
              <a:rPr lang="pt-PT" sz="2400" dirty="0" smtClean="0">
                <a:latin typeface="Arial" pitchFamily="34" charset="0"/>
                <a:cs typeface="Arial" pitchFamily="34" charset="0"/>
              </a:rPr>
            </a:b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10"/>
          <p:cNvSpPr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Granovetter, M. (1974), </a:t>
            </a:r>
            <a:r>
              <a:rPr lang="en-US" b="1" i="1"/>
              <a:t>Getting a Job</a:t>
            </a:r>
            <a:r>
              <a:rPr lang="en-US"/>
              <a:t>, Cambridge, Harvard University Press. </a:t>
            </a:r>
            <a:endParaRPr lang="it-IT"/>
          </a:p>
        </p:txBody>
      </p:sp>
      <p:sp>
        <p:nvSpPr>
          <p:cNvPr id="5126" name="CaixaDeTexto 5"/>
          <p:cNvSpPr txBox="1">
            <a:spLocks noChangeArrowheads="1"/>
          </p:cNvSpPr>
          <p:nvPr/>
        </p:nvSpPr>
        <p:spPr bwMode="auto">
          <a:xfrm>
            <a:off x="6372225" y="2565400"/>
            <a:ext cx="21605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/>
              <a:t>Laços fortes</a:t>
            </a:r>
          </a:p>
        </p:txBody>
      </p:sp>
      <p:sp>
        <p:nvSpPr>
          <p:cNvPr id="7" name="Seta para baixo 6"/>
          <p:cNvSpPr/>
          <p:nvPr/>
        </p:nvSpPr>
        <p:spPr>
          <a:xfrm rot="5400000">
            <a:off x="5975895" y="3537273"/>
            <a:ext cx="432048" cy="9355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28" name="CaixaDeTexto 7"/>
          <p:cNvSpPr txBox="1">
            <a:spLocks noChangeArrowheads="1"/>
          </p:cNvSpPr>
          <p:nvPr/>
        </p:nvSpPr>
        <p:spPr bwMode="auto">
          <a:xfrm>
            <a:off x="6732240" y="3789040"/>
            <a:ext cx="21605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dirty="0"/>
              <a:t>Laços fracos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323850" y="485775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400" b="1" dirty="0" smtClean="0">
                <a:ea typeface="+mj-ea"/>
              </a:rPr>
              <a:t>Sociologia do mercado do trabalho | Mark </a:t>
            </a:r>
            <a:r>
              <a:rPr lang="pt-BR" sz="2400" b="1" dirty="0" err="1" smtClean="0">
                <a:ea typeface="+mj-ea"/>
              </a:rPr>
              <a:t>Granovetter</a:t>
            </a:r>
            <a:r>
              <a:rPr lang="pt-BR" sz="2400" b="1" dirty="0" smtClean="0">
                <a:ea typeface="+mj-ea"/>
              </a:rPr>
              <a:t> |</a:t>
            </a:r>
            <a:r>
              <a:rPr lang="it-IT" sz="2400" b="1" dirty="0" smtClean="0">
                <a:ea typeface="+mj-ea"/>
              </a:rPr>
              <a:t>4 </a:t>
            </a:r>
            <a:endParaRPr lang="it-IT" sz="2400" b="1" dirty="0">
              <a:ea typeface="+mj-ea"/>
            </a:endParaRPr>
          </a:p>
        </p:txBody>
      </p:sp>
      <p:sp>
        <p:nvSpPr>
          <p:cNvPr id="10" name="Seta para baixo 9"/>
          <p:cNvSpPr/>
          <p:nvPr/>
        </p:nvSpPr>
        <p:spPr>
          <a:xfrm rot="5400000">
            <a:off x="5507843" y="2205125"/>
            <a:ext cx="432048" cy="1151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9722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Como é que você chegou a saber da vaga de emprego?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.... amigos</a:t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.... parentes</a:t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.... Amigos dos amigos</a:t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.... Pessoas que não conheço bem</a:t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.... Pessoas que encontrei por acaso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.... Revistas, jornais</a:t>
            </a:r>
          </a:p>
          <a:p>
            <a:pPr marL="0" indent="0">
              <a:buFont typeface="Arial" charset="0"/>
              <a:buNone/>
              <a:defRPr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.... </a:t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23850" y="485775"/>
            <a:ext cx="8424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dirty="0">
                <a:latin typeface="Arial" charset="0"/>
                <a:ea typeface="+mj-ea"/>
                <a:cs typeface="Arial" charset="0"/>
              </a:rPr>
              <a:t>O mercado do trabalho... em São Borja</a:t>
            </a:r>
            <a:endParaRPr lang="it-IT" sz="3200" b="1" dirty="0"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2" name="Seta para baixo 1"/>
          <p:cNvSpPr/>
          <p:nvPr/>
        </p:nvSpPr>
        <p:spPr>
          <a:xfrm rot="5400000">
            <a:off x="4318000" y="1182688"/>
            <a:ext cx="436563" cy="27638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2293" name="CaixaDeTexto 5"/>
          <p:cNvSpPr txBox="1">
            <a:spLocks noChangeArrowheads="1"/>
          </p:cNvSpPr>
          <p:nvPr/>
        </p:nvSpPr>
        <p:spPr bwMode="auto">
          <a:xfrm>
            <a:off x="6300788" y="2322513"/>
            <a:ext cx="2160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/>
              <a:t>Laços fortes</a:t>
            </a:r>
          </a:p>
        </p:txBody>
      </p:sp>
      <p:sp>
        <p:nvSpPr>
          <p:cNvPr id="7" name="Seta para baixo 6"/>
          <p:cNvSpPr/>
          <p:nvPr/>
        </p:nvSpPr>
        <p:spPr>
          <a:xfrm rot="5400000">
            <a:off x="6302375" y="2297113"/>
            <a:ext cx="363537" cy="27638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2295" name="CaixaDeTexto 7"/>
          <p:cNvSpPr txBox="1">
            <a:spLocks noChangeArrowheads="1"/>
          </p:cNvSpPr>
          <p:nvPr/>
        </p:nvSpPr>
        <p:spPr bwMode="auto">
          <a:xfrm>
            <a:off x="6011863" y="3843338"/>
            <a:ext cx="23669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sz="2400"/>
              <a:t>Laços fracos</a:t>
            </a:r>
          </a:p>
        </p:txBody>
      </p:sp>
      <p:sp>
        <p:nvSpPr>
          <p:cNvPr id="12296" name="CaixaDeTexto 3"/>
          <p:cNvSpPr txBox="1">
            <a:spLocks noChangeArrowheads="1"/>
          </p:cNvSpPr>
          <p:nvPr/>
        </p:nvSpPr>
        <p:spPr bwMode="auto">
          <a:xfrm>
            <a:off x="661988" y="4621213"/>
            <a:ext cx="3240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b="1" u="sng"/>
              <a:t>Conceitos de primeiro nível</a:t>
            </a:r>
          </a:p>
        </p:txBody>
      </p:sp>
      <p:sp>
        <p:nvSpPr>
          <p:cNvPr id="12297" name="CaixaDeTexto 9"/>
          <p:cNvSpPr txBox="1">
            <a:spLocks noChangeArrowheads="1"/>
          </p:cNvSpPr>
          <p:nvPr/>
        </p:nvSpPr>
        <p:spPr bwMode="auto">
          <a:xfrm>
            <a:off x="5508625" y="4597400"/>
            <a:ext cx="3240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pt-BR" altLang="pt-BR" b="1" u="sng"/>
              <a:t>Conceitos de segundo nível</a:t>
            </a:r>
          </a:p>
        </p:txBody>
      </p:sp>
      <p:sp>
        <p:nvSpPr>
          <p:cNvPr id="12298" name="Retângulo 7"/>
          <p:cNvSpPr>
            <a:spLocks noChangeArrowheads="1"/>
          </p:cNvSpPr>
          <p:nvPr/>
        </p:nvSpPr>
        <p:spPr bwMode="auto">
          <a:xfrm>
            <a:off x="0" y="5103813"/>
            <a:ext cx="91916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t-BR" altLang="pt-BR" b="1" u="sng"/>
              <a:t>Exercício</a:t>
            </a:r>
          </a:p>
          <a:p>
            <a:pPr eaLnBrk="1" hangingPunct="1"/>
            <a:r>
              <a:rPr lang="pt-BR" altLang="pt-BR"/>
              <a:t>1. Construir uma variável a partir de uma pergunta de um questionário para investigar as diferentes maneiras de encontrar um trabalho. [Respeitar as regras de uma classificação]</a:t>
            </a:r>
          </a:p>
          <a:p>
            <a:pPr eaLnBrk="1" hangingPunct="1"/>
            <a:r>
              <a:rPr lang="pt-BR" altLang="pt-BR"/>
              <a:t>2. A partir desta variável, construir uma tipologia de “laços fracos-laços fortes” como em Granovetter [Considerar também os trabalhos encontrados fora dos laços]</a:t>
            </a:r>
          </a:p>
        </p:txBody>
      </p:sp>
    </p:spTree>
    <p:extLst>
      <p:ext uri="{BB962C8B-B14F-4D97-AF65-F5344CB8AC3E}">
        <p14:creationId xmlns:p14="http://schemas.microsoft.com/office/powerpoint/2010/main" val="46013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457200" y="2032000"/>
            <a:ext cx="8229600" cy="3052763"/>
          </a:xfrm>
        </p:spPr>
        <p:txBody>
          <a:bodyPr/>
          <a:lstStyle/>
          <a:p>
            <a:pPr algn="ctr" eaLnBrk="1" hangingPunct="1">
              <a:buNone/>
            </a:pPr>
            <a:r>
              <a:rPr lang="pt-BR" sz="2800" b="1" dirty="0" smtClean="0">
                <a:latin typeface="Arial" charset="0"/>
                <a:cs typeface="Arial" charset="0"/>
              </a:rPr>
              <a:t>Robert Putnam</a:t>
            </a:r>
          </a:p>
          <a:p>
            <a:pPr eaLnBrk="1" hangingPunct="1">
              <a:buNone/>
            </a:pPr>
            <a:r>
              <a:rPr lang="pt-BR" sz="2800" dirty="0" smtClean="0">
                <a:latin typeface="Arial" charset="0"/>
                <a:cs typeface="Arial" charset="0"/>
              </a:rPr>
              <a:t>Putnam define o </a:t>
            </a:r>
            <a:r>
              <a:rPr lang="pt-BR" sz="2800" dirty="0" smtClean="0">
                <a:cs typeface="Arial" charset="0"/>
              </a:rPr>
              <a:t>«</a:t>
            </a:r>
            <a:r>
              <a:rPr lang="pt-BR" sz="2800" dirty="0" smtClean="0">
                <a:latin typeface="Arial" charset="0"/>
                <a:cs typeface="Arial" charset="0"/>
              </a:rPr>
              <a:t>capital social</a:t>
            </a:r>
            <a:r>
              <a:rPr lang="pt-BR" sz="2800" dirty="0" smtClean="0">
                <a:cs typeface="Arial" charset="0"/>
              </a:rPr>
              <a:t>»</a:t>
            </a:r>
            <a:r>
              <a:rPr lang="pt-BR" sz="2800" dirty="0" smtClean="0">
                <a:latin typeface="Arial" charset="0"/>
                <a:cs typeface="Arial" charset="0"/>
              </a:rPr>
              <a:t> de acordo com:</a:t>
            </a:r>
          </a:p>
          <a:p>
            <a:pPr eaLnBrk="1" hangingPunct="1">
              <a:buNone/>
            </a:pPr>
            <a:r>
              <a:rPr lang="pt-BR" sz="28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None/>
            </a:pPr>
            <a:r>
              <a:rPr lang="pt-BR" sz="2800" dirty="0" smtClean="0">
                <a:latin typeface="Arial" charset="0"/>
                <a:cs typeface="Arial" charset="0"/>
              </a:rPr>
              <a:t>	«</a:t>
            </a:r>
            <a:r>
              <a:rPr lang="pt-BR" sz="2800" i="1" dirty="0" smtClean="0">
                <a:latin typeface="Arial" charset="0"/>
                <a:cs typeface="Arial" charset="0"/>
              </a:rPr>
              <a:t>a confiança, as normas que governam a coexistência, as redes de associacionismo cívico, os elementos que melhoram a eficiência da organização social fomentando iniciativas levadas de comum acordo</a:t>
            </a:r>
            <a:r>
              <a:rPr lang="pt-BR" sz="2800" dirty="0" smtClean="0">
                <a:latin typeface="Arial" charset="0"/>
                <a:cs typeface="Arial" charset="0"/>
              </a:rPr>
              <a:t>». </a:t>
            </a:r>
            <a:endParaRPr lang="it-IT" sz="2800" dirty="0" smtClean="0">
              <a:latin typeface="Arial" charset="0"/>
              <a:cs typeface="Arial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6211887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Arial" pitchFamily="34" charset="0"/>
                <a:cs typeface="Arial" pitchFamily="34" charset="0"/>
              </a:rPr>
              <a:t>Putnam, R. D. (1993), </a:t>
            </a:r>
            <a:r>
              <a:rPr lang="it-IT" b="1" i="1" dirty="0">
                <a:latin typeface="Arial" pitchFamily="34" charset="0"/>
                <a:cs typeface="Arial" pitchFamily="34" charset="0"/>
              </a:rPr>
              <a:t>La tradizione civica nelle regioni italiane</a:t>
            </a:r>
            <a:r>
              <a:rPr lang="it-IT" dirty="0">
                <a:latin typeface="Arial" pitchFamily="34" charset="0"/>
                <a:cs typeface="Arial" pitchFamily="34" charset="0"/>
              </a:rPr>
              <a:t>, Milano: Arnoldo Mondadori Editore, </a:t>
            </a:r>
            <a:r>
              <a:rPr lang="it-IT" b="1" i="1" dirty="0">
                <a:latin typeface="Arial" pitchFamily="34" charset="0"/>
                <a:cs typeface="Arial" pitchFamily="34" charset="0"/>
              </a:rPr>
              <a:t>Making Democracy Work</a:t>
            </a:r>
            <a:r>
              <a:rPr lang="it-IT" b="1" dirty="0">
                <a:latin typeface="Arial" pitchFamily="34" charset="0"/>
                <a:cs typeface="Arial" pitchFamily="34" charset="0"/>
              </a:rPr>
              <a:t> </a:t>
            </a:r>
            <a:r>
              <a:rPr lang="it-IT" dirty="0">
                <a:latin typeface="Arial" pitchFamily="34" charset="0"/>
                <a:cs typeface="Arial" pitchFamily="34" charset="0"/>
              </a:rPr>
              <a:t>(1993), Princeton University Press.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pt-BR" sz="3600" b="1" dirty="0" smtClean="0">
                <a:latin typeface="Arial" charset="0"/>
                <a:cs typeface="Arial" charset="0"/>
              </a:rPr>
              <a:t>«Capital social» </a:t>
            </a:r>
            <a:r>
              <a:rPr lang="it-IT" sz="3600" b="1" dirty="0" smtClean="0">
                <a:latin typeface="Arial" charset="0"/>
                <a:cs typeface="Arial" charset="0"/>
              </a:rPr>
              <a:t>| </a:t>
            </a:r>
            <a:r>
              <a:rPr lang="it-IT" sz="3600" b="1" dirty="0">
                <a:latin typeface="Arial" charset="0"/>
                <a:cs typeface="Arial" charset="0"/>
              </a:rPr>
              <a:t>Dedução ou indução?</a:t>
            </a:r>
            <a:endParaRPr lang="it-IT" sz="36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449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Putnam desenvolve diferentes medidas do conceito de «capital social»: 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1. a fração de pessoas que tinham servido em uma organização local de voluntariado;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2. os afiliados a uma organização local de voluntariado; 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3. o número de reuniões destas associações; 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4. o número de reuniões públicas assistidas por cada pessoa; 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5. as horas passadas em casa de amigos;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6. a participação eleitoral.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7. [...]</a:t>
            </a:r>
          </a:p>
          <a:p>
            <a:pPr eaLnBrk="1" hangingPunct="1">
              <a:buFont typeface="Arial" charset="0"/>
              <a:buNone/>
            </a:pPr>
            <a:r>
              <a:rPr lang="pt-PT" sz="2000" smtClean="0">
                <a:latin typeface="Arial" charset="0"/>
                <a:cs typeface="Arial" charset="0"/>
              </a:rPr>
              <a:t>	Por razões de simplicidade, essas medidas são combinadas em </a:t>
            </a:r>
            <a:r>
              <a:rPr lang="pt-PT" sz="2000" b="1" u="sng" smtClean="0">
                <a:latin typeface="Arial" charset="0"/>
                <a:cs typeface="Arial" charset="0"/>
              </a:rPr>
              <a:t>uma única medida (index de capital social). </a:t>
            </a:r>
            <a:endParaRPr lang="it-IT" sz="2000" b="1" u="sng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pt-BR" sz="2000" smtClean="0">
                <a:latin typeface="Arial" charset="0"/>
                <a:cs typeface="Arial" charset="0"/>
              </a:rPr>
              <a:t>	 </a:t>
            </a:r>
            <a:endParaRPr lang="it-IT" sz="2000" smtClean="0">
              <a:latin typeface="Arial" charset="0"/>
              <a:cs typeface="Arial" charset="0"/>
            </a:endParaRPr>
          </a:p>
        </p:txBody>
      </p:sp>
      <p:sp>
        <p:nvSpPr>
          <p:cNvPr id="1126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Arial" charset="0"/>
                <a:cs typeface="Arial" charset="0"/>
              </a:rPr>
              <a:t>Indicadores do capital </a:t>
            </a:r>
            <a:r>
              <a:rPr lang="it-IT" sz="4000" b="1" dirty="0" smtClean="0">
                <a:latin typeface="Arial" charset="0"/>
                <a:cs typeface="Arial" charset="0"/>
              </a:rPr>
              <a:t>social</a:t>
            </a:r>
            <a:endParaRPr lang="it-IT" sz="4000" b="1" dirty="0" smtClean="0">
              <a:latin typeface="Arial" charset="0"/>
              <a:cs typeface="Arial" charset="0"/>
            </a:endParaRP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0" y="6105525"/>
            <a:ext cx="9144000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</a:rPr>
              <a:t>Robert </a:t>
            </a:r>
            <a:r>
              <a:rPr lang="en-US" dirty="0">
                <a:solidFill>
                  <a:srgbClr val="000000"/>
                </a:solidFill>
              </a:rPr>
              <a:t>Putnam (2000), </a:t>
            </a:r>
            <a:r>
              <a:rPr lang="en-US" b="1" dirty="0">
                <a:solidFill>
                  <a:srgbClr val="000000"/>
                </a:solidFill>
              </a:rPr>
              <a:t>Bowling Alone: The collapse and Revival of American </a:t>
            </a:r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Community</a:t>
            </a:r>
            <a:r>
              <a:rPr lang="en-US" dirty="0">
                <a:solidFill>
                  <a:srgbClr val="000000"/>
                </a:solidFill>
              </a:rPr>
              <a:t>, New York: Simon and Schuster. </a:t>
            </a:r>
            <a:endParaRPr lang="it-IT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Putnam desenvolve diferentes medidas do conceito de «capital social»: 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1. a fração de pessoas que tinham servido em uma organização local de voluntariado;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2. os afiliados a uma organização local de voluntariado; 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3. o número de reuniões destas associações; 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4. o número de reuniões públicas assistidas por cada pessoa; 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5. as horas passadas em casa de amigos;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6. a participação eleitoral.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7. [...]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eaLnBrk="1" hangingPunct="1">
              <a:buFont typeface="Arial" pitchFamily="34" charset="0"/>
              <a:buNone/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	Por razões de simplicidade, essas medidas são combinadas em </a:t>
            </a:r>
            <a:r>
              <a:rPr lang="pt-PT" sz="2000" b="1" u="sng" dirty="0" smtClean="0">
                <a:latin typeface="Arial" pitchFamily="34" charset="0"/>
                <a:cs typeface="Arial" pitchFamily="34" charset="0"/>
              </a:rPr>
              <a:t>uma única medida (index de capital social). </a:t>
            </a:r>
            <a:endParaRPr lang="it-IT" sz="2000" b="1" u="sng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	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30163" y="62738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	Robert Putnam (2000), </a:t>
            </a:r>
            <a:r>
              <a:rPr lang="en-US" sz="1600" b="1">
                <a:solidFill>
                  <a:srgbClr val="000000"/>
                </a:solidFill>
                <a:latin typeface="Arial" pitchFamily="34" charset="0"/>
              </a:rPr>
              <a:t>Bowling Alone: The collapse and Revival of American Community</a:t>
            </a:r>
            <a:r>
              <a:rPr lang="en-US" sz="1600">
                <a:solidFill>
                  <a:srgbClr val="000000"/>
                </a:solidFill>
                <a:latin typeface="Arial" pitchFamily="34" charset="0"/>
              </a:rPr>
              <a:t>, New York: Simon and Schuster. </a:t>
            </a:r>
            <a:endParaRPr lang="it-IT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17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1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0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3"/>
          <p:cNvSpPr>
            <a:spLocks noChangeArrowheads="1"/>
          </p:cNvSpPr>
          <p:nvPr/>
        </p:nvSpPr>
        <p:spPr bwMode="auto">
          <a:xfrm>
            <a:off x="684213" y="1538288"/>
            <a:ext cx="813752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 dirty="0">
                <a:latin typeface="Arial" pitchFamily="34" charset="0"/>
              </a:rPr>
              <a:t>«</a:t>
            </a:r>
            <a:r>
              <a:rPr lang="pt-BR" sz="2800" b="1" dirty="0" err="1">
                <a:latin typeface="Arial" pitchFamily="34" charset="0"/>
              </a:rPr>
              <a:t>Bowling</a:t>
            </a:r>
            <a:r>
              <a:rPr lang="pt-BR" sz="2800" b="1" dirty="0">
                <a:latin typeface="Arial" pitchFamily="34" charset="0"/>
              </a:rPr>
              <a:t> </a:t>
            </a:r>
            <a:r>
              <a:rPr lang="pt-BR" sz="2800" b="1" dirty="0" err="1">
                <a:latin typeface="Arial" pitchFamily="34" charset="0"/>
              </a:rPr>
              <a:t>Alone</a:t>
            </a:r>
            <a:r>
              <a:rPr lang="pt-BR" sz="2800" b="1" dirty="0">
                <a:latin typeface="Arial" pitchFamily="34" charset="0"/>
              </a:rPr>
              <a:t>»</a:t>
            </a:r>
            <a:endParaRPr lang="pt-BR" sz="2800" dirty="0">
              <a:latin typeface="Arial" pitchFamily="34" charset="0"/>
            </a:endParaRPr>
          </a:p>
          <a:p>
            <a:pPr algn="ctr"/>
            <a:r>
              <a:rPr lang="pt-BR" sz="2800" dirty="0">
                <a:latin typeface="Arial" pitchFamily="34" charset="0"/>
              </a:rPr>
              <a:t>Conforme Putnam, ao </a:t>
            </a:r>
            <a:r>
              <a:rPr lang="pt-BR" sz="2800" b="1" dirty="0">
                <a:latin typeface="Arial" pitchFamily="34" charset="0"/>
              </a:rPr>
              <a:t>aumentar o número de jogadores de </a:t>
            </a:r>
            <a:r>
              <a:rPr lang="pt-BR" sz="2800" b="1" dirty="0" err="1">
                <a:latin typeface="Arial" pitchFamily="34" charset="0"/>
              </a:rPr>
              <a:t>bowling</a:t>
            </a:r>
            <a:r>
              <a:rPr lang="pt-BR" sz="2800" b="1" dirty="0">
                <a:latin typeface="Arial" pitchFamily="34" charset="0"/>
              </a:rPr>
              <a:t>, diminuem os afiliados nas associações de </a:t>
            </a:r>
            <a:r>
              <a:rPr lang="pt-BR" sz="2800" b="1" dirty="0" err="1">
                <a:latin typeface="Arial" pitchFamily="34" charset="0"/>
              </a:rPr>
              <a:t>bowling</a:t>
            </a:r>
            <a:r>
              <a:rPr lang="pt-BR" sz="2800" b="1" dirty="0">
                <a:latin typeface="Arial" pitchFamily="34" charset="0"/>
              </a:rPr>
              <a:t> </a:t>
            </a:r>
            <a:r>
              <a:rPr lang="pt-BR" sz="2800" dirty="0">
                <a:latin typeface="Arial" pitchFamily="34" charset="0"/>
              </a:rPr>
              <a:t>(indicador de capital social).</a:t>
            </a:r>
          </a:p>
          <a:p>
            <a:pPr algn="ctr"/>
            <a:r>
              <a:rPr lang="pt-BR" sz="2800" dirty="0">
                <a:latin typeface="Arial" pitchFamily="34" charset="0"/>
              </a:rPr>
              <a:t> </a:t>
            </a:r>
          </a:p>
          <a:p>
            <a:pPr algn="ctr"/>
            <a:endParaRPr lang="it-IT" sz="2800" dirty="0">
              <a:latin typeface="Arial" pitchFamily="34" charset="0"/>
            </a:endParaRPr>
          </a:p>
          <a:p>
            <a:pPr algn="ctr"/>
            <a:endParaRPr lang="pt-BR" sz="2800" dirty="0">
              <a:latin typeface="Arial" pitchFamily="34" charset="0"/>
            </a:endParaRPr>
          </a:p>
          <a:p>
            <a:pPr algn="ctr"/>
            <a:r>
              <a:rPr lang="pt-BR" sz="2800" dirty="0">
                <a:latin typeface="Arial" pitchFamily="34" charset="0"/>
              </a:rPr>
              <a:t>De forma geral, observa-se então uma tendência rumo ao individualismo. </a:t>
            </a:r>
          </a:p>
        </p:txBody>
      </p:sp>
      <p:sp>
        <p:nvSpPr>
          <p:cNvPr id="8195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pitchFamily="34" charset="0"/>
              </a:rPr>
              <a:t>Robert Putnam (2000), </a:t>
            </a:r>
            <a:r>
              <a:rPr lang="en-US" b="1">
                <a:latin typeface="Arial" pitchFamily="34" charset="0"/>
              </a:rPr>
              <a:t>Bowling Alone: The collapse and Revival of American Community</a:t>
            </a:r>
            <a:r>
              <a:rPr lang="en-US">
                <a:latin typeface="Arial" pitchFamily="34" charset="0"/>
              </a:rPr>
              <a:t>, New York: Simon and Schuster.</a:t>
            </a:r>
            <a:endParaRPr lang="pt-BR">
              <a:latin typeface="Arial" pitchFamily="34" charset="0"/>
            </a:endParaRPr>
          </a:p>
        </p:txBody>
      </p:sp>
      <p:sp>
        <p:nvSpPr>
          <p:cNvPr id="819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2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eta para baixo 1"/>
          <p:cNvSpPr/>
          <p:nvPr/>
        </p:nvSpPr>
        <p:spPr>
          <a:xfrm>
            <a:off x="4211960" y="3861048"/>
            <a:ext cx="863724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11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7848600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3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0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</a:rPr>
              <a:t>Robert Putnam (2000), </a:t>
            </a:r>
            <a:r>
              <a:rPr lang="en-US" b="1" dirty="0">
                <a:latin typeface="Arial" pitchFamily="34" charset="0"/>
              </a:rPr>
              <a:t>Bowling Alone: The collapse and Revival of American Community</a:t>
            </a:r>
            <a:r>
              <a:rPr lang="en-US" dirty="0">
                <a:latin typeface="Arial" pitchFamily="34" charset="0"/>
              </a:rPr>
              <a:t>, New York: Simon and Schuster.</a:t>
            </a:r>
            <a:endParaRPr lang="pt-BR" dirty="0">
              <a:latin typeface="Arial" pitchFamily="34" charset="0"/>
            </a:endParaRPr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6876256" y="3284984"/>
            <a:ext cx="100811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956376" y="2780928"/>
            <a:ext cx="1080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Valor médio de afiliados (%)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33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5200" y="1109663"/>
            <a:ext cx="7213600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4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</a:rPr>
              <a:t>Robert Putnam (2000), </a:t>
            </a:r>
            <a:r>
              <a:rPr lang="en-US" b="1" dirty="0">
                <a:latin typeface="Arial" pitchFamily="34" charset="0"/>
              </a:rPr>
              <a:t>Bowling Alone: The collapse and Revival of American Community</a:t>
            </a:r>
            <a:r>
              <a:rPr lang="en-US" dirty="0">
                <a:latin typeface="Arial" pitchFamily="34" charset="0"/>
              </a:rPr>
              <a:t>, New York: Simon and Schuster.</a:t>
            </a:r>
            <a:endParaRPr 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2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1101372"/>
            <a:ext cx="8028185" cy="493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5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</a:rPr>
              <a:t>Robert Putnam (2000), </a:t>
            </a:r>
            <a:r>
              <a:rPr lang="en-US" b="1" dirty="0">
                <a:latin typeface="Arial" pitchFamily="34" charset="0"/>
              </a:rPr>
              <a:t>Bowling Alone: The collapse and Revival of American Community</a:t>
            </a:r>
            <a:r>
              <a:rPr lang="en-US" dirty="0">
                <a:latin typeface="Arial" pitchFamily="34" charset="0"/>
              </a:rPr>
              <a:t>, New York: Simon and Schuster.</a:t>
            </a:r>
            <a:endParaRPr 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3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" y="1177925"/>
            <a:ext cx="84201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6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</a:rPr>
              <a:t>Robert Putnam (2000), </a:t>
            </a:r>
            <a:r>
              <a:rPr lang="en-US" b="1" dirty="0">
                <a:latin typeface="Arial" pitchFamily="34" charset="0"/>
              </a:rPr>
              <a:t>Bowling Alone: The collapse and Revival of American Community</a:t>
            </a:r>
            <a:r>
              <a:rPr lang="en-US" dirty="0">
                <a:latin typeface="Arial" pitchFamily="34" charset="0"/>
              </a:rPr>
              <a:t>, New York: Simon and Schuster.</a:t>
            </a:r>
            <a:endParaRPr 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0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8858250" cy="541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O capital social nos EUA | 7</a:t>
            </a:r>
            <a:endParaRPr lang="it-IT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0" y="6197600"/>
            <a:ext cx="916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pitchFamily="34" charset="0"/>
              </a:rPr>
              <a:t>Robert Putnam (2000), </a:t>
            </a:r>
            <a:r>
              <a:rPr lang="en-US" b="1" dirty="0">
                <a:latin typeface="Arial" pitchFamily="34" charset="0"/>
              </a:rPr>
              <a:t>Bowling Alone: The collapse and Revival of American Community</a:t>
            </a:r>
            <a:r>
              <a:rPr lang="en-US" dirty="0">
                <a:latin typeface="Arial" pitchFamily="34" charset="0"/>
              </a:rPr>
              <a:t>, New York: Simon and Schuster.</a:t>
            </a:r>
            <a:endParaRPr lang="pt-BR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Teoria das janelas quebradas </a:t>
            </a:r>
            <a:b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ou dedução?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Universidade de Stanford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(1969),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realizou uma interessante experiência de psicologia social. Deixou dois carros idênticos, da mesma marca, modelo e cor, abandonados na rua. Um no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Bronx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zona pobre e conflituosa de Nova York e o outro em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Alto, zona rica e tranquila da Califórnia. 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Dois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carros idênticos abandonados, dois bairros com populações muito diferentes e uma equipe de especialistas em psicologia social estudando as condutas das pessoas em cada local.</a:t>
            </a: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Resultado: o carro abandonado no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Bronx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começou a ser vandalizado em poucas horas. As rodas foram roubadas, depois o motor, os espelhos, o rádio, etc. Levaram tudo o que fosse aproveitável e aquilo que não puderam levar, destruíram. Contrariamente, o carro abandonado em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Alto manteve-se intacto.</a:t>
            </a:r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42428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experiência não terminou aí. Quando o carro abandonado no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Bronx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já estava desfeito e o de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Alto estava há uma semana impecável, os pesquisadores quebraram um vidro do automóvel de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Alto. Resultado: logo a seguir foi desencadeado o mesmo processo ocorrido no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Bronx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Roubo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violência e vandalismo reduziram o veículo à mesma situação daquele deixado no bairro pobre. Por que o vidro quebrado na viatura abandonada num bairro supostamente seguro foi capaz de desencadear todo um processo delituoso? Evidentemente, não foi devido à pobreza. Trata-se de algo que tem a ver com a psicologia humana e com as relações sociais.</a:t>
            </a:r>
          </a:p>
          <a:p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Teoria das janelas quebradas </a:t>
            </a:r>
            <a:b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ou dedução?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3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Um vidro quebrado numa viatura abandonada transmite uma ideia de deterioração, de desinteresse, de despreocupação. Faz quebrar os códigos de convivência, faz supor que a lei encontra-se ausente, que naquele lugar não existem normas ou regras. Um vidro quebrado induz ao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“vale-tudo”. </a:t>
            </a:r>
          </a:p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uma comunidade exibe sinais de deterioração, e esse fato parece não importar a ninguém, isso fatalmente será fator de geração de delitos.</a:t>
            </a:r>
          </a:p>
          <a:p>
            <a:endParaRPr lang="pt-BR" sz="40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Teoria das janelas quebradas </a:t>
            </a:r>
            <a:b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Indução ou dedução?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7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48464" cy="5184576"/>
          </a:xfrm>
        </p:spPr>
        <p:txBody>
          <a:bodyPr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pesquisa de Robert Putnam representa um caso de indução ou de dedução?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pesquisa de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Granovetter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, representa um caso de indução ou de dedução?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Teoria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das janelas quebradas representa um caso de dedução ou indução?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Os experimentos de Stanley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Milgram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um caso de dedução ou indução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88600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Falseabilidade</a:t>
            </a:r>
          </a:p>
          <a:p>
            <a:pPr marL="0" indent="0" algn="ctr">
              <a:buNone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Segundo Popper, o que não é falseável ou refutável não pode ser considerado científico.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possibilidade de uma teoria ser refutada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constituía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para o filósofo a própria essência da natureza científica.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Assim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uma teoria só pode ser considerada científica quando é falseável, ou seja, quando é possível prová-la falsa.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Esse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conceito ficou conhecido como falseabilidade ou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refutabilidade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639633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Karl Popper, A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Lógica da pesquisa científica.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São Paulo: EDUSP, 1985.</a:t>
            </a:r>
          </a:p>
        </p:txBody>
      </p:sp>
    </p:spTree>
    <p:extLst>
      <p:ext uri="{BB962C8B-B14F-4D97-AF65-F5344CB8AC3E}">
        <p14:creationId xmlns:p14="http://schemas.microsoft.com/office/powerpoint/2010/main" val="339213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694"/>
            <a:ext cx="8365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0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Popper, os limites da ciência se definem claramente. A ciência produz teorias falseáveis, que serão válidas enquanto não refutadas.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 modelo, não há como a ciência tratar de assuntos do domínio da religião, que tem suas doutrinas como verdades eternas ou da filosofia, que busca verdades absolutas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Peculiaridades de teorias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científicas: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pt-BR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parcimónia</a:t>
            </a:r>
            <a:r>
              <a:rPr lang="pt-BR" sz="2900" dirty="0">
                <a:latin typeface="Arial" panose="020B0604020202020204" pitchFamily="34" charset="0"/>
                <a:cs typeface="Arial" panose="020B0604020202020204" pitchFamily="34" charset="0"/>
              </a:rPr>
              <a:t>, isto é, a utilização do menor número de hipóteses para explicar um </a:t>
            </a:r>
            <a:r>
              <a:rPr lang="pt-B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fenómeno;</a:t>
            </a:r>
          </a:p>
          <a:p>
            <a:pPr marL="514350" indent="-514350">
              <a:buAutoNum type="arabicPeriod"/>
            </a:pPr>
            <a:r>
              <a:rPr lang="pt-BR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consistência</a:t>
            </a:r>
            <a:r>
              <a:rPr lang="pt-BR" sz="2900" dirty="0">
                <a:latin typeface="Arial" panose="020B0604020202020204" pitchFamily="34" charset="0"/>
                <a:cs typeface="Arial" panose="020B0604020202020204" pitchFamily="34" charset="0"/>
              </a:rPr>
              <a:t>, ou seja, a falta de contradições lógicas e a capacidade de explicar também os fenômenos anteriormente observados e explicados de outra </a:t>
            </a:r>
            <a:r>
              <a:rPr lang="pt-B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maneira;</a:t>
            </a:r>
          </a:p>
          <a:p>
            <a:pPr marL="514350" indent="-514350">
              <a:buAutoNum type="arabicPeriod"/>
            </a:pPr>
            <a:r>
              <a:rPr lang="pt-BR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relevância</a:t>
            </a:r>
            <a:r>
              <a:rPr lang="pt-B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900" dirty="0">
                <a:latin typeface="Arial" panose="020B0604020202020204" pitchFamily="34" charset="0"/>
                <a:cs typeface="Arial" panose="020B0604020202020204" pitchFamily="34" charset="0"/>
              </a:rPr>
              <a:t>ou seja, a capacidade de explicar o fenômeno </a:t>
            </a:r>
            <a:r>
              <a:rPr lang="pt-BR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observado;</a:t>
            </a:r>
            <a:endParaRPr lang="pt-BR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Âmbito da ciência | 1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0" y="63813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Karl Popper, A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Lógica da pesquisa científica.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São Paulo: EDUSP, 1985.</a:t>
            </a:r>
          </a:p>
        </p:txBody>
      </p:sp>
    </p:spTree>
    <p:extLst>
      <p:ext uri="{BB962C8B-B14F-4D97-AF65-F5344CB8AC3E}">
        <p14:creationId xmlns:p14="http://schemas.microsoft.com/office/powerpoint/2010/main" val="23000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Âmbito da ciência | 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 startAt="4"/>
            </a:pPr>
            <a:r>
              <a:rPr lang="pt-BR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testabilidade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 falseabilidade, ou seja, a capacidade de testar e refutar a teoria ;</a:t>
            </a:r>
          </a:p>
          <a:p>
            <a:pPr marL="514350" indent="-514350">
              <a:buAutoNum type="arabicPeriod" startAt="4"/>
            </a:pP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reprodutibilidade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isto é, a capacidade de fazer previsões que podem ser testadas por todos os observadores, mesmo em um futuro indefinido;</a:t>
            </a:r>
          </a:p>
          <a:p>
            <a:pPr marL="514350" indent="-514350">
              <a:buAutoNum type="arabicPeriod" startAt="4"/>
            </a:pP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mutabilidade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dinamismo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ou seja, a possibilidade de ser modificada como resultado de novas observações;</a:t>
            </a:r>
          </a:p>
          <a:p>
            <a:pPr marL="514350" indent="-514350">
              <a:buAutoNum type="arabicPeriod" startAt="4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suposição de que as teorias anteriores são aproximações, e a possibilidade de que o mesmo pode ser dito de uma teoria futuro;</a:t>
            </a:r>
          </a:p>
          <a:p>
            <a:pPr marL="514350" indent="-514350">
              <a:buAutoNum type="arabicPeriod" startAt="4"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incerteza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desta teoria , que, portanto, não assume um valor de verdade absoluta.</a:t>
            </a:r>
          </a:p>
          <a:p>
            <a:pPr marL="0" indent="0"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Normalmente, uma teoria que não atende a todos esses critérios está fora do âmbito da ciência.</a:t>
            </a:r>
          </a:p>
          <a:p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39633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Karl Popper, A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Lógica da pesquisa científica.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São Paulo: EDUSP, 1985.</a:t>
            </a:r>
          </a:p>
        </p:txBody>
      </p:sp>
    </p:spTree>
    <p:extLst>
      <p:ext uri="{BB962C8B-B14F-4D97-AF65-F5344CB8AC3E}">
        <p14:creationId xmlns:p14="http://schemas.microsoft.com/office/powerpoint/2010/main" val="306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«falseabilidade»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Popper pode ser aplicada nas ciências sociais?</a:t>
            </a:r>
          </a:p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relação entre teoria e teste, já presentes em outras áreas de conhecimento, pode ser aplicada nas ciências sociais?</a:t>
            </a:r>
          </a:p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Em linha geral, a pesquisa social estrutura-se na relação entre teoria-falseabilidade conforme a proposta de Popper?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21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 conceito de teoria nas ciências sociais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Um conceito a elevada generalidade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Teoria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o conjunto de princípios fundamentais de uma arte ou de uma ciência. Teoria é uma opinião sintetizada, é uma noção geral.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termo passou a designar o conjunto de ideias, base de um determinado tema, que procura transmitir uma noção geral de alguns aspectos da realidade.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Teoria é também uma hipótese, uma conjectura, uma opinião formada diante de um fato. Uma teoria tenta explicar algo de difícil concretização.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8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8155240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9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3206</TotalTime>
  <Words>2537</Words>
  <Application>Microsoft Office PowerPoint</Application>
  <PresentationFormat>Apresentação na tela (4:3)</PresentationFormat>
  <Paragraphs>262</Paragraphs>
  <Slides>40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1" baseType="lpstr">
      <vt:lpstr>Thème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Indução e a dedução | 1</vt:lpstr>
      <vt:lpstr>Indução e a dedução | 2</vt:lpstr>
      <vt:lpstr>Indução e a dedução | 3</vt:lpstr>
      <vt:lpstr>Indução e a dedução | 4</vt:lpstr>
      <vt:lpstr>Indução e a dedução | 5</vt:lpstr>
      <vt:lpstr>O mercado como um «mito inteligente»</vt:lpstr>
      <vt:lpstr>O mercado como «construção social»</vt:lpstr>
      <vt:lpstr>Apresentação do PowerPoint</vt:lpstr>
      <vt:lpstr>Apresentação do PowerPoint</vt:lpstr>
      <vt:lpstr>Mercado do trabalho | Teoria do mercado</vt:lpstr>
      <vt:lpstr>Apresentação do PowerPoint</vt:lpstr>
      <vt:lpstr>A «força dos laços fracos» </vt:lpstr>
      <vt:lpstr>Apresentação do PowerPoint</vt:lpstr>
      <vt:lpstr>Apresentação do PowerPoint</vt:lpstr>
      <vt:lpstr>Apresentação do PowerPoint</vt:lpstr>
      <vt:lpstr>«Capital social» | Dedução ou indução?</vt:lpstr>
      <vt:lpstr>Indicadores do capital social</vt:lpstr>
      <vt:lpstr>O capital social nos EUA | 1</vt:lpstr>
      <vt:lpstr>O capital social nos EUA | 2</vt:lpstr>
      <vt:lpstr>O capital social nos EUA | 3</vt:lpstr>
      <vt:lpstr>O capital social nos EUA | 4</vt:lpstr>
      <vt:lpstr>O capital social nos EUA | 5</vt:lpstr>
      <vt:lpstr>O capital social nos EUA | 6</vt:lpstr>
      <vt:lpstr>O capital social nos EUA | 7</vt:lpstr>
      <vt:lpstr>Teoria das janelas quebradas  Indução ou dedução?</vt:lpstr>
      <vt:lpstr>Teoria das janelas quebradas  Indução ou dedução?</vt:lpstr>
      <vt:lpstr>Teoria das janelas quebradas  Indução ou dedução?</vt:lpstr>
      <vt:lpstr>Apresentação do PowerPoint</vt:lpstr>
      <vt:lpstr>Apresentação do PowerPoint</vt:lpstr>
      <vt:lpstr>Apresentação do PowerPoint</vt:lpstr>
      <vt:lpstr>Âmbito da ciência | 1</vt:lpstr>
      <vt:lpstr>Âmbito da ciência | 2</vt:lpstr>
      <vt:lpstr>Apresentação do PowerPoint</vt:lpstr>
      <vt:lpstr>O conceito de teoria nas ciências sociais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Davide Carbonai</dc:creator>
  <cp:lastModifiedBy>Davide</cp:lastModifiedBy>
  <cp:revision>117</cp:revision>
  <dcterms:created xsi:type="dcterms:W3CDTF">2010-10-22T14:04:48Z</dcterms:created>
  <dcterms:modified xsi:type="dcterms:W3CDTF">2014-11-12T19:31:52Z</dcterms:modified>
</cp:coreProperties>
</file>