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47" r:id="rId2"/>
    <p:sldId id="348" r:id="rId3"/>
    <p:sldId id="349" r:id="rId4"/>
    <p:sldId id="350" r:id="rId5"/>
    <p:sldId id="351" r:id="rId6"/>
    <p:sldId id="352" r:id="rId7"/>
    <p:sldId id="353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1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99DBF-F48C-43F5-91C7-1738DE42EF6E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361F5-8233-44F5-9EEE-5BD676818EF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09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430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35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32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45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831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13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06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643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428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91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251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BD69B-1B07-431D-A141-39864EBE8365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A02DB-D11D-40AF-9385-42218B9704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41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A teoria do valor-trabalho é uma teoria económica associada maioritariamente a Adam Smith, David Ricardo e Karl Marx.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Segundo essa teoria, o valor económico de uma mercadoria (ou, mais exatamente, de uma mercadoria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“reproduzível” </a:t>
            </a:r>
            <a:r>
              <a:rPr lang="pt-BR" dirty="0">
                <a:latin typeface="Arial" pitchFamily="34" charset="0"/>
                <a:cs typeface="Arial" pitchFamily="34" charset="0"/>
              </a:rPr>
              <a:t>– grande parte dos teóricos do valor trabalho deixam de lado mercadorias não reproduzíveis, como obras de arte, etc.) – é determinado pela quantidade de trabalho que, em média, é necessário para a produzir, incluindo aí todo o trabalho anterior (para produzir suas as matérias primas, máquinas, etc.).</a:t>
            </a:r>
          </a:p>
          <a:p>
            <a:r>
              <a:rPr lang="pt-BR" dirty="0">
                <a:latin typeface="Arial" pitchFamily="34" charset="0"/>
                <a:cs typeface="Arial" pitchFamily="34" charset="0"/>
              </a:rPr>
              <a:t>Por esta teoria o preço de uma mercadoria reproduz a quantidade de tempo de trabalho nela colocado, sendo o trabalho o único elemento que realmente gera valor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Ricardo | Teoria do valor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-10493" y="6387513"/>
            <a:ext cx="90299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David Ricardo, 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The Iron Law of Wages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1817,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J. R. McCulloch, ed. (London: John Murray, 1881), pp. 31, 50-58.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46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11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Sem </a:t>
            </a:r>
            <a:r>
              <a:rPr lang="pt-BR" dirty="0">
                <a:latin typeface="Arial" pitchFamily="34" charset="0"/>
                <a:cs typeface="Arial" pitchFamily="34" charset="0"/>
              </a:rPr>
              <a:t>mudar as horas de trabalho,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especializando-se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dirty="0">
                <a:latin typeface="Arial" pitchFamily="34" charset="0"/>
                <a:cs typeface="Arial" pitchFamily="34" charset="0"/>
              </a:rPr>
              <a:t>dois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aumentam </a:t>
            </a:r>
            <a:r>
              <a:rPr lang="pt-BR" dirty="0">
                <a:latin typeface="Arial" pitchFamily="34" charset="0"/>
                <a:cs typeface="Arial" pitchFamily="34" charset="0"/>
              </a:rPr>
              <a:t>a riqueza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nacional: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Inglaterra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(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tecido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)</a:t>
            </a:r>
            <a:endParaRPr lang="pt-BR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22 </a:t>
            </a:r>
            <a:r>
              <a:rPr lang="pt-PT" dirty="0">
                <a:latin typeface="Arial" pitchFamily="34" charset="0"/>
                <a:cs typeface="Arial" pitchFamily="34" charset="0"/>
              </a:rPr>
              <a:t>: X = 20 : 2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	X</a:t>
            </a:r>
            <a:r>
              <a:rPr lang="pt-PT" dirty="0">
                <a:latin typeface="Arial" pitchFamily="34" charset="0"/>
                <a:cs typeface="Arial" pitchFamily="34" charset="0"/>
              </a:rPr>
              <a:t>= (2 </a:t>
            </a:r>
            <a:r>
              <a:rPr lang="fr-FR" dirty="0">
                <a:latin typeface="Arial" pitchFamily="34" charset="0"/>
                <a:cs typeface="Arial" pitchFamily="34" charset="0"/>
              </a:rPr>
              <a:t>· 22) / 20= 2,2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(Inglaterra: </a:t>
            </a:r>
            <a:r>
              <a:rPr lang="fr-FR" b="1" u="sng" dirty="0">
                <a:latin typeface="Arial" pitchFamily="34" charset="0"/>
                <a:cs typeface="Arial" pitchFamily="34" charset="0"/>
              </a:rPr>
              <a:t>especializando-se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trabalhando </a:t>
            </a:r>
            <a:r>
              <a:rPr lang="fr-FR" dirty="0">
                <a:latin typeface="Arial" pitchFamily="34" charset="0"/>
                <a:cs typeface="Arial" pitchFamily="34" charset="0"/>
              </a:rPr>
              <a:t>22 horas a produção de tecido aumenta,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passa </a:t>
            </a:r>
            <a:r>
              <a:rPr lang="fr-FR" dirty="0">
                <a:latin typeface="Arial" pitchFamily="34" charset="0"/>
                <a:cs typeface="Arial" pitchFamily="34" charset="0"/>
              </a:rPr>
              <a:t>de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fr-FR" dirty="0">
                <a:latin typeface="Arial" pitchFamily="34" charset="0"/>
                <a:cs typeface="Arial" pitchFamily="34" charset="0"/>
              </a:rPr>
              <a:t>a 2,2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b="1" dirty="0">
                <a:latin typeface="Arial" pitchFamily="34" charset="0"/>
                <a:cs typeface="Arial" pitchFamily="34" charset="0"/>
              </a:rPr>
              <a:t>Portugal (vinho)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17 </a:t>
            </a:r>
            <a:r>
              <a:rPr lang="pt-PT" dirty="0">
                <a:latin typeface="Arial" pitchFamily="34" charset="0"/>
                <a:cs typeface="Arial" pitchFamily="34" charset="0"/>
              </a:rPr>
              <a:t>: X =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pt-PT" dirty="0">
                <a:latin typeface="Arial" pitchFamily="34" charset="0"/>
                <a:cs typeface="Arial" pitchFamily="34" charset="0"/>
              </a:rPr>
              <a:t>: 2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	X</a:t>
            </a:r>
            <a:r>
              <a:rPr lang="pt-PT" dirty="0">
                <a:latin typeface="Arial" pitchFamily="34" charset="0"/>
                <a:cs typeface="Arial" pitchFamily="34" charset="0"/>
              </a:rPr>
              <a:t>= (2 </a:t>
            </a:r>
            <a:r>
              <a:rPr lang="fr-FR" dirty="0">
                <a:latin typeface="Arial" pitchFamily="34" charset="0"/>
                <a:cs typeface="Arial" pitchFamily="34" charset="0"/>
              </a:rPr>
              <a:t>·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17) </a:t>
            </a:r>
            <a:r>
              <a:rPr lang="fr-FR" dirty="0">
                <a:latin typeface="Arial" pitchFamily="34" charset="0"/>
                <a:cs typeface="Arial" pitchFamily="34" charset="0"/>
              </a:rPr>
              <a:t>/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16 </a:t>
            </a:r>
            <a:r>
              <a:rPr lang="fr-FR" dirty="0">
                <a:latin typeface="Arial" pitchFamily="34" charset="0"/>
                <a:cs typeface="Arial" pitchFamily="34" charset="0"/>
              </a:rPr>
              <a:t>= 2,1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dirty="0">
                <a:latin typeface="Arial" pitchFamily="34" charset="0"/>
                <a:cs typeface="Arial" pitchFamily="34" charset="0"/>
              </a:rPr>
              <a:t>No Portugal,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especializando-se,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trabalhando sempre 17 horas, a </a:t>
            </a:r>
            <a:r>
              <a:rPr lang="fr-FR" dirty="0">
                <a:latin typeface="Arial" pitchFamily="34" charset="0"/>
                <a:cs typeface="Arial" pitchFamily="34" charset="0"/>
              </a:rPr>
              <a:t>produção de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vinho aumenta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passa </a:t>
            </a:r>
            <a:r>
              <a:rPr lang="fr-FR" dirty="0">
                <a:latin typeface="Arial" pitchFamily="34" charset="0"/>
                <a:cs typeface="Arial" pitchFamily="34" charset="0"/>
              </a:rPr>
              <a:t>de 2 até 2,1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Conector de seta reta 7"/>
          <p:cNvCxnSpPr>
            <a:endCxn id="11" idx="1"/>
          </p:cNvCxnSpPr>
          <p:nvPr/>
        </p:nvCxnSpPr>
        <p:spPr>
          <a:xfrm>
            <a:off x="6372200" y="4077072"/>
            <a:ext cx="792088" cy="3841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>
            <a:endCxn id="11" idx="2"/>
          </p:cNvCxnSpPr>
          <p:nvPr/>
        </p:nvCxnSpPr>
        <p:spPr>
          <a:xfrm flipV="1">
            <a:off x="6804248" y="5061377"/>
            <a:ext cx="1080120" cy="8158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7164288" y="3861048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Se trabalha igual mas se produz mais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3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11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David Ricardo provou que cada país seria beneficiado caso se especializassem no produto onde detém </a:t>
            </a:r>
            <a:r>
              <a:rPr lang="fr-FR" b="1" u="sng" dirty="0">
                <a:latin typeface="Arial" pitchFamily="34" charset="0"/>
                <a:cs typeface="Arial" pitchFamily="34" charset="0"/>
              </a:rPr>
              <a:t>maior vantagem comparativa</a:t>
            </a:r>
            <a:r>
              <a:rPr lang="fr-FR" dirty="0">
                <a:latin typeface="Arial" pitchFamily="34" charset="0"/>
                <a:cs typeface="Arial" pitchFamily="34" charset="0"/>
              </a:rPr>
              <a:t>, melhorando a situação de todos os países envolvidos nas trocas internacionais.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Cada país deve produzir, para vender aos outros, os bens para os quais os custos relativos da sua produção no país são inferiores aos verificados no estrangeiro e comprar aos outros países os bens para os quais os custos relativos nacionais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são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mais </a:t>
            </a:r>
            <a:r>
              <a:rPr lang="fr-FR" dirty="0">
                <a:latin typeface="Arial" pitchFamily="34" charset="0"/>
                <a:cs typeface="Arial" pitchFamily="34" charset="0"/>
              </a:rPr>
              <a:t>elevados que no estrangeiro.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70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12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sz="2800" dirty="0" smtClean="0">
                <a:latin typeface="Arial" pitchFamily="34" charset="0"/>
                <a:cs typeface="Arial" pitchFamily="34" charset="0"/>
              </a:rPr>
              <a:t>Críticas:</a:t>
            </a:r>
          </a:p>
          <a:p>
            <a:pPr marL="0" indent="0">
              <a:buNone/>
            </a:pPr>
            <a:endParaRPr lang="pt-PT" sz="2800" dirty="0">
              <a:latin typeface="Arial" pitchFamily="34" charset="0"/>
              <a:cs typeface="Arial" pitchFamily="34" charset="0"/>
            </a:endParaRP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Prevê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um grau de especialização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extremo;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fr-FR" sz="2800" dirty="0">
                <a:latin typeface="Arial" pitchFamily="34" charset="0"/>
                <a:cs typeface="Arial" pitchFamily="34" charset="0"/>
              </a:rPr>
              <a:t>Assume que o comércio internacional não tem efeito na distribuição do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rendimento (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Crítica marxista)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;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Proteccionismo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diferença de recursos entre os países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é ignorado.</a:t>
            </a: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[...]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70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fr-FR" b="1" dirty="0">
                <a:latin typeface="Arial" pitchFamily="34" charset="0"/>
                <a:cs typeface="Arial" pitchFamily="34" charset="0"/>
              </a:rPr>
              <a:t>Quando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há a vantagem do comércio internacional entre os dois países? </a:t>
            </a:r>
            <a:endParaRPr lang="pt-BR" b="1" dirty="0">
              <a:latin typeface="Arial" pitchFamily="34" charset="0"/>
              <a:cs typeface="Arial" pitchFamily="34" charset="0"/>
            </a:endParaRPr>
          </a:p>
          <a:p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Há uma vantagem comparativa cada </a:t>
            </a:r>
            <a:r>
              <a:rPr lang="pt-PT" dirty="0">
                <a:latin typeface="Arial" pitchFamily="34" charset="0"/>
                <a:cs typeface="Arial" pitchFamily="34" charset="0"/>
              </a:rPr>
              <a:t>vez que, os custos comparativos dos bens produzidos dentro de um país diferem dos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custos comparativos dos bens </a:t>
            </a:r>
            <a:r>
              <a:rPr lang="pt-PT" dirty="0">
                <a:latin typeface="Arial" pitchFamily="34" charset="0"/>
                <a:cs typeface="Arial" pitchFamily="34" charset="0"/>
              </a:rPr>
              <a:t>produzidos no outro país.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Essa vantagem existe sempre que os termos do comércio (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a relação entre os preços dos bens comercializados</a:t>
            </a:r>
            <a:r>
              <a:rPr lang="pt-PT" dirty="0">
                <a:latin typeface="Arial" pitchFamily="34" charset="0"/>
                <a:cs typeface="Arial" pitchFamily="34" charset="0"/>
              </a:rPr>
              <a:t>), </a:t>
            </a:r>
            <a:r>
              <a:rPr lang="pt-PT" b="1" u="sng" dirty="0">
                <a:latin typeface="Arial" pitchFamily="34" charset="0"/>
                <a:cs typeface="Arial" pitchFamily="34" charset="0"/>
              </a:rPr>
              <a:t>encontra-se dentro do intervalo dos custos comparativos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3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“Dentro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do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intervalo”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dos custos comparativos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776646"/>
              </p:ext>
            </p:extLst>
          </p:nvPr>
        </p:nvGraphicFramePr>
        <p:xfrm>
          <a:off x="1115616" y="1628800"/>
          <a:ext cx="6840762" cy="1946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0254"/>
                <a:gridCol w="2280254"/>
                <a:gridCol w="2280254"/>
              </a:tblGrid>
              <a:tr h="792088">
                <a:tc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Produtos</a:t>
                      </a:r>
                      <a:endParaRPr lang="pt-BR" sz="14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Países</a:t>
                      </a:r>
                      <a:endParaRPr lang="pt-BR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>
                          <a:effectLst/>
                          <a:latin typeface="Arial" pitchFamily="34" charset="0"/>
                          <a:cs typeface="Arial" pitchFamily="34" charset="0"/>
                        </a:rPr>
                        <a:t>Vinho (v)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>
                          <a:effectLst/>
                          <a:latin typeface="Arial" pitchFamily="34" charset="0"/>
                          <a:cs typeface="Arial" pitchFamily="34" charset="0"/>
                        </a:rPr>
                        <a:t>Tecido (t)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5774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>
                          <a:effectLst/>
                          <a:latin typeface="Arial" pitchFamily="34" charset="0"/>
                          <a:cs typeface="Arial" pitchFamily="34" charset="0"/>
                        </a:rPr>
                        <a:t>Portugal (P)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5774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Inglaterra (I)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pt-BR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006560" y="3861048"/>
            <a:ext cx="752587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Vinho P/Vinho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8/12=0,66)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P/Tecido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9/10=0,9)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Vinho P/Tecido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8/10=</a:t>
            </a:r>
            <a:r>
              <a:rPr lang="pt-PT" b="1" u="sng" dirty="0">
                <a:latin typeface="Arial" pitchFamily="34" charset="0"/>
                <a:cs typeface="Arial" pitchFamily="34" charset="0"/>
              </a:rPr>
              <a:t>0,8</a:t>
            </a:r>
            <a:r>
              <a:rPr lang="pt-PT" dirty="0">
                <a:latin typeface="Arial" pitchFamily="34" charset="0"/>
                <a:cs typeface="Arial" pitchFamily="34" charset="0"/>
              </a:rPr>
              <a:t>) Està dentro do intervalo (min. 0,66 --- 0,9 max.)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I/Tecido P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10/9=1,1)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Vinho I/Vinho P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12/8=1,5)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I/Vinho P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10/8=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1,25</a:t>
            </a:r>
            <a:r>
              <a:rPr lang="pt-PT" dirty="0">
                <a:latin typeface="Arial" pitchFamily="34" charset="0"/>
                <a:cs typeface="Arial" pitchFamily="34" charset="0"/>
              </a:rPr>
              <a:t>) Està dentro do intervalo (min.1,1--- 1,5 max.)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7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“Fora do intervalo”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dos custos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comparativos | 1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50030"/>
              </p:ext>
            </p:extLst>
          </p:nvPr>
        </p:nvGraphicFramePr>
        <p:xfrm>
          <a:off x="1043609" y="1844824"/>
          <a:ext cx="7056783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2261"/>
                <a:gridCol w="2352261"/>
                <a:gridCol w="2352261"/>
              </a:tblGrid>
              <a:tr h="0">
                <a:tc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PT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Produtos</a:t>
                      </a:r>
                      <a:endParaRPr lang="pt-BR" sz="2400" b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Países</a:t>
                      </a:r>
                      <a:endParaRPr lang="pt-BR" sz="2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Vinho (v)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Tecido (t)</a:t>
                      </a:r>
                      <a:endParaRPr lang="pt-BR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Portugal (P)</a:t>
                      </a:r>
                      <a:endParaRPr lang="pt-BR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Inglaterra (I)</a:t>
                      </a:r>
                      <a:endParaRPr lang="pt-BR" sz="2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pt-BR" sz="2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u="sng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pt-BR" sz="2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395536" y="4581128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Vinho P/Vinho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8/12=0,66)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P/Tecido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9/20=0,45)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Vinho P/Tecido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8/20=</a:t>
            </a:r>
            <a:r>
              <a:rPr lang="pt-PT" b="1" u="sng" dirty="0">
                <a:latin typeface="Arial" pitchFamily="34" charset="0"/>
                <a:cs typeface="Arial" pitchFamily="34" charset="0"/>
              </a:rPr>
              <a:t>0,4</a:t>
            </a:r>
            <a:r>
              <a:rPr lang="pt-PT" dirty="0">
                <a:latin typeface="Arial" pitchFamily="34" charset="0"/>
                <a:cs typeface="Arial" pitchFamily="34" charset="0"/>
              </a:rPr>
              <a:t>) Està </a:t>
            </a:r>
            <a:r>
              <a:rPr lang="pt-PT" b="1" u="sng" dirty="0">
                <a:latin typeface="Arial" pitchFamily="34" charset="0"/>
                <a:cs typeface="Arial" pitchFamily="34" charset="0"/>
              </a:rPr>
              <a:t>fora</a:t>
            </a:r>
            <a:r>
              <a:rPr lang="pt-PT" dirty="0">
                <a:latin typeface="Arial" pitchFamily="34" charset="0"/>
                <a:cs typeface="Arial" pitchFamily="34" charset="0"/>
              </a:rPr>
              <a:t> do intervalo (min. 0,45 --- 0,66 max.)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06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pt-BR" sz="2400" b="1" smtClean="0">
                <a:latin typeface="Arial" pitchFamily="34" charset="0"/>
                <a:cs typeface="Arial" pitchFamily="34" charset="0"/>
              </a:rPr>
              <a:t>“Fora do intervalo”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dos custos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comparativos | 2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08569"/>
              </p:ext>
            </p:extLst>
          </p:nvPr>
        </p:nvGraphicFramePr>
        <p:xfrm>
          <a:off x="755575" y="1844824"/>
          <a:ext cx="7056786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2262"/>
                <a:gridCol w="2352262"/>
                <a:gridCol w="2352262"/>
              </a:tblGrid>
              <a:tr h="0">
                <a:tc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PT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Produtos</a:t>
                      </a:r>
                      <a:endParaRPr lang="pt-BR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Países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Vinho (v)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Tecido (t)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Portugal (P)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3200" b="1" u="sng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pt-BR" sz="2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Inglaterra (I)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pt-BR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683568" y="4293096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Vinho P/Vinho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8/12=0,66)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P/Tecido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5/10=0,5)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Vinho P/Tecido I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8/10=0,8) Està </a:t>
            </a:r>
            <a:r>
              <a:rPr lang="pt-PT" b="1" u="sng" dirty="0" smtClean="0">
                <a:latin typeface="Arial" pitchFamily="34" charset="0"/>
                <a:cs typeface="Arial" pitchFamily="34" charset="0"/>
              </a:rPr>
              <a:t>fora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pt-PT" dirty="0">
                <a:latin typeface="Arial" pitchFamily="34" charset="0"/>
                <a:cs typeface="Arial" pitchFamily="34" charset="0"/>
              </a:rPr>
              <a:t>intervalo (min.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0,5 </a:t>
            </a:r>
            <a:r>
              <a:rPr lang="pt-PT" dirty="0">
                <a:latin typeface="Arial" pitchFamily="34" charset="0"/>
                <a:cs typeface="Arial" pitchFamily="34" charset="0"/>
              </a:rPr>
              <a:t>---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0,66 </a:t>
            </a:r>
            <a:r>
              <a:rPr lang="pt-PT" dirty="0">
                <a:latin typeface="Arial" pitchFamily="34" charset="0"/>
                <a:cs typeface="Arial" pitchFamily="34" charset="0"/>
              </a:rPr>
              <a:t>max.)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 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I/Tecido P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10/5=2)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Vinho I/Vinho P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12/8=1,5)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Tecido I/Vinho P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	(</a:t>
            </a:r>
            <a:r>
              <a:rPr lang="pt-PT" dirty="0">
                <a:latin typeface="Arial" pitchFamily="34" charset="0"/>
                <a:cs typeface="Arial" pitchFamily="34" charset="0"/>
              </a:rPr>
              <a:t>10/8=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1,25</a:t>
            </a:r>
            <a:r>
              <a:rPr lang="pt-PT" dirty="0">
                <a:latin typeface="Arial" pitchFamily="34" charset="0"/>
                <a:cs typeface="Arial" pitchFamily="34" charset="0"/>
              </a:rPr>
              <a:t>) Està </a:t>
            </a:r>
            <a:r>
              <a:rPr lang="pt-PT" b="1" u="sng" dirty="0">
                <a:latin typeface="Arial" pitchFamily="34" charset="0"/>
                <a:cs typeface="Arial" pitchFamily="34" charset="0"/>
              </a:rPr>
              <a:t>fora</a:t>
            </a:r>
            <a:r>
              <a:rPr lang="pt-PT" dirty="0">
                <a:latin typeface="Arial" pitchFamily="34" charset="0"/>
                <a:cs typeface="Arial" pitchFamily="34" charset="0"/>
              </a:rPr>
              <a:t> do intervalo (min.1,5 --- 2 max.)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1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" pitchFamily="34" charset="0"/>
                <a:cs typeface="Arial" pitchFamily="34" charset="0"/>
              </a:rPr>
              <a:t>David Ricardo explica o princípio da «vantagem comparativa» usando um exemplo envolvendo dois países e dois bens (e decidindo medir todos os custos relativos de produção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fr-FR" sz="2800" dirty="0">
                <a:latin typeface="Arial" pitchFamily="34" charset="0"/>
                <a:cs typeface="Arial" pitchFamily="34" charset="0"/>
              </a:rPr>
              <a:t>Exemplo de «vantagem comparativa»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Dois países (Inglaterra </a:t>
            </a:r>
            <a:r>
              <a:rPr lang="pt-BR" dirty="0">
                <a:latin typeface="Arial" pitchFamily="34" charset="0"/>
                <a:cs typeface="Arial" pitchFamily="34" charset="0"/>
              </a:rPr>
              <a:t>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Portugal) </a:t>
            </a:r>
            <a:r>
              <a:rPr lang="pt-BR" dirty="0">
                <a:latin typeface="Arial" pitchFamily="34" charset="0"/>
                <a:cs typeface="Arial" pitchFamily="34" charset="0"/>
              </a:rPr>
              <a:t>e dois produtos (tecido e vinho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); </a:t>
            </a:r>
          </a:p>
          <a:p>
            <a:pPr lvl="1"/>
            <a:r>
              <a:rPr lang="pt-BR" dirty="0" smtClean="0">
                <a:latin typeface="Arial" pitchFamily="34" charset="0"/>
                <a:cs typeface="Arial" pitchFamily="34" charset="0"/>
              </a:rPr>
              <a:t>2. Número </a:t>
            </a:r>
            <a:r>
              <a:rPr lang="pt-BR" dirty="0">
                <a:latin typeface="Arial" pitchFamily="34" charset="0"/>
                <a:cs typeface="Arial" pitchFamily="34" charset="0"/>
              </a:rPr>
              <a:t>de horas de trabalho por unidade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produzida.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2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497" y="1916832"/>
            <a:ext cx="8229600" cy="5040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2000" b="1" dirty="0">
                <a:latin typeface="Arial" pitchFamily="34" charset="0"/>
                <a:cs typeface="Arial" pitchFamily="34" charset="0"/>
              </a:rPr>
              <a:t>Matriz dos custos unitários em horas de trabalho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865119"/>
              </p:ext>
            </p:extLst>
          </p:nvPr>
        </p:nvGraphicFramePr>
        <p:xfrm>
          <a:off x="827584" y="3140968"/>
          <a:ext cx="7776864" cy="25007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2288"/>
                <a:gridCol w="2592288"/>
                <a:gridCol w="2592288"/>
              </a:tblGrid>
              <a:tr h="936104">
                <a:tc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t-PT" sz="2400" b="0" i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Produtos</a:t>
                      </a:r>
                      <a:endParaRPr lang="pt-BR" sz="1600" b="0" i="1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400" b="0" i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Países</a:t>
                      </a:r>
                      <a:endParaRPr lang="pt-BR" sz="1600" b="0" i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Vinho (v)</a:t>
                      </a:r>
                      <a:endParaRPr lang="pt-BR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Tecido (t)</a:t>
                      </a:r>
                      <a:endParaRPr lang="pt-BR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8233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Portugal (P)</a:t>
                      </a:r>
                      <a:endParaRPr lang="pt-BR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8233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2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Inglaterra (I)</a:t>
                      </a:r>
                      <a:endParaRPr lang="pt-BR" sz="16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320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pt-BR" sz="20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3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pt-BR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3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3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pt-PT" dirty="0">
                <a:latin typeface="Arial" pitchFamily="34" charset="0"/>
                <a:cs typeface="Arial" pitchFamily="34" charset="0"/>
              </a:rPr>
              <a:t>Abordagem em termos de «custos relativos»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(ou </a:t>
            </a:r>
            <a:r>
              <a:rPr lang="pt-PT" dirty="0">
                <a:latin typeface="Arial" pitchFamily="34" charset="0"/>
                <a:cs typeface="Arial" pitchFamily="34" charset="0"/>
              </a:rPr>
              <a:t>de «custos comparados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»)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CRv</a:t>
            </a:r>
            <a:r>
              <a:rPr lang="pt-PT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dirty="0">
                <a:latin typeface="Arial" pitchFamily="34" charset="0"/>
                <a:cs typeface="Arial" pitchFamily="34" charset="0"/>
              </a:rPr>
              <a:t>=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Cv</a:t>
            </a:r>
            <a:r>
              <a:rPr lang="pt-PT" baseline="30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/Cv</a:t>
            </a:r>
            <a:r>
              <a:rPr lang="pt-PT" baseline="30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(custo </a:t>
            </a:r>
            <a:r>
              <a:rPr lang="pt-PT" dirty="0">
                <a:latin typeface="Arial" pitchFamily="34" charset="0"/>
                <a:cs typeface="Arial" pitchFamily="34" charset="0"/>
              </a:rPr>
              <a:t>comparado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ou relativo </a:t>
            </a:r>
            <a:r>
              <a:rPr lang="pt-PT" dirty="0">
                <a:latin typeface="Arial" pitchFamily="34" charset="0"/>
                <a:cs typeface="Arial" pitchFamily="34" charset="0"/>
              </a:rPr>
              <a:t>do produto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– “vinho” – no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em relação ao país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pt-PT" dirty="0">
                <a:latin typeface="Arial" pitchFamily="34" charset="0"/>
                <a:cs typeface="Arial" pitchFamily="34" charset="0"/>
              </a:rPr>
              <a:t>CRv</a:t>
            </a:r>
            <a:r>
              <a:rPr lang="pt-PT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&lt; 1, 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é mais eficiente na produção de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(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vinho) do </a:t>
            </a:r>
            <a:r>
              <a:rPr lang="pt-PT" dirty="0">
                <a:latin typeface="Arial" pitchFamily="34" charset="0"/>
                <a:cs typeface="Arial" pitchFamily="34" charset="0"/>
              </a:rPr>
              <a:t>que 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I</a:t>
            </a:r>
            <a:r>
              <a:rPr lang="pt-PT" dirty="0">
                <a:latin typeface="Arial" pitchFamily="34" charset="0"/>
                <a:cs typeface="Arial" pitchFamily="34" charset="0"/>
              </a:rPr>
              <a:t> (</a:t>
            </a:r>
            <a:r>
              <a:rPr lang="fr-FR" dirty="0">
                <a:latin typeface="Arial" pitchFamily="34" charset="0"/>
                <a:cs typeface="Arial" pitchFamily="34" charset="0"/>
              </a:rPr>
              <a:t>Inglaterra)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Se CRv</a:t>
            </a:r>
            <a:r>
              <a:rPr lang="pt-PT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&gt; 1, 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(</a:t>
            </a:r>
            <a:r>
              <a:rPr lang="fr-FR" dirty="0">
                <a:latin typeface="Arial" pitchFamily="34" charset="0"/>
                <a:cs typeface="Arial" pitchFamily="34" charset="0"/>
              </a:rPr>
              <a:t>Portugal) </a:t>
            </a:r>
            <a:r>
              <a:rPr lang="pt-PT" dirty="0">
                <a:latin typeface="Arial" pitchFamily="34" charset="0"/>
                <a:cs typeface="Arial" pitchFamily="34" charset="0"/>
              </a:rPr>
              <a:t>é menos eficiente na produção de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do que o país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I</a:t>
            </a:r>
          </a:p>
          <a:p>
            <a:pPr marL="0" indent="0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Neste </a:t>
            </a:r>
            <a:r>
              <a:rPr lang="pt-PT" dirty="0">
                <a:latin typeface="Arial" pitchFamily="34" charset="0"/>
                <a:cs typeface="Arial" pitchFamily="34" charset="0"/>
              </a:rPr>
              <a:t>caso: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8/12=0,6667                      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dirty="0">
                <a:latin typeface="Arial" pitchFamily="34" charset="0"/>
                <a:cs typeface="Arial" pitchFamily="34" charset="0"/>
              </a:rPr>
              <a:t>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(Portugal) é mais eficiente na produção de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(vinho) do que 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I </a:t>
            </a:r>
            <a:r>
              <a:rPr lang="pt-PT" dirty="0">
                <a:latin typeface="Arial" pitchFamily="34" charset="0"/>
                <a:cs typeface="Arial" pitchFamily="34" charset="0"/>
              </a:rPr>
              <a:t>(</a:t>
            </a:r>
            <a:r>
              <a:rPr lang="fr-FR" dirty="0">
                <a:latin typeface="Arial" pitchFamily="34" charset="0"/>
                <a:cs typeface="Arial" pitchFamily="34" charset="0"/>
              </a:rPr>
              <a:t>Inglaterra)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42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4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pt-PT" dirty="0">
                <a:latin typeface="Arial" pitchFamily="34" charset="0"/>
                <a:cs typeface="Arial" pitchFamily="34" charset="0"/>
              </a:rPr>
              <a:t>CRv</a:t>
            </a:r>
            <a:r>
              <a:rPr lang="pt-PT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&lt; CRt</a:t>
            </a:r>
            <a:r>
              <a:rPr lang="pt-PT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, quando comparado com 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I</a:t>
            </a:r>
            <a:r>
              <a:rPr lang="pt-PT" dirty="0">
                <a:latin typeface="Arial" pitchFamily="34" charset="0"/>
                <a:cs typeface="Arial" pitchFamily="34" charset="0"/>
              </a:rPr>
              <a:t>, o país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é relativamente mais eficiente na produção de </a:t>
            </a:r>
            <a:r>
              <a:rPr lang="pt-PT" sz="3500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do que na produção de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t;</a:t>
            </a:r>
            <a:endParaRPr lang="pt-BR" b="1" dirty="0">
              <a:latin typeface="Arial" pitchFamily="34" charset="0"/>
              <a:cs typeface="Arial" pitchFamily="34" charset="0"/>
            </a:endParaRPr>
          </a:p>
          <a:p>
            <a:r>
              <a:rPr lang="pt-PT" dirty="0">
                <a:latin typeface="Arial" pitchFamily="34" charset="0"/>
                <a:cs typeface="Arial" pitchFamily="34" charset="0"/>
              </a:rPr>
              <a:t>CRv</a:t>
            </a:r>
            <a:r>
              <a:rPr lang="pt-PT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dirty="0">
                <a:latin typeface="Arial" pitchFamily="34" charset="0"/>
                <a:cs typeface="Arial" pitchFamily="34" charset="0"/>
              </a:rPr>
              <a:t> (neste caso, 8:12=0,6667) &lt; CRt</a:t>
            </a:r>
            <a:r>
              <a:rPr lang="pt-PT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baseline="30000" dirty="0">
                <a:latin typeface="Arial" pitchFamily="34" charset="0"/>
                <a:cs typeface="Arial" pitchFamily="34" charset="0"/>
              </a:rPr>
              <a:t>P </a:t>
            </a:r>
            <a:r>
              <a:rPr lang="pt-PT" dirty="0">
                <a:latin typeface="Arial" pitchFamily="34" charset="0"/>
                <a:cs typeface="Arial" pitchFamily="34" charset="0"/>
              </a:rPr>
              <a:t>(neste caso,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9:10=0,9)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PT" dirty="0" smtClean="0">
                <a:latin typeface="Arial" pitchFamily="34" charset="0"/>
                <a:cs typeface="Arial" pitchFamily="34" charset="0"/>
              </a:rPr>
              <a:t>Quando </a:t>
            </a:r>
            <a:r>
              <a:rPr lang="pt-PT" dirty="0">
                <a:latin typeface="Arial" pitchFamily="34" charset="0"/>
                <a:cs typeface="Arial" pitchFamily="34" charset="0"/>
              </a:rPr>
              <a:t>comparato com o país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(Inglaterra), o </a:t>
            </a:r>
            <a:r>
              <a:rPr lang="pt-PT" dirty="0">
                <a:latin typeface="Arial" pitchFamily="34" charset="0"/>
                <a:cs typeface="Arial" pitchFamily="34" charset="0"/>
              </a:rPr>
              <a:t>Portugal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) é “</a:t>
            </a:r>
            <a:r>
              <a:rPr lang="pt-PT" b="1" u="sng" dirty="0" smtClean="0">
                <a:latin typeface="Arial" pitchFamily="34" charset="0"/>
                <a:cs typeface="Arial" pitchFamily="34" charset="0"/>
              </a:rPr>
              <a:t>relativamente </a:t>
            </a:r>
            <a:r>
              <a:rPr lang="pt-PT" b="1" u="sng" dirty="0">
                <a:latin typeface="Arial" pitchFamily="34" charset="0"/>
                <a:cs typeface="Arial" pitchFamily="34" charset="0"/>
              </a:rPr>
              <a:t>mais </a:t>
            </a:r>
            <a:r>
              <a:rPr lang="pt-PT" b="1" u="sng" dirty="0" smtClean="0">
                <a:latin typeface="Arial" pitchFamily="34" charset="0"/>
                <a:cs typeface="Arial" pitchFamily="34" charset="0"/>
              </a:rPr>
              <a:t>eficiente”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na </a:t>
            </a:r>
            <a:r>
              <a:rPr lang="pt-PT" dirty="0">
                <a:latin typeface="Arial" pitchFamily="34" charset="0"/>
                <a:cs typeface="Arial" pitchFamily="34" charset="0"/>
              </a:rPr>
              <a:t>produção de </a:t>
            </a:r>
            <a:r>
              <a:rPr lang="pt-PT" b="1" dirty="0">
                <a:latin typeface="Arial" pitchFamily="34" charset="0"/>
                <a:cs typeface="Arial" pitchFamily="34" charset="0"/>
              </a:rPr>
              <a:t>v</a:t>
            </a:r>
            <a:r>
              <a:rPr lang="pt-PT" dirty="0">
                <a:latin typeface="Arial" pitchFamily="34" charset="0"/>
                <a:cs typeface="Arial" pitchFamily="34" charset="0"/>
              </a:rPr>
              <a:t> (vinho) do que na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produção </a:t>
            </a:r>
            <a:r>
              <a:rPr lang="pt-PT" dirty="0">
                <a:latin typeface="Arial" pitchFamily="34" charset="0"/>
                <a:cs typeface="Arial" pitchFamily="34" charset="0"/>
              </a:rPr>
              <a:t>de </a:t>
            </a:r>
            <a:r>
              <a:rPr lang="pt-PT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 (tecido). 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8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5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t-PT" sz="2800" dirty="0">
                <a:latin typeface="Arial" pitchFamily="34" charset="0"/>
                <a:cs typeface="Arial" pitchFamily="34" charset="0"/>
              </a:rPr>
              <a:t>CRv</a:t>
            </a:r>
            <a:r>
              <a:rPr lang="pt-PT" sz="2800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sz="2800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 = 8/12 = 0,66 (custo do vinho no </a:t>
            </a:r>
            <a:r>
              <a:rPr lang="pt-PT" sz="2800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ortugal/custo do vinho na </a:t>
            </a:r>
            <a:r>
              <a:rPr lang="pt-PT" sz="2800" b="1" dirty="0">
                <a:latin typeface="Arial" pitchFamily="34" charset="0"/>
                <a:cs typeface="Arial" pitchFamily="34" charset="0"/>
              </a:rPr>
              <a:t>I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nglaterra)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PT" sz="2800" dirty="0">
                <a:latin typeface="Arial" pitchFamily="34" charset="0"/>
                <a:cs typeface="Arial" pitchFamily="34" charset="0"/>
              </a:rPr>
              <a:t>CRt</a:t>
            </a:r>
            <a:r>
              <a:rPr lang="pt-PT" sz="2800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sz="2800" baseline="30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 = 9/10 = 0,9 (custo do tecido no </a:t>
            </a:r>
            <a:r>
              <a:rPr lang="pt-PT" sz="2800" b="1" dirty="0">
                <a:latin typeface="Arial" pitchFamily="34" charset="0"/>
                <a:cs typeface="Arial" pitchFamily="34" charset="0"/>
              </a:rPr>
              <a:t>P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ortugal/custo do tecido na </a:t>
            </a:r>
            <a:r>
              <a:rPr lang="pt-PT" sz="2800" b="1" dirty="0">
                <a:latin typeface="Arial" pitchFamily="34" charset="0"/>
                <a:cs typeface="Arial" pitchFamily="34" charset="0"/>
              </a:rPr>
              <a:t>I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nglaterra</a:t>
            </a:r>
            <a:r>
              <a:rPr lang="pt-PT" sz="2800" dirty="0" smtClean="0">
                <a:latin typeface="Arial" pitchFamily="34" charset="0"/>
                <a:cs typeface="Arial" pitchFamily="34" charset="0"/>
              </a:rPr>
              <a:t>);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o Portugal (P) é “relativamente mais eficiente” na produção de </a:t>
            </a:r>
            <a:r>
              <a:rPr lang="pt-BR" sz="2800" b="1" dirty="0">
                <a:latin typeface="Arial" pitchFamily="34" charset="0"/>
                <a:cs typeface="Arial" pitchFamily="34" charset="0"/>
              </a:rPr>
              <a:t>v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 (vinho) do que na produção de </a:t>
            </a:r>
            <a:r>
              <a:rPr lang="pt-BR" sz="2800" b="1" dirty="0">
                <a:latin typeface="Arial" pitchFamily="34" charset="0"/>
                <a:cs typeface="Arial" pitchFamily="34" charset="0"/>
              </a:rPr>
              <a:t>t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 (tecido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PT" sz="2800" dirty="0">
                <a:latin typeface="Arial" pitchFamily="34" charset="0"/>
                <a:cs typeface="Arial" pitchFamily="34" charset="0"/>
              </a:rPr>
              <a:t>CRv</a:t>
            </a:r>
            <a:r>
              <a:rPr lang="pt-PT" sz="2800" baseline="-25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sz="2800" baseline="30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 = 12/8 = 1,5 (uma unidade de vinho na Inglaterra, custa 1,5 vezes do que em Portugal). </a:t>
            </a:r>
            <a:endParaRPr lang="pt-BR" sz="2800" dirty="0">
              <a:latin typeface="Arial" pitchFamily="34" charset="0"/>
              <a:cs typeface="Arial" pitchFamily="34" charset="0"/>
            </a:endParaRPr>
          </a:p>
          <a:p>
            <a:r>
              <a:rPr lang="pt-PT" sz="2800" dirty="0">
                <a:latin typeface="Arial" pitchFamily="34" charset="0"/>
                <a:cs typeface="Arial" pitchFamily="34" charset="0"/>
              </a:rPr>
              <a:t>CRt</a:t>
            </a:r>
            <a:r>
              <a:rPr lang="pt-PT" sz="2800" baseline="-25000" dirty="0">
                <a:latin typeface="Arial" pitchFamily="34" charset="0"/>
                <a:cs typeface="Arial" pitchFamily="34" charset="0"/>
              </a:rPr>
              <a:t>P</a:t>
            </a:r>
            <a:r>
              <a:rPr lang="pt-PT" sz="2800" baseline="30000" dirty="0">
                <a:latin typeface="Arial" pitchFamily="34" charset="0"/>
                <a:cs typeface="Arial" pitchFamily="34" charset="0"/>
              </a:rPr>
              <a:t>I</a:t>
            </a:r>
            <a:r>
              <a:rPr lang="pt-PT" sz="2800" dirty="0">
                <a:latin typeface="Arial" pitchFamily="34" charset="0"/>
                <a:cs typeface="Arial" pitchFamily="34" charset="0"/>
              </a:rPr>
              <a:t> = 10/9 = 1,1 (uma unidade de tecido na Inglaterra, custa quanto 1,1 unidade no Portugal). 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50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6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/>
          </a:bodyPr>
          <a:lstStyle/>
          <a:p>
            <a:r>
              <a:rPr lang="pt-PT" sz="2400" dirty="0" smtClean="0">
                <a:latin typeface="Arial" pitchFamily="34" charset="0"/>
                <a:cs typeface="Arial" pitchFamily="34" charset="0"/>
              </a:rPr>
              <a:t>(CRv</a:t>
            </a:r>
            <a:r>
              <a:rPr lang="pt-PT" sz="24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sz="2400" baseline="30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=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0,66)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&lt;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(CRt</a:t>
            </a:r>
            <a:r>
              <a:rPr lang="pt-PT" sz="2400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sz="2400" baseline="30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=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0,9)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sz="2400" dirty="0">
                <a:latin typeface="Arial" pitchFamily="34" charset="0"/>
                <a:cs typeface="Arial" pitchFamily="34" charset="0"/>
              </a:rPr>
              <a:t>Quando comparado com a Inglaterra,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o Portugal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é </a:t>
            </a:r>
            <a:r>
              <a:rPr lang="pt-PT" sz="2400" b="1" u="sng" dirty="0" smtClean="0">
                <a:latin typeface="Arial" pitchFamily="34" charset="0"/>
                <a:cs typeface="Arial" pitchFamily="34" charset="0"/>
              </a:rPr>
              <a:t>“relativamente </a:t>
            </a:r>
            <a:r>
              <a:rPr lang="pt-PT" sz="2400" b="1" u="sng" dirty="0">
                <a:latin typeface="Arial" pitchFamily="34" charset="0"/>
                <a:cs typeface="Arial" pitchFamily="34" charset="0"/>
              </a:rPr>
              <a:t>mais </a:t>
            </a:r>
            <a:r>
              <a:rPr lang="pt-PT" sz="2400" b="1" u="sng" dirty="0" smtClean="0">
                <a:latin typeface="Arial" pitchFamily="34" charset="0"/>
                <a:cs typeface="Arial" pitchFamily="34" charset="0"/>
              </a:rPr>
              <a:t>eficiente”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na produção de vinho do que na produção de tecido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PT" sz="2400" dirty="0" smtClean="0">
                <a:latin typeface="Arial" pitchFamily="34" charset="0"/>
                <a:cs typeface="Arial" pitchFamily="34" charset="0"/>
              </a:rPr>
              <a:t>(CRv</a:t>
            </a:r>
            <a:r>
              <a:rPr lang="pt-PT" sz="2400" baseline="-25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sz="2400" baseline="30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= 1,5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) &gt; (CRt</a:t>
            </a:r>
            <a:r>
              <a:rPr lang="pt-PT" sz="2400" baseline="-25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pt-PT" sz="2400" baseline="30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=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1,1)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PT" sz="2400" dirty="0">
                <a:latin typeface="Arial" pitchFamily="34" charset="0"/>
                <a:cs typeface="Arial" pitchFamily="34" charset="0"/>
              </a:rPr>
              <a:t>Quando comparada com Portugal, a Inglaterra é </a:t>
            </a:r>
            <a:r>
              <a:rPr lang="pt-PT" sz="2400" b="1" u="sng" dirty="0" smtClean="0">
                <a:latin typeface="Arial" pitchFamily="34" charset="0"/>
                <a:cs typeface="Arial" pitchFamily="34" charset="0"/>
              </a:rPr>
              <a:t>“relativamente </a:t>
            </a:r>
            <a:r>
              <a:rPr lang="pt-PT" sz="2400" b="1" u="sng" dirty="0">
                <a:latin typeface="Arial" pitchFamily="34" charset="0"/>
                <a:cs typeface="Arial" pitchFamily="34" charset="0"/>
              </a:rPr>
              <a:t>menos </a:t>
            </a:r>
            <a:r>
              <a:rPr lang="pt-PT" sz="2400" b="1" u="sng" dirty="0" smtClean="0">
                <a:latin typeface="Arial" pitchFamily="34" charset="0"/>
                <a:cs typeface="Arial" pitchFamily="34" charset="0"/>
              </a:rPr>
              <a:t>ineficiente”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na produção de tecido do que na produção de vinho.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PT" sz="2400" dirty="0" smtClean="0">
                <a:latin typeface="Arial" pitchFamily="34" charset="0"/>
                <a:cs typeface="Arial" pitchFamily="34" charset="0"/>
              </a:rPr>
              <a:t>Conforme Ricardo, o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Portugal tem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“vantagem comparativa”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na produção de vinho e a Inglaterra tem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“vantagem comparativa”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na produção de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tecido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89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9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497" y="1772816"/>
            <a:ext cx="8229600" cy="10081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1800" b="1" dirty="0">
                <a:latin typeface="Arial" pitchFamily="34" charset="0"/>
                <a:cs typeface="Arial" pitchFamily="34" charset="0"/>
              </a:rPr>
              <a:t>Matriz dos custos unitários em horas de trabalho (II)</a:t>
            </a:r>
          </a:p>
          <a:p>
            <a:pPr marL="0" indent="0" algn="ctr">
              <a:buNone/>
            </a:pPr>
            <a:r>
              <a:rPr lang="pt-BR" sz="1800" b="1" u="sng" dirty="0" smtClean="0">
                <a:latin typeface="Arial" pitchFamily="34" charset="0"/>
                <a:cs typeface="Arial" pitchFamily="34" charset="0"/>
              </a:rPr>
              <a:t>Caso da especialização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: o Portugal produz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só vinho 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e a Inglaterra produz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só tecido</a:t>
            </a:r>
            <a:endParaRPr lang="pt-BR" sz="1800" b="1" dirty="0">
              <a:latin typeface="Arial" pitchFamily="34" charset="0"/>
              <a:cs typeface="Arial" pitchFamily="34" charset="0"/>
            </a:endParaRPr>
          </a:p>
          <a:p>
            <a:endParaRPr lang="pt-BR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8" y="2924944"/>
            <a:ext cx="9010537" cy="2206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95536" y="5420195"/>
            <a:ext cx="8280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No caso da especialização a produção continua igual (enquanto as horas de trabalho diminuem)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28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3200" b="1" dirty="0">
                <a:latin typeface="Arial" pitchFamily="34" charset="0"/>
                <a:cs typeface="Arial" pitchFamily="34" charset="0"/>
              </a:rPr>
              <a:t>Teoria das vantagens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comparativas | </a:t>
            </a:r>
            <a:r>
              <a:rPr lang="pt-PT" sz="3200" b="1" dirty="0" smtClean="0">
                <a:latin typeface="Arial" pitchFamily="34" charset="0"/>
                <a:cs typeface="Arial" pitchFamily="34" charset="0"/>
              </a:rPr>
              <a:t>10 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8309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Neste caso (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II), da especialização da produção, o output total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é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igual. No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Portugal o custo total em horas era de trabalho era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17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horas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. Na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Inglaterra o custo total em horas de trabalho era de 22. </a:t>
            </a:r>
          </a:p>
          <a:p>
            <a:pPr marL="0" indent="0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1. Os </a:t>
            </a:r>
            <a:r>
              <a:rPr lang="pt-BR" sz="2800" u="sng" dirty="0">
                <a:latin typeface="Arial" pitchFamily="34" charset="0"/>
                <a:cs typeface="Arial" pitchFamily="34" charset="0"/>
              </a:rPr>
              <a:t>dois podem reduzir os custos de produção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(e trabalhar menos, produzindo igual);</a:t>
            </a:r>
            <a:endParaRPr lang="pt-BR" sz="2800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2. [...] ou</a:t>
            </a:r>
            <a:r>
              <a:rPr lang="pt-BR" sz="2800" u="sng" dirty="0">
                <a:latin typeface="Arial" pitchFamily="34" charset="0"/>
                <a:cs typeface="Arial" pitchFamily="34" charset="0"/>
              </a:rPr>
              <a:t>, sem mudar as horas de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trabalho, </a:t>
            </a:r>
            <a:r>
              <a:rPr lang="pt-BR" sz="2800" u="sng" dirty="0">
                <a:latin typeface="Arial" pitchFamily="34" charset="0"/>
                <a:cs typeface="Arial" pitchFamily="34" charset="0"/>
              </a:rPr>
              <a:t>os dois podem aumentar a riqueza 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nacional, produzindo mais.</a:t>
            </a:r>
            <a:endParaRPr lang="pt-BR" sz="2800" u="sng" dirty="0">
              <a:latin typeface="Arial" pitchFamily="34" charset="0"/>
              <a:cs typeface="Arial" pitchFamily="34" charset="0"/>
            </a:endParaRP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5201" y="6334780"/>
            <a:ext cx="91709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David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Ricardo (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1821),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On the principles of political economy and taxation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[3ª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edição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1821,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Arquivos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da Liberty Fund; «Chapter 7 On Foreign Trade»]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2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1509</Words>
  <Application>Microsoft Office PowerPoint</Application>
  <PresentationFormat>Apresentação na tela (4:3)</PresentationFormat>
  <Paragraphs>143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Ricardo | Teoria do valor</vt:lpstr>
      <vt:lpstr>Teoria das vantagens comparativas | 1 </vt:lpstr>
      <vt:lpstr>Teoria das vantagens comparativas | 2  </vt:lpstr>
      <vt:lpstr>Teoria das vantagens comparativas | 3  </vt:lpstr>
      <vt:lpstr>Teoria das vantagens comparativas | 4 </vt:lpstr>
      <vt:lpstr>Teoria das vantagens comparativas | 5 </vt:lpstr>
      <vt:lpstr>Teoria das vantagens comparativas | 6 </vt:lpstr>
      <vt:lpstr>Teoria das vantagens comparativas | 9  </vt:lpstr>
      <vt:lpstr>Teoria das vantagens comparativas | 10  </vt:lpstr>
      <vt:lpstr>Teoria das vantagens comparativas | 11  </vt:lpstr>
      <vt:lpstr>Teoria das vantagens comparativas | 11  </vt:lpstr>
      <vt:lpstr>Teoria das vantagens comparativas | 12  </vt:lpstr>
      <vt:lpstr>Apresentação do PowerPoint</vt:lpstr>
      <vt:lpstr>“Dentro do intervalo” dos custos comparativos</vt:lpstr>
      <vt:lpstr>“Fora do intervalo” dos custos comparativos | 1</vt:lpstr>
      <vt:lpstr>“Fora do intervalo” dos custos comparativos |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Davide</dc:creator>
  <cp:lastModifiedBy>DAVIDE CARBONAI</cp:lastModifiedBy>
  <cp:revision>61</cp:revision>
  <dcterms:created xsi:type="dcterms:W3CDTF">2011-05-04T02:55:39Z</dcterms:created>
  <dcterms:modified xsi:type="dcterms:W3CDTF">2014-05-08T21:57:07Z</dcterms:modified>
</cp:coreProperties>
</file>