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9" r:id="rId2"/>
    <p:sldId id="340" r:id="rId3"/>
    <p:sldId id="341" r:id="rId4"/>
    <p:sldId id="342" r:id="rId5"/>
    <p:sldId id="343" r:id="rId6"/>
    <p:sldId id="292" r:id="rId7"/>
    <p:sldId id="293" r:id="rId8"/>
    <p:sldId id="291" r:id="rId9"/>
    <p:sldId id="294" r:id="rId10"/>
    <p:sldId id="295" r:id="rId11"/>
    <p:sldId id="320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86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44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10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27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4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12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89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77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593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74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84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F96EA-DA4F-4F2A-B643-1D1DF476DC46}" type="datetimeFigureOut">
              <a:rPr lang="pt-BR" smtClean="0"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3CB6A-D0EE-4A28-9C39-D8566E2C79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35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wlingalone.com/data.ht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nsus.gov/hhes/www/income/histinc/state/state4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latin typeface="Arial" pitchFamily="34" charset="0"/>
                <a:cs typeface="Arial" pitchFamily="34" charset="0"/>
              </a:rPr>
              <a:t>O capital social | 1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3052763"/>
          </a:xfrm>
        </p:spPr>
        <p:txBody>
          <a:bodyPr/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Putnam define o </a:t>
            </a:r>
            <a:r>
              <a:rPr lang="pt-BR" sz="2800" smtClean="0">
                <a:cs typeface="Arial" pitchFamily="34" charset="0"/>
              </a:rPr>
              <a:t>«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smtClean="0">
                <a:cs typeface="Arial" pitchFamily="34" charset="0"/>
              </a:rPr>
              <a:t>»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de acordo com «</a:t>
            </a:r>
            <a:r>
              <a:rPr lang="pt-BR" sz="2800" b="1" i="1" smtClean="0">
                <a:latin typeface="Arial" pitchFamily="34" charset="0"/>
                <a:cs typeface="Arial" pitchFamily="34" charset="0"/>
              </a:rPr>
              <a:t>a confiança, as normas que governam a coexistência, as redes de associacionismo cívico, os elementos que melhoram a eficiência da organização social fomentando iniciativas levadas de comum acordo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». </a:t>
            </a:r>
            <a:endParaRPr lang="it-IT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594995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 i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Milano: Arnoldo Mondadori Editore, </a:t>
            </a:r>
            <a:r>
              <a:rPr lang="it-IT" b="1" i="1">
                <a:latin typeface="Arial" pitchFamily="34" charset="0"/>
              </a:rPr>
              <a:t>Making Democracy Work</a:t>
            </a:r>
            <a:r>
              <a:rPr lang="it-IT" b="1">
                <a:latin typeface="Arial" pitchFamily="34" charset="0"/>
              </a:rPr>
              <a:t> </a:t>
            </a:r>
            <a:r>
              <a:rPr lang="it-IT">
                <a:latin typeface="Arial" pitchFamily="34" charset="0"/>
              </a:rPr>
              <a:t>(1993), Princeton University Press.</a:t>
            </a:r>
          </a:p>
        </p:txBody>
      </p:sp>
    </p:spTree>
    <p:extLst>
      <p:ext uri="{BB962C8B-B14F-4D97-AF65-F5344CB8AC3E}">
        <p14:creationId xmlns:p14="http://schemas.microsoft.com/office/powerpoint/2010/main" val="61883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123950"/>
            <a:ext cx="7991475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tângulo 3"/>
          <p:cNvSpPr>
            <a:spLocks noChangeArrowheads="1"/>
          </p:cNvSpPr>
          <p:nvPr/>
        </p:nvSpPr>
        <p:spPr bwMode="auto">
          <a:xfrm>
            <a:off x="287338" y="6196013"/>
            <a:ext cx="8569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  <p:sp>
        <p:nvSpPr>
          <p:cNvPr id="1126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smtClean="0">
                <a:latin typeface="Arial" pitchFamily="34" charset="0"/>
                <a:cs typeface="Arial" pitchFamily="34" charset="0"/>
              </a:rPr>
              <a:t>O capital social nos EAU | 5</a:t>
            </a:r>
            <a:endParaRPr lang="it-IT" sz="4000" b="1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0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8" y="1196975"/>
            <a:ext cx="5969000" cy="474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3" name="Retângulo 3"/>
          <p:cNvSpPr>
            <a:spLocks noChangeArrowheads="1"/>
          </p:cNvSpPr>
          <p:nvPr/>
        </p:nvSpPr>
        <p:spPr bwMode="auto">
          <a:xfrm>
            <a:off x="4763" y="6015038"/>
            <a:ext cx="9145587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Arial" pitchFamily="34" charset="0"/>
              </a:rPr>
              <a:t>Social Capital Index e </a:t>
            </a:r>
            <a:r>
              <a:rPr lang="pt-BR" sz="2400" b="1">
                <a:latin typeface="Arial" pitchFamily="34" charset="0"/>
              </a:rPr>
              <a:t>o índice de Gini </a:t>
            </a:r>
            <a:r>
              <a:rPr lang="en-US" sz="2400" b="1">
                <a:latin typeface="Arial" pitchFamily="34" charset="0"/>
              </a:rPr>
              <a:t>nos EUA</a:t>
            </a:r>
          </a:p>
          <a:p>
            <a:r>
              <a:rPr lang="en-US" sz="1400">
                <a:latin typeface="Arial" pitchFamily="34" charset="0"/>
                <a:hlinkClick r:id="rId3"/>
              </a:rPr>
              <a:t>http://www.bowlingalone.com/data.htm</a:t>
            </a:r>
            <a:endParaRPr lang="en-US" sz="1400">
              <a:latin typeface="Arial" pitchFamily="34" charset="0"/>
            </a:endParaRPr>
          </a:p>
          <a:p>
            <a:r>
              <a:rPr lang="en-US" sz="1400">
                <a:latin typeface="Arial" pitchFamily="34" charset="0"/>
                <a:hlinkClick r:id="rId4"/>
              </a:rPr>
              <a:t>http://www.census.gov/hhes/www/income/histinc/state/state4.html</a:t>
            </a:r>
            <a:endParaRPr lang="pt-BR" sz="1400">
              <a:latin typeface="Arial" pitchFamily="34" charset="0"/>
            </a:endParaRPr>
          </a:p>
        </p:txBody>
      </p:sp>
      <p:sp>
        <p:nvSpPr>
          <p:cNvPr id="512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6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3773487"/>
          </a:xfrm>
        </p:spPr>
        <p:txBody>
          <a:bodyPr/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Conforme Putnam, o capital social gera um efeito final acumulativo no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desenvolvimento econômico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e na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eficácia das instituições locais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Aquelas comunidades sociais que são caracterizadas por abundantes reservas de «capital social» são mais eficientes e justas.</a:t>
            </a:r>
          </a:p>
          <a:p>
            <a:pPr eaLnBrk="1" hangingPunct="1"/>
            <a:endParaRPr lang="pt-BR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latin typeface="Arial" pitchFamily="34" charset="0"/>
                <a:cs typeface="Arial" pitchFamily="34" charset="0"/>
              </a:rPr>
              <a:t>O capital social | 2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Milano: Arnoldo Mondadori Editore, </a:t>
            </a:r>
            <a:r>
              <a:rPr lang="it-IT" b="1">
                <a:latin typeface="Arial" pitchFamily="34" charset="0"/>
              </a:rPr>
              <a:t>Making Democracy Work </a:t>
            </a:r>
            <a:r>
              <a:rPr lang="it-IT">
                <a:latin typeface="Arial" pitchFamily="34" charset="0"/>
              </a:rPr>
              <a:t>(1993), Princeton University Press.</a:t>
            </a:r>
          </a:p>
        </p:txBody>
      </p:sp>
    </p:spTree>
    <p:extLst>
      <p:ext uri="{BB962C8B-B14F-4D97-AF65-F5344CB8AC3E}">
        <p14:creationId xmlns:p14="http://schemas.microsoft.com/office/powerpoint/2010/main" val="15688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Nesta definição de capital social, o «capital» pertence a uma coletividade ou a uma comunidade; ele é compartilhado e não pertence a indivíduos (social de «sócio», parceiro). 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O capital social não se gasta com o uso; ao contrário, o uso do capital social o faz crescer.</a:t>
            </a:r>
            <a:endParaRPr lang="it-IT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Arial" pitchFamily="34" charset="0"/>
                <a:cs typeface="Arial" pitchFamily="34" charset="0"/>
              </a:rPr>
              <a:t>O capital social | 3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0" y="6105525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rgbClr val="000000"/>
                </a:solidFill>
                <a:latin typeface="Arial" pitchFamily="34" charset="0"/>
              </a:rPr>
              <a:t>	Robert Putnam (2000),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Bowling Alone: The collapse and Revival of American Community</a:t>
            </a:r>
            <a:r>
              <a:rPr lang="en-US">
                <a:solidFill>
                  <a:srgbClr val="000000"/>
                </a:solidFill>
                <a:latin typeface="Arial" pitchFamily="34" charset="0"/>
              </a:rPr>
              <a:t>, New York: Simon and Schuster. </a:t>
            </a:r>
            <a:endParaRPr lang="it-IT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7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Nesse sentido, a noção de </a:t>
            </a:r>
            <a:r>
              <a:rPr lang="pt-BR" sz="2800" smtClean="0">
                <a:cs typeface="Arial" pitchFamily="34" charset="0"/>
              </a:rPr>
              <a:t>«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smtClean="0">
                <a:cs typeface="Arial" pitchFamily="34" charset="0"/>
              </a:rPr>
              <a:t>»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indica que os recursos são compartilhados no nível de um grupo e sociedade, além dos níveis do indivíduo e da família. 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Isso não implica que todos aqueles que compartilham determinado recurso de capital social se relacionem enquanto amigos; significa, no entanto, que o </a:t>
            </a:r>
            <a:r>
              <a:rPr lang="pt-BR" sz="2800" smtClean="0">
                <a:cs typeface="Arial" pitchFamily="34" charset="0"/>
              </a:rPr>
              <a:t>«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smtClean="0">
                <a:cs typeface="Arial" pitchFamily="34" charset="0"/>
              </a:rPr>
              <a:t>»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existe e cresce a partir de relações de confiança e cooperação e não de relações baseadas no antagonismo.</a:t>
            </a:r>
            <a:endParaRPr lang="it-IT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Arial" pitchFamily="34" charset="0"/>
                <a:cs typeface="Arial" pitchFamily="34" charset="0"/>
              </a:rPr>
              <a:t>O capital social | 4</a:t>
            </a:r>
          </a:p>
        </p:txBody>
      </p:sp>
    </p:spTree>
    <p:extLst>
      <p:ext uri="{BB962C8B-B14F-4D97-AF65-F5344CB8AC3E}">
        <p14:creationId xmlns:p14="http://schemas.microsoft.com/office/powerpoint/2010/main" val="32741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Capital social é «capital» porque, para utilizar a linguagem dos economistas, ele se acumula, ele pode produzir benefícios, ele tem estoques e uma série de valores. 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O capital social refere-se a recursos que são acumulados e que podem ser utilizados e mantidos para uso futuro.</a:t>
            </a:r>
            <a:endParaRPr lang="it-IT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latin typeface="Arial" pitchFamily="34" charset="0"/>
                <a:cs typeface="Arial" pitchFamily="34" charset="0"/>
              </a:rPr>
              <a:t>O capital social | 5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6105525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rgbClr val="000000"/>
                </a:solidFill>
                <a:latin typeface="Arial" pitchFamily="34" charset="0"/>
              </a:rPr>
              <a:t>	Robert Putnam (2000),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Bowling Alone: The collapse and Revival of American Community</a:t>
            </a:r>
            <a:r>
              <a:rPr lang="en-US">
                <a:solidFill>
                  <a:srgbClr val="000000"/>
                </a:solidFill>
                <a:latin typeface="Arial" pitchFamily="34" charset="0"/>
              </a:rPr>
              <a:t>, New York: Simon and Schuster. </a:t>
            </a:r>
            <a:endParaRPr lang="it-IT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11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tângulo 3"/>
          <p:cNvSpPr>
            <a:spLocks noChangeArrowheads="1"/>
          </p:cNvSpPr>
          <p:nvPr/>
        </p:nvSpPr>
        <p:spPr bwMode="auto">
          <a:xfrm>
            <a:off x="684213" y="1538288"/>
            <a:ext cx="81375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2800" b="1">
                <a:latin typeface="Arial" pitchFamily="34" charset="0"/>
              </a:rPr>
              <a:t>«Bowling Alone»</a:t>
            </a:r>
            <a:endParaRPr lang="pt-BR" sz="2800">
              <a:latin typeface="Arial" pitchFamily="34" charset="0"/>
            </a:endParaRPr>
          </a:p>
          <a:p>
            <a:pPr algn="ctr"/>
            <a:r>
              <a:rPr lang="pt-BR" sz="2800">
                <a:latin typeface="Arial" pitchFamily="34" charset="0"/>
              </a:rPr>
              <a:t>Conforme Putnam, ao </a:t>
            </a:r>
            <a:r>
              <a:rPr lang="pt-BR" sz="2800" b="1">
                <a:latin typeface="Arial" pitchFamily="34" charset="0"/>
              </a:rPr>
              <a:t>aumentar o número de jogadores de bowling, diminuem os afiliados nas associações de bowling </a:t>
            </a:r>
            <a:r>
              <a:rPr lang="pt-BR" sz="2800">
                <a:latin typeface="Arial" pitchFamily="34" charset="0"/>
              </a:rPr>
              <a:t>(indicador de capital social).</a:t>
            </a:r>
          </a:p>
          <a:p>
            <a:pPr algn="ctr"/>
            <a:r>
              <a:rPr lang="pt-BR" sz="2800">
                <a:latin typeface="Arial" pitchFamily="34" charset="0"/>
              </a:rPr>
              <a:t> </a:t>
            </a:r>
          </a:p>
          <a:p>
            <a:pPr algn="ctr"/>
            <a:endParaRPr lang="it-IT" sz="2800">
              <a:latin typeface="Arial" pitchFamily="34" charset="0"/>
            </a:endParaRPr>
          </a:p>
          <a:p>
            <a:pPr algn="ctr"/>
            <a:endParaRPr lang="pt-BR" sz="2800">
              <a:latin typeface="Arial" pitchFamily="34" charset="0"/>
            </a:endParaRPr>
          </a:p>
          <a:p>
            <a:pPr algn="ctr"/>
            <a:r>
              <a:rPr lang="pt-BR" sz="2800">
                <a:latin typeface="Arial" pitchFamily="34" charset="0"/>
              </a:rPr>
              <a:t>De forma geral, observa-se então uma tendência rumo ao individualismo. </a:t>
            </a:r>
          </a:p>
        </p:txBody>
      </p:sp>
      <p:sp>
        <p:nvSpPr>
          <p:cNvPr id="819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  <p:sp>
        <p:nvSpPr>
          <p:cNvPr id="819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EAU | 1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eta para baixo 1"/>
          <p:cNvSpPr/>
          <p:nvPr/>
        </p:nvSpPr>
        <p:spPr>
          <a:xfrm>
            <a:off x="3924300" y="3859213"/>
            <a:ext cx="1152525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4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196975"/>
            <a:ext cx="7848600" cy="514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EAU | 2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83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449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Putnam desenvolve diferentes medidas do conceito de «capital social»: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1. a fração de pessoas que tinham servido em uma organização local de voluntariado;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2. os afiliados a uma organização local de voluntariado;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3. o número de reuniões destas associações;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4. o número de reuniões públicas assistidas por cada pessoa;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5. as horas passadas em casa de amigos;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6. a participação eleitoral.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7. [...]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smtClean="0">
                <a:latin typeface="Arial" pitchFamily="34" charset="0"/>
                <a:cs typeface="Arial" pitchFamily="34" charset="0"/>
              </a:rPr>
              <a:t>	Por razões de simplicidade, essas medidas são combinadas em </a:t>
            </a:r>
            <a:r>
              <a:rPr lang="pt-PT" sz="2000" b="1" u="sng" smtClean="0">
                <a:latin typeface="Arial" pitchFamily="34" charset="0"/>
                <a:cs typeface="Arial" pitchFamily="34" charset="0"/>
              </a:rPr>
              <a:t>uma única medida (index de capital social). </a:t>
            </a:r>
            <a:endParaRPr lang="it-IT" sz="2000" b="1" u="sng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sz="2000" smtClean="0">
                <a:latin typeface="Arial" pitchFamily="34" charset="0"/>
                <a:cs typeface="Arial" pitchFamily="34" charset="0"/>
              </a:rPr>
              <a:t>	 </a:t>
            </a:r>
            <a:endParaRPr lang="it-IT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30163" y="62738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	Robert Putnam (2000), </a:t>
            </a:r>
            <a:r>
              <a:rPr lang="en-US" sz="1600" b="1">
                <a:solidFill>
                  <a:srgbClr val="000000"/>
                </a:solidFill>
                <a:latin typeface="Arial" pitchFamily="34" charset="0"/>
              </a:rPr>
              <a:t>Bowling Alone: The collapse and Revival of American Community</a:t>
            </a: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, New York: Simon and Schuster. </a:t>
            </a:r>
            <a:endParaRPr lang="it-IT" sz="16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17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EAU | 3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1109663"/>
            <a:ext cx="7213600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tângulo 3"/>
          <p:cNvSpPr>
            <a:spLocks noChangeArrowheads="1"/>
          </p:cNvSpPr>
          <p:nvPr/>
        </p:nvSpPr>
        <p:spPr bwMode="auto">
          <a:xfrm>
            <a:off x="0" y="61595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  <p:sp>
        <p:nvSpPr>
          <p:cNvPr id="102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smtClean="0">
                <a:latin typeface="Arial" pitchFamily="34" charset="0"/>
                <a:cs typeface="Arial" pitchFamily="34" charset="0"/>
              </a:rPr>
              <a:t>O capital social nos EAU | 4</a:t>
            </a:r>
            <a:endParaRPr lang="it-IT" sz="4000" b="1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8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543</Words>
  <Application>Microsoft Office PowerPoint</Application>
  <PresentationFormat>Apresentação na tela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O capital social | 1</vt:lpstr>
      <vt:lpstr>O capital social | 2</vt:lpstr>
      <vt:lpstr>O capital social | 3</vt:lpstr>
      <vt:lpstr>O capital social | 4</vt:lpstr>
      <vt:lpstr>O capital social | 5</vt:lpstr>
      <vt:lpstr>O capital social nos EAU | 1</vt:lpstr>
      <vt:lpstr>O capital social nos EAU | 2</vt:lpstr>
      <vt:lpstr>O capital social nos EAU | 3</vt:lpstr>
      <vt:lpstr>O capital social nos EAU | 4</vt:lpstr>
      <vt:lpstr>O capital social nos EAU | 5</vt:lpstr>
      <vt:lpstr>O capital social nos EUA |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estratificação social | 2</dc:title>
  <dc:creator>Davide</dc:creator>
  <cp:lastModifiedBy>Davide</cp:lastModifiedBy>
  <cp:revision>29</cp:revision>
  <dcterms:created xsi:type="dcterms:W3CDTF">2011-10-30T18:07:35Z</dcterms:created>
  <dcterms:modified xsi:type="dcterms:W3CDTF">2014-10-09T22:40:09Z</dcterms:modified>
</cp:coreProperties>
</file>