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392" r:id="rId3"/>
    <p:sldId id="434" r:id="rId4"/>
    <p:sldId id="393" r:id="rId5"/>
    <p:sldId id="435" r:id="rId6"/>
    <p:sldId id="397" r:id="rId7"/>
    <p:sldId id="394" r:id="rId8"/>
    <p:sldId id="436" r:id="rId9"/>
    <p:sldId id="395" r:id="rId10"/>
    <p:sldId id="438" r:id="rId11"/>
    <p:sldId id="437" r:id="rId12"/>
    <p:sldId id="439" r:id="rId13"/>
    <p:sldId id="440" r:id="rId14"/>
    <p:sldId id="441" r:id="rId15"/>
    <p:sldId id="442" r:id="rId16"/>
    <p:sldId id="443" r:id="rId17"/>
    <p:sldId id="444" r:id="rId18"/>
    <p:sldId id="446" r:id="rId19"/>
    <p:sldId id="447" r:id="rId20"/>
    <p:sldId id="452" r:id="rId21"/>
    <p:sldId id="459" r:id="rId22"/>
    <p:sldId id="460" r:id="rId23"/>
    <p:sldId id="461" r:id="rId24"/>
    <p:sldId id="453" r:id="rId25"/>
    <p:sldId id="462" r:id="rId26"/>
    <p:sldId id="454" r:id="rId27"/>
    <p:sldId id="463" r:id="rId28"/>
    <p:sldId id="455" r:id="rId29"/>
    <p:sldId id="456" r:id="rId30"/>
    <p:sldId id="457" r:id="rId31"/>
    <p:sldId id="445" r:id="rId32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34"/>
    </p:embeddedFont>
    <p:embeddedFont>
      <p:font typeface="Nixie One" panose="020B0604020202020204" charset="0"/>
      <p:regular r:id="rId35"/>
    </p:embeddedFont>
    <p:embeddedFont>
      <p:font typeface="Varela Round" panose="00000500000000000000" pitchFamily="2" charset="-79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9" autoAdjust="0"/>
  </p:normalViewPr>
  <p:slideViewPr>
    <p:cSldViewPr snapToGrid="0">
      <p:cViewPr>
        <p:scale>
          <a:sx n="100" d="100"/>
          <a:sy n="100" d="100"/>
        </p:scale>
        <p:origin x="516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93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73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2946568-3752-4AEE-D3F8-1C871E395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Embriologia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2AFDA42-1D95-7A47-3A9F-FFE8625D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95" y="0"/>
            <a:ext cx="1990810" cy="13504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2917E1-5F38-2527-27F6-92A0007D5E95}"/>
              </a:ext>
            </a:extLst>
          </p:cNvPr>
          <p:cNvSpPr txBox="1"/>
          <p:nvPr/>
        </p:nvSpPr>
        <p:spPr>
          <a:xfrm>
            <a:off x="3648510" y="3639128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Prof. Giuliano Barros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E54E32-CB92-91D6-0B61-DC11C03669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10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BD6736-FC93-4849-C36B-94FE345DB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1" y="257691"/>
            <a:ext cx="8922978" cy="46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0C9A41-55CC-F14D-F9D9-F7B24EE9A4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11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924F4A-AE16-5156-E8C3-3D34D192E733}"/>
              </a:ext>
            </a:extLst>
          </p:cNvPr>
          <p:cNvSpPr txBox="1"/>
          <p:nvPr/>
        </p:nvSpPr>
        <p:spPr>
          <a:xfrm>
            <a:off x="560784" y="1017478"/>
            <a:ext cx="83097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As células de </a:t>
            </a:r>
            <a:r>
              <a:rPr lang="pt-BR" sz="2800" dirty="0">
                <a:solidFill>
                  <a:srgbClr val="002060"/>
                </a:solidFill>
                <a:highlight>
                  <a:srgbClr val="00FFFF"/>
                </a:highlight>
              </a:rPr>
              <a:t>origem mesodérmica </a:t>
            </a:r>
            <a:r>
              <a:rPr lang="pt-BR" sz="2800" dirty="0"/>
              <a:t>apresentam-se de início frouxamente organizadas. Essas células irão se diferenciar em tecidos com características muito distintas, como o sanguíneo, o ósseo, o muscular e o conjuntivo. Nos primeiros estágios de diferenciação, as células mesodérmicas passam a ser chamadas de </a:t>
            </a:r>
            <a:r>
              <a:rPr lang="pt-BR" sz="2800" b="1" dirty="0">
                <a:solidFill>
                  <a:srgbClr val="002060"/>
                </a:solidFill>
              </a:rPr>
              <a:t>células mesenquimais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465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956D24-F44A-ECF6-10E9-4C80C0DCAF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12</a:t>
            </a:fld>
            <a:endParaRPr lang="pt-BR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584C1BA9-2212-006B-7AAA-B1C7C2F88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51364"/>
              </p:ext>
            </p:extLst>
          </p:nvPr>
        </p:nvGraphicFramePr>
        <p:xfrm>
          <a:off x="136633" y="1096723"/>
          <a:ext cx="8968792" cy="3654902"/>
        </p:xfrm>
        <a:graphic>
          <a:graphicData uri="http://schemas.openxmlformats.org/drawingml/2006/table">
            <a:tbl>
              <a:tblPr firstRow="1" bandRow="1">
                <a:tableStyleId>{242A20BD-2505-46DF-82F6-A791D1CCFF51}</a:tableStyleId>
              </a:tblPr>
              <a:tblGrid>
                <a:gridCol w="931899">
                  <a:extLst>
                    <a:ext uri="{9D8B030D-6E8A-4147-A177-3AD203B41FA5}">
                      <a16:colId xmlns:a16="http://schemas.microsoft.com/office/drawing/2014/main" val="3881753535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3236028919"/>
                    </a:ext>
                  </a:extLst>
                </a:gridCol>
                <a:gridCol w="1282262">
                  <a:extLst>
                    <a:ext uri="{9D8B030D-6E8A-4147-A177-3AD203B41FA5}">
                      <a16:colId xmlns:a16="http://schemas.microsoft.com/office/drawing/2014/main" val="712125678"/>
                    </a:ext>
                  </a:extLst>
                </a:gridCol>
                <a:gridCol w="5556451">
                  <a:extLst>
                    <a:ext uri="{9D8B030D-6E8A-4147-A177-3AD203B41FA5}">
                      <a16:colId xmlns:a16="http://schemas.microsoft.com/office/drawing/2014/main" val="3633169660"/>
                    </a:ext>
                  </a:extLst>
                </a:gridCol>
              </a:tblGrid>
              <a:tr h="49941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Folheto</a:t>
                      </a:r>
                    </a:p>
                    <a:p>
                      <a:pPr algn="ctr"/>
                      <a:r>
                        <a:rPr lang="pt-BR" sz="1400" dirty="0"/>
                        <a:t>embrionário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Diferenciação do folheto</a:t>
                      </a:r>
                    </a:p>
                    <a:p>
                      <a:pPr algn="ctr"/>
                      <a:r>
                        <a:rPr lang="pt-BR" sz="1400" dirty="0"/>
                        <a:t>embrionário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Órgãos, Estruturas/Tecidos originados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92233"/>
                  </a:ext>
                </a:extLst>
              </a:tr>
              <a:tr h="915588">
                <a:tc rowSpan="4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Ectoderma</a:t>
                      </a:r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Ectoderma</a:t>
                      </a:r>
                    </a:p>
                    <a:p>
                      <a:pPr algn="ctr"/>
                      <a:r>
                        <a:rPr lang="pt-BR" sz="1400" dirty="0"/>
                        <a:t>Superficial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Epiderme e anexos epidérmicos (pelos, unhas, glândulas</a:t>
                      </a:r>
                    </a:p>
                    <a:p>
                      <a:pPr algn="just"/>
                      <a:r>
                        <a:rPr lang="pt-BR" sz="1400" dirty="0"/>
                        <a:t>epidérmicas); glândulas mamárias; esmalte dos dentes;</a:t>
                      </a:r>
                    </a:p>
                    <a:p>
                      <a:pPr algn="just"/>
                      <a:r>
                        <a:rPr lang="pt-BR" sz="1400" dirty="0"/>
                        <a:t>cristalino (olho); parte anterior da hipófise (</a:t>
                      </a:r>
                      <a:r>
                        <a:rPr lang="pt-BR" sz="1400" dirty="0" err="1"/>
                        <a:t>adeno</a:t>
                      </a:r>
                      <a:r>
                        <a:rPr lang="pt-BR" sz="1400" dirty="0"/>
                        <a:t>-hipófise)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638535"/>
                  </a:ext>
                </a:extLst>
              </a:tr>
              <a:tr h="49941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Ectoderma</a:t>
                      </a:r>
                    </a:p>
                    <a:p>
                      <a:pPr algn="ctr"/>
                      <a:r>
                        <a:rPr lang="pt-BR" sz="1400" dirty="0"/>
                        <a:t>neural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Tubo neural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Encéfalo, medula; retina (olho); parte</a:t>
                      </a:r>
                    </a:p>
                    <a:p>
                      <a:pPr algn="just"/>
                      <a:r>
                        <a:rPr lang="pt-BR" sz="1400" dirty="0"/>
                        <a:t>posterior da hipófise (neuro-hipófise)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29661"/>
                  </a:ext>
                </a:extLst>
              </a:tr>
              <a:tr h="36068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Crista neural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Gânglios e nervos cranianos e sensitivos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08745"/>
                  </a:ext>
                </a:extLst>
              </a:tr>
              <a:tr h="91558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Medula da glândula suprarrenal; células pigmentares;</a:t>
                      </a:r>
                    </a:p>
                    <a:p>
                      <a:pPr algn="just"/>
                      <a:r>
                        <a:rPr lang="pt-BR" sz="1400" dirty="0"/>
                        <a:t>cartilagens e ossos da face e pescoço; tecido</a:t>
                      </a:r>
                    </a:p>
                    <a:p>
                      <a:pPr algn="just"/>
                      <a:r>
                        <a:rPr lang="pt-BR" sz="1400" dirty="0"/>
                        <a:t>muscular da cabeça; meninges; septos cardíacos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6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76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956D24-F44A-ECF6-10E9-4C80C0DCAF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584C1BA9-2212-006B-7AAA-B1C7C2F88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07564"/>
              </p:ext>
            </p:extLst>
          </p:nvPr>
        </p:nvGraphicFramePr>
        <p:xfrm>
          <a:off x="273475" y="378213"/>
          <a:ext cx="8597050" cy="4585204"/>
        </p:xfrm>
        <a:graphic>
          <a:graphicData uri="http://schemas.openxmlformats.org/drawingml/2006/table">
            <a:tbl>
              <a:tblPr firstRow="1" bandRow="1">
                <a:tableStyleId>{242A20BD-2505-46DF-82F6-A791D1CCFF51}</a:tableStyleId>
              </a:tblPr>
              <a:tblGrid>
                <a:gridCol w="831004">
                  <a:extLst>
                    <a:ext uri="{9D8B030D-6E8A-4147-A177-3AD203B41FA5}">
                      <a16:colId xmlns:a16="http://schemas.microsoft.com/office/drawing/2014/main" val="3881753535"/>
                    </a:ext>
                  </a:extLst>
                </a:gridCol>
                <a:gridCol w="1157800">
                  <a:extLst>
                    <a:ext uri="{9D8B030D-6E8A-4147-A177-3AD203B41FA5}">
                      <a16:colId xmlns:a16="http://schemas.microsoft.com/office/drawing/2014/main" val="3236028919"/>
                    </a:ext>
                  </a:extLst>
                </a:gridCol>
                <a:gridCol w="1239049">
                  <a:extLst>
                    <a:ext uri="{9D8B030D-6E8A-4147-A177-3AD203B41FA5}">
                      <a16:colId xmlns:a16="http://schemas.microsoft.com/office/drawing/2014/main" val="712125678"/>
                    </a:ext>
                  </a:extLst>
                </a:gridCol>
                <a:gridCol w="5369197">
                  <a:extLst>
                    <a:ext uri="{9D8B030D-6E8A-4147-A177-3AD203B41FA5}">
                      <a16:colId xmlns:a16="http://schemas.microsoft.com/office/drawing/2014/main" val="3633169660"/>
                    </a:ext>
                  </a:extLst>
                </a:gridCol>
              </a:tblGrid>
              <a:tr h="781674">
                <a:tc>
                  <a:txBody>
                    <a:bodyPr/>
                    <a:lstStyle/>
                    <a:p>
                      <a:pPr algn="ctr"/>
                      <a:r>
                        <a:rPr lang="pt-BR" sz="1400" i="0" dirty="0">
                          <a:latin typeface="+mj-lt"/>
                        </a:rPr>
                        <a:t>Folheto</a:t>
                      </a:r>
                    </a:p>
                    <a:p>
                      <a:pPr algn="ctr"/>
                      <a:r>
                        <a:rPr lang="pt-BR" sz="1400" i="0" dirty="0">
                          <a:latin typeface="+mj-lt"/>
                        </a:rPr>
                        <a:t>embrionário</a:t>
                      </a:r>
                    </a:p>
                    <a:p>
                      <a:pPr algn="ctr"/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i="0" dirty="0">
                          <a:latin typeface="+mj-lt"/>
                        </a:rPr>
                        <a:t>Diferenciação do folheto</a:t>
                      </a:r>
                    </a:p>
                    <a:p>
                      <a:pPr algn="ctr"/>
                      <a:r>
                        <a:rPr lang="pt-BR" sz="1400" i="0" dirty="0">
                          <a:latin typeface="+mj-lt"/>
                        </a:rPr>
                        <a:t>embrionário</a:t>
                      </a:r>
                    </a:p>
                    <a:p>
                      <a:pPr algn="ctr"/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i="0" dirty="0">
                          <a:latin typeface="+mj-lt"/>
                        </a:rPr>
                        <a:t>Órgãos, Estruturas/Tecidos originados</a:t>
                      </a:r>
                    </a:p>
                    <a:p>
                      <a:pPr algn="ctr"/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92233"/>
                  </a:ext>
                </a:extLst>
              </a:tr>
              <a:tr h="50773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Mesoderma</a:t>
                      </a:r>
                      <a:endParaRPr lang="pt-BR" sz="1400" i="0" dirty="0">
                        <a:latin typeface="+mj-lt"/>
                      </a:endParaRPr>
                    </a:p>
                  </a:txBody>
                  <a:tcPr vert="vert270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Mesoderma </a:t>
                      </a:r>
                      <a:r>
                        <a:rPr lang="pt-BR" sz="1400" b="0" i="0" u="none" strike="noStrike" cap="none" baseline="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paraxial</a:t>
                      </a:r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just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Musculatura esquelética do tronco, ossos (exceto da cabeça)</a:t>
                      </a:r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894302"/>
                  </a:ext>
                </a:extLst>
              </a:tr>
              <a:tr h="507739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vert="vert270"/>
                </a:tc>
                <a:tc gridSpan="2" v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Derme</a:t>
                      </a:r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9006"/>
                  </a:ext>
                </a:extLst>
              </a:tr>
              <a:tr h="583469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Mesoderma</a:t>
                      </a:r>
                    </a:p>
                    <a:p>
                      <a:pPr algn="ctr"/>
                      <a:r>
                        <a:rPr lang="pt-BR" sz="1400" b="0" i="0" u="none" strike="noStrike" cap="none" baseline="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Intermediario</a:t>
                      </a:r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i="0" dirty="0">
                          <a:latin typeface="+mj-lt"/>
                        </a:rPr>
                        <a:t>Gônadas, epidídimo, sistema de canais e ductos</a:t>
                      </a:r>
                    </a:p>
                    <a:p>
                      <a:pPr algn="just"/>
                      <a:r>
                        <a:rPr lang="pt-BR" sz="1400" i="0" dirty="0">
                          <a:latin typeface="+mj-lt"/>
                        </a:rPr>
                        <a:t>do aparelho reprodutor, rins, ductos urinários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55261"/>
                  </a:ext>
                </a:extLst>
              </a:tr>
              <a:tr h="507739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vert="vert27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Mesoderma</a:t>
                      </a:r>
                    </a:p>
                    <a:p>
                      <a:pPr algn="ctr"/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lateral</a:t>
                      </a:r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baseline="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Somatico</a:t>
                      </a:r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i="0" dirty="0">
                          <a:latin typeface="+mj-lt"/>
                        </a:rPr>
                        <a:t>Musculatura esquelética e ossos dos</a:t>
                      </a:r>
                    </a:p>
                    <a:p>
                      <a:pPr algn="just"/>
                      <a:r>
                        <a:rPr lang="pt-BR" sz="1400" i="0" dirty="0">
                          <a:latin typeface="+mj-lt"/>
                        </a:rPr>
                        <a:t>membros, vasos sanguíneos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301922"/>
                  </a:ext>
                </a:extLst>
              </a:tr>
              <a:tr h="507739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algn="just"/>
                      <a:endParaRPr lang="pt-BR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cap="none" baseline="0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Esplancnico</a:t>
                      </a:r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i="0" u="none" strike="noStrike" baseline="0" dirty="0">
                          <a:latin typeface="+mj-lt"/>
                        </a:rPr>
                        <a:t>Coração (miocárdio e pericárdio)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567892"/>
                  </a:ext>
                </a:extLst>
              </a:tr>
              <a:tr h="507739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algn="just"/>
                      <a:endParaRPr lang="pt-B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i="0" u="none" strike="noStrike" baseline="0" dirty="0">
                          <a:latin typeface="+mj-lt"/>
                        </a:rPr>
                        <a:t>Musculatura e vascularização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54611"/>
                  </a:ext>
                </a:extLst>
              </a:tr>
              <a:tr h="507739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algn="just"/>
                      <a:endParaRPr lang="pt-B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i="0" u="none" strike="noStrike" baseline="0" dirty="0">
                          <a:latin typeface="+mj-lt"/>
                        </a:rPr>
                        <a:t>Musculatura, cartilagens e vascularização</a:t>
                      </a:r>
                      <a:endParaRPr lang="pt-BR" sz="1400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18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74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956D24-F44A-ECF6-10E9-4C80C0DCAF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584C1BA9-2212-006B-7AAA-B1C7C2F88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84027"/>
              </p:ext>
            </p:extLst>
          </p:nvPr>
        </p:nvGraphicFramePr>
        <p:xfrm>
          <a:off x="112295" y="1481734"/>
          <a:ext cx="8993130" cy="2776056"/>
        </p:xfrm>
        <a:graphic>
          <a:graphicData uri="http://schemas.openxmlformats.org/drawingml/2006/table">
            <a:tbl>
              <a:tblPr firstRow="1" bandRow="1">
                <a:tableStyleId>{242A20BD-2505-46DF-82F6-A791D1CCFF51}</a:tableStyleId>
              </a:tblPr>
              <a:tblGrid>
                <a:gridCol w="956237">
                  <a:extLst>
                    <a:ext uri="{9D8B030D-6E8A-4147-A177-3AD203B41FA5}">
                      <a16:colId xmlns:a16="http://schemas.microsoft.com/office/drawing/2014/main" val="3881753535"/>
                    </a:ext>
                  </a:extLst>
                </a:gridCol>
                <a:gridCol w="2480442">
                  <a:extLst>
                    <a:ext uri="{9D8B030D-6E8A-4147-A177-3AD203B41FA5}">
                      <a16:colId xmlns:a16="http://schemas.microsoft.com/office/drawing/2014/main" val="3236028919"/>
                    </a:ext>
                  </a:extLst>
                </a:gridCol>
                <a:gridCol w="5556451">
                  <a:extLst>
                    <a:ext uri="{9D8B030D-6E8A-4147-A177-3AD203B41FA5}">
                      <a16:colId xmlns:a16="http://schemas.microsoft.com/office/drawing/2014/main" val="3633169660"/>
                    </a:ext>
                  </a:extLst>
                </a:gridCol>
              </a:tblGrid>
              <a:tr h="49941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Folheto</a:t>
                      </a:r>
                    </a:p>
                    <a:p>
                      <a:pPr algn="ctr"/>
                      <a:r>
                        <a:rPr lang="pt-BR" sz="1400" dirty="0"/>
                        <a:t>embrionário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Diferenciação do folheto</a:t>
                      </a:r>
                    </a:p>
                    <a:p>
                      <a:pPr algn="ctr"/>
                      <a:r>
                        <a:rPr lang="pt-BR" sz="1400" dirty="0"/>
                        <a:t>embrionário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dirty="0"/>
                        <a:t>Órgãos, Estruturas/Tecidos originados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92233"/>
                  </a:ext>
                </a:extLst>
              </a:tr>
              <a:tr h="915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Endoderma</a:t>
                      </a:r>
                      <a:endParaRPr lang="pt-BR" sz="1400" dirty="0"/>
                    </a:p>
                    <a:p>
                      <a:pPr algn="ctr"/>
                      <a:endParaRPr lang="pt-BR" sz="1400" dirty="0"/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Endoderma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Epitélio do trato gastrointestinal,</a:t>
                      </a:r>
                    </a:p>
                    <a:p>
                      <a:pPr algn="just"/>
                      <a:r>
                        <a:rPr lang="pt-BR" sz="1400" dirty="0"/>
                        <a:t>do fígado, do pâncreas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23403"/>
                  </a:ext>
                </a:extLst>
              </a:tr>
              <a:tr h="9155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Endoderma</a:t>
                      </a:r>
                      <a:endParaRPr lang="pt-BR" sz="1400" dirty="0"/>
                    </a:p>
                    <a:p>
                      <a:pPr algn="ctr"/>
                      <a:endParaRPr lang="pt-BR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Epitélio da faringe, traqueia,</a:t>
                      </a:r>
                    </a:p>
                    <a:p>
                      <a:pPr algn="just"/>
                      <a:r>
                        <a:rPr lang="pt-BR" sz="1400" dirty="0"/>
                        <a:t>brônquios e pulmões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24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5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AE6CEA-037E-0FB5-2B91-55B5E02818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15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A93D8A2-FB66-CF6B-A8B8-39074A0F2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9" y="1"/>
            <a:ext cx="8796460" cy="5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1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9054ED-D523-CE92-964B-3927302C5E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16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9A8C4C-7B51-1D0D-5767-AD7AD4BC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95" y="1261604"/>
            <a:ext cx="8269410" cy="264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17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8BCD27-69D4-712C-B2F2-EFB996BC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64" y="1485381"/>
            <a:ext cx="4580272" cy="36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1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18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D20AF8-2361-88EB-70E0-E406175B6230}"/>
              </a:ext>
            </a:extLst>
          </p:cNvPr>
          <p:cNvSpPr txBox="1"/>
          <p:nvPr/>
        </p:nvSpPr>
        <p:spPr>
          <a:xfrm>
            <a:off x="1287379" y="1672809"/>
            <a:ext cx="65692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proliferação celular;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diferenciação celular;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migração celular;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sinalização celular;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reconhecimento celular;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adesão celular;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morte celular programada (apoptose).</a:t>
            </a:r>
          </a:p>
        </p:txBody>
      </p:sp>
    </p:spTree>
    <p:extLst>
      <p:ext uri="{BB962C8B-B14F-4D97-AF65-F5344CB8AC3E}">
        <p14:creationId xmlns:p14="http://schemas.microsoft.com/office/powerpoint/2010/main" val="243196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19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D20AF8-2361-88EB-70E0-E406175B6230}"/>
              </a:ext>
            </a:extLst>
          </p:cNvPr>
          <p:cNvSpPr txBox="1"/>
          <p:nvPr/>
        </p:nvSpPr>
        <p:spPr>
          <a:xfrm>
            <a:off x="116305" y="1416135"/>
            <a:ext cx="656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proliferação celular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14BAB4-5E59-D18C-6CA5-9DE690906D1F}"/>
              </a:ext>
            </a:extLst>
          </p:cNvPr>
          <p:cNvSpPr txBox="1"/>
          <p:nvPr/>
        </p:nvSpPr>
        <p:spPr>
          <a:xfrm>
            <a:off x="665746" y="2250038"/>
            <a:ext cx="77773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ocorre desde a formação dos blastômeros e se mantém durante todo o desenvolvimento. O crescimento dos tecidos e das estruturas se dá basicamente por este mecanismo celular.</a:t>
            </a:r>
          </a:p>
          <a:p>
            <a:endParaRPr lang="pt-BR" sz="2000" dirty="0"/>
          </a:p>
          <a:p>
            <a:pPr algn="ctr"/>
            <a:r>
              <a:rPr lang="pt-BR" sz="2000" b="1" dirty="0">
                <a:solidFill>
                  <a:srgbClr val="002060"/>
                </a:solidFill>
              </a:rPr>
              <a:t>Hipertrofia celular é diferente de multiplicação celular!</a:t>
            </a:r>
          </a:p>
        </p:txBody>
      </p:sp>
    </p:spTree>
    <p:extLst>
      <p:ext uri="{BB962C8B-B14F-4D97-AF65-F5344CB8AC3E}">
        <p14:creationId xmlns:p14="http://schemas.microsoft.com/office/powerpoint/2010/main" val="414258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77BD5B3-796D-9ECB-6404-E65A46F6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911" y="1991850"/>
            <a:ext cx="7236177" cy="1159800"/>
          </a:xfrm>
        </p:spPr>
        <p:txBody>
          <a:bodyPr/>
          <a:lstStyle/>
          <a:p>
            <a:r>
              <a:rPr lang="pt-BR" sz="5400" b="1" dirty="0">
                <a:solidFill>
                  <a:schemeClr val="accent5"/>
                </a:solidFill>
              </a:rPr>
              <a:t>Morfogênese e diferenciação dos folhetos embrionários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5ABE72-885D-74FA-8406-1A0601FBA17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51388"/>
            <a:ext cx="469900" cy="392112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30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D20AF8-2361-88EB-70E0-E406175B6230}"/>
              </a:ext>
            </a:extLst>
          </p:cNvPr>
          <p:cNvSpPr txBox="1"/>
          <p:nvPr/>
        </p:nvSpPr>
        <p:spPr>
          <a:xfrm>
            <a:off x="116305" y="1416135"/>
            <a:ext cx="656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diferenciação celular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E0550C-5E0C-FE72-55E1-6470693E86F2}"/>
              </a:ext>
            </a:extLst>
          </p:cNvPr>
          <p:cNvSpPr txBox="1"/>
          <p:nvPr/>
        </p:nvSpPr>
        <p:spPr>
          <a:xfrm>
            <a:off x="372979" y="2111539"/>
            <a:ext cx="83980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+mj-lt"/>
              </a:rPr>
              <a:t>Responsável pela variedade de tipos celulares no organismo. Este mecanismo celular pode ser reconhecido a partir da fase de mórula e se mantém durante o desenvolvimento.</a:t>
            </a:r>
          </a:p>
          <a:p>
            <a:endParaRPr lang="pt-BR" sz="1800" dirty="0">
              <a:latin typeface="+mj-lt"/>
            </a:endParaRPr>
          </a:p>
          <a:p>
            <a:pPr algn="l"/>
            <a:r>
              <a:rPr lang="pt-BR" sz="1800" dirty="0">
                <a:latin typeface="+mj-lt"/>
              </a:rPr>
              <a:t>Um exemplo clássico de diferenciação celular ocorre durante a formação do sistema nervoso, onde primeiramente o ectoderma se diferencia em ectoderma neural; este </a:t>
            </a:r>
            <a:r>
              <a:rPr lang="pt-BR" sz="1800" b="0" i="0" u="none" strike="noStrike" baseline="0" dirty="0">
                <a:latin typeface="+mj-lt"/>
              </a:rPr>
              <a:t>por sua vez dará origem as células do neuroepitélio, que então se diferenciam em todos os tipos de neurônios e células gliais</a:t>
            </a:r>
            <a:endParaRPr lang="pt-B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1576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939C1A-2E35-AD64-EB0E-92B474C9B5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4EDC46-7271-331C-11FF-4E831887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61" y="0"/>
            <a:ext cx="43268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07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83DB9C-A8F3-E79F-39EE-68CE147814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22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704252-1BA7-3D90-132D-11B387DE3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55" y="0"/>
            <a:ext cx="69186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1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83DB9C-A8F3-E79F-39EE-68CE147814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23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02F16A-4303-D45A-5C7F-AB6B59FB9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7" y="0"/>
            <a:ext cx="79538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0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24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D20AF8-2361-88EB-70E0-E406175B6230}"/>
              </a:ext>
            </a:extLst>
          </p:cNvPr>
          <p:cNvSpPr txBox="1"/>
          <p:nvPr/>
        </p:nvSpPr>
        <p:spPr>
          <a:xfrm>
            <a:off x="116305" y="1416135"/>
            <a:ext cx="656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migração celular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AA0828-7845-4A75-2CB4-6C58C3F6CD73}"/>
              </a:ext>
            </a:extLst>
          </p:cNvPr>
          <p:cNvSpPr txBox="1"/>
          <p:nvPr/>
        </p:nvSpPr>
        <p:spPr>
          <a:xfrm>
            <a:off x="116305" y="2111539"/>
            <a:ext cx="88672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Responsável pela reorientação espacial das células na formação dos tecidos. A migração é um dos eventos típicos da fase de</a:t>
            </a:r>
            <a:r>
              <a:rPr lang="pt-BR" sz="1800" b="1" dirty="0">
                <a:solidFill>
                  <a:schemeClr val="accent6"/>
                </a:solidFill>
              </a:rPr>
              <a:t> </a:t>
            </a:r>
            <a:r>
              <a:rPr lang="pt-BR" sz="1800" b="1" dirty="0" err="1">
                <a:solidFill>
                  <a:schemeClr val="accent6"/>
                </a:solidFill>
              </a:rPr>
              <a:t>gastrulação</a:t>
            </a:r>
            <a:r>
              <a:rPr lang="pt-BR" sz="1800" dirty="0"/>
              <a:t>. Mais uma vez, no desenvolvimento do sistema nervoso a migração celular ocorre </a:t>
            </a:r>
            <a:r>
              <a:rPr lang="pt-BR" sz="1800" b="1" dirty="0"/>
              <a:t>simultaneamente</a:t>
            </a:r>
            <a:r>
              <a:rPr lang="pt-BR" sz="1800" dirty="0"/>
              <a:t> ao processo de diferenciação celular.</a:t>
            </a:r>
          </a:p>
          <a:p>
            <a:endParaRPr lang="pt-BR" sz="1800" dirty="0"/>
          </a:p>
          <a:p>
            <a:r>
              <a:rPr lang="pt-BR" sz="1800" dirty="0"/>
              <a:t>Quando as células migram a partir de um tecido com características epiteliais, ocorre inicialmente a perda de contato entre as células, seguida de mudanças na morfologia celular</a:t>
            </a:r>
          </a:p>
        </p:txBody>
      </p:sp>
    </p:spTree>
    <p:extLst>
      <p:ext uri="{BB962C8B-B14F-4D97-AF65-F5344CB8AC3E}">
        <p14:creationId xmlns:p14="http://schemas.microsoft.com/office/powerpoint/2010/main" val="160507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25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D20AF8-2361-88EB-70E0-E406175B6230}"/>
              </a:ext>
            </a:extLst>
          </p:cNvPr>
          <p:cNvSpPr txBox="1"/>
          <p:nvPr/>
        </p:nvSpPr>
        <p:spPr>
          <a:xfrm>
            <a:off x="116305" y="1416135"/>
            <a:ext cx="656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migração celular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6BD0A3A-FFA7-83DA-266A-D7130581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0"/>
            <a:ext cx="9091239" cy="17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26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D20AF8-2361-88EB-70E0-E406175B6230}"/>
              </a:ext>
            </a:extLst>
          </p:cNvPr>
          <p:cNvSpPr txBox="1"/>
          <p:nvPr/>
        </p:nvSpPr>
        <p:spPr>
          <a:xfrm>
            <a:off x="116305" y="1416135"/>
            <a:ext cx="656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sinalização celular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63BBE8-FA7D-96A0-997E-CFA963667904}"/>
              </a:ext>
            </a:extLst>
          </p:cNvPr>
          <p:cNvSpPr txBox="1"/>
          <p:nvPr/>
        </p:nvSpPr>
        <p:spPr>
          <a:xfrm>
            <a:off x="198045" y="1988428"/>
            <a:ext cx="89073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este evento está intimamente associado à diferenciação celular. Por meio de moléculas sinalizadoras,</a:t>
            </a:r>
          </a:p>
          <a:p>
            <a:r>
              <a:rPr lang="pt-BR" sz="1600" dirty="0"/>
              <a:t>as células se comunicam e como resultado dessa comunicação tem-se a diferenciação. A sinalização celular é essencial no processo de indução embrionária, que consiste na interação entre</a:t>
            </a:r>
          </a:p>
          <a:p>
            <a:r>
              <a:rPr lang="pt-BR" sz="1600" dirty="0"/>
              <a:t>dois tipos de tecidos onde um deles é o indutor (sinalizador) e o outro o induzido. </a:t>
            </a:r>
          </a:p>
          <a:p>
            <a:endParaRPr lang="pt-BR" sz="1600" dirty="0"/>
          </a:p>
          <a:p>
            <a:r>
              <a:rPr lang="pt-BR" sz="1600" dirty="0"/>
              <a:t>O tecido indutor deve ter competência para sintetizar as moléculas indutoras (sinalizadoras). Já o tecido induzido deve ter competência para reconhecer o sinal indutor, normalmente através de receptores de membrana.</a:t>
            </a:r>
          </a:p>
        </p:txBody>
      </p:sp>
    </p:spTree>
    <p:extLst>
      <p:ext uri="{BB962C8B-B14F-4D97-AF65-F5344CB8AC3E}">
        <p14:creationId xmlns:p14="http://schemas.microsoft.com/office/powerpoint/2010/main" val="568386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5B405-2340-4606-041C-58B46306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F95182-11CA-163F-94CA-85AB5F1EDE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271539-BEEC-B8AC-6834-AAE235B9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5" y="461376"/>
            <a:ext cx="8998120" cy="367053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BF1231DB-22C0-D11E-7D99-954621D8E1A3}"/>
              </a:ext>
            </a:extLst>
          </p:cNvPr>
          <p:cNvSpPr/>
          <p:nvPr/>
        </p:nvSpPr>
        <p:spPr>
          <a:xfrm>
            <a:off x="6114400" y="2296644"/>
            <a:ext cx="628650" cy="532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F113B55-3453-D324-2D99-1F2A4C319079}"/>
              </a:ext>
            </a:extLst>
          </p:cNvPr>
          <p:cNvSpPr/>
          <p:nvPr/>
        </p:nvSpPr>
        <p:spPr>
          <a:xfrm>
            <a:off x="3133075" y="2377002"/>
            <a:ext cx="628650" cy="532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B8D73C4-8EB5-6D9A-1B27-59C0E8D6757F}"/>
              </a:ext>
            </a:extLst>
          </p:cNvPr>
          <p:cNvSpPr/>
          <p:nvPr/>
        </p:nvSpPr>
        <p:spPr>
          <a:xfrm>
            <a:off x="87605" y="2305609"/>
            <a:ext cx="628650" cy="532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972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28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D20AF8-2361-88EB-70E0-E406175B6230}"/>
              </a:ext>
            </a:extLst>
          </p:cNvPr>
          <p:cNvSpPr txBox="1"/>
          <p:nvPr/>
        </p:nvSpPr>
        <p:spPr>
          <a:xfrm>
            <a:off x="116305" y="1416135"/>
            <a:ext cx="656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reconhecimento celular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B50BAF-9B81-3219-6DA8-4215487DCF39}"/>
              </a:ext>
            </a:extLst>
          </p:cNvPr>
          <p:cNvSpPr txBox="1"/>
          <p:nvPr/>
        </p:nvSpPr>
        <p:spPr>
          <a:xfrm>
            <a:off x="1243013" y="2266831"/>
            <a:ext cx="70913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Este mecanismo é um dos responsáveis pela manutenção da integridade dos tecidos e está intimamente associado à sinalização celular.</a:t>
            </a:r>
          </a:p>
          <a:p>
            <a:endParaRPr lang="pt-BR" sz="1600" dirty="0"/>
          </a:p>
          <a:p>
            <a:r>
              <a:rPr lang="pt-BR" sz="1600" dirty="0"/>
              <a:t>É realizado principalmente por meio de receptores presentes na membrana</a:t>
            </a:r>
          </a:p>
          <a:p>
            <a:r>
              <a:rPr lang="pt-BR" sz="1600" dirty="0"/>
              <a:t>plasmática das células.</a:t>
            </a:r>
          </a:p>
        </p:txBody>
      </p:sp>
    </p:spTree>
    <p:extLst>
      <p:ext uri="{BB962C8B-B14F-4D97-AF65-F5344CB8AC3E}">
        <p14:creationId xmlns:p14="http://schemas.microsoft.com/office/powerpoint/2010/main" val="99400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29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D20AF8-2361-88EB-70E0-E406175B6230}"/>
              </a:ext>
            </a:extLst>
          </p:cNvPr>
          <p:cNvSpPr txBox="1"/>
          <p:nvPr/>
        </p:nvSpPr>
        <p:spPr>
          <a:xfrm>
            <a:off x="116305" y="1416135"/>
            <a:ext cx="656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adesão celular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CE7343-B77E-0B94-1E1F-BCF60E4FDC20}"/>
              </a:ext>
            </a:extLst>
          </p:cNvPr>
          <p:cNvSpPr txBox="1"/>
          <p:nvPr/>
        </p:nvSpPr>
        <p:spPr>
          <a:xfrm>
            <a:off x="116305" y="2026716"/>
            <a:ext cx="89891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Este é outro mecanismo celular responsável pela manutenção da integridade dos tecidos. As células de um mesmo tecido possuem moléculas de adesão celular (MAC), que as mantêm unidas. Existem diferentes classes de </a:t>
            </a:r>
            <a:r>
              <a:rPr lang="pt-BR" sz="1800" dirty="0" err="1"/>
              <a:t>MACs</a:t>
            </a:r>
            <a:r>
              <a:rPr lang="pt-BR" sz="1800" dirty="0"/>
              <a:t>, como as neurais </a:t>
            </a:r>
            <a:r>
              <a:rPr lang="pt-BR" sz="1800" dirty="0" err="1"/>
              <a:t>N-MACs</a:t>
            </a:r>
            <a:r>
              <a:rPr lang="pt-BR" sz="1800" dirty="0"/>
              <a:t> e as epiteliais </a:t>
            </a:r>
            <a:r>
              <a:rPr lang="pt-BR" sz="1800" dirty="0" err="1"/>
              <a:t>E-MACs</a:t>
            </a:r>
            <a:r>
              <a:rPr lang="pt-BR" sz="1800" dirty="0"/>
              <a:t>.</a:t>
            </a:r>
          </a:p>
          <a:p>
            <a:endParaRPr lang="pt-BR" sz="1800" dirty="0"/>
          </a:p>
          <a:p>
            <a:r>
              <a:rPr lang="pt-BR" sz="1800" dirty="0"/>
              <a:t>Além dessas moléculas, as células apresentam ainda especializações de membrana que garantem a adesão celular.</a:t>
            </a:r>
          </a:p>
        </p:txBody>
      </p:sp>
    </p:spTree>
    <p:extLst>
      <p:ext uri="{BB962C8B-B14F-4D97-AF65-F5344CB8AC3E}">
        <p14:creationId xmlns:p14="http://schemas.microsoft.com/office/powerpoint/2010/main" val="247968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D46484-1C8F-8FC2-D490-BA2A086855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7600A6-2E9B-9257-B3CE-D55D7D2FC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" t="5178" r="5387" b="11967"/>
          <a:stretch/>
        </p:blipFill>
        <p:spPr>
          <a:xfrm>
            <a:off x="-19226" y="1261242"/>
            <a:ext cx="9163226" cy="27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14619-0052-0053-6BD8-C1B501F4B1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B6FC88-BA1C-83B1-5869-FF406706EAEF}"/>
              </a:ext>
            </a:extLst>
          </p:cNvPr>
          <p:cNvSpPr txBox="1"/>
          <p:nvPr/>
        </p:nvSpPr>
        <p:spPr>
          <a:xfrm>
            <a:off x="473241" y="436222"/>
            <a:ext cx="816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Mecanismos celulares inerentes ao</a:t>
            </a:r>
          </a:p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desenvolvimento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D20AF8-2361-88EB-70E0-E406175B6230}"/>
              </a:ext>
            </a:extLst>
          </p:cNvPr>
          <p:cNvSpPr txBox="1"/>
          <p:nvPr/>
        </p:nvSpPr>
        <p:spPr>
          <a:xfrm>
            <a:off x="116305" y="1416135"/>
            <a:ext cx="656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apoptose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45E35C-196B-40A5-59BE-F2196C1A8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57" y="2026716"/>
            <a:ext cx="7273103" cy="24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27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78E44F-6453-A29A-AB55-D0A4A258EB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31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01A53F-14FB-FDC4-D8EC-B90C70489718}"/>
              </a:ext>
            </a:extLst>
          </p:cNvPr>
          <p:cNvSpPr txBox="1"/>
          <p:nvPr/>
        </p:nvSpPr>
        <p:spPr>
          <a:xfrm>
            <a:off x="66675" y="802035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Durante o período embrionário, os folhetos embrionários diferenciam- se para formar os sistemas orgânicos. Para compreender a diferenciação dos folhetos embrionários, é importante reconhecer a posição dos mesmos no disco trilaminar antes e depois do dobramento do corpo do embrião. Em decorrência dos dobramentos</a:t>
            </a:r>
          </a:p>
          <a:p>
            <a:r>
              <a:rPr lang="pt-BR" dirty="0"/>
              <a:t>do corpo, o ectoderma superficial passará a envolver externamente todo o embrião originando a epiderme e os anexos epidérmicos.</a:t>
            </a:r>
          </a:p>
          <a:p>
            <a:endParaRPr lang="pt-BR" dirty="0"/>
          </a:p>
          <a:p>
            <a:r>
              <a:rPr lang="pt-BR" dirty="0"/>
              <a:t>O ectoderma neural formará o sistema nervoso central. O endoderma formará o intestino primitivo, que dará origem aos sistemas digestório e respiratório. O mesoderma irá se diferenciar em </a:t>
            </a:r>
            <a:r>
              <a:rPr lang="pt-BR" dirty="0" err="1"/>
              <a:t>paraxial</a:t>
            </a:r>
            <a:r>
              <a:rPr lang="pt-BR" dirty="0"/>
              <a:t>, intermediário, lateral somático e lateral esplâncnico. O mesoderma é responsável pela formação do sistema cardiovascular e do sistema locomotor. É importante salientar que para a formação dos sistemas orgânicos é necessária a interação entre os folhetos.</a:t>
            </a:r>
          </a:p>
          <a:p>
            <a:endParaRPr lang="pt-BR" dirty="0"/>
          </a:p>
          <a:p>
            <a:r>
              <a:rPr lang="pt-BR" dirty="0"/>
              <a:t>Essa interação é bem exemplificada pela participação do mesoderma na formação dos sistemas, pois esse folheto é o responsável pela formação de vasos sanguíneos, essenciais em todos os sistemas orgânicos. Na formação dos sistemas orgânicos, é essencial que ocorram mecanismos celulares de proliferação, diferenciação,</a:t>
            </a:r>
          </a:p>
          <a:p>
            <a:r>
              <a:rPr lang="pt-BR" dirty="0"/>
              <a:t>migração, sinalização, reconhecimento, adesão e morte celular programada.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A8DB83-B85C-D2F2-1B99-3565DCCE193B}"/>
              </a:ext>
            </a:extLst>
          </p:cNvPr>
          <p:cNvSpPr txBox="1"/>
          <p:nvPr/>
        </p:nvSpPr>
        <p:spPr>
          <a:xfrm>
            <a:off x="554455" y="161042"/>
            <a:ext cx="656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val="272103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0C9A41-55CC-F14D-F9D9-F7B24EE9A4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4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9F4A7C9-DAFD-23BA-F2AF-BBC2287930F8}"/>
              </a:ext>
            </a:extLst>
          </p:cNvPr>
          <p:cNvSpPr txBox="1"/>
          <p:nvPr/>
        </p:nvSpPr>
        <p:spPr>
          <a:xfrm>
            <a:off x="186558" y="139031"/>
            <a:ext cx="8158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Diferenciação dos folhetos embrionários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122C02-4FAA-4CB4-A168-AF579613947D}"/>
              </a:ext>
            </a:extLst>
          </p:cNvPr>
          <p:cNvSpPr txBox="1"/>
          <p:nvPr/>
        </p:nvSpPr>
        <p:spPr>
          <a:xfrm>
            <a:off x="260130" y="558252"/>
            <a:ext cx="87577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ectoderma se diferenciará em </a:t>
            </a:r>
            <a:r>
              <a:rPr lang="pt-BR" dirty="0">
                <a:highlight>
                  <a:srgbClr val="FFFF00"/>
                </a:highlight>
              </a:rPr>
              <a:t>ectoderma superficial </a:t>
            </a:r>
            <a:r>
              <a:rPr lang="pt-BR" dirty="0"/>
              <a:t>e </a:t>
            </a:r>
            <a:r>
              <a:rPr lang="pt-BR" dirty="0">
                <a:highlight>
                  <a:srgbClr val="00FFFF"/>
                </a:highlight>
              </a:rPr>
              <a:t>ectoderma neural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ectoderma superficial irá recobrir toda a região “dorsal” do disco e, após os dobramentos do embrião, irá recobrir todo o corpo originando a </a:t>
            </a:r>
            <a:r>
              <a:rPr lang="pt-BR" b="1" dirty="0">
                <a:solidFill>
                  <a:srgbClr val="FFC000"/>
                </a:solidFill>
              </a:rPr>
              <a:t>epiderme.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ADDEC91-500C-002E-E753-0531B9ADC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274"/>
            <a:ext cx="5669104" cy="249497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2EDD8CF-3EAE-84FC-BB69-1802D7D2BF7A}"/>
              </a:ext>
            </a:extLst>
          </p:cNvPr>
          <p:cNvSpPr txBox="1"/>
          <p:nvPr/>
        </p:nvSpPr>
        <p:spPr>
          <a:xfrm>
            <a:off x="5844314" y="1943247"/>
            <a:ext cx="28687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1) Mesoderma </a:t>
            </a:r>
            <a:r>
              <a:rPr lang="pt-BR" dirty="0" err="1"/>
              <a:t>paraxial</a:t>
            </a:r>
            <a:endParaRPr lang="pt-BR" dirty="0"/>
          </a:p>
          <a:p>
            <a:r>
              <a:rPr lang="pt-BR" dirty="0"/>
              <a:t>2) Mesoderma intermediário</a:t>
            </a:r>
          </a:p>
          <a:p>
            <a:r>
              <a:rPr lang="pt-BR" dirty="0"/>
              <a:t>3) Mesoderma lateral</a:t>
            </a:r>
          </a:p>
          <a:p>
            <a:r>
              <a:rPr lang="pt-BR" dirty="0"/>
              <a:t>4) Notocorda</a:t>
            </a:r>
          </a:p>
          <a:p>
            <a:r>
              <a:rPr lang="pt-BR" dirty="0"/>
              <a:t>5) </a:t>
            </a:r>
            <a:r>
              <a:rPr lang="pt-BR" dirty="0" err="1"/>
              <a:t>Amnioblastos</a:t>
            </a:r>
            <a:endParaRPr lang="pt-BR" dirty="0"/>
          </a:p>
          <a:p>
            <a:r>
              <a:rPr lang="pt-BR" dirty="0"/>
              <a:t>6) Celoma intraembrionário</a:t>
            </a:r>
          </a:p>
          <a:p>
            <a:r>
              <a:rPr lang="pt-BR" dirty="0"/>
              <a:t>7) Endoderma</a:t>
            </a:r>
          </a:p>
          <a:p>
            <a:r>
              <a:rPr lang="pt-BR" dirty="0"/>
              <a:t>8) Ectoderma</a:t>
            </a:r>
          </a:p>
          <a:p>
            <a:r>
              <a:rPr lang="pt-BR" dirty="0"/>
              <a:t>9) Somatopleura</a:t>
            </a:r>
          </a:p>
          <a:p>
            <a:r>
              <a:rPr lang="pt-BR" dirty="0"/>
              <a:t>10) </a:t>
            </a:r>
            <a:r>
              <a:rPr lang="pt-BR" dirty="0" err="1"/>
              <a:t>Esplancnopleura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27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0C9A41-55CC-F14D-F9D9-F7B24EE9A4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5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9F4A7C9-DAFD-23BA-F2AF-BBC2287930F8}"/>
              </a:ext>
            </a:extLst>
          </p:cNvPr>
          <p:cNvSpPr txBox="1"/>
          <p:nvPr/>
        </p:nvSpPr>
        <p:spPr>
          <a:xfrm>
            <a:off x="186558" y="139031"/>
            <a:ext cx="8158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Diferenciação dos folhetos embrionários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122C02-4FAA-4CB4-A168-AF579613947D}"/>
              </a:ext>
            </a:extLst>
          </p:cNvPr>
          <p:cNvSpPr txBox="1"/>
          <p:nvPr/>
        </p:nvSpPr>
        <p:spPr>
          <a:xfrm>
            <a:off x="260130" y="558252"/>
            <a:ext cx="87577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ectoderma se diferenciará em </a:t>
            </a:r>
            <a:r>
              <a:rPr lang="pt-BR" dirty="0">
                <a:highlight>
                  <a:srgbClr val="FFFF00"/>
                </a:highlight>
              </a:rPr>
              <a:t>ectoderma superficial </a:t>
            </a:r>
            <a:r>
              <a:rPr lang="pt-BR" dirty="0"/>
              <a:t>e </a:t>
            </a:r>
            <a:r>
              <a:rPr lang="pt-BR" dirty="0">
                <a:highlight>
                  <a:srgbClr val="00FFFF"/>
                </a:highlight>
              </a:rPr>
              <a:t>ectoderma neural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ectoderma neural originará o tubo neural e as células da crista neural. O tubo neural irá originar o </a:t>
            </a:r>
            <a:r>
              <a:rPr lang="pt-BR" b="1" dirty="0">
                <a:solidFill>
                  <a:srgbClr val="00B0F0"/>
                </a:solidFill>
              </a:rPr>
              <a:t>sistema nervoso central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CD9CF91-E54E-83AA-16B1-D38C3F4B3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2"/>
          <a:stretch/>
        </p:blipFill>
        <p:spPr>
          <a:xfrm>
            <a:off x="103185" y="1531470"/>
            <a:ext cx="4535817" cy="35021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A77AF46-9896-4653-F1CB-84526255572F}"/>
              </a:ext>
            </a:extLst>
          </p:cNvPr>
          <p:cNvSpPr txBox="1"/>
          <p:nvPr/>
        </p:nvSpPr>
        <p:spPr>
          <a:xfrm>
            <a:off x="5500915" y="2008607"/>
            <a:ext cx="31347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1) Crista neural</a:t>
            </a:r>
          </a:p>
          <a:p>
            <a:r>
              <a:rPr lang="pt-BR" dirty="0"/>
              <a:t>2) Ectoderma neural</a:t>
            </a:r>
          </a:p>
          <a:p>
            <a:r>
              <a:rPr lang="pt-BR" dirty="0"/>
              <a:t>3) Mesoderma </a:t>
            </a:r>
            <a:r>
              <a:rPr lang="pt-BR" dirty="0" err="1"/>
              <a:t>paraxial</a:t>
            </a:r>
            <a:endParaRPr lang="pt-BR" dirty="0"/>
          </a:p>
          <a:p>
            <a:r>
              <a:rPr lang="pt-BR" dirty="0"/>
              <a:t>4) Mesoderma intermediário</a:t>
            </a:r>
          </a:p>
          <a:p>
            <a:r>
              <a:rPr lang="pt-BR" dirty="0"/>
              <a:t>5) Mesoderma lateral esplâncnico</a:t>
            </a:r>
          </a:p>
          <a:p>
            <a:r>
              <a:rPr lang="pt-BR" dirty="0"/>
              <a:t>6) Mesoderma lateral somático</a:t>
            </a:r>
          </a:p>
          <a:p>
            <a:r>
              <a:rPr lang="pt-BR" dirty="0"/>
              <a:t>7) Celoma intraembrionário</a:t>
            </a:r>
          </a:p>
          <a:p>
            <a:r>
              <a:rPr lang="pt-BR" dirty="0"/>
              <a:t>8) Ectoderma superficial</a:t>
            </a:r>
          </a:p>
          <a:p>
            <a:r>
              <a:rPr lang="pt-BR" dirty="0"/>
              <a:t>9) Tubo neural</a:t>
            </a:r>
          </a:p>
          <a:p>
            <a:r>
              <a:rPr lang="pt-BR" dirty="0"/>
              <a:t>10) Notocorda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FDA3BAE-9A65-CDD2-ACBD-489653110DB1}"/>
              </a:ext>
            </a:extLst>
          </p:cNvPr>
          <p:cNvSpPr/>
          <p:nvPr/>
        </p:nvSpPr>
        <p:spPr>
          <a:xfrm>
            <a:off x="3934809" y="2967239"/>
            <a:ext cx="662152" cy="3783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A2A91DF-9BC9-B4BD-9FAF-2B7C4333AA08}"/>
              </a:ext>
            </a:extLst>
          </p:cNvPr>
          <p:cNvSpPr/>
          <p:nvPr/>
        </p:nvSpPr>
        <p:spPr>
          <a:xfrm>
            <a:off x="1708941" y="3093363"/>
            <a:ext cx="662152" cy="3783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8831E5B-2693-0E97-4B08-C1F0561ECB55}"/>
              </a:ext>
            </a:extLst>
          </p:cNvPr>
          <p:cNvSpPr/>
          <p:nvPr/>
        </p:nvSpPr>
        <p:spPr>
          <a:xfrm>
            <a:off x="2741820" y="3275360"/>
            <a:ext cx="662152" cy="3783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C050907-FF22-22F0-4CAF-58C31CB38E50}"/>
              </a:ext>
            </a:extLst>
          </p:cNvPr>
          <p:cNvSpPr/>
          <p:nvPr/>
        </p:nvSpPr>
        <p:spPr>
          <a:xfrm>
            <a:off x="1848505" y="1598960"/>
            <a:ext cx="662152" cy="3783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00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0C9A41-55CC-F14D-F9D9-F7B24EE9A4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6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2CA148-E135-7853-387B-F74B98D6A25F}"/>
              </a:ext>
            </a:extLst>
          </p:cNvPr>
          <p:cNvSpPr txBox="1"/>
          <p:nvPr/>
        </p:nvSpPr>
        <p:spPr>
          <a:xfrm>
            <a:off x="210207" y="692342"/>
            <a:ext cx="855542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Na parte </a:t>
            </a:r>
            <a:r>
              <a:rPr lang="pt-BR" sz="2000" dirty="0" err="1"/>
              <a:t>dorso-lateral</a:t>
            </a:r>
            <a:r>
              <a:rPr lang="pt-BR" sz="2000" dirty="0"/>
              <a:t> do tubo neural, surge uma população de células denominadas </a:t>
            </a:r>
            <a:r>
              <a:rPr lang="pt-BR" sz="2000" dirty="0">
                <a:highlight>
                  <a:srgbClr val="00FF00"/>
                </a:highlight>
              </a:rPr>
              <a:t>crista neural</a:t>
            </a:r>
            <a:r>
              <a:rPr lang="pt-BR" sz="2000" dirty="0"/>
              <a:t>. As células da crista neural desprendem-se do tubo neural e migram para diferentes regiões do corpo do embrião.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Além do sistema nervoso periférico, as células da crista neural darão origem a um conjunto variado de </a:t>
            </a:r>
            <a:r>
              <a:rPr lang="pt-BR" sz="2000" dirty="0">
                <a:highlight>
                  <a:srgbClr val="008000"/>
                </a:highlight>
              </a:rPr>
              <a:t>células não neurais</a:t>
            </a:r>
            <a:r>
              <a:rPr lang="pt-BR" sz="2000" dirty="0"/>
              <a:t>, que incluem melanócitos, dentina, ossos da calota craniana e da base do crânio, ossos da maxila e da mandíbula, palato.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crista neural também contribuirá para a formação do </a:t>
            </a:r>
            <a:r>
              <a:rPr lang="pt-BR" sz="2000" b="1" dirty="0">
                <a:solidFill>
                  <a:srgbClr val="002060"/>
                </a:solidFill>
              </a:rPr>
              <a:t>coração, da tireoide, paratireoide, timo, suprarrenal e das glândulas salivares</a:t>
            </a:r>
            <a:r>
              <a:rPr lang="pt-BR" sz="2000" dirty="0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9337A60-E215-E448-1B6D-EBCB9ED023E3}"/>
              </a:ext>
            </a:extLst>
          </p:cNvPr>
          <p:cNvSpPr txBox="1"/>
          <p:nvPr/>
        </p:nvSpPr>
        <p:spPr>
          <a:xfrm>
            <a:off x="1189503" y="4289960"/>
            <a:ext cx="676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highlight>
                  <a:srgbClr val="000080"/>
                </a:highlight>
              </a:rPr>
              <a:t>Regulação neuroendócrina do organismo adulto</a:t>
            </a:r>
          </a:p>
        </p:txBody>
      </p:sp>
    </p:spTree>
    <p:extLst>
      <p:ext uri="{BB962C8B-B14F-4D97-AF65-F5344CB8AC3E}">
        <p14:creationId xmlns:p14="http://schemas.microsoft.com/office/powerpoint/2010/main" val="299393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0C9A41-55CC-F14D-F9D9-F7B24EE9A4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7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3CED95-3ABA-3B8C-EC28-BDC7A5F38B26}"/>
              </a:ext>
            </a:extLst>
          </p:cNvPr>
          <p:cNvSpPr txBox="1"/>
          <p:nvPr/>
        </p:nvSpPr>
        <p:spPr>
          <a:xfrm>
            <a:off x="1874782" y="865634"/>
            <a:ext cx="5394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</a:t>
            </a:r>
            <a:r>
              <a:rPr lang="pt-BR" sz="2000" dirty="0">
                <a:highlight>
                  <a:srgbClr val="FF0000"/>
                </a:highlight>
              </a:rPr>
              <a:t> </a:t>
            </a:r>
            <a:r>
              <a:rPr lang="pt-BR" sz="2000" dirty="0">
                <a:solidFill>
                  <a:schemeClr val="tx1"/>
                </a:solidFill>
                <a:highlight>
                  <a:srgbClr val="FF0000"/>
                </a:highlight>
              </a:rPr>
              <a:t>endoderma</a:t>
            </a:r>
            <a:r>
              <a:rPr lang="pt-BR" sz="2000" dirty="0">
                <a:highlight>
                  <a:srgbClr val="FF0000"/>
                </a:highlight>
              </a:rPr>
              <a:t> </a:t>
            </a:r>
            <a:r>
              <a:rPr lang="pt-BR" sz="2000" dirty="0"/>
              <a:t>revestirá internamente o intestino primitivo, e dará origem aos </a:t>
            </a:r>
            <a:r>
              <a:rPr lang="pt-BR" sz="2000" b="1" dirty="0">
                <a:solidFill>
                  <a:srgbClr val="FF0000"/>
                </a:solidFill>
              </a:rPr>
              <a:t>sistemas digestório e respiratório</a:t>
            </a:r>
            <a:r>
              <a:rPr lang="pt-BR" sz="20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BA70462-B865-6E2D-240D-8A4CEA2EAE6B}"/>
              </a:ext>
            </a:extLst>
          </p:cNvPr>
          <p:cNvSpPr txBox="1"/>
          <p:nvPr/>
        </p:nvSpPr>
        <p:spPr>
          <a:xfrm>
            <a:off x="1027385" y="2571750"/>
            <a:ext cx="6806287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células cúbicas &gt; epitélio com trocas com o meio ambiente</a:t>
            </a:r>
          </a:p>
        </p:txBody>
      </p:sp>
    </p:spTree>
    <p:extLst>
      <p:ext uri="{BB962C8B-B14F-4D97-AF65-F5344CB8AC3E}">
        <p14:creationId xmlns:p14="http://schemas.microsoft.com/office/powerpoint/2010/main" val="98051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0C9A41-55CC-F14D-F9D9-F7B24EE9A4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8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ED3864-470A-9058-B991-7327FE93DF93}"/>
              </a:ext>
            </a:extLst>
          </p:cNvPr>
          <p:cNvSpPr txBox="1"/>
          <p:nvPr/>
        </p:nvSpPr>
        <p:spPr>
          <a:xfrm>
            <a:off x="228180" y="403178"/>
            <a:ext cx="8687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 </a:t>
            </a:r>
            <a:r>
              <a:rPr lang="pt-BR" sz="2000" dirty="0">
                <a:highlight>
                  <a:srgbClr val="00FFFF"/>
                </a:highlight>
              </a:rPr>
              <a:t>mesoderma</a:t>
            </a:r>
            <a:r>
              <a:rPr lang="pt-BR" sz="2000" dirty="0"/>
              <a:t> se diferenciará em mesoderma </a:t>
            </a:r>
            <a:r>
              <a:rPr lang="pt-BR" sz="2000" dirty="0" err="1"/>
              <a:t>paraxial</a:t>
            </a:r>
            <a:r>
              <a:rPr lang="pt-BR" sz="2000" dirty="0"/>
              <a:t>, mesoderma intermediário e mesoderma lateral.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F7DB306-66AB-F81F-F214-630319576DE2}"/>
              </a:ext>
            </a:extLst>
          </p:cNvPr>
          <p:cNvSpPr txBox="1"/>
          <p:nvPr/>
        </p:nvSpPr>
        <p:spPr>
          <a:xfrm>
            <a:off x="277900" y="1654072"/>
            <a:ext cx="85926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O mesoderma </a:t>
            </a:r>
            <a:r>
              <a:rPr lang="pt-BR" sz="1600" dirty="0" err="1"/>
              <a:t>paraxial</a:t>
            </a:r>
            <a:r>
              <a:rPr lang="pt-BR" sz="1600" dirty="0"/>
              <a:t> dará origem aos somitos, que por sua vez irão se diferenciar nos </a:t>
            </a:r>
            <a:r>
              <a:rPr lang="pt-BR" sz="1600" b="1" dirty="0">
                <a:solidFill>
                  <a:srgbClr val="00B0F0"/>
                </a:solidFill>
              </a:rPr>
              <a:t>músculos, cartilagens, ossos, vasos sanguíneos, tecido conjuntivo</a:t>
            </a:r>
            <a:r>
              <a:rPr lang="pt-BR" sz="1600" dirty="0"/>
              <a:t> de preenchimento e</a:t>
            </a:r>
          </a:p>
          <a:p>
            <a:r>
              <a:rPr lang="pt-BR" sz="1600" dirty="0"/>
              <a:t>sustentação da região axial do embrião.</a:t>
            </a:r>
          </a:p>
          <a:p>
            <a:endParaRPr lang="pt-BR" sz="1600" dirty="0"/>
          </a:p>
          <a:p>
            <a:r>
              <a:rPr lang="pt-BR" sz="1600" dirty="0"/>
              <a:t>O mesoderma intermediário se desprenderá do mesoderma </a:t>
            </a:r>
            <a:r>
              <a:rPr lang="pt-BR" sz="1600" dirty="0" err="1"/>
              <a:t>paraxial</a:t>
            </a:r>
            <a:r>
              <a:rPr lang="pt-BR" sz="1600" dirty="0"/>
              <a:t> para organizar as </a:t>
            </a:r>
            <a:r>
              <a:rPr lang="pt-BR" sz="1600" b="1" dirty="0">
                <a:solidFill>
                  <a:srgbClr val="00B0F0"/>
                </a:solidFill>
              </a:rPr>
              <a:t>gônadas e os rins</a:t>
            </a:r>
            <a:r>
              <a:rPr lang="pt-BR" sz="1600" dirty="0"/>
              <a:t>.</a:t>
            </a:r>
          </a:p>
          <a:p>
            <a:endParaRPr lang="pt-BR" sz="1600" dirty="0"/>
          </a:p>
          <a:p>
            <a:r>
              <a:rPr lang="pt-BR" sz="1600" dirty="0"/>
              <a:t>O mesoderma lateral formará o </a:t>
            </a:r>
            <a:r>
              <a:rPr lang="pt-BR" sz="1600" b="1" dirty="0">
                <a:solidFill>
                  <a:srgbClr val="00B0F0"/>
                </a:solidFill>
              </a:rPr>
              <a:t>celoma intraembrionário</a:t>
            </a:r>
            <a:r>
              <a:rPr lang="pt-BR" sz="1600" dirty="0"/>
              <a:t>, de tal modo que é possível reconhecer duas lâminas de mesoderma lateral: o </a:t>
            </a:r>
            <a:r>
              <a:rPr lang="pt-BR" sz="1600" b="1" dirty="0"/>
              <a:t>somático</a:t>
            </a:r>
            <a:r>
              <a:rPr lang="pt-BR" sz="1600" dirty="0"/>
              <a:t> (que fica em contato com o ectoderma superficial) e o </a:t>
            </a:r>
            <a:r>
              <a:rPr lang="pt-BR" sz="1600" b="1" dirty="0"/>
              <a:t>esplâncnico</a:t>
            </a:r>
            <a:r>
              <a:rPr lang="pt-BR" sz="1600" dirty="0"/>
              <a:t> (que fica em contato com o endoderma).</a:t>
            </a:r>
          </a:p>
        </p:txBody>
      </p:sp>
    </p:spTree>
    <p:extLst>
      <p:ext uri="{BB962C8B-B14F-4D97-AF65-F5344CB8AC3E}">
        <p14:creationId xmlns:p14="http://schemas.microsoft.com/office/powerpoint/2010/main" val="226361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0C9A41-55CC-F14D-F9D9-F7B24EE9A4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9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1846AA-7467-51F6-D9E3-179B91E6A8D1}"/>
              </a:ext>
            </a:extLst>
          </p:cNvPr>
          <p:cNvSpPr txBox="1"/>
          <p:nvPr/>
        </p:nvSpPr>
        <p:spPr>
          <a:xfrm>
            <a:off x="281152" y="545160"/>
            <a:ext cx="86946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O </a:t>
            </a:r>
            <a:r>
              <a:rPr lang="pt-BR" sz="1800" b="1" dirty="0">
                <a:solidFill>
                  <a:srgbClr val="0070C0"/>
                </a:solidFill>
              </a:rPr>
              <a:t>mesoderma lateral somático </a:t>
            </a:r>
            <a:r>
              <a:rPr lang="pt-BR" sz="1800" dirty="0"/>
              <a:t>associado ao </a:t>
            </a:r>
            <a:r>
              <a:rPr lang="pt-BR" sz="1800" b="1" dirty="0">
                <a:solidFill>
                  <a:srgbClr val="00B050"/>
                </a:solidFill>
              </a:rPr>
              <a:t>ectoderma</a:t>
            </a:r>
            <a:r>
              <a:rPr lang="pt-BR" sz="1800" dirty="0"/>
              <a:t> forma a </a:t>
            </a:r>
            <a:r>
              <a:rPr lang="pt-BR" sz="1800" dirty="0">
                <a:highlight>
                  <a:srgbClr val="FFFF00"/>
                </a:highlight>
              </a:rPr>
              <a:t>somatopleura</a:t>
            </a:r>
            <a:r>
              <a:rPr lang="pt-BR" sz="1800" dirty="0"/>
              <a:t>, que auxiliará na formação de parte dos </a:t>
            </a:r>
            <a:r>
              <a:rPr lang="pt-BR" sz="1800" b="1" dirty="0">
                <a:solidFill>
                  <a:srgbClr val="FFC000"/>
                </a:solidFill>
              </a:rPr>
              <a:t>membros do individuo</a:t>
            </a:r>
            <a:r>
              <a:rPr lang="pt-BR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O </a:t>
            </a:r>
            <a:r>
              <a:rPr lang="pt-BR" sz="1800" b="1" dirty="0">
                <a:solidFill>
                  <a:srgbClr val="0070C0"/>
                </a:solidFill>
              </a:rPr>
              <a:t>mesoderma lateral esplâncnico</a:t>
            </a:r>
            <a:r>
              <a:rPr lang="pt-BR" sz="1800" dirty="0"/>
              <a:t>, que associado ao </a:t>
            </a:r>
            <a:r>
              <a:rPr lang="pt-BR" sz="1800" b="1" dirty="0">
                <a:solidFill>
                  <a:srgbClr val="FF0000"/>
                </a:solidFill>
              </a:rPr>
              <a:t>endoderma</a:t>
            </a:r>
            <a:r>
              <a:rPr lang="pt-BR" sz="1800" dirty="0"/>
              <a:t> forma a </a:t>
            </a:r>
            <a:r>
              <a:rPr lang="pt-BR" sz="1800" dirty="0" err="1">
                <a:highlight>
                  <a:srgbClr val="FFFF00"/>
                </a:highlight>
              </a:rPr>
              <a:t>esplancnopleura</a:t>
            </a:r>
            <a:r>
              <a:rPr lang="pt-BR" sz="1800" dirty="0"/>
              <a:t>, será o responsável pela </a:t>
            </a:r>
            <a:r>
              <a:rPr lang="pt-BR" sz="1800" b="1" dirty="0">
                <a:solidFill>
                  <a:srgbClr val="FFC000"/>
                </a:solidFill>
              </a:rPr>
              <a:t>formação dos músculos, cartilagens, vasos sanguíneos, tecido conjuntivo de preenchimento e sustentação que compõem os sistemas digestório e respiratório.</a:t>
            </a:r>
          </a:p>
        </p:txBody>
      </p:sp>
    </p:spTree>
    <p:extLst>
      <p:ext uri="{BB962C8B-B14F-4D97-AF65-F5344CB8AC3E}">
        <p14:creationId xmlns:p14="http://schemas.microsoft.com/office/powerpoint/2010/main" val="3043351227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1441</Words>
  <Application>Microsoft Office PowerPoint</Application>
  <PresentationFormat>Apresentação na tela (16:9)</PresentationFormat>
  <Paragraphs>198</Paragraphs>
  <Slides>31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Microsoft Sans Serif</vt:lpstr>
      <vt:lpstr>Varela Round</vt:lpstr>
      <vt:lpstr>Arial</vt:lpstr>
      <vt:lpstr>Nixie One</vt:lpstr>
      <vt:lpstr>Puck template</vt:lpstr>
      <vt:lpstr>Embriologia</vt:lpstr>
      <vt:lpstr>Morfogênese e diferenciação dos folhetos embrionários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Embriologia</dc:title>
  <cp:lastModifiedBy>Giuliano Barros</cp:lastModifiedBy>
  <cp:revision>42</cp:revision>
  <dcterms:modified xsi:type="dcterms:W3CDTF">2022-10-25T13:06:20Z</dcterms:modified>
</cp:coreProperties>
</file>