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61" r:id="rId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8D3-3361-4367-88D8-E3E48FDD509E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FCA1-046A-41BD-A7E5-2871B34A1D7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8D3-3361-4367-88D8-E3E48FDD509E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FCA1-046A-41BD-A7E5-2871B34A1D7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8D3-3361-4367-88D8-E3E48FDD509E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FCA1-046A-41BD-A7E5-2871B34A1D7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8D3-3361-4367-88D8-E3E48FDD509E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FCA1-046A-41BD-A7E5-2871B34A1D7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8D3-3361-4367-88D8-E3E48FDD509E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FCA1-046A-41BD-A7E5-2871B34A1D7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8D3-3361-4367-88D8-E3E48FDD509E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FCA1-046A-41BD-A7E5-2871B34A1D7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8D3-3361-4367-88D8-E3E48FDD509E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FCA1-046A-41BD-A7E5-2871B34A1D7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8D3-3361-4367-88D8-E3E48FDD509E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FCA1-046A-41BD-A7E5-2871B34A1D7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8D3-3361-4367-88D8-E3E48FDD509E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FCA1-046A-41BD-A7E5-2871B34A1D7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8D3-3361-4367-88D8-E3E48FDD509E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FCA1-046A-41BD-A7E5-2871B34A1D7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8D3-3361-4367-88D8-E3E48FDD509E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FCA1-046A-41BD-A7E5-2871B34A1D7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478D3-3361-4367-88D8-E3E48FDD509E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5DFCA1-046A-41BD-A7E5-2871B34A1D7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>
          <a:xfrm>
            <a:off x="457200" y="476250"/>
            <a:ext cx="8229600" cy="1143000"/>
          </a:xfrm>
        </p:spPr>
        <p:txBody>
          <a:bodyPr/>
          <a:lstStyle/>
          <a:p>
            <a:pPr algn="l" eaLnBrk="1" hangingPunct="1"/>
            <a:r>
              <a:rPr lang="it-IT" sz="3200" b="1" dirty="0" smtClean="0">
                <a:latin typeface="Arial" pitchFamily="34" charset="0"/>
                <a:cs typeface="Arial" pitchFamily="34" charset="0"/>
              </a:rPr>
              <a:t>Marx | </a:t>
            </a:r>
            <a:r>
              <a:rPr lang="pt-BR" sz="3200" dirty="0" smtClean="0">
                <a:latin typeface="Avant Garde"/>
              </a:rPr>
              <a:t>«</a:t>
            </a:r>
            <a:r>
              <a:rPr lang="pt-BR" sz="3200" b="1" dirty="0" smtClean="0">
                <a:latin typeface="Arial" pitchFamily="34" charset="0"/>
                <a:cs typeface="Arial" pitchFamily="34" charset="0"/>
              </a:rPr>
              <a:t>Estrutura</a:t>
            </a:r>
            <a:r>
              <a:rPr lang="pt-BR" sz="3200" dirty="0" smtClean="0">
                <a:latin typeface="Avant Garde"/>
              </a:rPr>
              <a:t>»</a:t>
            </a:r>
            <a:r>
              <a:rPr lang="pt-BR" sz="3200" b="1" dirty="0" smtClean="0">
                <a:latin typeface="Arial" pitchFamily="34" charset="0"/>
                <a:cs typeface="Arial" pitchFamily="34" charset="0"/>
              </a:rPr>
              <a:t> e </a:t>
            </a:r>
            <a:r>
              <a:rPr lang="pt-BR" sz="3200" dirty="0" smtClean="0">
                <a:latin typeface="Avant Garde"/>
              </a:rPr>
              <a:t>«</a:t>
            </a:r>
            <a:r>
              <a:rPr lang="pt-BR" sz="3200" b="1" dirty="0" smtClean="0">
                <a:latin typeface="Arial" pitchFamily="34" charset="0"/>
                <a:cs typeface="Arial" pitchFamily="34" charset="0"/>
              </a:rPr>
              <a:t>superestrutura</a:t>
            </a:r>
            <a:r>
              <a:rPr lang="pt-BR" sz="3200" dirty="0" smtClean="0">
                <a:latin typeface="Avant Garde"/>
              </a:rPr>
              <a:t>»</a:t>
            </a:r>
            <a:r>
              <a:rPr lang="it-IT" sz="3200" b="1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5123" name="Espace réservé du contenu 2"/>
          <p:cNvSpPr>
            <a:spLocks noGrp="1"/>
          </p:cNvSpPr>
          <p:nvPr>
            <p:ph idx="1"/>
          </p:nvPr>
        </p:nvSpPr>
        <p:spPr>
          <a:xfrm>
            <a:off x="250825" y="1700213"/>
            <a:ext cx="8229600" cy="360045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 typeface="Arial" pitchFamily="34" charset="0"/>
              <a:buNone/>
            </a:pPr>
            <a:endParaRPr lang="it-IT" sz="1800" smtClean="0"/>
          </a:p>
          <a:p>
            <a:pPr eaLnBrk="1" hangingPunct="1">
              <a:buFont typeface="Arial" pitchFamily="34" charset="0"/>
              <a:buNone/>
            </a:pPr>
            <a:r>
              <a:rPr lang="pt-BR" sz="2400" smtClean="0">
                <a:latin typeface="Avant Garde"/>
              </a:rPr>
              <a:t>	As relações de produção correspondem a um determinado grau de desenvolvimento da sociedade; estas relações constituem a «</a:t>
            </a:r>
            <a:r>
              <a:rPr lang="pt-BR" sz="2400" b="1" u="sng" smtClean="0">
                <a:latin typeface="Avant Garde"/>
              </a:rPr>
              <a:t>estrutura</a:t>
            </a:r>
            <a:r>
              <a:rPr lang="pt-BR" sz="2400" smtClean="0">
                <a:latin typeface="Avant Garde"/>
              </a:rPr>
              <a:t>» da sociedade.</a:t>
            </a:r>
            <a:endParaRPr lang="it-IT" sz="2400" smtClean="0">
              <a:latin typeface="Avant Garde"/>
            </a:endParaRPr>
          </a:p>
          <a:p>
            <a:pPr eaLnBrk="1" hangingPunct="1">
              <a:buFont typeface="Arial" pitchFamily="34" charset="0"/>
              <a:buNone/>
            </a:pPr>
            <a:r>
              <a:rPr lang="pt-BR" sz="2400" smtClean="0">
                <a:latin typeface="Avant Garde"/>
              </a:rPr>
              <a:t>	</a:t>
            </a:r>
          </a:p>
          <a:p>
            <a:pPr eaLnBrk="1" hangingPunct="1">
              <a:buFont typeface="Arial" pitchFamily="34" charset="0"/>
              <a:buNone/>
            </a:pPr>
            <a:r>
              <a:rPr lang="pt-BR" sz="2400" smtClean="0">
                <a:latin typeface="Avant Garde"/>
              </a:rPr>
              <a:t>	A estrutura econômica, por sua vez, afeta a organização social e política, o sistema jurídico e as formas de diversidade culturais, religiosas e artísticas. Todos estes aspectos representam a «</a:t>
            </a:r>
            <a:r>
              <a:rPr lang="pt-BR" sz="2400" b="1" u="sng" smtClean="0">
                <a:latin typeface="Avant Garde"/>
              </a:rPr>
              <a:t>superestrutura</a:t>
            </a:r>
            <a:r>
              <a:rPr lang="pt-BR" sz="2400" smtClean="0">
                <a:latin typeface="Avant Garde"/>
              </a:rPr>
              <a:t>» da sociedade.</a:t>
            </a:r>
            <a:endParaRPr lang="it-IT" sz="2400" smtClean="0">
              <a:latin typeface="Avant Garde"/>
            </a:endParaRPr>
          </a:p>
          <a:p>
            <a:pPr eaLnBrk="1" hangingPunct="1">
              <a:buFont typeface="Arial" pitchFamily="34" charset="0"/>
              <a:buNone/>
            </a:pPr>
            <a:r>
              <a:rPr lang="it-IT" sz="1800" smtClean="0">
                <a:latin typeface="Arial" pitchFamily="34" charset="0"/>
                <a:cs typeface="Arial" pitchFamily="34" charset="0"/>
              </a:rPr>
              <a:t> 	</a:t>
            </a:r>
          </a:p>
          <a:p>
            <a:pPr eaLnBrk="1" hangingPunct="1">
              <a:buFont typeface="Arial" pitchFamily="34" charset="0"/>
              <a:buNone/>
            </a:pPr>
            <a:endParaRPr lang="it-IT" sz="180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Arial" pitchFamily="34" charset="0"/>
              <a:buNone/>
            </a:pPr>
            <a:r>
              <a:rPr lang="it-IT" sz="1800" smtClean="0">
                <a:latin typeface="Arial" pitchFamily="34" charset="0"/>
                <a:cs typeface="Arial" pitchFamily="34" charset="0"/>
              </a:rPr>
              <a:t>	</a:t>
            </a:r>
          </a:p>
        </p:txBody>
      </p:sp>
      <p:sp>
        <p:nvSpPr>
          <p:cNvPr id="5124" name="Retângulo 1"/>
          <p:cNvSpPr>
            <a:spLocks noChangeArrowheads="1"/>
          </p:cNvSpPr>
          <p:nvPr/>
        </p:nvSpPr>
        <p:spPr bwMode="auto">
          <a:xfrm>
            <a:off x="0" y="6211888"/>
            <a:ext cx="9144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Arial" pitchFamily="34" charset="0"/>
              <a:buNone/>
            </a:pPr>
            <a:r>
              <a:rPr lang="it-IT" dirty="0">
                <a:latin typeface="Arial" pitchFamily="34" charset="0"/>
                <a:cs typeface="Arial" pitchFamily="34" charset="0"/>
              </a:rPr>
              <a:t>TRIGILIA  C. (1999), </a:t>
            </a:r>
            <a:r>
              <a:rPr lang="it-IT" b="1" dirty="0">
                <a:latin typeface="Arial" pitchFamily="34" charset="0"/>
                <a:cs typeface="Arial" pitchFamily="34" charset="0"/>
              </a:rPr>
              <a:t>Sociologia economica. Stato mercato e società nel capitalismo moderno</a:t>
            </a:r>
            <a:r>
              <a:rPr lang="it-IT" dirty="0">
                <a:latin typeface="Arial" pitchFamily="34" charset="0"/>
                <a:cs typeface="Arial" pitchFamily="34" charset="0"/>
              </a:rPr>
              <a:t>, il Mulino, Bologna, p. 69.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contenu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pPr eaLnBrk="1" hangingPunct="1">
              <a:buFont typeface="Arial" pitchFamily="34" charset="0"/>
              <a:buNone/>
            </a:pPr>
            <a:r>
              <a:rPr lang="pt-BR" sz="2000" smtClean="0">
                <a:latin typeface="Avant Garde"/>
              </a:rPr>
              <a:t>	</a:t>
            </a:r>
            <a:r>
              <a:rPr lang="pt-BR" sz="2400" smtClean="0">
                <a:latin typeface="Avant Garde"/>
              </a:rPr>
              <a:t>«Na produção social da sua vida os homens entram em determinadas relações, necessárias, independentes da sua vontade, relações de produção que correspondem a uma determinada etapa de desenvolvimento das suas forças produtivas materiais. A totalidade destas relações de produção forma a </a:t>
            </a:r>
            <a:r>
              <a:rPr lang="pt-BR" sz="2400" b="1" u="sng" smtClean="0">
                <a:latin typeface="Avant Garde"/>
              </a:rPr>
              <a:t>estrutura econômica </a:t>
            </a:r>
            <a:r>
              <a:rPr lang="pt-BR" sz="2400" smtClean="0">
                <a:latin typeface="Avant Garde"/>
              </a:rPr>
              <a:t>da sociedade, a base real sobre a qual se ergue </a:t>
            </a:r>
            <a:r>
              <a:rPr lang="pt-BR" sz="2400" u="sng" smtClean="0">
                <a:latin typeface="Avant Garde"/>
              </a:rPr>
              <a:t>uma </a:t>
            </a:r>
            <a:r>
              <a:rPr lang="pt-BR" sz="2400" b="1" u="sng" smtClean="0">
                <a:latin typeface="Avant Garde"/>
              </a:rPr>
              <a:t>superestrutura jurídica e política</a:t>
            </a:r>
            <a:r>
              <a:rPr lang="pt-BR" sz="2400" smtClean="0">
                <a:latin typeface="Avant Garde"/>
              </a:rPr>
              <a:t>, e à qual correspondem determinadas formas da consciência social. O modo de produção da vida material é que condiciona o processo da vida social, política e espiritual».</a:t>
            </a:r>
            <a:endParaRPr lang="it-IT" sz="2400" smtClean="0">
              <a:latin typeface="Avant Garde"/>
            </a:endParaRPr>
          </a:p>
          <a:p>
            <a:pPr eaLnBrk="1" hangingPunct="1">
              <a:buFont typeface="Arial" pitchFamily="34" charset="0"/>
              <a:buNone/>
            </a:pPr>
            <a:r>
              <a:rPr lang="it-IT" sz="1400" smtClean="0"/>
              <a:t> </a:t>
            </a:r>
          </a:p>
          <a:p>
            <a:pPr eaLnBrk="1" hangingPunct="1">
              <a:buFont typeface="Arial" pitchFamily="34" charset="0"/>
              <a:buNone/>
            </a:pPr>
            <a:r>
              <a:rPr lang="it-IT" sz="1400" smtClean="0"/>
              <a:t>	</a:t>
            </a:r>
            <a:endParaRPr lang="it-IT" sz="2000" smtClean="0">
              <a:latin typeface="Avant Garde"/>
            </a:endParaRPr>
          </a:p>
          <a:p>
            <a:pPr eaLnBrk="1" hangingPunct="1"/>
            <a:endParaRPr lang="it-IT" sz="1400" smtClean="0"/>
          </a:p>
        </p:txBody>
      </p:sp>
      <p:sp>
        <p:nvSpPr>
          <p:cNvPr id="7171" name="Titre 1"/>
          <p:cNvSpPr>
            <a:spLocks noGrp="1"/>
          </p:cNvSpPr>
          <p:nvPr>
            <p:ph type="title"/>
          </p:nvPr>
        </p:nvSpPr>
        <p:spPr>
          <a:xfrm>
            <a:off x="457200" y="476250"/>
            <a:ext cx="8229600" cy="1143000"/>
          </a:xfrm>
        </p:spPr>
        <p:txBody>
          <a:bodyPr/>
          <a:lstStyle/>
          <a:p>
            <a:pPr algn="l" eaLnBrk="1" hangingPunct="1"/>
            <a:r>
              <a:rPr lang="it-IT" sz="3200" b="1" dirty="0" smtClean="0">
                <a:latin typeface="Arial" pitchFamily="34" charset="0"/>
                <a:cs typeface="Arial" pitchFamily="34" charset="0"/>
              </a:rPr>
              <a:t>Marx | </a:t>
            </a:r>
            <a:r>
              <a:rPr lang="pt-BR" sz="3200" dirty="0" smtClean="0">
                <a:latin typeface="Avant Garde"/>
              </a:rPr>
              <a:t>« </a:t>
            </a:r>
            <a:r>
              <a:rPr lang="pt-BR" sz="3200" b="1" dirty="0" smtClean="0">
                <a:latin typeface="Arial" pitchFamily="34" charset="0"/>
                <a:cs typeface="Arial" pitchFamily="34" charset="0"/>
              </a:rPr>
              <a:t>Estrutura</a:t>
            </a:r>
            <a:r>
              <a:rPr lang="pt-BR" sz="3200" dirty="0" smtClean="0">
                <a:latin typeface="Avant Garde"/>
              </a:rPr>
              <a:t> »</a:t>
            </a:r>
            <a:r>
              <a:rPr lang="pt-BR" sz="3200" b="1" dirty="0" smtClean="0">
                <a:latin typeface="Arial" pitchFamily="34" charset="0"/>
                <a:cs typeface="Arial" pitchFamily="34" charset="0"/>
              </a:rPr>
              <a:t> e </a:t>
            </a:r>
            <a:r>
              <a:rPr lang="pt-BR" sz="3200" dirty="0" smtClean="0">
                <a:latin typeface="Avant Garde"/>
              </a:rPr>
              <a:t>« </a:t>
            </a:r>
            <a:r>
              <a:rPr lang="pt-BR" sz="3200" b="1" dirty="0" smtClean="0">
                <a:latin typeface="Arial" pitchFamily="34" charset="0"/>
                <a:cs typeface="Arial" pitchFamily="34" charset="0"/>
              </a:rPr>
              <a:t>superestrutura</a:t>
            </a:r>
            <a:r>
              <a:rPr lang="pt-BR" sz="3200" dirty="0" smtClean="0">
                <a:latin typeface="Avant Garde"/>
              </a:rPr>
              <a:t> »</a:t>
            </a:r>
            <a:r>
              <a:rPr lang="it-IT" sz="3200" b="1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7172" name="Retângulo 5"/>
          <p:cNvSpPr>
            <a:spLocks noChangeArrowheads="1"/>
          </p:cNvSpPr>
          <p:nvPr/>
        </p:nvSpPr>
        <p:spPr bwMode="auto">
          <a:xfrm>
            <a:off x="0" y="5934075"/>
            <a:ext cx="9144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>
                <a:latin typeface="Avant Garde"/>
              </a:rPr>
              <a:t>MARX K. (1859), </a:t>
            </a:r>
            <a:r>
              <a:rPr lang="it-IT" b="1">
                <a:latin typeface="Avant Garde"/>
              </a:rPr>
              <a:t>Zur Kritik del politischen Ökonomie</a:t>
            </a:r>
            <a:r>
              <a:rPr lang="it-IT">
                <a:latin typeface="Avant Garde"/>
              </a:rPr>
              <a:t>, Berlin, Franz Duncher, tr. It., Per la critica dell’economia politica, Roma, Editori Riuniti, 1974 [</a:t>
            </a:r>
            <a:r>
              <a:rPr lang="it-IT" b="1">
                <a:latin typeface="Avant Garde"/>
              </a:rPr>
              <a:t>Prefácio . Crítica da economia política</a:t>
            </a:r>
            <a:r>
              <a:rPr lang="it-IT">
                <a:latin typeface="Avant Garde"/>
              </a:rPr>
              <a:t>]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8" y="1484313"/>
            <a:ext cx="8218487" cy="421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1697</TotalTime>
  <Words>85</Words>
  <Application>Microsoft Office PowerPoint</Application>
  <PresentationFormat>Apresentação na tela 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Tema do Office</vt:lpstr>
      <vt:lpstr>Marx | «Estrutura» e «superestrutura» </vt:lpstr>
      <vt:lpstr>Marx | « Estrutura » e « superestrutura » 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Davide</dc:creator>
  <cp:lastModifiedBy>Davide</cp:lastModifiedBy>
  <cp:revision>16</cp:revision>
  <dcterms:created xsi:type="dcterms:W3CDTF">2013-07-09T12:06:38Z</dcterms:created>
  <dcterms:modified xsi:type="dcterms:W3CDTF">2014-10-22T18:05:28Z</dcterms:modified>
</cp:coreProperties>
</file>