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434" r:id="rId3"/>
    <p:sldId id="447" r:id="rId4"/>
    <p:sldId id="448" r:id="rId5"/>
    <p:sldId id="449" r:id="rId6"/>
    <p:sldId id="450" r:id="rId7"/>
    <p:sldId id="452" r:id="rId8"/>
    <p:sldId id="451" r:id="rId9"/>
    <p:sldId id="463" r:id="rId10"/>
    <p:sldId id="453" r:id="rId11"/>
    <p:sldId id="464" r:id="rId12"/>
    <p:sldId id="454" r:id="rId13"/>
    <p:sldId id="455" r:id="rId14"/>
    <p:sldId id="465" r:id="rId15"/>
    <p:sldId id="456" r:id="rId16"/>
    <p:sldId id="457" r:id="rId17"/>
    <p:sldId id="466" r:id="rId18"/>
    <p:sldId id="458" r:id="rId19"/>
    <p:sldId id="459" r:id="rId20"/>
    <p:sldId id="467" r:id="rId21"/>
    <p:sldId id="460" r:id="rId22"/>
    <p:sldId id="468" r:id="rId23"/>
    <p:sldId id="461" r:id="rId24"/>
    <p:sldId id="462" r:id="rId2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448319F-6D70-4649-BBC5-D8FCC4A3AE1B}" type="datetimeFigureOut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45CD053-84CC-4ABC-819A-E5479C47CD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289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5842C-E2B7-463B-A915-D7B6F11A2544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B88E-CED6-4223-9B72-3779481A83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7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FBFE4-58E1-409D-9285-893A27FF238C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D4A2-D70F-4736-8977-D2EB9A74A1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313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0424B-F54D-4044-BE19-AC7A77CBC3F9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12A05-726F-49D2-8E64-D241F68FA8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23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ED2B5-BC1F-4741-8F88-29EF08B43004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8E19D-8EDC-4A3E-98F3-680CBCD34F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75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E7221-542D-4972-8C44-8EA5E044567A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876AF-7E4A-42B7-959C-FF6A0C23E8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275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DBA5-AACF-448D-BE7C-70F565B81495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8749A-12FC-4642-8CC3-50F5DFB561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51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BB65-7743-4936-A3FD-EF4997C464A3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F52AD-47AD-4124-AFA4-69F23D515F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4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2CBB9-7E96-4DB5-8DA3-26E97FD04BA7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5AB5D-E5B4-4CB8-85BC-50FA469AB7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4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DFFE8-2B5E-4CC0-BC43-3E3E641E0A5B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27158-277A-4365-A6D7-73180D493C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117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9A603-7080-4F2D-A4C8-EE10EBFDE238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796A8-D239-4D89-83E5-1343A5C162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39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6DB98-C6EB-4521-AB29-53317AF7B2AA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61CE9-B6B5-4E64-B10A-B3962DD119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33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183C44-07F9-4DDF-BE9D-E9A6663221A3}" type="datetime1">
              <a:rPr lang="pt-BR"/>
              <a:pPr>
                <a:defRPr/>
              </a:pPr>
              <a:t>09/07/2014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4BFCF5-82DB-443A-9DF4-8F12902DA6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>
          <a:xfrm>
            <a:off x="685800" y="2276475"/>
            <a:ext cx="7772400" cy="1323975"/>
          </a:xfrm>
        </p:spPr>
        <p:txBody>
          <a:bodyPr/>
          <a:lstStyle/>
          <a:p>
            <a:r>
              <a:rPr lang="pt-BR" dirty="0"/>
              <a:t>Empreendedorismo e Elaboração de Plano de Negócio</a:t>
            </a:r>
            <a:endParaRPr lang="pt-BR" alt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Professor: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Fábio </a:t>
            </a:r>
            <a:r>
              <a:rPr lang="pt-BR" dirty="0" err="1" smtClean="0"/>
              <a:t>Josende</a:t>
            </a:r>
            <a:r>
              <a:rPr lang="pt-BR" dirty="0" smtClean="0"/>
              <a:t> Paz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2F1C2-A6BE-41EF-B7FE-4332ABDFD0A5}" type="slidenum">
              <a:rPr lang="pt-BR"/>
              <a:pPr>
                <a:defRPr/>
              </a:pPr>
              <a:t>1</a:t>
            </a:fld>
            <a:endParaRPr lang="pt-BR"/>
          </a:p>
        </p:txBody>
      </p:sp>
      <p:pic>
        <p:nvPicPr>
          <p:cNvPr id="20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60350"/>
            <a:ext cx="3097213" cy="193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Mercado e competidores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http://4.bp.blogspot.com/-52FVaeiktzw/TXu3p1j7gQI/AAAAAAAAAZc/jhEguiz8XGE/s1600/7667216-concepto-de-competencia-perfect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62" y="1484784"/>
            <a:ext cx="6849438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57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Mercado e competidores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dirty="0" smtClean="0"/>
              <a:t>Qual </a:t>
            </a:r>
            <a:r>
              <a:rPr lang="pt-BR" sz="2000" dirty="0"/>
              <a:t>o mercado-alvo da empresa?</a:t>
            </a:r>
          </a:p>
          <a:p>
            <a:endParaRPr lang="pt-BR" sz="2000" dirty="0"/>
          </a:p>
          <a:p>
            <a:r>
              <a:rPr lang="pt-BR" sz="2000" dirty="0" smtClean="0"/>
              <a:t>Qual </a:t>
            </a:r>
            <a:r>
              <a:rPr lang="pt-BR" sz="2000" dirty="0"/>
              <a:t>o tamanho do mercado-alvo em Reais e em número de clientes</a:t>
            </a:r>
          </a:p>
          <a:p>
            <a:r>
              <a:rPr lang="pt-BR" sz="2000" dirty="0"/>
              <a:t>da empresa?</a:t>
            </a:r>
          </a:p>
          <a:p>
            <a:endParaRPr lang="pt-BR" sz="2000" dirty="0"/>
          </a:p>
          <a:p>
            <a:r>
              <a:rPr lang="pt-BR" sz="2000" dirty="0" smtClean="0"/>
              <a:t>Qual </a:t>
            </a:r>
            <a:r>
              <a:rPr lang="pt-BR" sz="2000" dirty="0"/>
              <a:t>o crescimento previsto do mercado-alvo para os próximos três</a:t>
            </a:r>
          </a:p>
          <a:p>
            <a:r>
              <a:rPr lang="pt-BR" sz="2000" dirty="0"/>
              <a:t>anos?</a:t>
            </a:r>
          </a:p>
          <a:p>
            <a:endParaRPr lang="pt-BR" sz="2000" dirty="0"/>
          </a:p>
          <a:p>
            <a:r>
              <a:rPr lang="pt-BR" sz="2000" dirty="0" smtClean="0"/>
              <a:t>Quais </a:t>
            </a:r>
            <a:r>
              <a:rPr lang="pt-BR" sz="2000" dirty="0"/>
              <a:t>são (serão) os principais concorrentes da empresa? Caso não</a:t>
            </a:r>
          </a:p>
          <a:p>
            <a:r>
              <a:rPr lang="pt-BR" sz="2000" dirty="0"/>
              <a:t>existam concorrentes diretos, quem são os concorrentes indiretos?</a:t>
            </a:r>
          </a:p>
          <a:p>
            <a:endParaRPr lang="pt-BR" sz="2000" dirty="0"/>
          </a:p>
          <a:p>
            <a:r>
              <a:rPr lang="pt-BR" sz="2000" dirty="0" smtClean="0"/>
              <a:t>Qual </a:t>
            </a:r>
            <a:r>
              <a:rPr lang="pt-BR" sz="2000" dirty="0"/>
              <a:t>a participação de mercado de seus principais concorrentes? Qual</a:t>
            </a:r>
          </a:p>
          <a:p>
            <a:r>
              <a:rPr lang="pt-BR" sz="2000" dirty="0"/>
              <a:t>a sua participação de mercado prevista?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73460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Mercado e competidores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096963"/>
            <a:ext cx="8504238" cy="5002212"/>
          </a:xfrm>
        </p:spPr>
        <p:txBody>
          <a:bodyPr/>
          <a:lstStyle/>
          <a:p>
            <a:r>
              <a:rPr lang="pt-BR" sz="2000" dirty="0" smtClean="0"/>
              <a:t>1. Analise setorial</a:t>
            </a:r>
          </a:p>
          <a:p>
            <a:r>
              <a:rPr lang="pt-BR" sz="2000" dirty="0" smtClean="0"/>
              <a:t>2. Mercado Alvo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pt-BR" sz="1600" b="1" dirty="0"/>
              <a:t>Clientes potenciais, tamanho, potencial  de mercado, etc</a:t>
            </a:r>
            <a:r>
              <a:rPr lang="pt-BR" sz="1600" b="1" dirty="0" smtClean="0"/>
              <a:t>...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pt-BR" sz="1600" b="1" dirty="0"/>
              <a:t>Qual o foco inicial, publico alvo ou produto alvo.</a:t>
            </a:r>
          </a:p>
          <a:p>
            <a:pPr lvl="1"/>
            <a:r>
              <a:rPr lang="pt-BR" sz="1600" dirty="0" smtClean="0"/>
              <a:t>2.1 Segmentação Geográfica</a:t>
            </a:r>
          </a:p>
          <a:p>
            <a:pPr lvl="1"/>
            <a:r>
              <a:rPr lang="pt-BR" sz="1600" dirty="0" smtClean="0"/>
              <a:t>2.2 Segmentação por classe social</a:t>
            </a:r>
          </a:p>
          <a:p>
            <a:pPr lvl="1"/>
            <a:r>
              <a:rPr lang="pt-BR" sz="1600" dirty="0" smtClean="0"/>
              <a:t>2.3 Segmentação por área de atuação</a:t>
            </a:r>
          </a:p>
          <a:p>
            <a:r>
              <a:rPr lang="pt-BR" sz="2000" dirty="0" smtClean="0"/>
              <a:t>3.3 Projeção de Vendas e Market </a:t>
            </a:r>
            <a:r>
              <a:rPr lang="pt-BR" sz="2000" dirty="0" err="1" smtClean="0"/>
              <a:t>Share</a:t>
            </a:r>
            <a:endParaRPr lang="pt-BR" sz="2000" dirty="0" smtClean="0"/>
          </a:p>
          <a:p>
            <a:r>
              <a:rPr lang="pt-BR" sz="2000" dirty="0" smtClean="0"/>
              <a:t>3.4 Concorrência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pt-BR" sz="1500" b="1" dirty="0"/>
              <a:t>Identificação da concorrência, forças, fraquezas</a:t>
            </a:r>
          </a:p>
          <a:p>
            <a:r>
              <a:rPr lang="pt-BR" sz="2000" dirty="0" smtClean="0"/>
              <a:t>3.5 Benefícios</a:t>
            </a:r>
          </a:p>
          <a:p>
            <a:r>
              <a:rPr lang="pt-BR" sz="2000" dirty="0" smtClean="0"/>
              <a:t>Vantagens </a:t>
            </a:r>
            <a:r>
              <a:rPr lang="pt-BR" sz="2000" dirty="0"/>
              <a:t>competitivas</a:t>
            </a:r>
          </a:p>
          <a:p>
            <a:pPr marL="457200" lvl="1" indent="0">
              <a:buNone/>
            </a:pPr>
            <a:r>
              <a:rPr lang="pt-BR" sz="1500" b="1" dirty="0"/>
              <a:t>Quais as vantagens que a empresa tem perante os outros concorrentes, você tem que provar a vantagem competitiva.</a:t>
            </a:r>
          </a:p>
          <a:p>
            <a:endParaRPr lang="pt-BR" sz="2000" dirty="0" smtClean="0"/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64089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Estratégia de Marketing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endParaRPr lang="pt-BR" sz="2000" dirty="0" smtClean="0"/>
          </a:p>
        </p:txBody>
      </p:sp>
      <p:pic>
        <p:nvPicPr>
          <p:cNvPr id="4098" name="Picture 2" descr="http://2.bp.blogspot.com/-pveLmUHarpE/UeKnbqBr1DI/AAAAAAAAAC4/bbXDfhB69MQ/s1600/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709" y="1484784"/>
            <a:ext cx="4128120" cy="412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59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Estratégia de Marketing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dirty="0"/>
              <a:t>Especifique resumidamente as fontes de receita da empresa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Especifique </a:t>
            </a:r>
            <a:r>
              <a:rPr lang="pt-BR" sz="2000" dirty="0"/>
              <a:t>resumidamente a estratégia de preços definida para os</a:t>
            </a:r>
          </a:p>
          <a:p>
            <a:r>
              <a:rPr lang="pt-BR" sz="2000" dirty="0"/>
              <a:t>produtos/serviços da empresa:</a:t>
            </a:r>
          </a:p>
          <a:p>
            <a:r>
              <a:rPr lang="pt-BR" sz="2000" dirty="0" smtClean="0"/>
              <a:t>Especifique </a:t>
            </a:r>
            <a:r>
              <a:rPr lang="pt-BR" sz="2000" dirty="0"/>
              <a:t>resumidamente a estratégia de comunicação/publicidade</a:t>
            </a:r>
          </a:p>
          <a:p>
            <a:r>
              <a:rPr lang="pt-BR" sz="2000" dirty="0"/>
              <a:t>da empresa:</a:t>
            </a:r>
          </a:p>
          <a:p>
            <a:r>
              <a:rPr lang="pt-BR" sz="2000" dirty="0" smtClean="0"/>
              <a:t>Especifique </a:t>
            </a:r>
            <a:r>
              <a:rPr lang="pt-BR" sz="2000" dirty="0"/>
              <a:t>resumidamente os canais de distribuição da empresa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Especifique </a:t>
            </a:r>
            <a:r>
              <a:rPr lang="pt-BR" sz="2000" dirty="0"/>
              <a:t>resumidamente a projeção de vendas da empesa para os</a:t>
            </a:r>
          </a:p>
          <a:p>
            <a:r>
              <a:rPr lang="pt-BR" sz="2000" dirty="0"/>
              <a:t>próximos anos:</a:t>
            </a:r>
            <a:endParaRPr lang="pt-BR" sz="2000" dirty="0" smtClean="0"/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78641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Estratégia de Marketing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dirty="0"/>
              <a:t>Apresenta como o empreendedor pretende vender seu produto</a:t>
            </a:r>
          </a:p>
          <a:p>
            <a:r>
              <a:rPr lang="pt-BR" sz="2000" dirty="0"/>
              <a:t>Estratégia de </a:t>
            </a:r>
            <a:r>
              <a:rPr lang="pt-BR" sz="2000" dirty="0" err="1"/>
              <a:t>mkt</a:t>
            </a:r>
            <a:r>
              <a:rPr lang="pt-BR" sz="2000" dirty="0"/>
              <a:t>.</a:t>
            </a:r>
          </a:p>
          <a:p>
            <a:pPr lvl="1"/>
            <a:r>
              <a:rPr lang="pt-BR" sz="1500" b="1" dirty="0"/>
              <a:t>Posicionamento do produto/serviço</a:t>
            </a:r>
          </a:p>
          <a:p>
            <a:pPr lvl="2"/>
            <a:r>
              <a:rPr lang="pt-BR" sz="1500" dirty="0"/>
              <a:t>Maneira como os consumidores percebem a empresa e seu produto em relação à concorrência</a:t>
            </a:r>
          </a:p>
          <a:p>
            <a:r>
              <a:rPr lang="pt-BR" sz="2000" dirty="0"/>
              <a:t>Preço – política de preço</a:t>
            </a:r>
          </a:p>
          <a:p>
            <a:pPr lvl="1"/>
            <a:r>
              <a:rPr lang="pt-BR" sz="1500" b="1" dirty="0"/>
              <a:t>O preço está ligado ao benefício percebido pelo consumidor.</a:t>
            </a:r>
          </a:p>
          <a:p>
            <a:r>
              <a:rPr lang="pt-BR" sz="2000" dirty="0"/>
              <a:t>Canais distribuição</a:t>
            </a:r>
          </a:p>
          <a:p>
            <a:pPr lvl="1"/>
            <a:r>
              <a:rPr lang="pt-BR" sz="1500" b="1" dirty="0"/>
              <a:t>São as diferentes maneiras que o produto chega ao cliente, venda direta, venda indireta.</a:t>
            </a:r>
          </a:p>
          <a:p>
            <a:r>
              <a:rPr lang="pt-BR" sz="2000" dirty="0"/>
              <a:t>Como você chegará até seu cliente?</a:t>
            </a:r>
          </a:p>
          <a:p>
            <a:pPr lvl="1"/>
            <a:r>
              <a:rPr lang="pt-BR" sz="1500" b="1" dirty="0"/>
              <a:t>Propaganda.</a:t>
            </a:r>
          </a:p>
          <a:p>
            <a:r>
              <a:rPr lang="pt-BR" sz="2000" dirty="0"/>
              <a:t>Publicidade e promoção</a:t>
            </a:r>
          </a:p>
          <a:p>
            <a:pPr lvl="1"/>
            <a:r>
              <a:rPr lang="pt-BR" sz="1500" dirty="0"/>
              <a:t>Promoção é um estímulo  ao marketing,</a:t>
            </a:r>
          </a:p>
          <a:p>
            <a:pPr lvl="1"/>
            <a:r>
              <a:rPr lang="pt-BR" sz="1500" dirty="0"/>
              <a:t>Publicidade é uma informação sobre o produto ou a empresa</a:t>
            </a:r>
          </a:p>
        </p:txBody>
      </p:sp>
    </p:spTree>
    <p:extLst>
      <p:ext uri="{BB962C8B-B14F-4D97-AF65-F5344CB8AC3E}">
        <p14:creationId xmlns:p14="http://schemas.microsoft.com/office/powerpoint/2010/main" val="383576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Estrutura e operações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endParaRPr lang="pt-BR" sz="2000" dirty="0" smtClean="0"/>
          </a:p>
        </p:txBody>
      </p:sp>
      <p:pic>
        <p:nvPicPr>
          <p:cNvPr id="5122" name="Picture 2" descr="http://www.upf.br/feacjr/images/stories/organogra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929" y="1937478"/>
            <a:ext cx="6607185" cy="343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39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Estrutura e operações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sz="2000" dirty="0" smtClean="0"/>
              <a:t>Descreva </a:t>
            </a:r>
            <a:r>
              <a:rPr lang="pt-BR" sz="2000" dirty="0"/>
              <a:t>resumidamente os processos básicos para obtenção </a:t>
            </a:r>
            <a:r>
              <a:rPr lang="pt-BR" sz="2000" dirty="0" smtClean="0"/>
              <a:t>do serviço/produto</a:t>
            </a:r>
            <a:r>
              <a:rPr lang="pt-BR" sz="2000" dirty="0"/>
              <a:t>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Especifique </a:t>
            </a:r>
            <a:r>
              <a:rPr lang="pt-BR" sz="2000" dirty="0"/>
              <a:t>os motivos de escolha da localização do negócio: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</a:t>
            </a:r>
            <a:r>
              <a:rPr lang="pt-BR" sz="2000" dirty="0"/>
              <a:t>empresa já possui acordos firmados com </a:t>
            </a:r>
            <a:r>
              <a:rPr lang="pt-BR" sz="2000" dirty="0" smtClean="0"/>
              <a:t>fornecedores/parceiros para </a:t>
            </a:r>
            <a:r>
              <a:rPr lang="pt-BR" sz="2000" dirty="0"/>
              <a:t>o negócio? Caso sim, especifique cada um e o tipo </a:t>
            </a:r>
            <a:r>
              <a:rPr lang="pt-BR" sz="2000" dirty="0" smtClean="0"/>
              <a:t>de acordo/parceria</a:t>
            </a:r>
            <a:r>
              <a:rPr lang="pt-BR" sz="2000" dirty="0"/>
              <a:t>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</a:t>
            </a:r>
            <a:r>
              <a:rPr lang="pt-BR" sz="2000" dirty="0" err="1"/>
              <a:t>infra-estrutura</a:t>
            </a:r>
            <a:r>
              <a:rPr lang="pt-BR" sz="2000" dirty="0"/>
              <a:t> tecnológica já está disponível (no caso de Internet</a:t>
            </a:r>
            <a:r>
              <a:rPr lang="pt-BR" sz="2000" dirty="0" smtClean="0"/>
              <a:t>: hospedagem</a:t>
            </a:r>
            <a:r>
              <a:rPr lang="pt-BR" sz="2000" dirty="0"/>
              <a:t>, hardware, software etc.)? Caso sim, </a:t>
            </a:r>
            <a:r>
              <a:rPr lang="pt-BR" sz="2000" dirty="0" smtClean="0"/>
              <a:t>especifique resumidamente </a:t>
            </a:r>
            <a:r>
              <a:rPr lang="pt-BR" sz="2000" dirty="0"/>
              <a:t>a estratégia tecnológica da empresa: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91927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Estrutura e operações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Descrição dos cargos.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Localização e infraestrutura.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Operação.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Fornecedores.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58618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Estratégia de Crescimento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endParaRPr lang="pt-BR" sz="2000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632" y="1484784"/>
            <a:ext cx="4032274" cy="428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3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4377" y="67695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Plano de Negócios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algn="just"/>
            <a:endParaRPr lang="pt-BR" altLang="pt-BR" sz="2400" dirty="0"/>
          </a:p>
          <a:p>
            <a:pPr algn="just"/>
            <a:endParaRPr lang="pt-BR" altLang="pt-BR" sz="2400" dirty="0" smtClean="0"/>
          </a:p>
          <a:p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faculdadearapoti.com.br/blogadm/wp-content/uploads/2013/01/plano_de_negocio_896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419" y="1340768"/>
            <a:ext cx="5600700" cy="451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99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Estratégia de Crescimento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dirty="0"/>
              <a:t>Especifique resumidamente a visão de futuro da empresa:</a:t>
            </a:r>
          </a:p>
          <a:p>
            <a:endParaRPr lang="pt-BR" sz="2000" dirty="0"/>
          </a:p>
          <a:p>
            <a:r>
              <a:rPr lang="pt-BR" sz="2000" dirty="0" smtClean="0"/>
              <a:t>Defina </a:t>
            </a:r>
            <a:r>
              <a:rPr lang="pt-BR" sz="2000" dirty="0"/>
              <a:t>resumidamente um cronograma de ações com principais </a:t>
            </a:r>
            <a:r>
              <a:rPr lang="pt-BR" sz="2000" dirty="0" smtClean="0"/>
              <a:t>metas a </a:t>
            </a:r>
            <a:r>
              <a:rPr lang="pt-BR" sz="2000" dirty="0"/>
              <a:t>serem atingidas e marcos intermediários:</a:t>
            </a:r>
          </a:p>
          <a:p>
            <a:endParaRPr lang="pt-BR" sz="2000" dirty="0"/>
          </a:p>
          <a:p>
            <a:r>
              <a:rPr lang="pt-BR" sz="2000" dirty="0" smtClean="0"/>
              <a:t>A </a:t>
            </a:r>
            <a:r>
              <a:rPr lang="pt-BR" sz="2000" dirty="0"/>
              <a:t>empresa conhece seus pontos fortes e fracos e como </a:t>
            </a:r>
            <a:r>
              <a:rPr lang="pt-BR" sz="2000" dirty="0" smtClean="0"/>
              <a:t>melhorá-los/ minimizá-los</a:t>
            </a:r>
            <a:r>
              <a:rPr lang="pt-BR" sz="2000" dirty="0"/>
              <a:t>? Caso sim, cite os principais:</a:t>
            </a:r>
          </a:p>
          <a:p>
            <a:endParaRPr lang="pt-BR" sz="2000" dirty="0" smtClean="0"/>
          </a:p>
          <a:p>
            <a:r>
              <a:rPr lang="pt-BR" sz="2000" dirty="0" smtClean="0"/>
              <a:t>A </a:t>
            </a:r>
            <a:r>
              <a:rPr lang="pt-BR" sz="2000" dirty="0"/>
              <a:t>empresa conhece os riscos inerentes ao negócio? Caso </a:t>
            </a:r>
            <a:r>
              <a:rPr lang="pt-BR" sz="2000" dirty="0" smtClean="0"/>
              <a:t>sim, especifique </a:t>
            </a:r>
            <a:r>
              <a:rPr lang="pt-BR" sz="2000" dirty="0"/>
              <a:t>os principais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Resumindo analise SWOT.</a:t>
            </a:r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54598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Plano Financeiro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endParaRPr lang="pt-BR" sz="2000" dirty="0" smtClean="0"/>
          </a:p>
        </p:txBody>
      </p:sp>
      <p:pic>
        <p:nvPicPr>
          <p:cNvPr id="7170" name="Picture 2" descr="http://t0.gstatic.com/images?q=tbn:ANd9GcTT1yJo-FpeB2xJVR2QV-Ivx_8khVucVXBK5snwHvELx0KuSGh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51" y="1844824"/>
            <a:ext cx="6215026" cy="382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28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Plano Financeiro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dirty="0"/>
              <a:t>Necessidade de capital , pessoal, custos de marketing e vendas, investimento em </a:t>
            </a:r>
            <a:r>
              <a:rPr lang="pt-BR" sz="2000" dirty="0" err="1"/>
              <a:t>infra-estrutura</a:t>
            </a:r>
            <a:r>
              <a:rPr lang="pt-BR" sz="2000" dirty="0"/>
              <a:t>, inventários e contas a pagar, contas a receber etc...</a:t>
            </a:r>
          </a:p>
          <a:p>
            <a:endParaRPr lang="pt-BR" sz="2000" dirty="0"/>
          </a:p>
          <a:p>
            <a:r>
              <a:rPr lang="pt-BR" sz="2000" dirty="0"/>
              <a:t>Resultados projetados; </a:t>
            </a:r>
          </a:p>
          <a:p>
            <a:r>
              <a:rPr lang="pt-BR" sz="2000" dirty="0"/>
              <a:t>Balanço projetado;</a:t>
            </a:r>
          </a:p>
          <a:p>
            <a:r>
              <a:rPr lang="pt-BR" sz="2000" dirty="0"/>
              <a:t>Fluxo de caixa projetado;</a:t>
            </a:r>
          </a:p>
          <a:p>
            <a:r>
              <a:rPr lang="pt-BR" sz="2000" dirty="0"/>
              <a:t>Orçamento e fluxo de caixa mensais;</a:t>
            </a:r>
          </a:p>
          <a:p>
            <a:r>
              <a:rPr lang="pt-BR" sz="2000" dirty="0"/>
              <a:t>Ponto de equilíbrio;</a:t>
            </a:r>
          </a:p>
          <a:p>
            <a:r>
              <a:rPr lang="pt-BR" sz="2000" dirty="0"/>
              <a:t>Prazo de retorno do investimento;</a:t>
            </a:r>
          </a:p>
          <a:p>
            <a:endParaRPr lang="pt-BR" sz="2000" dirty="0"/>
          </a:p>
          <a:p>
            <a:r>
              <a:rPr lang="pt-BR" sz="2000" dirty="0"/>
              <a:t>Financiamentos </a:t>
            </a:r>
          </a:p>
          <a:p>
            <a:pPr lvl="1"/>
            <a:r>
              <a:rPr lang="pt-BR" sz="1500" dirty="0"/>
              <a:t>Cronograma, evolução do financiamento, benefício do financiamento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50856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Anexos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dirty="0"/>
              <a:t>Deve constar toda a documentação que julgue necessário para o melhor entendimento do plano de negócio. </a:t>
            </a:r>
          </a:p>
          <a:p>
            <a:endParaRPr lang="pt-BR" sz="2000" dirty="0"/>
          </a:p>
          <a:p>
            <a:r>
              <a:rPr lang="pt-BR" sz="2000" dirty="0"/>
              <a:t>Incluir </a:t>
            </a:r>
            <a:r>
              <a:rPr lang="pt-BR" sz="2000" i="1" dirty="0" err="1"/>
              <a:t>currilum</a:t>
            </a:r>
            <a:r>
              <a:rPr lang="pt-BR" sz="2000" i="1" dirty="0"/>
              <a:t> vitae </a:t>
            </a:r>
            <a:r>
              <a:rPr lang="pt-BR" sz="2000" dirty="0"/>
              <a:t>dos proprietários , sócios e principais cargos da empresa;</a:t>
            </a:r>
          </a:p>
          <a:p>
            <a:endParaRPr lang="pt-BR" sz="2000" dirty="0"/>
          </a:p>
          <a:p>
            <a:r>
              <a:rPr lang="pt-BR" sz="2000" dirty="0"/>
              <a:t>Contrato social da empresa;</a:t>
            </a:r>
          </a:p>
          <a:p>
            <a:endParaRPr lang="pt-BR" sz="2000" dirty="0"/>
          </a:p>
          <a:p>
            <a:r>
              <a:rPr lang="pt-BR" sz="2000" dirty="0"/>
              <a:t>Planilhas financeiras detalhadas;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422510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Conclusão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sz="2000" dirty="0"/>
              <a:t>Não existe uma receita de bolo para plano de negócios o que podemos fazer é ter uma sequencia de etapas, para apresentarmos nossas </a:t>
            </a:r>
            <a:r>
              <a:rPr lang="pt-BR" sz="2000" dirty="0" err="1"/>
              <a:t>idéias</a:t>
            </a:r>
            <a:r>
              <a:rPr lang="pt-BR" sz="2000" dirty="0"/>
              <a:t>, e assim ser mais fácil de ser compreendidos.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Existem várias ordens e maneiras de serem feitos os planos de negócios, mas o mais importante é que ele seja fácil de ser entendido e contenha as informações necessárias para a análise do empreendimento.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"O insucesso é apenas uma oportunidade para recomeçar de novo com mais inteligência.“</a:t>
            </a:r>
          </a:p>
          <a:p>
            <a:pPr lvl="4" algn="just"/>
            <a:r>
              <a:rPr lang="pt-BR" sz="1800" dirty="0"/>
              <a:t> Henri Ford.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41320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Estrutura de um PN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algn="just"/>
            <a:endParaRPr lang="pt-BR" altLang="pt-BR" sz="2400" dirty="0"/>
          </a:p>
          <a:p>
            <a:pPr algn="just"/>
            <a:endParaRPr lang="pt-BR" altLang="pt-BR" sz="2400" dirty="0" smtClean="0"/>
          </a:p>
          <a:p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Espaço Reservado para Conteúdo 2"/>
          <p:cNvSpPr txBox="1">
            <a:spLocks/>
          </p:cNvSpPr>
          <p:nvPr/>
        </p:nvSpPr>
        <p:spPr bwMode="auto">
          <a:xfrm>
            <a:off x="290328" y="1495452"/>
            <a:ext cx="850423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000" dirty="0" smtClean="0"/>
          </a:p>
          <a:p>
            <a:r>
              <a:rPr lang="pt-BR" sz="2000" dirty="0" smtClean="0"/>
              <a:t>1 -Capa</a:t>
            </a:r>
          </a:p>
          <a:p>
            <a:r>
              <a:rPr lang="pt-BR" sz="2000" dirty="0" smtClean="0"/>
              <a:t>2 -Sumário</a:t>
            </a:r>
          </a:p>
          <a:p>
            <a:r>
              <a:rPr lang="pt-BR" sz="2000" dirty="0" smtClean="0"/>
              <a:t>3 -Sumário Executivo</a:t>
            </a:r>
          </a:p>
          <a:p>
            <a:r>
              <a:rPr lang="pt-BR" sz="2000" dirty="0" smtClean="0"/>
              <a:t>4 –Conceito do Negócio</a:t>
            </a:r>
          </a:p>
          <a:p>
            <a:r>
              <a:rPr lang="pt-BR" sz="2000" dirty="0" smtClean="0"/>
              <a:t>5 –Equipe de Gestão</a:t>
            </a:r>
          </a:p>
          <a:p>
            <a:r>
              <a:rPr lang="pt-BR" sz="2000" dirty="0" smtClean="0"/>
              <a:t>6 –Mercado e competidores</a:t>
            </a:r>
          </a:p>
          <a:p>
            <a:r>
              <a:rPr lang="pt-BR" sz="2000" dirty="0" smtClean="0"/>
              <a:t>7 –Estratégias de Marketing</a:t>
            </a:r>
          </a:p>
          <a:p>
            <a:r>
              <a:rPr lang="pt-BR" sz="2000" dirty="0" smtClean="0"/>
              <a:t>8 –Estrutura e operações</a:t>
            </a:r>
          </a:p>
          <a:p>
            <a:r>
              <a:rPr lang="pt-BR" sz="2000" dirty="0" smtClean="0"/>
              <a:t>9 –Estratégias de crescimento</a:t>
            </a:r>
          </a:p>
          <a:p>
            <a:r>
              <a:rPr lang="pt-BR" sz="2000" dirty="0" smtClean="0"/>
              <a:t>10 –Plano financeiro</a:t>
            </a:r>
          </a:p>
          <a:p>
            <a:r>
              <a:rPr lang="pt-BR" sz="2000" dirty="0" smtClean="0"/>
              <a:t>11 - Anexos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54273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Sumário Executivo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algn="just"/>
            <a:endParaRPr lang="pt-BR" altLang="pt-BR" sz="2400" dirty="0"/>
          </a:p>
          <a:p>
            <a:pPr algn="just"/>
            <a:endParaRPr lang="pt-BR" altLang="pt-BR" sz="2400" dirty="0" smtClean="0"/>
          </a:p>
          <a:p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spaço Reservado para Conteúdo 2"/>
          <p:cNvSpPr txBox="1">
            <a:spLocks/>
          </p:cNvSpPr>
          <p:nvPr/>
        </p:nvSpPr>
        <p:spPr bwMode="auto">
          <a:xfrm>
            <a:off x="301625" y="1527175"/>
            <a:ext cx="8504238" cy="468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smtClean="0"/>
              <a:t>É a parte mais importante do Plano de Negócios</a:t>
            </a:r>
          </a:p>
          <a:p>
            <a:endParaRPr lang="pt-BR" sz="2000" smtClean="0"/>
          </a:p>
          <a:p>
            <a:r>
              <a:rPr lang="pt-BR" sz="2000" smtClean="0"/>
              <a:t>Missão, Visão e valores.</a:t>
            </a:r>
          </a:p>
          <a:p>
            <a:endParaRPr lang="pt-BR" sz="800" smtClean="0"/>
          </a:p>
          <a:p>
            <a:r>
              <a:rPr lang="pt-BR" sz="2000" smtClean="0"/>
              <a:t>História da empresa.</a:t>
            </a:r>
          </a:p>
          <a:p>
            <a:endParaRPr lang="pt-BR" sz="800" smtClean="0"/>
          </a:p>
          <a:p>
            <a:r>
              <a:rPr lang="pt-BR" sz="2000" smtClean="0"/>
              <a:t>Vantagens competitivas da empresa: equipe gerencial e pessoas chaves, localização geográfica, diferenciais no processo produtivo, no atendimento aos clientes, etc...</a:t>
            </a:r>
          </a:p>
          <a:p>
            <a:endParaRPr lang="pt-BR" sz="800" smtClean="0"/>
          </a:p>
          <a:p>
            <a:r>
              <a:rPr lang="pt-BR" sz="2000" smtClean="0"/>
              <a:t>Histórico de performance financeira.</a:t>
            </a:r>
          </a:p>
          <a:p>
            <a:endParaRPr lang="pt-BR" sz="800" smtClean="0"/>
          </a:p>
          <a:p>
            <a:r>
              <a:rPr lang="pt-BR" sz="2000" smtClean="0"/>
              <a:t>Proprietários/ acionistas.</a:t>
            </a:r>
          </a:p>
          <a:p>
            <a:endParaRPr lang="pt-BR" sz="2000" smtClean="0"/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416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Sumário Executivo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dirty="0" smtClean="0"/>
              <a:t>O SE diz:</a:t>
            </a:r>
          </a:p>
          <a:p>
            <a:endParaRPr lang="pt-BR" sz="2000" dirty="0" smtClean="0"/>
          </a:p>
          <a:p>
            <a:r>
              <a:rPr lang="pt-BR" sz="2000" dirty="0" smtClean="0"/>
              <a:t>Quem você é</a:t>
            </a:r>
          </a:p>
          <a:p>
            <a:endParaRPr lang="pt-BR" sz="800" dirty="0" smtClean="0"/>
          </a:p>
          <a:p>
            <a:r>
              <a:rPr lang="pt-BR" sz="2000" dirty="0" smtClean="0"/>
              <a:t>Qual é sua estratégia/visão</a:t>
            </a:r>
          </a:p>
          <a:p>
            <a:endParaRPr lang="pt-BR" sz="800" dirty="0" smtClean="0"/>
          </a:p>
          <a:p>
            <a:r>
              <a:rPr lang="pt-BR" sz="2000" dirty="0" smtClean="0"/>
              <a:t>O que você está fazendo e o propósito de fazê-lo</a:t>
            </a:r>
          </a:p>
          <a:p>
            <a:endParaRPr lang="pt-BR" sz="800" dirty="0" smtClean="0"/>
          </a:p>
          <a:p>
            <a:r>
              <a:rPr lang="pt-BR" sz="2000" dirty="0" smtClean="0"/>
              <a:t>Qual é seu mercado</a:t>
            </a:r>
          </a:p>
          <a:p>
            <a:endParaRPr lang="pt-BR" sz="800" dirty="0" smtClean="0"/>
          </a:p>
          <a:p>
            <a:r>
              <a:rPr lang="pt-BR" sz="2000" dirty="0" smtClean="0"/>
              <a:t>Quanto dinheiro você precisa e o que fará com ele</a:t>
            </a:r>
          </a:p>
          <a:p>
            <a:endParaRPr lang="pt-BR" sz="800" dirty="0" smtClean="0"/>
          </a:p>
          <a:p>
            <a:r>
              <a:rPr lang="pt-BR" sz="2000" dirty="0" smtClean="0"/>
              <a:t>Quais são suas vantagens competitivas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6198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Conceito do Negócio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endParaRPr lang="pt-BR" sz="2000" dirty="0" smtClean="0"/>
          </a:p>
          <a:p>
            <a:r>
              <a:rPr lang="pt-BR" sz="2000" dirty="0" smtClean="0"/>
              <a:t>Descreva </a:t>
            </a:r>
            <a:r>
              <a:rPr lang="pt-BR" sz="2000" dirty="0"/>
              <a:t>resumidamente o conceito do negócio da empresa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Esse </a:t>
            </a:r>
            <a:r>
              <a:rPr lang="pt-BR" sz="2000" dirty="0"/>
              <a:t>conceito é inédito no Brasil? Caso não, cite os já existentes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O </a:t>
            </a:r>
            <a:r>
              <a:rPr lang="pt-BR" sz="2000" dirty="0"/>
              <a:t>conceito do negócio tem similares fora do Brasil? Caso sim, cite-os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Especifique </a:t>
            </a:r>
            <a:r>
              <a:rPr lang="pt-BR" sz="2000" dirty="0"/>
              <a:t>qual o estágio atual do negócio ou a previsão de seu</a:t>
            </a:r>
          </a:p>
          <a:p>
            <a:r>
              <a:rPr lang="pt-BR" sz="2000" dirty="0"/>
              <a:t>lançamento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Especifique seu produto/serviço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1423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Conceito do Negócio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sz="2000" b="1" dirty="0" smtClean="0"/>
              <a:t>Produto ou Serviço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Apresenta </a:t>
            </a:r>
            <a:r>
              <a:rPr lang="pt-BR" sz="2000" dirty="0"/>
              <a:t>uma descrição clara dos seus principais produtos/serviços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Apresente </a:t>
            </a:r>
            <a:r>
              <a:rPr lang="pt-BR" sz="2000" dirty="0"/>
              <a:t>os principais benefícios e características dos produtos/serviços?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</a:t>
            </a:r>
            <a:r>
              <a:rPr lang="pt-BR" sz="2000" dirty="0"/>
              <a:t>empresa domina a tecnologia? Há patentes? Há investimento em </a:t>
            </a:r>
            <a:r>
              <a:rPr lang="pt-BR" sz="2000" dirty="0" smtClean="0"/>
              <a:t>P&amp;D? Caso </a:t>
            </a:r>
            <a:r>
              <a:rPr lang="pt-BR" sz="2000" dirty="0"/>
              <a:t>sim especifique.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Mostre </a:t>
            </a:r>
            <a:r>
              <a:rPr lang="pt-BR" sz="2000" dirty="0"/>
              <a:t>o estágio atual de desenvolvimento do produto/serviço. Qual é </a:t>
            </a:r>
            <a:r>
              <a:rPr lang="pt-BR" sz="2000" dirty="0" smtClean="0"/>
              <a:t>seu ciclo </a:t>
            </a:r>
            <a:r>
              <a:rPr lang="pt-BR" sz="2000" dirty="0"/>
              <a:t>de vida?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3964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Equipe de Gestão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endParaRPr lang="pt-BR" sz="2000" dirty="0" smtClean="0"/>
          </a:p>
        </p:txBody>
      </p:sp>
      <p:pic>
        <p:nvPicPr>
          <p:cNvPr id="2050" name="Picture 2" descr="http://www.sbcoaching.com.br/blog/wp-content/uploads/2013/04/gestao-pessoas-empres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2276872"/>
            <a:ext cx="657225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70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Equipe de Gestão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sz="2000" dirty="0" smtClean="0"/>
              <a:t>A </a:t>
            </a:r>
            <a:r>
              <a:rPr lang="pt-BR" sz="2000" dirty="0"/>
              <a:t>empresa tem um organograma com a descrição dos </a:t>
            </a:r>
            <a:r>
              <a:rPr lang="pt-BR" sz="2000" dirty="0" smtClean="0"/>
              <a:t>executivos principais </a:t>
            </a:r>
            <a:r>
              <a:rPr lang="pt-BR" sz="2000" dirty="0"/>
              <a:t>e suas funções (nome, posição, formação acadêmica</a:t>
            </a:r>
            <a:r>
              <a:rPr lang="pt-BR" sz="2000" dirty="0" smtClean="0"/>
              <a:t>, experiências </a:t>
            </a:r>
            <a:r>
              <a:rPr lang="pt-BR" sz="2000" dirty="0"/>
              <a:t>profissionais anteriores e principais habilidades)? </a:t>
            </a:r>
            <a:r>
              <a:rPr lang="pt-BR" sz="2000" dirty="0" smtClean="0"/>
              <a:t>Caso sim</a:t>
            </a:r>
            <a:r>
              <a:rPr lang="pt-BR" sz="2000" dirty="0"/>
              <a:t>, especifique resumidamente: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</a:t>
            </a:r>
            <a:r>
              <a:rPr lang="pt-BR" sz="2000" dirty="0"/>
              <a:t>equipe de gestão está completa? Caso não, especifique </a:t>
            </a:r>
            <a:r>
              <a:rPr lang="pt-BR" sz="2000" dirty="0" smtClean="0"/>
              <a:t>quais profissionais </a:t>
            </a:r>
            <a:r>
              <a:rPr lang="pt-BR" sz="2000" dirty="0"/>
              <a:t>estão faltando: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Especifique </a:t>
            </a:r>
            <a:r>
              <a:rPr lang="pt-BR" sz="2000" dirty="0"/>
              <a:t>a previsão de funcionários da empresa para </a:t>
            </a:r>
            <a:r>
              <a:rPr lang="pt-BR" sz="2000" dirty="0" smtClean="0"/>
              <a:t>seus primeiros </a:t>
            </a:r>
            <a:r>
              <a:rPr lang="pt-BR" sz="2000" dirty="0"/>
              <a:t>três anos. Quais benefícios e incentivos serão oferecidos </a:t>
            </a:r>
            <a:r>
              <a:rPr lang="pt-BR" sz="2000" dirty="0" smtClean="0"/>
              <a:t>a eles</a:t>
            </a:r>
            <a:r>
              <a:rPr lang="pt-BR" sz="2000" dirty="0"/>
              <a:t>?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Especifique </a:t>
            </a:r>
            <a:r>
              <a:rPr lang="pt-BR" sz="2000" dirty="0"/>
              <a:t>o envolvimento de cada um dos sócios nos negócios: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13531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power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de power</Template>
  <TotalTime>2668</TotalTime>
  <Words>1151</Words>
  <Application>Microsoft Office PowerPoint</Application>
  <PresentationFormat>Apresentação na tela (4:3)</PresentationFormat>
  <Paragraphs>265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modelo de power</vt:lpstr>
      <vt:lpstr>Empreendedorismo e Elaboração de Plano de Negócio</vt:lpstr>
      <vt:lpstr>Plano de Negócios</vt:lpstr>
      <vt:lpstr>Estrutura de um PN</vt:lpstr>
      <vt:lpstr>Sumário Executivo</vt:lpstr>
      <vt:lpstr>Sumário Executivo</vt:lpstr>
      <vt:lpstr>Conceito do Negócio</vt:lpstr>
      <vt:lpstr>Conceito do Negócio</vt:lpstr>
      <vt:lpstr>Equipe de Gestão</vt:lpstr>
      <vt:lpstr>Equipe de Gestão</vt:lpstr>
      <vt:lpstr>Mercado e competidores</vt:lpstr>
      <vt:lpstr>Mercado e competidores</vt:lpstr>
      <vt:lpstr>Mercado e competidores</vt:lpstr>
      <vt:lpstr>Estratégia de Marketing</vt:lpstr>
      <vt:lpstr>Estratégia de Marketing</vt:lpstr>
      <vt:lpstr>Estratégia de Marketing</vt:lpstr>
      <vt:lpstr>Estrutura e operações</vt:lpstr>
      <vt:lpstr>Estrutura e operações</vt:lpstr>
      <vt:lpstr>Estrutura e operações</vt:lpstr>
      <vt:lpstr>Estratégia de Crescimento</vt:lpstr>
      <vt:lpstr>Estratégia de Crescimento</vt:lpstr>
      <vt:lpstr>Plano Financeiro</vt:lpstr>
      <vt:lpstr>Plano Financeiro</vt:lpstr>
      <vt:lpstr>Anexos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EMPREENDEDORISMO</dc:title>
  <dc:creator>FABIO JOSENDE PAZ</dc:creator>
  <cp:lastModifiedBy>Fabio</cp:lastModifiedBy>
  <cp:revision>155</cp:revision>
  <dcterms:created xsi:type="dcterms:W3CDTF">2014-04-23T19:17:08Z</dcterms:created>
  <dcterms:modified xsi:type="dcterms:W3CDTF">2014-07-09T16:48:37Z</dcterms:modified>
</cp:coreProperties>
</file>