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2"/>
  </p:notesMasterIdLst>
  <p:sldIdLst>
    <p:sldId id="256" r:id="rId2"/>
    <p:sldId id="291" r:id="rId3"/>
    <p:sldId id="379" r:id="rId4"/>
    <p:sldId id="377" r:id="rId5"/>
    <p:sldId id="360" r:id="rId6"/>
    <p:sldId id="380" r:id="rId7"/>
    <p:sldId id="385" r:id="rId8"/>
    <p:sldId id="378" r:id="rId9"/>
    <p:sldId id="376" r:id="rId10"/>
    <p:sldId id="296" r:id="rId11"/>
    <p:sldId id="367" r:id="rId12"/>
    <p:sldId id="368" r:id="rId13"/>
    <p:sldId id="369" r:id="rId14"/>
    <p:sldId id="297" r:id="rId15"/>
    <p:sldId id="390" r:id="rId16"/>
    <p:sldId id="384" r:id="rId17"/>
    <p:sldId id="386" r:id="rId18"/>
    <p:sldId id="361" r:id="rId19"/>
    <p:sldId id="362" r:id="rId20"/>
    <p:sldId id="298" r:id="rId21"/>
    <p:sldId id="299" r:id="rId22"/>
    <p:sldId id="300" r:id="rId23"/>
    <p:sldId id="304" r:id="rId24"/>
    <p:sldId id="301" r:id="rId25"/>
    <p:sldId id="302" r:id="rId26"/>
    <p:sldId id="303" r:id="rId27"/>
    <p:sldId id="365" r:id="rId28"/>
    <p:sldId id="306" r:id="rId29"/>
    <p:sldId id="413" r:id="rId30"/>
    <p:sldId id="305" r:id="rId31"/>
    <p:sldId id="370" r:id="rId32"/>
    <p:sldId id="308" r:id="rId33"/>
    <p:sldId id="366" r:id="rId34"/>
    <p:sldId id="309" r:id="rId35"/>
    <p:sldId id="310" r:id="rId36"/>
    <p:sldId id="311" r:id="rId37"/>
    <p:sldId id="313" r:id="rId38"/>
    <p:sldId id="312" r:id="rId39"/>
    <p:sldId id="371" r:id="rId40"/>
    <p:sldId id="314" r:id="rId41"/>
    <p:sldId id="315" r:id="rId42"/>
    <p:sldId id="316" r:id="rId43"/>
    <p:sldId id="319" r:id="rId44"/>
    <p:sldId id="322" r:id="rId45"/>
    <p:sldId id="326" r:id="rId46"/>
    <p:sldId id="327" r:id="rId47"/>
    <p:sldId id="389" r:id="rId48"/>
    <p:sldId id="395" r:id="rId49"/>
    <p:sldId id="387" r:id="rId50"/>
    <p:sldId id="388" r:id="rId51"/>
    <p:sldId id="328" r:id="rId52"/>
    <p:sldId id="329" r:id="rId53"/>
    <p:sldId id="330" r:id="rId54"/>
    <p:sldId id="364" r:id="rId55"/>
    <p:sldId id="381" r:id="rId56"/>
    <p:sldId id="392" r:id="rId57"/>
    <p:sldId id="382" r:id="rId58"/>
    <p:sldId id="394" r:id="rId59"/>
    <p:sldId id="393" r:id="rId60"/>
    <p:sldId id="334" r:id="rId61"/>
    <p:sldId id="335" r:id="rId62"/>
    <p:sldId id="336" r:id="rId63"/>
    <p:sldId id="337" r:id="rId64"/>
    <p:sldId id="338" r:id="rId65"/>
    <p:sldId id="339" r:id="rId66"/>
    <p:sldId id="340" r:id="rId67"/>
    <p:sldId id="342" r:id="rId68"/>
    <p:sldId id="412" r:id="rId69"/>
    <p:sldId id="343" r:id="rId70"/>
    <p:sldId id="372" r:id="rId71"/>
    <p:sldId id="346" r:id="rId72"/>
    <p:sldId id="348" r:id="rId73"/>
    <p:sldId id="349" r:id="rId74"/>
    <p:sldId id="350" r:id="rId75"/>
    <p:sldId id="373" r:id="rId76"/>
    <p:sldId id="351" r:id="rId77"/>
    <p:sldId id="353" r:id="rId78"/>
    <p:sldId id="354" r:id="rId79"/>
    <p:sldId id="355" r:id="rId80"/>
    <p:sldId id="356" r:id="rId81"/>
    <p:sldId id="357" r:id="rId82"/>
    <p:sldId id="374" r:id="rId83"/>
    <p:sldId id="358" r:id="rId84"/>
    <p:sldId id="289" r:id="rId85"/>
    <p:sldId id="396" r:id="rId86"/>
    <p:sldId id="397" r:id="rId87"/>
    <p:sldId id="398" r:id="rId88"/>
    <p:sldId id="399" r:id="rId89"/>
    <p:sldId id="400" r:id="rId90"/>
    <p:sldId id="401" r:id="rId91"/>
    <p:sldId id="402" r:id="rId92"/>
    <p:sldId id="403" r:id="rId93"/>
    <p:sldId id="404" r:id="rId94"/>
    <p:sldId id="405" r:id="rId95"/>
    <p:sldId id="406" r:id="rId96"/>
    <p:sldId id="407" r:id="rId97"/>
    <p:sldId id="408" r:id="rId98"/>
    <p:sldId id="409" r:id="rId99"/>
    <p:sldId id="410" r:id="rId100"/>
    <p:sldId id="411" r:id="rId10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F4B7"/>
    <a:srgbClr val="0D3F09"/>
    <a:srgbClr val="000000"/>
    <a:srgbClr val="061E04"/>
    <a:srgbClr val="B2A6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Estilo Claro 1 - Ênfas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9" autoAdjust="0"/>
    <p:restoredTop sz="94660"/>
  </p:normalViewPr>
  <p:slideViewPr>
    <p:cSldViewPr>
      <p:cViewPr>
        <p:scale>
          <a:sx n="80" d="100"/>
          <a:sy n="80" d="100"/>
        </p:scale>
        <p:origin x="904" y="-6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7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D36CD-2C38-4DDE-84DD-FF3B677F50EF}" type="datetimeFigureOut">
              <a:rPr lang="pt-BR" smtClean="0"/>
              <a:pPr/>
              <a:t>09/02/2022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3718B-4A5C-462D-8D2D-9CC82D47FA1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358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8D8AF7-9211-4191-B134-D0F37998A7A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37EAB-A36E-4603-98F6-3B41C78462B0}" type="slidenum">
              <a:rPr lang="pt-BR"/>
              <a:pPr/>
              <a:t>21</a:t>
            </a:fld>
            <a:endParaRPr lang="pt-BR"/>
          </a:p>
        </p:txBody>
      </p:sp>
      <p:sp>
        <p:nvSpPr>
          <p:cNvPr id="84995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DE0F2829-D8CA-4E76-883C-ED64807B7CE4}" type="slidenum">
              <a:rPr lang="en-US" sz="1300"/>
              <a:pPr algn="r" defTabSz="990600"/>
              <a:t>21</a:t>
            </a:fld>
            <a:endParaRPr lang="en-US" sz="1300"/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A72EF9-08C0-4BAD-BD50-F95C0EFE3B1B}" type="slidenum">
              <a:rPr lang="pt-BR"/>
              <a:pPr/>
              <a:t>22</a:t>
            </a:fld>
            <a:endParaRPr lang="pt-BR"/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CA269490-6E38-4E9F-82DF-105CC4D2AF68}" type="slidenum">
              <a:rPr lang="en-US" sz="1300"/>
              <a:pPr algn="r" defTabSz="990600"/>
              <a:t>22</a:t>
            </a:fld>
            <a:endParaRPr lang="en-US" sz="1300"/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F164E9-7C03-4E63-BDD6-C801B0FF7FE1}" type="slidenum">
              <a:rPr lang="pt-BR"/>
              <a:pPr/>
              <a:t>23</a:t>
            </a:fld>
            <a:endParaRPr lang="pt-BR"/>
          </a:p>
        </p:txBody>
      </p:sp>
      <p:sp>
        <p:nvSpPr>
          <p:cNvPr id="90115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93E025D0-66A5-4312-B0B5-77022A655B91}" type="slidenum">
              <a:rPr lang="en-US" sz="1300"/>
              <a:pPr algn="r" defTabSz="990600"/>
              <a:t>23</a:t>
            </a:fld>
            <a:endParaRPr lang="en-US" sz="1300"/>
          </a:p>
        </p:txBody>
      </p:sp>
      <p:sp>
        <p:nvSpPr>
          <p:cNvPr id="901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901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4F3159-8201-4AE4-9ABC-DBBC7FC6A4D7}" type="slidenum">
              <a:rPr lang="pt-BR"/>
              <a:pPr/>
              <a:t>24</a:t>
            </a:fld>
            <a:endParaRPr lang="pt-BR"/>
          </a:p>
        </p:txBody>
      </p:sp>
      <p:sp>
        <p:nvSpPr>
          <p:cNvPr id="87043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40E94FB9-E3F8-4044-B3F5-522353D3002A}" type="slidenum">
              <a:rPr lang="en-US" sz="1300"/>
              <a:pPr algn="r" defTabSz="990600"/>
              <a:t>24</a:t>
            </a:fld>
            <a:endParaRPr lang="en-US" sz="1300"/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8391B2-8E30-47EC-806A-4B35976024E9}" type="slidenum">
              <a:rPr lang="pt-BR"/>
              <a:pPr/>
              <a:t>25</a:t>
            </a:fld>
            <a:endParaRPr lang="pt-BR"/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F83C78F5-D469-4F0A-B57E-DED42832E8ED}" type="slidenum">
              <a:rPr lang="en-US" sz="1300"/>
              <a:pPr algn="r" defTabSz="990600"/>
              <a:t>25</a:t>
            </a:fld>
            <a:endParaRPr lang="en-US" sz="1300"/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1085B0-2CE3-4E7A-BAE7-55D1953AF361}" type="slidenum">
              <a:rPr lang="pt-BR"/>
              <a:pPr/>
              <a:t>26</a:t>
            </a:fld>
            <a:endParaRPr lang="pt-BR"/>
          </a:p>
        </p:txBody>
      </p:sp>
      <p:sp>
        <p:nvSpPr>
          <p:cNvPr id="89091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F4C2220E-E875-4F28-80C2-0DE5333D9683}" type="slidenum">
              <a:rPr lang="en-US" sz="1300"/>
              <a:pPr algn="r" defTabSz="990600"/>
              <a:t>26</a:t>
            </a:fld>
            <a:endParaRPr lang="en-US" sz="1300"/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D734B3-528D-40BE-8A27-2D625523238A}" type="slidenum">
              <a:rPr lang="pt-BR"/>
              <a:pPr/>
              <a:t>28</a:t>
            </a:fld>
            <a:endParaRPr lang="pt-BR"/>
          </a:p>
        </p:txBody>
      </p:sp>
      <p:sp>
        <p:nvSpPr>
          <p:cNvPr id="92163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CA197CCD-EC78-491E-A554-6B1A81B4E333}" type="slidenum">
              <a:rPr lang="en-US" sz="1300"/>
              <a:pPr algn="r" defTabSz="990600"/>
              <a:t>28</a:t>
            </a:fld>
            <a:endParaRPr lang="en-US" sz="1300"/>
          </a:p>
        </p:txBody>
      </p:sp>
      <p:sp>
        <p:nvSpPr>
          <p:cNvPr id="92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921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B55B11-FFD1-480C-B49F-42E1C9BA7E81}" type="slidenum">
              <a:rPr lang="pt-BR"/>
              <a:pPr/>
              <a:t>30</a:t>
            </a:fld>
            <a:endParaRPr lang="pt-BR"/>
          </a:p>
        </p:txBody>
      </p:sp>
      <p:sp>
        <p:nvSpPr>
          <p:cNvPr id="91139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8E500680-A87E-4B31-B1F1-74239F70A653}" type="slidenum">
              <a:rPr lang="en-US" sz="1300"/>
              <a:pPr algn="r" defTabSz="990600"/>
              <a:t>30</a:t>
            </a:fld>
            <a:endParaRPr lang="en-US" sz="1300"/>
          </a:p>
        </p:txBody>
      </p:sp>
      <p:sp>
        <p:nvSpPr>
          <p:cNvPr id="911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911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579402-1C26-44CA-A33F-9C40278A52A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26" y="4342991"/>
            <a:ext cx="5028349" cy="4116027"/>
          </a:xfrm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578EC3-8D24-43FE-8FBF-7C6A5284280C}" type="slidenum">
              <a:rPr lang="pt-BR"/>
              <a:pPr/>
              <a:t>32</a:t>
            </a:fld>
            <a:endParaRPr lang="pt-BR"/>
          </a:p>
        </p:txBody>
      </p:sp>
      <p:sp>
        <p:nvSpPr>
          <p:cNvPr id="94211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041A5306-7B53-41B6-AD24-6862D3FBA801}" type="slidenum">
              <a:rPr lang="en-US" sz="1300"/>
              <a:pPr algn="r" defTabSz="990600"/>
              <a:t>32</a:t>
            </a:fld>
            <a:endParaRPr lang="en-US" sz="1300"/>
          </a:p>
        </p:txBody>
      </p:sp>
      <p:sp>
        <p:nvSpPr>
          <p:cNvPr id="942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942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4DDAF9-13D0-4438-9B14-E363B66BF556}" type="slidenum">
              <a:rPr lang="pt-BR"/>
              <a:pPr/>
              <a:t>5</a:t>
            </a:fld>
            <a:endParaRPr lang="pt-BR"/>
          </a:p>
        </p:txBody>
      </p:sp>
      <p:sp>
        <p:nvSpPr>
          <p:cNvPr id="80899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4F677127-7375-4AF1-A9DA-496AF778419B}" type="slidenum">
              <a:rPr lang="en-US" sz="1300"/>
              <a:pPr algn="r" defTabSz="990600"/>
              <a:t>5</a:t>
            </a:fld>
            <a:endParaRPr lang="en-US" sz="1300"/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4877AB-37E9-4311-94A1-4EA43C2F5991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26" y="4342991"/>
            <a:ext cx="5028349" cy="4116027"/>
          </a:xfrm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E85459-7D33-4EFD-A13C-A1C9F63AD8E8}" type="slidenum">
              <a:rPr lang="pt-BR"/>
              <a:pPr/>
              <a:t>34</a:t>
            </a:fld>
            <a:endParaRPr lang="pt-BR"/>
          </a:p>
        </p:txBody>
      </p:sp>
      <p:sp>
        <p:nvSpPr>
          <p:cNvPr id="95235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61542808-2D1D-4EF1-9521-CF4D63254895}" type="slidenum">
              <a:rPr lang="en-US" sz="1300"/>
              <a:pPr algn="r" defTabSz="990600"/>
              <a:t>34</a:t>
            </a:fld>
            <a:endParaRPr lang="en-US" sz="1300"/>
          </a:p>
        </p:txBody>
      </p:sp>
      <p:sp>
        <p:nvSpPr>
          <p:cNvPr id="95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952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B22B9-AD9F-4C27-8D8E-74C17A8139BD}" type="slidenum">
              <a:rPr lang="pt-BR"/>
              <a:pPr/>
              <a:t>35</a:t>
            </a:fld>
            <a:endParaRPr lang="pt-BR"/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67CB3437-4884-447F-886F-BC863ABA51B3}" type="slidenum">
              <a:rPr lang="en-US" sz="1300"/>
              <a:pPr algn="r" defTabSz="990600"/>
              <a:t>35</a:t>
            </a:fld>
            <a:endParaRPr lang="en-US" sz="13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E58338-6499-4949-9836-1B8F18332F52}" type="slidenum">
              <a:rPr lang="pt-BR"/>
              <a:pPr/>
              <a:t>36</a:t>
            </a:fld>
            <a:endParaRPr lang="pt-BR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5F58FB1C-BED1-4447-9ABD-73C0862E46B9}" type="slidenum">
              <a:rPr lang="en-US" sz="1300"/>
              <a:pPr algn="r" defTabSz="990600"/>
              <a:t>36</a:t>
            </a:fld>
            <a:endParaRPr lang="en-US" sz="130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28D2AA-F4AB-4322-87ED-7AEC77CF256C}" type="slidenum">
              <a:rPr lang="pt-BR"/>
              <a:pPr/>
              <a:t>37</a:t>
            </a:fld>
            <a:endParaRPr lang="pt-BR"/>
          </a:p>
        </p:txBody>
      </p:sp>
      <p:sp>
        <p:nvSpPr>
          <p:cNvPr id="99331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35D86EE4-2645-4603-8E9C-1AC91D320A98}" type="slidenum">
              <a:rPr lang="en-US" sz="1300"/>
              <a:pPr algn="r" defTabSz="990600"/>
              <a:t>37</a:t>
            </a:fld>
            <a:endParaRPr lang="en-US" sz="1300"/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101A48-77A7-43B3-9E2A-81FE6BC8062B}" type="slidenum">
              <a:rPr lang="pt-BR"/>
              <a:pPr/>
              <a:t>38</a:t>
            </a:fld>
            <a:endParaRPr lang="pt-BR"/>
          </a:p>
        </p:txBody>
      </p:sp>
      <p:sp>
        <p:nvSpPr>
          <p:cNvPr id="98307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91FE9FE2-EAF2-4D32-94D1-EA2A1845788B}" type="slidenum">
              <a:rPr lang="en-US" sz="1300"/>
              <a:pPr algn="r" defTabSz="990600"/>
              <a:t>38</a:t>
            </a:fld>
            <a:endParaRPr lang="en-US" sz="1300"/>
          </a:p>
        </p:txBody>
      </p:sp>
      <p:sp>
        <p:nvSpPr>
          <p:cNvPr id="983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983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101A48-77A7-43B3-9E2A-81FE6BC8062B}" type="slidenum">
              <a:rPr lang="pt-BR"/>
              <a:pPr/>
              <a:t>39</a:t>
            </a:fld>
            <a:endParaRPr lang="pt-BR"/>
          </a:p>
        </p:txBody>
      </p:sp>
      <p:sp>
        <p:nvSpPr>
          <p:cNvPr id="98307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91FE9FE2-EAF2-4D32-94D1-EA2A1845788B}" type="slidenum">
              <a:rPr lang="en-US" sz="1300"/>
              <a:pPr algn="r" defTabSz="990600"/>
              <a:t>39</a:t>
            </a:fld>
            <a:endParaRPr lang="en-US" sz="1300"/>
          </a:p>
        </p:txBody>
      </p:sp>
      <p:sp>
        <p:nvSpPr>
          <p:cNvPr id="983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983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AEE52F-5A11-406A-9595-227526B0B816}" type="slidenum">
              <a:rPr lang="pt-BR"/>
              <a:pPr/>
              <a:t>40</a:t>
            </a:fld>
            <a:endParaRPr lang="pt-BR"/>
          </a:p>
        </p:txBody>
      </p:sp>
      <p:sp>
        <p:nvSpPr>
          <p:cNvPr id="100355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9CEF4C98-BDF0-41B9-B146-7866C11E33CE}" type="slidenum">
              <a:rPr lang="en-US" sz="1300"/>
              <a:pPr algn="r" defTabSz="990600"/>
              <a:t>40</a:t>
            </a:fld>
            <a:endParaRPr lang="en-US" sz="1300"/>
          </a:p>
        </p:txBody>
      </p:sp>
      <p:sp>
        <p:nvSpPr>
          <p:cNvPr id="1003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003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EA5103-3CED-492E-8A23-83776A0B389A}" type="slidenum">
              <a:rPr lang="pt-BR"/>
              <a:pPr/>
              <a:t>41</a:t>
            </a:fld>
            <a:endParaRPr lang="pt-BR"/>
          </a:p>
        </p:txBody>
      </p:sp>
      <p:sp>
        <p:nvSpPr>
          <p:cNvPr id="101379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C14513C8-002E-4B64-BC72-F5E3D1CBBD34}" type="slidenum">
              <a:rPr lang="en-US" sz="1300"/>
              <a:pPr algn="r" defTabSz="990600"/>
              <a:t>41</a:t>
            </a:fld>
            <a:endParaRPr lang="en-US" sz="1300"/>
          </a:p>
        </p:txBody>
      </p:sp>
      <p:sp>
        <p:nvSpPr>
          <p:cNvPr id="1013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013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56378-434B-48D2-9B6D-67DA9B336E45}" type="slidenum">
              <a:rPr lang="pt-BR"/>
              <a:pPr/>
              <a:t>42</a:t>
            </a:fld>
            <a:endParaRPr lang="pt-BR"/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5E02DDCB-C663-4D20-B2D9-F1980046BA52}" type="slidenum">
              <a:rPr lang="en-US" sz="1300"/>
              <a:pPr algn="r" defTabSz="990600"/>
              <a:t>42</a:t>
            </a:fld>
            <a:endParaRPr lang="en-US" sz="1300"/>
          </a:p>
        </p:txBody>
      </p:sp>
      <p:sp>
        <p:nvSpPr>
          <p:cNvPr id="1024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024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4DDAF9-13D0-4438-9B14-E363B66BF556}" type="slidenum">
              <a:rPr lang="pt-BR"/>
              <a:pPr/>
              <a:t>9</a:t>
            </a:fld>
            <a:endParaRPr lang="pt-BR"/>
          </a:p>
        </p:txBody>
      </p:sp>
      <p:sp>
        <p:nvSpPr>
          <p:cNvPr id="80899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4F677127-7375-4AF1-A9DA-496AF778419B}" type="slidenum">
              <a:rPr lang="en-US" sz="1300"/>
              <a:pPr algn="r" defTabSz="990600"/>
              <a:t>9</a:t>
            </a:fld>
            <a:endParaRPr lang="en-US" sz="1300"/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CE1658-03DF-4B33-8517-C30977925748}" type="slidenum">
              <a:rPr lang="pt-BR"/>
              <a:pPr/>
              <a:t>43</a:t>
            </a:fld>
            <a:endParaRPr lang="pt-BR"/>
          </a:p>
        </p:txBody>
      </p:sp>
      <p:sp>
        <p:nvSpPr>
          <p:cNvPr id="105475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08761847-2B97-423F-A20A-6872BF62A721}" type="slidenum">
              <a:rPr lang="en-US" sz="1300"/>
              <a:pPr algn="r" defTabSz="990600"/>
              <a:t>43</a:t>
            </a:fld>
            <a:endParaRPr lang="en-US" sz="1300"/>
          </a:p>
        </p:txBody>
      </p:sp>
      <p:sp>
        <p:nvSpPr>
          <p:cNvPr id="1054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054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457B1D-B416-41A7-8372-6DBC6C53895B}" type="slidenum">
              <a:rPr lang="pt-BR"/>
              <a:pPr/>
              <a:t>44</a:t>
            </a:fld>
            <a:endParaRPr lang="pt-BR"/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98E6EE9E-FE42-408F-884B-CC489B247CC0}" type="slidenum">
              <a:rPr lang="en-US" sz="1300"/>
              <a:pPr algn="r" defTabSz="990600"/>
              <a:t>44</a:t>
            </a:fld>
            <a:endParaRPr lang="en-US" sz="1300"/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251E9C-AD75-4E49-A4E2-74D401E57C64}" type="slidenum">
              <a:rPr lang="pt-BR"/>
              <a:pPr/>
              <a:t>45</a:t>
            </a:fld>
            <a:endParaRPr lang="pt-BR"/>
          </a:p>
        </p:txBody>
      </p:sp>
      <p:sp>
        <p:nvSpPr>
          <p:cNvPr id="112643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196E1BE8-1A0D-43D5-8918-B294890B152A}" type="slidenum">
              <a:rPr lang="en-US" sz="1300"/>
              <a:pPr algn="r" defTabSz="990600"/>
              <a:t>45</a:t>
            </a:fld>
            <a:endParaRPr lang="en-US" sz="1300"/>
          </a:p>
        </p:txBody>
      </p:sp>
      <p:sp>
        <p:nvSpPr>
          <p:cNvPr id="1126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126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B5F7C0-4D68-4B2C-97EC-B8142C29E27C}" type="slidenum">
              <a:rPr lang="pt-BR"/>
              <a:pPr/>
              <a:t>46</a:t>
            </a:fld>
            <a:endParaRPr lang="pt-BR"/>
          </a:p>
        </p:txBody>
      </p:sp>
      <p:sp>
        <p:nvSpPr>
          <p:cNvPr id="113667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F95ED943-981B-4E7A-A826-C4131F35C16A}" type="slidenum">
              <a:rPr lang="en-US" sz="1300"/>
              <a:pPr algn="r" defTabSz="990600"/>
              <a:t>46</a:t>
            </a:fld>
            <a:endParaRPr lang="en-US" sz="1300"/>
          </a:p>
        </p:txBody>
      </p:sp>
      <p:sp>
        <p:nvSpPr>
          <p:cNvPr id="1136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136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674C22-8C9F-4FF5-83CC-08E01EE10348}" type="slidenum">
              <a:rPr lang="pt-BR"/>
              <a:pPr/>
              <a:t>51</a:t>
            </a:fld>
            <a:endParaRPr lang="pt-BR"/>
          </a:p>
        </p:txBody>
      </p:sp>
      <p:sp>
        <p:nvSpPr>
          <p:cNvPr id="114691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4A83C660-C18C-4D4B-93BB-85765BBF9A24}" type="slidenum">
              <a:rPr lang="en-US" sz="1300"/>
              <a:pPr algn="r" defTabSz="990600"/>
              <a:t>51</a:t>
            </a:fld>
            <a:endParaRPr lang="en-US" sz="1300"/>
          </a:p>
        </p:txBody>
      </p:sp>
      <p:sp>
        <p:nvSpPr>
          <p:cNvPr id="1146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146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5BF6D0-DDEE-4E5E-BAAF-1340762087B9}" type="slidenum">
              <a:rPr lang="pt-BR"/>
              <a:pPr/>
              <a:t>52</a:t>
            </a:fld>
            <a:endParaRPr lang="pt-BR"/>
          </a:p>
        </p:txBody>
      </p:sp>
      <p:sp>
        <p:nvSpPr>
          <p:cNvPr id="115715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ABF77919-64B4-4A0A-AF27-CE7A88119B68}" type="slidenum">
              <a:rPr lang="en-US" sz="1300"/>
              <a:pPr algn="r" defTabSz="990600"/>
              <a:t>52</a:t>
            </a:fld>
            <a:endParaRPr lang="en-US" sz="1300"/>
          </a:p>
        </p:txBody>
      </p:sp>
      <p:sp>
        <p:nvSpPr>
          <p:cNvPr id="1157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157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6AB1FA-2F5E-46C5-A860-E239F1E1F38B}" type="slidenum">
              <a:rPr lang="pt-BR"/>
              <a:pPr/>
              <a:t>53</a:t>
            </a:fld>
            <a:endParaRPr lang="pt-BR"/>
          </a:p>
        </p:txBody>
      </p:sp>
      <p:sp>
        <p:nvSpPr>
          <p:cNvPr id="116739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1DA73C5F-F2EF-440D-90D6-4060AEC2F75E}" type="slidenum">
              <a:rPr lang="en-US" sz="1300"/>
              <a:pPr algn="r" defTabSz="990600"/>
              <a:t>53</a:t>
            </a:fld>
            <a:endParaRPr lang="en-US" sz="1300"/>
          </a:p>
        </p:txBody>
      </p:sp>
      <p:sp>
        <p:nvSpPr>
          <p:cNvPr id="116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4D03C1-74EB-41DF-9F0E-F4511C140783}" type="slidenum">
              <a:rPr lang="pt-BR"/>
              <a:pPr/>
              <a:t>60</a:t>
            </a:fld>
            <a:endParaRPr lang="pt-BR"/>
          </a:p>
        </p:txBody>
      </p:sp>
      <p:sp>
        <p:nvSpPr>
          <p:cNvPr id="120835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2B1C89A7-C398-43B2-919C-86F0F90C2BE6}" type="slidenum">
              <a:rPr lang="en-US" sz="1300"/>
              <a:pPr algn="r" defTabSz="990600"/>
              <a:t>60</a:t>
            </a:fld>
            <a:endParaRPr lang="en-US" sz="1300"/>
          </a:p>
        </p:txBody>
      </p:sp>
      <p:sp>
        <p:nvSpPr>
          <p:cNvPr id="1208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208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CB173F-2A8A-42B3-B27B-7CAA85D6E0F6}" type="slidenum">
              <a:rPr lang="pt-BR"/>
              <a:pPr/>
              <a:t>61</a:t>
            </a:fld>
            <a:endParaRPr lang="pt-BR"/>
          </a:p>
        </p:txBody>
      </p:sp>
      <p:sp>
        <p:nvSpPr>
          <p:cNvPr id="121859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9C87BC77-E3E6-4CB1-B10E-9780C606E9C7}" type="slidenum">
              <a:rPr lang="en-US" sz="1300"/>
              <a:pPr algn="r" defTabSz="990600"/>
              <a:t>61</a:t>
            </a:fld>
            <a:endParaRPr lang="en-US" sz="1300"/>
          </a:p>
        </p:txBody>
      </p:sp>
      <p:sp>
        <p:nvSpPr>
          <p:cNvPr id="1218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218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444A1C-D4E2-4031-AE3C-DA1B55923894}" type="slidenum">
              <a:rPr lang="pt-BR"/>
              <a:pPr/>
              <a:t>62</a:t>
            </a:fld>
            <a:endParaRPr lang="pt-BR"/>
          </a:p>
        </p:txBody>
      </p:sp>
      <p:sp>
        <p:nvSpPr>
          <p:cNvPr id="122883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30A6D4FC-9C6A-4E16-80CD-52521B5FE715}" type="slidenum">
              <a:rPr lang="en-US" sz="1300"/>
              <a:pPr algn="r" defTabSz="990600"/>
              <a:t>62</a:t>
            </a:fld>
            <a:endParaRPr lang="en-US" sz="1300"/>
          </a:p>
        </p:txBody>
      </p:sp>
      <p:sp>
        <p:nvSpPr>
          <p:cNvPr id="1228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228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D83D12-10AF-4884-AF22-F7D015039E65}" type="slidenum">
              <a:rPr lang="pt-BR"/>
              <a:pPr/>
              <a:t>10</a:t>
            </a:fld>
            <a:endParaRPr lang="pt-BR"/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8C0EB333-AFDD-4AAF-85ED-89F053DC3EEE}" type="slidenum">
              <a:rPr lang="en-US" sz="1300"/>
              <a:pPr algn="r" defTabSz="990600"/>
              <a:t>10</a:t>
            </a:fld>
            <a:endParaRPr lang="en-US" sz="1300"/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1313BE-D833-4DA8-81B4-E1A32CE4C20A}" type="slidenum">
              <a:rPr lang="pt-BR"/>
              <a:pPr/>
              <a:t>63</a:t>
            </a:fld>
            <a:endParaRPr lang="pt-BR"/>
          </a:p>
        </p:txBody>
      </p:sp>
      <p:sp>
        <p:nvSpPr>
          <p:cNvPr id="123907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E12FB2B5-E53A-4547-BC05-7A114FFBA7FF}" type="slidenum">
              <a:rPr lang="en-US" sz="1300"/>
              <a:pPr algn="r" defTabSz="990600"/>
              <a:t>63</a:t>
            </a:fld>
            <a:endParaRPr lang="en-US" sz="1300"/>
          </a:p>
        </p:txBody>
      </p:sp>
      <p:sp>
        <p:nvSpPr>
          <p:cNvPr id="1239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239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0A26D3-499D-4E20-B487-07CE2F4B4096}" type="slidenum">
              <a:rPr lang="pt-BR"/>
              <a:pPr/>
              <a:t>64</a:t>
            </a:fld>
            <a:endParaRPr lang="pt-BR"/>
          </a:p>
        </p:txBody>
      </p:sp>
      <p:sp>
        <p:nvSpPr>
          <p:cNvPr id="124931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14B284B1-D5FA-4574-BAB4-F9D6AFD14D61}" type="slidenum">
              <a:rPr lang="en-US" sz="1300"/>
              <a:pPr algn="r" defTabSz="990600"/>
              <a:t>64</a:t>
            </a:fld>
            <a:endParaRPr lang="en-US" sz="1300"/>
          </a:p>
        </p:txBody>
      </p:sp>
      <p:sp>
        <p:nvSpPr>
          <p:cNvPr id="1249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249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DB391E-96EE-4800-91DD-543BF93FBAA1}" type="slidenum">
              <a:rPr lang="pt-BR"/>
              <a:pPr/>
              <a:t>65</a:t>
            </a:fld>
            <a:endParaRPr lang="pt-BR"/>
          </a:p>
        </p:txBody>
      </p:sp>
      <p:sp>
        <p:nvSpPr>
          <p:cNvPr id="125955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2143607E-0862-47A9-812C-BAD93DB405E7}" type="slidenum">
              <a:rPr lang="en-US" sz="1300"/>
              <a:pPr algn="r" defTabSz="990600"/>
              <a:t>65</a:t>
            </a:fld>
            <a:endParaRPr lang="en-US" sz="1300"/>
          </a:p>
        </p:txBody>
      </p:sp>
      <p:sp>
        <p:nvSpPr>
          <p:cNvPr id="1259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259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A4D168-BB54-49EA-A058-B26860C9F240}" type="slidenum">
              <a:rPr lang="pt-BR"/>
              <a:pPr/>
              <a:t>66</a:t>
            </a:fld>
            <a:endParaRPr lang="pt-BR"/>
          </a:p>
        </p:txBody>
      </p:sp>
      <p:sp>
        <p:nvSpPr>
          <p:cNvPr id="126979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6775920A-BBAA-4C8C-B8BB-55AFF96FCD11}" type="slidenum">
              <a:rPr lang="en-US" sz="1300"/>
              <a:pPr algn="r" defTabSz="990600"/>
              <a:t>66</a:t>
            </a:fld>
            <a:endParaRPr lang="en-US" sz="1300"/>
          </a:p>
        </p:txBody>
      </p:sp>
      <p:sp>
        <p:nvSpPr>
          <p:cNvPr id="1269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269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21F8F2-BE9C-4634-BD8F-35C02060E0CE}" type="slidenum">
              <a:rPr lang="pt-BR"/>
              <a:pPr/>
              <a:t>67</a:t>
            </a:fld>
            <a:endParaRPr lang="pt-BR"/>
          </a:p>
        </p:txBody>
      </p:sp>
      <p:sp>
        <p:nvSpPr>
          <p:cNvPr id="129027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436DCF0A-3E8D-4594-B706-D866DEDEC674}" type="slidenum">
              <a:rPr lang="en-US" sz="1300"/>
              <a:pPr algn="r" defTabSz="990600"/>
              <a:t>67</a:t>
            </a:fld>
            <a:endParaRPr lang="en-US" sz="1300"/>
          </a:p>
        </p:txBody>
      </p:sp>
      <p:sp>
        <p:nvSpPr>
          <p:cNvPr id="1290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29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1F4DB1-15DA-4832-BA51-DEF17143FCDB}" type="slidenum">
              <a:rPr lang="pt-BR"/>
              <a:pPr/>
              <a:t>69</a:t>
            </a:fld>
            <a:endParaRPr lang="pt-BR"/>
          </a:p>
        </p:txBody>
      </p:sp>
      <p:sp>
        <p:nvSpPr>
          <p:cNvPr id="130051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20876A93-F79D-46EB-8A30-2E465F07647C}" type="slidenum">
              <a:rPr lang="en-US" sz="1300"/>
              <a:pPr algn="r" defTabSz="990600"/>
              <a:t>69</a:t>
            </a:fld>
            <a:endParaRPr lang="en-US" sz="1300"/>
          </a:p>
        </p:txBody>
      </p:sp>
      <p:sp>
        <p:nvSpPr>
          <p:cNvPr id="1300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30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A7680E-0A41-4FB4-BD7B-EE3EF98F8A89}" type="slidenum">
              <a:rPr lang="pt-BR"/>
              <a:pPr/>
              <a:t>71</a:t>
            </a:fld>
            <a:endParaRPr lang="pt-BR"/>
          </a:p>
        </p:txBody>
      </p:sp>
      <p:sp>
        <p:nvSpPr>
          <p:cNvPr id="133123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C059CEF2-B994-49B7-9F23-CFFC21F00AD0}" type="slidenum">
              <a:rPr lang="en-US" sz="1300"/>
              <a:pPr algn="r" defTabSz="990600"/>
              <a:t>71</a:t>
            </a:fld>
            <a:endParaRPr lang="en-US" sz="1300"/>
          </a:p>
        </p:txBody>
      </p:sp>
      <p:sp>
        <p:nvSpPr>
          <p:cNvPr id="133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33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9D579A-B476-4DF1-9618-6945AD8DCACD}" type="slidenum">
              <a:rPr lang="pt-BR"/>
              <a:pPr/>
              <a:t>72</a:t>
            </a:fld>
            <a:endParaRPr lang="pt-BR"/>
          </a:p>
        </p:txBody>
      </p:sp>
      <p:sp>
        <p:nvSpPr>
          <p:cNvPr id="135171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A6057DE0-9AB1-4046-8B85-A5015BB4B1E3}" type="slidenum">
              <a:rPr lang="en-US" sz="1300"/>
              <a:pPr algn="r" defTabSz="990600"/>
              <a:t>72</a:t>
            </a:fld>
            <a:endParaRPr lang="en-US" sz="1300"/>
          </a:p>
        </p:txBody>
      </p:sp>
      <p:sp>
        <p:nvSpPr>
          <p:cNvPr id="135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35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9923CA-CD2D-4D47-804D-1C78BECEBF82}" type="slidenum">
              <a:rPr lang="pt-BR"/>
              <a:pPr/>
              <a:t>73</a:t>
            </a:fld>
            <a:endParaRPr lang="pt-BR"/>
          </a:p>
        </p:txBody>
      </p:sp>
      <p:sp>
        <p:nvSpPr>
          <p:cNvPr id="136195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88C13E33-7632-4989-A37B-48E0D3534444}" type="slidenum">
              <a:rPr lang="en-US" sz="1300"/>
              <a:pPr algn="r" defTabSz="990600"/>
              <a:t>73</a:t>
            </a:fld>
            <a:endParaRPr lang="en-US" sz="1300"/>
          </a:p>
        </p:txBody>
      </p:sp>
      <p:sp>
        <p:nvSpPr>
          <p:cNvPr id="136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36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EF2EA3-6538-4D3E-97D2-8FFFDE8D3B83}" type="slidenum">
              <a:rPr lang="pt-BR"/>
              <a:pPr/>
              <a:t>74</a:t>
            </a:fld>
            <a:endParaRPr lang="pt-BR"/>
          </a:p>
        </p:txBody>
      </p:sp>
      <p:sp>
        <p:nvSpPr>
          <p:cNvPr id="137219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D4B75B0C-0705-485E-B736-F23599BDA8DF}" type="slidenum">
              <a:rPr lang="en-US" sz="1300"/>
              <a:pPr algn="r" defTabSz="990600"/>
              <a:t>74</a:t>
            </a:fld>
            <a:endParaRPr lang="en-US" sz="1300"/>
          </a:p>
        </p:txBody>
      </p:sp>
      <p:sp>
        <p:nvSpPr>
          <p:cNvPr id="137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372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B5F144-66FB-461D-94A0-86A4E694F00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26" y="4342991"/>
            <a:ext cx="5028349" cy="4116027"/>
          </a:xfrm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FA13FD-5370-4329-891F-FC0025EC72B2}" type="slidenum">
              <a:rPr lang="pt-BR"/>
              <a:pPr/>
              <a:t>76</a:t>
            </a:fld>
            <a:endParaRPr lang="pt-BR"/>
          </a:p>
        </p:txBody>
      </p:sp>
      <p:sp>
        <p:nvSpPr>
          <p:cNvPr id="138243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3F2D259D-CE4B-459F-8D15-02248C3ECB4C}" type="slidenum">
              <a:rPr lang="en-US" sz="1300"/>
              <a:pPr algn="r" defTabSz="990600"/>
              <a:t>76</a:t>
            </a:fld>
            <a:endParaRPr lang="en-US" sz="1300"/>
          </a:p>
        </p:txBody>
      </p:sp>
      <p:sp>
        <p:nvSpPr>
          <p:cNvPr id="138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38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C70053-D599-44E8-908A-D3253CF818AC}" type="slidenum">
              <a:rPr lang="pt-BR"/>
              <a:pPr/>
              <a:t>77</a:t>
            </a:fld>
            <a:endParaRPr lang="pt-BR"/>
          </a:p>
        </p:txBody>
      </p:sp>
      <p:sp>
        <p:nvSpPr>
          <p:cNvPr id="140291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8F7906D2-7691-47D0-BFF9-E24DB05E58F3}" type="slidenum">
              <a:rPr lang="en-US" sz="1300"/>
              <a:pPr algn="r" defTabSz="990600"/>
              <a:t>77</a:t>
            </a:fld>
            <a:endParaRPr lang="en-US" sz="1300"/>
          </a:p>
        </p:txBody>
      </p:sp>
      <p:sp>
        <p:nvSpPr>
          <p:cNvPr id="1402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402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106055-A714-4C10-8CEC-4407504F93F6}" type="slidenum">
              <a:rPr lang="pt-BR"/>
              <a:pPr/>
              <a:t>78</a:t>
            </a:fld>
            <a:endParaRPr lang="pt-BR"/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0D750A4F-8893-4E9D-87B0-F3D72513E4C8}" type="slidenum">
              <a:rPr lang="en-US" sz="1300"/>
              <a:pPr algn="r" defTabSz="990600"/>
              <a:t>78</a:t>
            </a:fld>
            <a:endParaRPr lang="en-US" sz="1300"/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A923C8-E468-4517-AD0F-038617157EA7}" type="slidenum">
              <a:rPr lang="pt-BR"/>
              <a:pPr/>
              <a:t>79</a:t>
            </a:fld>
            <a:endParaRPr lang="pt-BR"/>
          </a:p>
        </p:txBody>
      </p:sp>
      <p:sp>
        <p:nvSpPr>
          <p:cNvPr id="142339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C65E0559-87C3-4D2F-9AA4-6A959E3D424D}" type="slidenum">
              <a:rPr lang="en-US" sz="1300"/>
              <a:pPr algn="r" defTabSz="990600"/>
              <a:t>79</a:t>
            </a:fld>
            <a:endParaRPr lang="en-US" sz="1300"/>
          </a:p>
        </p:txBody>
      </p:sp>
      <p:sp>
        <p:nvSpPr>
          <p:cNvPr id="1423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42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9FBF4B-DF27-4C00-9FF1-DE2C3DFD41EB}" type="slidenum">
              <a:rPr lang="pt-BR"/>
              <a:pPr/>
              <a:t>80</a:t>
            </a:fld>
            <a:endParaRPr lang="pt-BR"/>
          </a:p>
        </p:txBody>
      </p:sp>
      <p:sp>
        <p:nvSpPr>
          <p:cNvPr id="143363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4153F562-3AAF-4A51-A43F-FDD3669B79B1}" type="slidenum">
              <a:rPr lang="en-US" sz="1300"/>
              <a:pPr algn="r" defTabSz="990600"/>
              <a:t>80</a:t>
            </a:fld>
            <a:endParaRPr lang="en-US" sz="1300"/>
          </a:p>
        </p:txBody>
      </p:sp>
      <p:sp>
        <p:nvSpPr>
          <p:cNvPr id="143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43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A5022C-FF51-4916-A783-493D9E799636}" type="slidenum">
              <a:rPr lang="pt-BR"/>
              <a:pPr/>
              <a:t>81</a:t>
            </a:fld>
            <a:endParaRPr lang="pt-BR"/>
          </a:p>
        </p:txBody>
      </p:sp>
      <p:sp>
        <p:nvSpPr>
          <p:cNvPr id="144387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8BA42573-5D06-4B29-A04E-64C98D6CA1CF}" type="slidenum">
              <a:rPr lang="en-US" sz="1300"/>
              <a:pPr algn="r" defTabSz="990600"/>
              <a:t>81</a:t>
            </a:fld>
            <a:endParaRPr lang="en-US" sz="1300"/>
          </a:p>
        </p:txBody>
      </p:sp>
      <p:sp>
        <p:nvSpPr>
          <p:cNvPr id="144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44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F03A58-C7E7-4409-B115-16C8FD419A5F}" type="slidenum">
              <a:rPr lang="pt-BR"/>
              <a:pPr/>
              <a:t>83</a:t>
            </a:fld>
            <a:endParaRPr lang="pt-BR"/>
          </a:p>
        </p:txBody>
      </p:sp>
      <p:sp>
        <p:nvSpPr>
          <p:cNvPr id="145411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2ABA8CA0-6155-43F8-80B8-796B95E3961C}" type="slidenum">
              <a:rPr lang="en-US" sz="1300"/>
              <a:pPr algn="r" defTabSz="990600"/>
              <a:t>83</a:t>
            </a:fld>
            <a:endParaRPr lang="en-US" sz="1300"/>
          </a:p>
        </p:txBody>
      </p:sp>
      <p:sp>
        <p:nvSpPr>
          <p:cNvPr id="145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45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F4550-F62E-4870-B062-9F7E6476F499}" type="slidenum">
              <a:rPr lang="pt-BR" smtClean="0"/>
              <a:pPr/>
              <a:t>87</a:t>
            </a:fld>
            <a:endParaRPr lang="pt-B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F4550-F62E-4870-B062-9F7E6476F499}" type="slidenum">
              <a:rPr lang="pt-BR" smtClean="0"/>
              <a:pPr/>
              <a:t>88</a:t>
            </a:fld>
            <a:endParaRPr lang="pt-B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F4550-F62E-4870-B062-9F7E6476F499}" type="slidenum">
              <a:rPr lang="pt-BR" smtClean="0"/>
              <a:pPr/>
              <a:t>90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7225A-C66E-4454-BC64-F02A809FB6D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26" y="4342991"/>
            <a:ext cx="5028349" cy="4116027"/>
          </a:xfrm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F4550-F62E-4870-B062-9F7E6476F499}" type="slidenum">
              <a:rPr lang="pt-BR" smtClean="0"/>
              <a:pPr/>
              <a:t>92</a:t>
            </a:fld>
            <a:endParaRPr lang="pt-B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F4550-F62E-4870-B062-9F7E6476F499}" type="slidenum">
              <a:rPr lang="pt-BR" smtClean="0"/>
              <a:pPr/>
              <a:t>93</a:t>
            </a:fld>
            <a:endParaRPr lang="pt-B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F4550-F62E-4870-B062-9F7E6476F499}" type="slidenum">
              <a:rPr lang="pt-BR" smtClean="0"/>
              <a:pPr/>
              <a:t>94</a:t>
            </a:fld>
            <a:endParaRPr lang="pt-B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F4550-F62E-4870-B062-9F7E6476F499}" type="slidenum">
              <a:rPr lang="pt-BR" smtClean="0"/>
              <a:pPr/>
              <a:t>95</a:t>
            </a:fld>
            <a:endParaRPr lang="pt-B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F4550-F62E-4870-B062-9F7E6476F499}" type="slidenum">
              <a:rPr lang="pt-BR" smtClean="0"/>
              <a:pPr/>
              <a:t>96</a:t>
            </a:fld>
            <a:endParaRPr lang="pt-B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F4550-F62E-4870-B062-9F7E6476F499}" type="slidenum">
              <a:rPr lang="pt-BR" smtClean="0"/>
              <a:pPr/>
              <a:t>97</a:t>
            </a:fld>
            <a:endParaRPr lang="pt-B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F4550-F62E-4870-B062-9F7E6476F499}" type="slidenum">
              <a:rPr lang="pt-BR" smtClean="0"/>
              <a:pPr/>
              <a:t>98</a:t>
            </a:fld>
            <a:endParaRPr lang="pt-B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F4550-F62E-4870-B062-9F7E6476F499}" type="slidenum">
              <a:rPr lang="pt-BR" smtClean="0"/>
              <a:pPr/>
              <a:t>100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7559D9-8511-4F01-846A-C2A761AEBF7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26" y="4342991"/>
            <a:ext cx="5028349" cy="4116027"/>
          </a:xfrm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CD8520-1D4E-4FAB-B63A-EC52E6FCB44D}" type="slidenum">
              <a:rPr lang="pt-BR"/>
              <a:pPr/>
              <a:t>14</a:t>
            </a:fld>
            <a:endParaRPr lang="pt-BR"/>
          </a:p>
        </p:txBody>
      </p:sp>
      <p:sp>
        <p:nvSpPr>
          <p:cNvPr id="82947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FCAEF081-D799-4877-9792-A1BFD2980289}" type="slidenum">
              <a:rPr lang="en-US" sz="1300"/>
              <a:pPr algn="r" defTabSz="990600"/>
              <a:t>14</a:t>
            </a:fld>
            <a:endParaRPr lang="en-US" sz="1300"/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9801D5-223C-4D3B-A6F2-B1E3EFA11A84}" type="slidenum">
              <a:rPr lang="pt-BR"/>
              <a:pPr/>
              <a:t>20</a:t>
            </a:fld>
            <a:endParaRPr lang="pt-BR"/>
          </a:p>
        </p:txBody>
      </p:sp>
      <p:sp>
        <p:nvSpPr>
          <p:cNvPr id="83971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82D28B68-C71A-4CE6-95F5-AAE597E229FC}" type="slidenum">
              <a:rPr lang="en-US" sz="1300"/>
              <a:pPr algn="r" defTabSz="990600"/>
              <a:t>20</a:t>
            </a:fld>
            <a:endParaRPr lang="en-US" sz="1300"/>
          </a:p>
        </p:txBody>
      </p:sp>
      <p:sp>
        <p:nvSpPr>
          <p:cNvPr id="83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839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ítulo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25" name="Subtítulo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31" name="Espaço Reservado para Data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4D6D5C3-5560-495F-9262-3143FB29D9AD}" type="datetimeFigureOut">
              <a:rPr lang="pt-BR" smtClean="0"/>
              <a:pPr/>
              <a:t>09/02/2022</a:t>
            </a:fld>
            <a:endParaRPr lang="pt-BR"/>
          </a:p>
        </p:txBody>
      </p:sp>
      <p:sp>
        <p:nvSpPr>
          <p:cNvPr id="18" name="Espaço Reservado para Rodapé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C337C3C-4FF4-4F59-9DD2-2069E6A1E7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spd="med"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D5C3-5560-495F-9262-3143FB29D9AD}" type="datetimeFigureOut">
              <a:rPr lang="pt-BR" smtClean="0"/>
              <a:pPr/>
              <a:t>09/02/2022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7C3C-4FF4-4F59-9DD2-2069E6A1E7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spd="med"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94D6D5C3-5560-495F-9262-3143FB29D9AD}" type="datetimeFigureOut">
              <a:rPr lang="pt-BR" smtClean="0"/>
              <a:pPr/>
              <a:t>09/02/2022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C337C3C-4FF4-4F59-9DD2-2069E6A1E7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spd="med"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D5C3-5560-495F-9262-3143FB29D9AD}" type="datetimeFigureOut">
              <a:rPr lang="pt-BR" smtClean="0"/>
              <a:pPr/>
              <a:t>09/02/2022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7C3C-4FF4-4F59-9DD2-2069E6A1E7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spd="med"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4D6D5C3-5560-495F-9262-3143FB29D9AD}" type="datetimeFigureOut">
              <a:rPr lang="pt-BR" smtClean="0"/>
              <a:pPr/>
              <a:t>09/02/2022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6C337C3C-4FF4-4F59-9DD2-2069E6A1E7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spd="med"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D5C3-5560-495F-9262-3143FB29D9AD}" type="datetimeFigureOut">
              <a:rPr lang="pt-BR" smtClean="0"/>
              <a:pPr/>
              <a:t>09/02/2022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7C3C-4FF4-4F59-9DD2-2069E6A1E7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spd="med"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D5C3-5560-495F-9262-3143FB29D9AD}" type="datetimeFigureOut">
              <a:rPr lang="pt-BR" smtClean="0"/>
              <a:pPr/>
              <a:t>09/02/2022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7C3C-4FF4-4F59-9DD2-2069E6A1E7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spd="med"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D5C3-5560-495F-9262-3143FB29D9AD}" type="datetimeFigureOut">
              <a:rPr lang="pt-BR" smtClean="0"/>
              <a:pPr/>
              <a:t>09/02/2022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7C3C-4FF4-4F59-9DD2-2069E6A1E7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spd="med"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4D6D5C3-5560-495F-9262-3143FB29D9AD}" type="datetimeFigureOut">
              <a:rPr lang="pt-BR" smtClean="0"/>
              <a:pPr/>
              <a:t>09/02/2022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7C3C-4FF4-4F59-9DD2-2069E6A1E7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spd="med"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D5C3-5560-495F-9262-3143FB29D9AD}" type="datetimeFigureOut">
              <a:rPr lang="pt-BR" smtClean="0"/>
              <a:pPr/>
              <a:t>09/02/2022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7C3C-4FF4-4F59-9DD2-2069E6A1E7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spd="med"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pt-BR"/>
              <a:t>Clique para editar o estilo do título mestre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D5C3-5560-495F-9262-3143FB29D9AD}" type="datetimeFigureOut">
              <a:rPr lang="pt-BR" smtClean="0"/>
              <a:pPr/>
              <a:t>09/02/2022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7C3C-4FF4-4F59-9DD2-2069E6A1E7D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Imagem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</p:spTree>
  </p:cSld>
  <p:clrMapOvr>
    <a:masterClrMapping/>
  </p:clrMapOvr>
  <p:transition spd="med"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ço Reservado para Título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1" name="Espaço Reservado para Texto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/>
              <a:t>Clique para editar os estilos do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27" name="Espaço Reservado para Data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94D6D5C3-5560-495F-9262-3143FB29D9AD}" type="datetimeFigureOut">
              <a:rPr lang="pt-BR" smtClean="0"/>
              <a:pPr/>
              <a:t>09/02/2022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C337C3C-4FF4-4F59-9DD2-2069E6A1E7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ll dir="rd"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7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aad.gov.au/aadc/biodiversity/taxon_drilldown.cfm?ant=Y&amp;kingdom=Animalia&amp;phylum=Arthropoda&amp;class=Insecta&amp;order=Phthiraptera&amp;family=Trichodectidae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flipH="1">
            <a:off x="142841" y="468769"/>
            <a:ext cx="1411200" cy="1400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2844" y="2071678"/>
            <a:ext cx="1411200" cy="1400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8" name="Picture 4"/>
          <p:cNvPicPr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2845" y="3714752"/>
            <a:ext cx="1411200" cy="1400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Imagem 6" descr="A_b16c2ea0ac298ae057dc4ef6c5d2506dArenapolis18_09_Aves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5357826"/>
            <a:ext cx="1411200" cy="1400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 descr="header_top"/>
          <p:cNvPicPr>
            <a:picLocks noChangeAspect="1" noChangeArrowheads="1"/>
          </p:cNvPicPr>
          <p:nvPr/>
        </p:nvPicPr>
        <p:blipFill>
          <a:blip r:embed="rId6" cstate="print"/>
          <a:srcRect r="64145"/>
          <a:stretch>
            <a:fillRect/>
          </a:stretch>
        </p:blipFill>
        <p:spPr bwMode="auto">
          <a:xfrm>
            <a:off x="3908971" y="142853"/>
            <a:ext cx="1326058" cy="785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85918" y="2071678"/>
            <a:ext cx="5572164" cy="1143008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pt-BR" sz="5400" cap="none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ARTRÓPODES</a:t>
            </a:r>
            <a:br>
              <a:rPr lang="pt-BR" sz="5400" cap="none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br>
              <a:rPr lang="pt-BR" sz="3600" cap="none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pt-BR" sz="3600" cap="none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Carrapatos</a:t>
            </a:r>
          </a:p>
        </p:txBody>
      </p:sp>
      <p:pic>
        <p:nvPicPr>
          <p:cNvPr id="9" name="Imagem 8" descr="Logotipo Zootecni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07653" y="3500438"/>
            <a:ext cx="928695" cy="92869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1785918" y="4714884"/>
            <a:ext cx="5572164" cy="1500198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spc="150" normalizeH="0" baseline="0" noProof="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Parasitologia Animal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spc="150" dirty="0" err="1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Profª</a:t>
            </a:r>
            <a:r>
              <a:rPr lang="pt-BR" sz="20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. Dr. Larissa Picada </a:t>
            </a:r>
            <a:r>
              <a:rPr lang="pt-BR" sz="2000" b="1" spc="150" dirty="0" err="1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Brum</a:t>
            </a:r>
            <a:endParaRPr kumimoji="0" lang="pt-BR" sz="2000" b="1" i="0" u="none" strike="noStrike" kern="1200" spc="150" normalizeH="0" baseline="0" noProof="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214282" y="142852"/>
            <a:ext cx="7772400" cy="5715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defTabSz="449263">
              <a:buClr>
                <a:srgbClr val="FFFF00"/>
              </a:buClr>
              <a:buSzPct val="100000"/>
              <a:buFont typeface="Arial Unicode MS" pitchFamily="34" charset="-128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Carrapatos</a:t>
            </a: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/ </a:t>
            </a: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introdução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...	</a:t>
            </a: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285720" y="1071546"/>
            <a:ext cx="8501122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6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Ectoparasitas obrigatórios que se alimentam de sangue.</a:t>
            </a:r>
          </a:p>
          <a:p>
            <a:pPr algn="just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São aracnídeos da sub-classe Acari, ácaros de pequeno porte</a:t>
            </a:r>
          </a:p>
          <a:p>
            <a:pPr algn="just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Podem sobreviver por um longo tempo –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anos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 algn="just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Nesse período se alimentam </a:t>
            </a:r>
            <a:r>
              <a:rPr lang="pt-B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periódicamente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sugando o sangue do hospedeiro e depois permanecendo foram do mesmo.</a:t>
            </a:r>
          </a:p>
          <a:p>
            <a:pPr algn="just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Habitat:</a:t>
            </a:r>
          </a:p>
          <a:p>
            <a:pPr lvl="1" algn="just">
              <a:spcAft>
                <a:spcPts val="12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Deve possuir uma concentração alta de hospedeiros. 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(Maior problema superlotação!)</a:t>
            </a:r>
          </a:p>
          <a:p>
            <a:pPr lvl="1" algn="just">
              <a:spcAft>
                <a:spcPts val="12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Deve ter suficiente umidade para permitir a sobrevivência do parasita.</a:t>
            </a:r>
          </a:p>
        </p:txBody>
      </p:sp>
    </p:spTree>
  </p:cSld>
  <p:clrMapOvr>
    <a:masterClrMapping/>
  </p:clrMapOvr>
  <p:transition spd="med">
    <p:pull dir="rd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57158" y="285728"/>
            <a:ext cx="828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pt-BR" sz="4000" b="1" u="sng" dirty="0">
                <a:solidFill>
                  <a:srgbClr val="FF0000"/>
                </a:solidFill>
                <a:latin typeface="Comic Sans MS" pitchFamily="66" charset="0"/>
              </a:rPr>
              <a:t>Importância dos piolhos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92877" y="1700808"/>
            <a:ext cx="8358246" cy="26776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Comic Sans MS" pitchFamily="66" charset="0"/>
              </a:rPr>
              <a:t>Os anopluras são mais patogênicos do que os mastigadores, pois provocam perda de sangue, tem capacidade de transmitir agentes patogênicos, abrem uma porta de entrada para infecções secundárias, há o enfraquecimento dos animais e irritações na pele.</a:t>
            </a:r>
          </a:p>
        </p:txBody>
      </p:sp>
    </p:spTree>
    <p:extLst>
      <p:ext uri="{BB962C8B-B14F-4D97-AF65-F5344CB8AC3E}">
        <p14:creationId xmlns:p14="http://schemas.microsoft.com/office/powerpoint/2010/main" val="2040398945"/>
      </p:ext>
    </p:extLst>
  </p:cSld>
  <p:clrMapOvr>
    <a:masterClrMapping/>
  </p:clrMapOvr>
  <p:transition spd="med">
    <p:pull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Boca de carrapa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9689" y="1065214"/>
            <a:ext cx="3286478" cy="54832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41489" y="333376"/>
            <a:ext cx="6011333" cy="601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Carrapatos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peças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bucais</a:t>
            </a:r>
            <a:endParaRPr lang="en-GB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428596" y="1714488"/>
            <a:ext cx="4303889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pt-BR" sz="2400" b="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 de palpos – órgãos sensoriais – localização do hospedeiro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§"/>
              <a:defRPr/>
            </a:pP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Par de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quelíceras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apêndices altamente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esclerotizados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ajudam a cortar e perfurar a pele do animal durante o repasto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§"/>
              <a:defRPr/>
            </a:pP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Boca de carrapa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9689" y="1065214"/>
            <a:ext cx="3286478" cy="54832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341489" y="333376"/>
            <a:ext cx="6011333" cy="601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Carrapatos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alimentação</a:t>
            </a:r>
            <a:endParaRPr lang="en-GB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428596" y="1225689"/>
            <a:ext cx="4303889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 </a:t>
            </a:r>
            <a:r>
              <a:rPr lang="pt-B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quelíceras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perfuram  a pele do hospedeiro </a:t>
            </a:r>
          </a:p>
          <a:p>
            <a:pPr algn="just">
              <a:spcBef>
                <a:spcPct val="20000"/>
              </a:spcBef>
              <a:buClr>
                <a:srgbClr val="FFFF00"/>
              </a:buClr>
              <a:buFont typeface="Wingdings" pitchFamily="2" charset="2"/>
              <a:buChar char="§"/>
            </a:pP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just">
              <a:spcBef>
                <a:spcPct val="20000"/>
              </a:spcBef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</a:t>
            </a:r>
            <a:r>
              <a:rPr lang="pt-B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hipostômio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é introduzido mantém o parasita aderido</a:t>
            </a:r>
          </a:p>
          <a:p>
            <a:pPr algn="just">
              <a:spcBef>
                <a:spcPct val="20000"/>
              </a:spcBef>
              <a:buClr>
                <a:srgbClr val="FFFF00"/>
              </a:buClr>
            </a:pP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just">
              <a:spcBef>
                <a:spcPct val="20000"/>
              </a:spcBef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Secreções salivares contendo anticoagulantes são largamente produzidas –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transmissão de doenças</a:t>
            </a:r>
          </a:p>
          <a:p>
            <a:pPr algn="just">
              <a:spcBef>
                <a:spcPct val="20000"/>
              </a:spcBef>
              <a:buClr>
                <a:srgbClr val="FF0000"/>
              </a:buClr>
            </a:pPr>
            <a:endParaRPr lang="pt-BR" sz="2400" b="1" dirty="0">
              <a:solidFill>
                <a:srgbClr val="99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526345" y="450851"/>
            <a:ext cx="6688861" cy="601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Carrapatos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características</a:t>
            </a:r>
            <a:endParaRPr lang="en-GB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435" name="Rectangle 6"/>
          <p:cNvSpPr>
            <a:spLocks noChangeArrowheads="1"/>
          </p:cNvSpPr>
          <p:nvPr/>
        </p:nvSpPr>
        <p:spPr bwMode="auto">
          <a:xfrm>
            <a:off x="428596" y="1357298"/>
            <a:ext cx="78105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Carrapatos com peças bucais curtas podem permanecer aderidos pela solidificação das secreções salivares.</a:t>
            </a:r>
          </a:p>
          <a:p>
            <a:pPr algn="just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just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Fêmas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podem sofrer um aumento substancial de tamanho.</a:t>
            </a:r>
          </a:p>
          <a:p>
            <a:pPr lvl="1" algn="just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just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Possuem o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órgão de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Haller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possui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quimioreceptores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para localização do hospedeiro.</a:t>
            </a:r>
          </a:p>
        </p:txBody>
      </p:sp>
    </p:spTree>
  </p:cSld>
  <p:clrMapOvr>
    <a:masterClrMapping/>
  </p:clrMapOvr>
  <p:transition spd="med">
    <p:pull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214282" y="500042"/>
            <a:ext cx="6786610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Causam prejuízos aos animais domésticos</a:t>
            </a:r>
          </a:p>
          <a:p>
            <a:pPr lvl="1" algn="just">
              <a:spcAft>
                <a:spcPts val="18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Dano mecânico;</a:t>
            </a:r>
          </a:p>
          <a:p>
            <a:pPr lvl="1" algn="just">
              <a:spcAft>
                <a:spcPts val="18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Irritação;</a:t>
            </a:r>
          </a:p>
          <a:p>
            <a:pPr lvl="1" algn="just">
              <a:spcAft>
                <a:spcPts val="18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Inflamação e hipersensibilidade;</a:t>
            </a:r>
          </a:p>
          <a:p>
            <a:pPr lvl="1" algn="just">
              <a:spcAft>
                <a:spcPts val="18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Em altas infestações – </a:t>
            </a:r>
            <a:r>
              <a:rPr lang="pt-BR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anemia e redução de produtividade.</a:t>
            </a:r>
          </a:p>
          <a:p>
            <a:pPr lvl="1" algn="just">
              <a:spcAft>
                <a:spcPts val="18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As secreções salivares podem causar toxicoses e paralisia</a:t>
            </a:r>
          </a:p>
          <a:p>
            <a:pPr lvl="1" algn="just">
              <a:spcAft>
                <a:spcPts val="18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Podem transmitir uma variedade de agentes patogênicos – </a:t>
            </a:r>
            <a:r>
              <a:rPr lang="pt-BR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vírus, </a:t>
            </a:r>
            <a:r>
              <a:rPr lang="pt-BR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rickettsias</a:t>
            </a:r>
            <a:r>
              <a:rPr lang="pt-BR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 bactérias</a:t>
            </a:r>
          </a:p>
        </p:txBody>
      </p:sp>
      <p:pic>
        <p:nvPicPr>
          <p:cNvPr id="6" name="Imagem 5" descr="alta infestaçã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768" y="1142984"/>
            <a:ext cx="1760532" cy="2000264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Seta dobrada para cima 6"/>
          <p:cNvSpPr/>
          <p:nvPr/>
        </p:nvSpPr>
        <p:spPr>
          <a:xfrm>
            <a:off x="7143768" y="3429000"/>
            <a:ext cx="1000132" cy="357190"/>
          </a:xfrm>
          <a:prstGeom prst="bentUpArrow">
            <a:avLst>
              <a:gd name="adj1" fmla="val 28821"/>
              <a:gd name="adj2" fmla="val 25000"/>
              <a:gd name="adj3" fmla="val 25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 spd="med">
    <p:pull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98" y="260648"/>
            <a:ext cx="7945128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ipse 2"/>
          <p:cNvSpPr/>
          <p:nvPr/>
        </p:nvSpPr>
        <p:spPr>
          <a:xfrm>
            <a:off x="3131840" y="4149080"/>
            <a:ext cx="3240360" cy="313184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467544" y="2276872"/>
            <a:ext cx="8676456" cy="720080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623953"/>
      </p:ext>
    </p:extLst>
  </p:cSld>
  <p:clrMapOvr>
    <a:masterClrMapping/>
  </p:clrMapOvr>
  <p:transition spd="med">
    <p:pull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8199" y="-8915400"/>
            <a:ext cx="5377778" cy="72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564904"/>
            <a:ext cx="3619797" cy="4043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27"/>
            <a:ext cx="5940152" cy="44367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070688"/>
      </p:ext>
    </p:extLst>
  </p:cSld>
  <p:clrMapOvr>
    <a:masterClrMapping/>
  </p:clrMapOvr>
  <p:transition spd="med">
    <p:pull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esultado de imagem para DANOS AO COURO CAUSADOS POR CARRAPA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667250" cy="350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Resultado de imagem para DANOS AO COURO CAUSADOS POR CARRAPA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748" y="135720"/>
            <a:ext cx="4762500" cy="628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007436"/>
      </p:ext>
    </p:extLst>
  </p:cSld>
  <p:clrMapOvr>
    <a:masterClrMapping/>
  </p:clrMapOvr>
  <p:transition spd="med">
    <p:pull dir="r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062" y="0"/>
            <a:ext cx="9382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ixaDeTexto 2"/>
          <p:cNvSpPr txBox="1"/>
          <p:nvPr/>
        </p:nvSpPr>
        <p:spPr>
          <a:xfrm>
            <a:off x="2964645" y="357166"/>
            <a:ext cx="3214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Anemia</a:t>
            </a:r>
          </a:p>
        </p:txBody>
      </p:sp>
    </p:spTree>
  </p:cSld>
  <p:clrMapOvr>
    <a:masterClrMapping/>
  </p:clrMapOvr>
  <p:transition spd="med">
    <p:pull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MUCOSA OCUL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76200">
            <a:solidFill>
              <a:srgbClr val="006600"/>
            </a:solidFill>
          </a:ln>
        </p:spPr>
      </p:pic>
    </p:spTree>
  </p:cSld>
  <p:clrMapOvr>
    <a:masterClrMapping/>
  </p:clrMapOvr>
  <p:transition spd="med">
    <p:pull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21439" y="214290"/>
            <a:ext cx="8501122" cy="714380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 anchorCtr="0">
            <a:normAutofit fontScale="92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sng" strike="noStrike" kern="1200" spc="150" normalizeH="0" baseline="0" noProof="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Classes de importância zootécnica...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476232" y="1714488"/>
          <a:ext cx="8191536" cy="4389455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730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0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0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7891">
                <a:tc>
                  <a:txBody>
                    <a:bodyPr/>
                    <a:lstStyle/>
                    <a:p>
                      <a:r>
                        <a:rPr lang="pt-BR" sz="2400" dirty="0">
                          <a:solidFill>
                            <a:srgbClr val="FFFF00"/>
                          </a:solidFill>
                          <a:latin typeface="Comic Sans MS" pitchFamily="66" charset="0"/>
                        </a:rPr>
                        <a:t>Classes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rgbClr val="FFC000"/>
                          </a:solidFill>
                          <a:latin typeface="Comic Sans MS" pitchFamily="66" charset="0"/>
                        </a:rPr>
                        <a:t>ARACHNIDA</a:t>
                      </a:r>
                    </a:p>
                    <a:p>
                      <a:pPr algn="ctr"/>
                      <a:r>
                        <a:rPr lang="pt-BR" sz="2000" baseline="0" dirty="0">
                          <a:solidFill>
                            <a:srgbClr val="FFC000"/>
                          </a:solidFill>
                          <a:latin typeface="Comic Sans MS" pitchFamily="66" charset="0"/>
                        </a:rPr>
                        <a:t>Sub Classe </a:t>
                      </a:r>
                      <a:r>
                        <a:rPr lang="pt-BR" sz="1800" baseline="0" dirty="0">
                          <a:solidFill>
                            <a:srgbClr val="FFC000"/>
                          </a:solidFill>
                          <a:latin typeface="Comic Sans MS" pitchFamily="66" charset="0"/>
                        </a:rPr>
                        <a:t>Acari</a:t>
                      </a:r>
                      <a:endParaRPr lang="pt-BR" sz="1800" dirty="0">
                        <a:solidFill>
                          <a:srgbClr val="FFC000"/>
                        </a:solidFill>
                        <a:latin typeface="Comic Sans MS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rgbClr val="FFC000"/>
                          </a:solidFill>
                          <a:latin typeface="Comic Sans MS" pitchFamily="66" charset="0"/>
                        </a:rPr>
                        <a:t>INSECTA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7891">
                <a:tc>
                  <a:txBody>
                    <a:bodyPr/>
                    <a:lstStyle/>
                    <a:p>
                      <a:r>
                        <a:rPr lang="pt-BR" sz="2400" dirty="0">
                          <a:solidFill>
                            <a:srgbClr val="FFFF00"/>
                          </a:solidFill>
                          <a:latin typeface="Comic Sans MS" pitchFamily="66" charset="0"/>
                        </a:rPr>
                        <a:t>Exemplos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>
                          <a:latin typeface="Comic Sans MS" pitchFamily="66" charset="0"/>
                        </a:rPr>
                        <a:t>carrapato e sarna</a:t>
                      </a:r>
                      <a:endParaRPr lang="pt-BR" sz="2400" dirty="0">
                        <a:latin typeface="Comic Sans MS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Comic Sans MS" pitchFamily="66" charset="0"/>
                        </a:rPr>
                        <a:t>piolho,</a:t>
                      </a:r>
                      <a:r>
                        <a:rPr lang="pt-BR" sz="2400" baseline="0" dirty="0">
                          <a:latin typeface="Comic Sans MS" pitchFamily="66" charset="0"/>
                        </a:rPr>
                        <a:t> pulga, mosca e mosquito</a:t>
                      </a:r>
                      <a:endParaRPr lang="pt-BR" sz="2400" dirty="0">
                        <a:latin typeface="Comic Sans MS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7891">
                <a:tc>
                  <a:txBody>
                    <a:bodyPr/>
                    <a:lstStyle/>
                    <a:p>
                      <a:r>
                        <a:rPr lang="pt-BR" sz="2400" dirty="0">
                          <a:solidFill>
                            <a:srgbClr val="FFFF00"/>
                          </a:solidFill>
                          <a:latin typeface="Comic Sans MS" pitchFamily="66" charset="0"/>
                        </a:rPr>
                        <a:t>Regiões do corpo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Comic Sans MS" pitchFamily="66" charset="0"/>
                        </a:rPr>
                        <a:t>cefalotórax e abdômen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Comic Sans MS" pitchFamily="66" charset="0"/>
                        </a:rPr>
                        <a:t>cabeça, tórax e abdômen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7891">
                <a:tc>
                  <a:txBody>
                    <a:bodyPr/>
                    <a:lstStyle/>
                    <a:p>
                      <a:r>
                        <a:rPr lang="pt-BR" sz="2400" dirty="0">
                          <a:solidFill>
                            <a:srgbClr val="FFFF00"/>
                          </a:solidFill>
                          <a:latin typeface="Comic Sans MS" pitchFamily="66" charset="0"/>
                        </a:rPr>
                        <a:t>Pares de patas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Comic Sans MS" pitchFamily="66" charset="0"/>
                        </a:rPr>
                        <a:t>4 pares de patas(adultos)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Comic Sans MS" pitchFamily="66" charset="0"/>
                        </a:rPr>
                        <a:t>3 pares de patas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7891">
                <a:tc>
                  <a:txBody>
                    <a:bodyPr/>
                    <a:lstStyle/>
                    <a:p>
                      <a:r>
                        <a:rPr lang="pt-BR" sz="2400" dirty="0">
                          <a:solidFill>
                            <a:srgbClr val="FFFF00"/>
                          </a:solidFill>
                          <a:latin typeface="Comic Sans MS" pitchFamily="66" charset="0"/>
                        </a:rPr>
                        <a:t>Ciclo evolutivo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Comic Sans MS" pitchFamily="66" charset="0"/>
                        </a:rPr>
                        <a:t>direto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>
                          <a:latin typeface="Comic Sans MS" pitchFamily="66" charset="0"/>
                        </a:rPr>
                        <a:t>indireto</a:t>
                      </a:r>
                      <a:endParaRPr lang="pt-BR" sz="2400" dirty="0">
                        <a:latin typeface="Comic Sans MS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pull dir="r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357158" y="285728"/>
            <a:ext cx="8310592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defTabSz="449263">
              <a:buClr>
                <a:srgbClr val="FFFF00"/>
              </a:buClr>
              <a:buSzPct val="100000"/>
              <a:buFont typeface="Arial Unicode MS" pitchFamily="34" charset="-128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Carrapatos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428596" y="856357"/>
            <a:ext cx="8126442" cy="660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Família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Ixodidae</a:t>
            </a: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1" algn="just">
              <a:spcAft>
                <a:spcPts val="18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Carrapatos duros</a:t>
            </a:r>
          </a:p>
          <a:p>
            <a:pPr lvl="1" algn="just">
              <a:spcAft>
                <a:spcPts val="18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Compreende a maioria dos carrapatos de interesse zootécnico</a:t>
            </a:r>
          </a:p>
          <a:p>
            <a:pPr algn="just">
              <a:spcAft>
                <a:spcPts val="1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rgbClr val="FFFF99"/>
                </a:solidFill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Família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Argasidae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pPr lvl="1" algn="just">
              <a:spcAft>
                <a:spcPts val="18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Carrapatos moles</a:t>
            </a:r>
          </a:p>
          <a:p>
            <a:pPr lvl="1" algn="just">
              <a:spcAft>
                <a:spcPts val="18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Pequeno número de organismos de interesse zootécnico</a:t>
            </a:r>
          </a:p>
          <a:p>
            <a:pPr algn="just">
              <a:spcAft>
                <a:spcPts val="1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Família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Nuttalliellidae</a:t>
            </a: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1" algn="just">
              <a:spcAft>
                <a:spcPts val="18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Contém apenas uma única espécie pouco conhecida</a:t>
            </a:r>
          </a:p>
          <a:p>
            <a:pPr lvl="1" algn="just">
              <a:spcAft>
                <a:spcPts val="18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latin typeface="Comic Sans MS" pitchFamily="66" charset="0"/>
              </a:rPr>
              <a:t>Entre outras....</a:t>
            </a:r>
          </a:p>
          <a:p>
            <a:pPr lvl="1" algn="just">
              <a:spcAft>
                <a:spcPts val="18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endParaRPr lang="pt-BR" sz="2400" dirty="0">
              <a:solidFill>
                <a:srgbClr val="FFFF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571472" y="357166"/>
            <a:ext cx="8129590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defTabSz="449263">
              <a:buClr>
                <a:srgbClr val="FFFF00"/>
              </a:buClr>
              <a:buSzPct val="100000"/>
              <a:buFont typeface="Arial Unicode MS" pitchFamily="34" charset="-128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Carrapatos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efeitos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patológicos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571472" y="1214422"/>
            <a:ext cx="7912128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3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Efeitos cutâneos</a:t>
            </a:r>
          </a:p>
          <a:p>
            <a:pPr lvl="1" algn="just">
              <a:spcAft>
                <a:spcPts val="30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Inflamação</a:t>
            </a:r>
          </a:p>
          <a:p>
            <a:pPr lvl="1" algn="just">
              <a:spcAft>
                <a:spcPts val="30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Infecção</a:t>
            </a:r>
          </a:p>
          <a:p>
            <a:pPr algn="just">
              <a:spcAft>
                <a:spcPts val="3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Efeitos sistêmicos </a:t>
            </a:r>
          </a:p>
          <a:p>
            <a:pPr lvl="1" algn="just">
              <a:spcAft>
                <a:spcPts val="30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Transmissão de microrganismos de outro hospedeiro</a:t>
            </a:r>
          </a:p>
          <a:p>
            <a:pPr lvl="1" algn="just">
              <a:spcAft>
                <a:spcPts val="30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Paralisia do hospedeiro</a:t>
            </a:r>
          </a:p>
          <a:p>
            <a:pPr lvl="1" algn="just">
              <a:spcAft>
                <a:spcPts val="30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Bacteremia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introdução de microrganismos</a:t>
            </a:r>
            <a:endParaRPr lang="pt-BR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Imagem 3" descr="infe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285860"/>
            <a:ext cx="3351892" cy="2500330"/>
          </a:xfrm>
          <a:prstGeom prst="rect">
            <a:avLst/>
          </a:prstGeom>
        </p:spPr>
      </p:pic>
    </p:spTree>
  </p:cSld>
  <p:clrMapOvr>
    <a:masterClrMapping/>
  </p:clrMapOvr>
  <p:transition spd="med">
    <p:pull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714348" y="1293529"/>
            <a:ext cx="7912128" cy="537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1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2600" dirty="0">
                <a:solidFill>
                  <a:schemeClr val="bg1"/>
                </a:solidFill>
                <a:latin typeface="Comic Sans MS" pitchFamily="66" charset="0"/>
              </a:rPr>
              <a:t>Necrose focal na derme no local da picada</a:t>
            </a:r>
          </a:p>
          <a:p>
            <a:pPr algn="just">
              <a:spcAft>
                <a:spcPts val="1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600" dirty="0">
                <a:solidFill>
                  <a:schemeClr val="bg1"/>
                </a:solidFill>
                <a:latin typeface="Comic Sans MS" pitchFamily="66" charset="0"/>
              </a:rPr>
              <a:t> Resposta inflamatória – </a:t>
            </a:r>
            <a:r>
              <a:rPr lang="pt-BR" sz="2600" dirty="0" err="1">
                <a:solidFill>
                  <a:schemeClr val="bg1"/>
                </a:solidFill>
                <a:latin typeface="Comic Sans MS" pitchFamily="66" charset="0"/>
              </a:rPr>
              <a:t>eosinófilos</a:t>
            </a:r>
            <a:endParaRPr lang="pt-BR" sz="2600" dirty="0">
              <a:solidFill>
                <a:schemeClr val="bg1"/>
              </a:solidFill>
              <a:latin typeface="Comic Sans MS" pitchFamily="66" charset="0"/>
            </a:endParaRPr>
          </a:p>
          <a:p>
            <a:pPr algn="just">
              <a:spcAft>
                <a:spcPts val="1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600" dirty="0">
                <a:solidFill>
                  <a:schemeClr val="bg1"/>
                </a:solidFill>
                <a:latin typeface="Comic Sans MS" pitchFamily="66" charset="0"/>
              </a:rPr>
              <a:t> Infecção secundária por </a:t>
            </a:r>
            <a:r>
              <a:rPr lang="pt-BR" sz="2600" i="1" dirty="0" err="1">
                <a:solidFill>
                  <a:schemeClr val="bg1"/>
                </a:solidFill>
                <a:latin typeface="Comic Sans MS" pitchFamily="66" charset="0"/>
              </a:rPr>
              <a:t>Staphylococcus</a:t>
            </a:r>
            <a:r>
              <a:rPr lang="pt-BR" sz="2600" i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pt-BR" sz="2600" i="1" dirty="0" err="1">
                <a:solidFill>
                  <a:schemeClr val="bg1"/>
                </a:solidFill>
                <a:latin typeface="Comic Sans MS" pitchFamily="66" charset="0"/>
              </a:rPr>
              <a:t>aureus</a:t>
            </a:r>
            <a:r>
              <a:rPr lang="pt-BR" sz="2600" dirty="0">
                <a:solidFill>
                  <a:schemeClr val="bg1"/>
                </a:solidFill>
                <a:latin typeface="Comic Sans MS" pitchFamily="66" charset="0"/>
              </a:rPr>
              <a:t> – </a:t>
            </a:r>
            <a:r>
              <a:rPr lang="pt-BR" sz="2600" dirty="0" err="1">
                <a:solidFill>
                  <a:schemeClr val="bg1"/>
                </a:solidFill>
                <a:latin typeface="Comic Sans MS" pitchFamily="66" charset="0"/>
              </a:rPr>
              <a:t>abcessos</a:t>
            </a:r>
            <a:endParaRPr lang="pt-BR" sz="2600" dirty="0">
              <a:solidFill>
                <a:schemeClr val="bg1"/>
              </a:solidFill>
              <a:latin typeface="Comic Sans MS" pitchFamily="66" charset="0"/>
            </a:endParaRPr>
          </a:p>
          <a:p>
            <a:pPr algn="just">
              <a:spcAft>
                <a:spcPts val="1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600" dirty="0">
                <a:solidFill>
                  <a:schemeClr val="bg1"/>
                </a:solidFill>
                <a:latin typeface="Comic Sans MS" pitchFamily="66" charset="0"/>
              </a:rPr>
              <a:t> Infestação maciça</a:t>
            </a:r>
          </a:p>
          <a:p>
            <a:pPr lvl="1" algn="just">
              <a:spcAft>
                <a:spcPts val="14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dirty="0">
                <a:solidFill>
                  <a:srgbClr val="FFFF99"/>
                </a:solidFill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Perda de sangue – anemia</a:t>
            </a:r>
          </a:p>
          <a:p>
            <a:pPr lvl="1" algn="just">
              <a:spcAft>
                <a:spcPts val="14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Menor produtividade</a:t>
            </a:r>
          </a:p>
          <a:p>
            <a:pPr lvl="1" algn="just">
              <a:spcAft>
                <a:spcPts val="14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Menor ganho de peso</a:t>
            </a:r>
          </a:p>
          <a:p>
            <a:pPr lvl="1" algn="just">
              <a:spcAft>
                <a:spcPts val="14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Desassossego</a:t>
            </a:r>
          </a:p>
          <a:p>
            <a:pPr lvl="1" algn="just">
              <a:spcAft>
                <a:spcPts val="14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Predisposição a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miíases</a:t>
            </a: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22448" y="188640"/>
            <a:ext cx="8129590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defTabSz="449263">
              <a:buClr>
                <a:srgbClr val="FFFF00"/>
              </a:buClr>
              <a:buSzPct val="100000"/>
              <a:buFont typeface="Arial Unicode MS" pitchFamily="34" charset="-128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Carrapatos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</a:t>
            </a: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Perdas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 </a:t>
            </a: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problemas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sanitários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</a:p>
        </p:txBody>
      </p:sp>
    </p:spTree>
  </p:cSld>
  <p:clrMapOvr>
    <a:masterClrMapping/>
  </p:clrMapOvr>
  <p:transition spd="med">
    <p:pull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428596" y="142852"/>
            <a:ext cx="8129590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defTabSz="449263">
              <a:buClr>
                <a:srgbClr val="FFFF00"/>
              </a:buClr>
              <a:buSzPct val="100000"/>
              <a:buFont typeface="Arial Unicode MS" pitchFamily="34" charset="-128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Carrapatos</a:t>
            </a: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n-GB" sz="3200" dirty="0">
              <a:solidFill>
                <a:srgbClr val="99FF99"/>
              </a:solidFill>
              <a:latin typeface="Tahoma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28596" y="1214423"/>
            <a:ext cx="8055004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Presença de neurotoxinas na saliva</a:t>
            </a:r>
          </a:p>
          <a:p>
            <a:pPr lvl="1" algn="just">
              <a:spcAft>
                <a:spcPts val="18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600" dirty="0">
                <a:solidFill>
                  <a:schemeClr val="bg1"/>
                </a:solidFill>
                <a:latin typeface="Comic Sans MS" pitchFamily="66" charset="0"/>
              </a:rPr>
              <a:t> Rompe sinapses de nervos motores na medula espinal</a:t>
            </a:r>
          </a:p>
          <a:p>
            <a:pPr lvl="1" algn="just">
              <a:spcAft>
                <a:spcPts val="18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600" dirty="0">
                <a:solidFill>
                  <a:schemeClr val="bg1"/>
                </a:solidFill>
                <a:latin typeface="Comic Sans MS" pitchFamily="66" charset="0"/>
              </a:rPr>
              <a:t> Bloqueia junções neuromusculares</a:t>
            </a:r>
          </a:p>
          <a:p>
            <a:pPr lvl="1" algn="just">
              <a:spcAft>
                <a:spcPts val="18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600" dirty="0">
                <a:solidFill>
                  <a:schemeClr val="bg1"/>
                </a:solidFill>
                <a:latin typeface="Comic Sans MS" pitchFamily="66" charset="0"/>
              </a:rPr>
              <a:t> Causa a paralisia por carrapato especialmente em cães e gatos</a:t>
            </a:r>
          </a:p>
          <a:p>
            <a:pPr algn="just">
              <a:spcAft>
                <a:spcPts val="1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Outros efeitos sistêmicos </a:t>
            </a:r>
          </a:p>
          <a:p>
            <a:pPr lvl="1" algn="just">
              <a:spcAft>
                <a:spcPts val="18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600" dirty="0">
                <a:solidFill>
                  <a:schemeClr val="bg1"/>
                </a:solidFill>
                <a:latin typeface="Comic Sans MS" pitchFamily="66" charset="0"/>
              </a:rPr>
              <a:t> Entrada de bactérias na circulação, especialmente </a:t>
            </a:r>
            <a:r>
              <a:rPr lang="pt-BR" sz="2600" i="1" dirty="0" err="1">
                <a:solidFill>
                  <a:schemeClr val="bg1"/>
                </a:solidFill>
                <a:latin typeface="Comic Sans MS" pitchFamily="66" charset="0"/>
              </a:rPr>
              <a:t>Staphylococcus</a:t>
            </a:r>
            <a:r>
              <a:rPr lang="pt-BR" sz="2600" i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pt-BR" sz="2600" i="1" dirty="0" err="1">
                <a:solidFill>
                  <a:schemeClr val="bg1"/>
                </a:solidFill>
                <a:latin typeface="Comic Sans MS" pitchFamily="66" charset="0"/>
              </a:rPr>
              <a:t>aureus</a:t>
            </a:r>
            <a:r>
              <a:rPr lang="pt-BR" sz="2600" i="1" dirty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  <a:p>
            <a:pPr lvl="1" algn="just">
              <a:spcAft>
                <a:spcPts val="18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600" dirty="0">
                <a:solidFill>
                  <a:schemeClr val="bg1"/>
                </a:solidFill>
                <a:latin typeface="Comic Sans MS" pitchFamily="66" charset="0"/>
              </a:rPr>
              <a:t> Infecções em órgãos internos</a:t>
            </a:r>
          </a:p>
        </p:txBody>
      </p:sp>
    </p:spTree>
  </p:cSld>
  <p:clrMapOvr>
    <a:masterClrMapping/>
  </p:clrMapOvr>
  <p:transition spd="med">
    <p:pull dir="r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639763" y="0"/>
            <a:ext cx="7864475" cy="1631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defTabSz="449263">
              <a:buClr>
                <a:srgbClr val="FFFF00"/>
              </a:buClr>
              <a:buSzPct val="100000"/>
              <a:buFont typeface="Arial Unicode MS" pitchFamily="34" charset="-128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Carrapatos</a:t>
            </a:r>
            <a:endParaRPr lang="en-GB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defTabSz="449263">
              <a:buClr>
                <a:srgbClr val="FFFF00"/>
              </a:buClr>
              <a:buSzPct val="100000"/>
              <a:buFont typeface="Arial Unicode MS" pitchFamily="34" charset="-128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Vetores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na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transmissão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doenças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	</a:t>
            </a: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428596" y="1571612"/>
            <a:ext cx="8286808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Aderem firmemente aos hospedeiros – transporte a novos habitats.</a:t>
            </a:r>
          </a:p>
          <a:p>
            <a:pPr algn="just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Longos repastos –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ingestão de grande número de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patógenos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 algn="just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Regurgitação durante o repasto </a:t>
            </a:r>
            <a:r>
              <a:rPr lang="pt-BR" sz="2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–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introdução de agentes patogênicos.</a:t>
            </a:r>
          </a:p>
          <a:p>
            <a:pPr lvl="1" algn="just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Vida longa </a:t>
            </a:r>
          </a:p>
          <a:p>
            <a:pPr lvl="1" algn="just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Repasto em vários hospedeiros</a:t>
            </a:r>
          </a:p>
          <a:p>
            <a:pPr lvl="1" algn="just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Rápido aumento populacional</a:t>
            </a:r>
          </a:p>
          <a:p>
            <a:pPr lvl="1" algn="just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Patógenos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podem ser transmitidos entre vários estágios e através dos ovários</a:t>
            </a:r>
            <a:endParaRPr lang="pt-BR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428596" y="857232"/>
            <a:ext cx="8240742" cy="578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ct val="20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000" dirty="0">
                <a:solidFill>
                  <a:schemeClr val="bg1"/>
                </a:solidFill>
                <a:latin typeface="Tahoma" pitchFamily="34" charset="0"/>
              </a:rPr>
              <a:t> 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Peste suína africana – doença viral,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pode ser transmitida por </a:t>
            </a:r>
            <a:r>
              <a:rPr lang="pt-BR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Ornithodoros</a:t>
            </a:r>
            <a:endParaRPr lang="pt-BR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>
              <a:spcAft>
                <a:spcPct val="20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Erlichiose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(“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thick-borne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fever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”)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– </a:t>
            </a:r>
            <a:r>
              <a:rPr lang="pt-B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rickéttsia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1" algn="just">
              <a:spcAft>
                <a:spcPct val="20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Bovinos – aborto, febre, anorexia, letargia</a:t>
            </a:r>
          </a:p>
          <a:p>
            <a:pPr lvl="1" algn="just">
              <a:spcAft>
                <a:spcPct val="20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Cães – </a:t>
            </a: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E. canis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causa anemia com </a:t>
            </a:r>
            <a:r>
              <a:rPr lang="pt-B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trombocitopenia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 </a:t>
            </a:r>
            <a:r>
              <a:rPr lang="pt-B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leucopenia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febre</a:t>
            </a:r>
          </a:p>
          <a:p>
            <a:pPr algn="just">
              <a:spcAft>
                <a:spcPct val="20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Febre Q –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Causada pela bactéria  </a:t>
            </a:r>
            <a:r>
              <a:rPr lang="pt-BR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Coxiella</a:t>
            </a: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burnetti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é transmitida por </a:t>
            </a:r>
            <a:r>
              <a:rPr lang="pt-B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ixodídeos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relacionado com aborto e anorexia,homem.</a:t>
            </a:r>
          </a:p>
          <a:p>
            <a:pPr algn="just">
              <a:spcAft>
                <a:spcPct val="20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Febre maculosa –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causada por </a:t>
            </a:r>
            <a:r>
              <a:rPr lang="pt-BR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Rickettsia</a:t>
            </a: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rickettsi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pPr algn="just">
              <a:spcAft>
                <a:spcPct val="20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Doença de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Lyme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doença </a:t>
            </a:r>
            <a:r>
              <a:rPr lang="pt-B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musculo-esquelética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causada pela bactéria </a:t>
            </a:r>
            <a:r>
              <a:rPr lang="pt-BR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Borrelia</a:t>
            </a: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burgdorferi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é transmitida por </a:t>
            </a:r>
            <a:r>
              <a:rPr lang="pt-BR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Amblyoma</a:t>
            </a: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cajennense</a:t>
            </a: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 lvl="1" algn="just">
              <a:spcAft>
                <a:spcPct val="200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Cães, gatos, bovinos, eqüinos e homens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71472" y="0"/>
            <a:ext cx="8572528" cy="10429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defTabSz="449263">
              <a:buClr>
                <a:srgbClr val="FFFF00"/>
              </a:buClr>
              <a:buSzPct val="100000"/>
              <a:buFont typeface="Arial Unicode MS" pitchFamily="34" charset="-128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Carrapatos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transmissão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doenças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</a:p>
        </p:txBody>
      </p:sp>
    </p:spTree>
  </p:cSld>
  <p:clrMapOvr>
    <a:masterClrMapping/>
  </p:clrMapOvr>
  <p:transition spd="med">
    <p:pull dir="r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539552" y="620688"/>
            <a:ext cx="8055004" cy="644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ct val="20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Febre recorrente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– causada por espiroquetas do gênero </a:t>
            </a:r>
            <a:r>
              <a:rPr lang="pt-BR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Borrelia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é transmitida por </a:t>
            </a:r>
            <a:r>
              <a:rPr lang="pt-BR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Ornithodoros</a:t>
            </a:r>
            <a:endParaRPr lang="pt-BR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>
              <a:spcAft>
                <a:spcPct val="20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Babesiose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</a:t>
            </a:r>
            <a:r>
              <a:rPr lang="pt-B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causada pro </a:t>
            </a:r>
            <a:r>
              <a:rPr lang="pt-B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protozários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do gênero , causa  febre, anemia hemolítica, hemoglobinúria, morte</a:t>
            </a:r>
          </a:p>
          <a:p>
            <a:pPr lvl="1" algn="just">
              <a:spcAft>
                <a:spcPct val="200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Babesia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bovis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B. </a:t>
            </a:r>
            <a:r>
              <a:rPr lang="pt-BR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bigemina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transmitida por </a:t>
            </a:r>
            <a:r>
              <a:rPr lang="pt-BR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Rhipicephalus</a:t>
            </a:r>
            <a:endParaRPr lang="pt-BR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1" algn="just">
              <a:spcAft>
                <a:spcPct val="200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Babesia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canis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transmitida por </a:t>
            </a:r>
            <a:r>
              <a:rPr lang="pt-BR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Dermacentor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 </a:t>
            </a:r>
            <a:r>
              <a:rPr lang="pt-BR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Rhipicephalus</a:t>
            </a:r>
            <a:endParaRPr lang="pt-BR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1" algn="just">
              <a:spcAft>
                <a:spcPct val="200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B. </a:t>
            </a:r>
            <a:r>
              <a:rPr lang="pt-BR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cabali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 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B. </a:t>
            </a:r>
            <a:r>
              <a:rPr lang="pt-BR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equi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transmitida por </a:t>
            </a:r>
            <a:r>
              <a:rPr lang="pt-BR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Rhipicephalus</a:t>
            </a:r>
            <a:endParaRPr lang="pt-BR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>
              <a:spcAft>
                <a:spcPct val="20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i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Anaplasmose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causada por </a:t>
            </a:r>
            <a:r>
              <a:rPr lang="pt-BR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Anaplasma</a:t>
            </a: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marginale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</a:t>
            </a:r>
            <a:r>
              <a:rPr lang="pt-B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rickéttsia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), provoca febre, anemia e morte. É transmitida por numerosos carrapatos</a:t>
            </a:r>
          </a:p>
          <a:p>
            <a:pPr algn="ctr">
              <a:spcAft>
                <a:spcPct val="20000"/>
              </a:spcAft>
              <a:buClr>
                <a:srgbClr val="FFFF00"/>
              </a:buClr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ahoma" pitchFamily="34" charset="0"/>
              </a:rPr>
              <a:t>“</a:t>
            </a:r>
            <a:r>
              <a:rPr lang="pt-BR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Babesia</a:t>
            </a: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bovis</a:t>
            </a: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B. </a:t>
            </a:r>
            <a:r>
              <a:rPr lang="pt-BR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bigemina</a:t>
            </a: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 </a:t>
            </a:r>
            <a:r>
              <a:rPr lang="pt-BR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Anaplasma</a:t>
            </a: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marginale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= TPB- TRISTEZA PARASITÁRIA BOVINA”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71472" y="142852"/>
            <a:ext cx="8572528" cy="90011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defTabSz="449263">
              <a:buClr>
                <a:srgbClr val="FFFF00"/>
              </a:buClr>
              <a:buSzPct val="100000"/>
              <a:buFont typeface="Arial Unicode MS" pitchFamily="34" charset="-128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Carrapatos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transmissão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doenças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</a:p>
        </p:txBody>
      </p:sp>
    </p:spTree>
  </p:cSld>
  <p:clrMapOvr>
    <a:masterClrMapping/>
  </p:clrMapOvr>
  <p:transition spd="med">
    <p:pull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39763" y="0"/>
            <a:ext cx="7864475" cy="1631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defTabSz="449263">
              <a:buClr>
                <a:srgbClr val="FFFF00"/>
              </a:buClr>
              <a:buSzPct val="100000"/>
              <a:buFont typeface="Arial Unicode MS" pitchFamily="34" charset="-128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Transmissão</a:t>
            </a: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da</a:t>
            </a: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TPB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	</a:t>
            </a:r>
          </a:p>
        </p:txBody>
      </p:sp>
      <p:pic>
        <p:nvPicPr>
          <p:cNvPr id="3" name="Imagem 2" descr="tp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6075" y="862012"/>
            <a:ext cx="8131850" cy="5995988"/>
          </a:xfrm>
          <a:prstGeom prst="rect">
            <a:avLst/>
          </a:prstGeom>
        </p:spPr>
      </p:pic>
    </p:spTree>
  </p:cSld>
  <p:clrMapOvr>
    <a:masterClrMapping/>
  </p:clrMapOvr>
  <p:transition spd="med">
    <p:pull dir="r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357158" y="285728"/>
            <a:ext cx="7772400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defTabSz="449263">
              <a:buClr>
                <a:srgbClr val="FFFF00"/>
              </a:buClr>
              <a:buSzPct val="100000"/>
              <a:buFont typeface="Arial Unicode MS" pitchFamily="34" charset="-128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Família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Ixodidae</a:t>
            </a:r>
            <a:endParaRPr lang="en-GB" sz="3200" b="1" dirty="0">
              <a:solidFill>
                <a:srgbClr val="CC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2500298" y="4857760"/>
            <a:ext cx="1860550" cy="3284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lvl="1" algn="r" defTabSz="449263" eaLnBrk="0" hangingPunct="0">
              <a:lnSpc>
                <a:spcPct val="95000"/>
              </a:lnSpc>
              <a:spcBef>
                <a:spcPts val="400"/>
              </a:spcBef>
              <a:buClr>
                <a:srgbClr val="FF0000"/>
              </a:buClr>
              <a:buSzPct val="70000"/>
              <a:buFont typeface="Arial Unicode MS" pitchFamily="34" charset="-128"/>
              <a:buNone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1600" b="1" i="1" dirty="0" err="1">
                <a:solidFill>
                  <a:srgbClr val="FFFF00"/>
                </a:solidFill>
                <a:latin typeface="Comic Sans MS" pitchFamily="66" charset="0"/>
              </a:rPr>
              <a:t>Amblyomma</a:t>
            </a:r>
            <a:endParaRPr lang="en-GB" sz="1600" b="1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9461" name="Picture 9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500034" y="1928802"/>
            <a:ext cx="3819525" cy="2865438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462" name="Picture 10"/>
          <p:cNvPicPr>
            <a:picLocks noChangeAspect="1" noChangeArrowheads="1"/>
          </p:cNvPicPr>
          <p:nvPr/>
        </p:nvPicPr>
        <p:blipFill>
          <a:blip r:embed="rId4" cstate="print">
            <a:lum bright="-2000" contrast="8000"/>
          </a:blip>
          <a:srcRect l="2888" t="5165" r="3143" b="5165"/>
          <a:stretch>
            <a:fillRect/>
          </a:stretch>
        </p:blipFill>
        <p:spPr bwMode="auto">
          <a:xfrm>
            <a:off x="4740092" y="1954213"/>
            <a:ext cx="3916546" cy="2832109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CaixaDeTexto 1"/>
          <p:cNvSpPr txBox="1"/>
          <p:nvPr/>
        </p:nvSpPr>
        <p:spPr>
          <a:xfrm>
            <a:off x="5133831" y="4863018"/>
            <a:ext cx="247535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Rhipicephalus</a:t>
            </a:r>
            <a:r>
              <a:rPr lang="en-GB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1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microplus</a:t>
            </a:r>
            <a:endParaRPr lang="en-GB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endParaRPr lang="pt-BR" dirty="0"/>
          </a:p>
        </p:txBody>
      </p:sp>
    </p:spTree>
  </p:cSld>
  <p:clrMapOvr>
    <a:masterClrMapping/>
  </p:clrMapOvr>
  <p:transition spd="med">
    <p:pull dir="r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741150"/>
      </p:ext>
    </p:extLst>
  </p:cSld>
  <p:clrMapOvr>
    <a:masterClrMapping/>
  </p:clrMapOvr>
  <p:transition spd="med">
    <p:pull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Artropodes</a:t>
            </a:r>
            <a:r>
              <a:rPr lang="pt-BR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9416"/>
            <a:ext cx="8291264" cy="4846320"/>
          </a:xfrm>
        </p:spPr>
        <p:txBody>
          <a:bodyPr/>
          <a:lstStyle/>
          <a:p>
            <a:pPr algn="just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dirty="0">
                <a:latin typeface="Comic Sans MS" panose="030F0702030302020204" pitchFamily="66" charset="0"/>
              </a:rPr>
              <a:t>Corpo fundido em cefalotórax e abdome, </a:t>
            </a:r>
          </a:p>
          <a:p>
            <a:pPr algn="just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dirty="0">
                <a:latin typeface="Comic Sans MS" panose="030F0702030302020204" pitchFamily="66" charset="0"/>
              </a:rPr>
              <a:t> Presença de quatro pares de patas, </a:t>
            </a:r>
          </a:p>
          <a:p>
            <a:pPr algn="just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dirty="0">
                <a:latin typeface="Comic Sans MS" panose="030F0702030302020204" pitchFamily="66" charset="0"/>
              </a:rPr>
              <a:t> Ausência de antenas, </a:t>
            </a:r>
          </a:p>
          <a:p>
            <a:pPr algn="just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dirty="0">
                <a:latin typeface="Comic Sans MS" panose="030F0702030302020204" pitchFamily="66" charset="0"/>
              </a:rPr>
              <a:t>Presença de peças bucais: </a:t>
            </a:r>
            <a:r>
              <a:rPr lang="pt-BR" dirty="0" err="1">
                <a:latin typeface="Comic Sans MS" panose="030F0702030302020204" pitchFamily="66" charset="0"/>
              </a:rPr>
              <a:t>quelíceras</a:t>
            </a:r>
            <a:r>
              <a:rPr lang="pt-BR" dirty="0">
                <a:latin typeface="Comic Sans MS" panose="030F0702030302020204" pitchFamily="66" charset="0"/>
              </a:rPr>
              <a:t>, palpos e </a:t>
            </a:r>
            <a:r>
              <a:rPr lang="pt-BR" dirty="0" err="1">
                <a:latin typeface="Comic Sans MS" panose="030F0702030302020204" pitchFamily="66" charset="0"/>
              </a:rPr>
              <a:t>hipostômio</a:t>
            </a:r>
            <a:r>
              <a:rPr lang="pt-BR" dirty="0">
                <a:latin typeface="Comic Sans MS" panose="030F0702030302020204" pitchFamily="66" charset="0"/>
              </a:rPr>
              <a:t>, </a:t>
            </a:r>
          </a:p>
          <a:p>
            <a:pPr algn="just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dirty="0">
                <a:latin typeface="Comic Sans MS" panose="030F0702030302020204" pitchFamily="66" charset="0"/>
              </a:rPr>
              <a:t>Agentes transmissores de doenças.</a:t>
            </a:r>
          </a:p>
        </p:txBody>
      </p:sp>
    </p:spTree>
    <p:extLst>
      <p:ext uri="{BB962C8B-B14F-4D97-AF65-F5344CB8AC3E}">
        <p14:creationId xmlns:p14="http://schemas.microsoft.com/office/powerpoint/2010/main" val="1577640688"/>
      </p:ext>
    </p:extLst>
  </p:cSld>
  <p:clrMapOvr>
    <a:masterClrMapping/>
  </p:clrMapOvr>
  <p:transition spd="med">
    <p:pull dir="r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428596" y="116632"/>
            <a:ext cx="8201028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defTabSz="449263">
              <a:buClr>
                <a:srgbClr val="FFFF00"/>
              </a:buClr>
              <a:buSzPct val="100000"/>
              <a:buFont typeface="Arial Unicode MS" pitchFamily="34" charset="-128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Família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Ixodidae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características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gerais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428596" y="1214422"/>
            <a:ext cx="8055004" cy="542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Constitui os chamados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“carrapatos duros”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– possuem escudo dorsal</a:t>
            </a:r>
          </a:p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Ampla distribuição, diversos hospedeiros e apresentam fases de vida no ambiente</a:t>
            </a:r>
          </a:p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Podem infestar outros vertebrados, mas mamíferos são os hospedeiros principais 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pt-B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Ccclos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monoxenos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pt-B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dioxenos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 </a:t>
            </a:r>
            <a:r>
              <a:rPr lang="pt-B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trioxenos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</a:t>
            </a:r>
          </a:p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Acasalamento geralmente ocorre no hospedeiro</a:t>
            </a:r>
          </a:p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Corpo achatado </a:t>
            </a:r>
            <a:r>
              <a:rPr lang="pt-B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dorso-ventralmente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Cefalotórax e </a:t>
            </a:r>
            <a:r>
              <a:rPr lang="pt-B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abdômem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fusionados </a:t>
            </a:r>
          </a:p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Duas divisões aparentes no corpo –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gnatossoma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(anterior) e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idiossoma</a:t>
            </a: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214282" y="214290"/>
            <a:ext cx="8929718" cy="11430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defTabSz="449263">
              <a:buClr>
                <a:srgbClr val="FFFF00"/>
              </a:buClr>
              <a:buSzPct val="100000"/>
              <a:buFont typeface="Arial Unicode MS" pitchFamily="34" charset="-128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Família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Ixodidae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características</a:t>
            </a:r>
            <a:r>
              <a:rPr lang="en-GB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diferenciais</a:t>
            </a:r>
            <a:endParaRPr lang="en-GB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357158" y="1285860"/>
            <a:ext cx="8126442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300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pt-BR" sz="2400" b="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Capítulo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(aparelho bucal)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projetado para frente e visível quando observado de cima</a:t>
            </a:r>
          </a:p>
          <a:p>
            <a:pPr algn="just">
              <a:spcAft>
                <a:spcPts val="300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Escudo presente</a:t>
            </a:r>
          </a:p>
          <a:p>
            <a:pPr lvl="1" algn="just">
              <a:spcAft>
                <a:spcPts val="300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Dimorfismo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sexual nítido- machos com escudo completo (dorsal) nas fêmeas</a:t>
            </a:r>
            <a:r>
              <a:rPr lang="pt-BR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(fêmeas com escudo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incmpleto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na face dorsal)</a:t>
            </a:r>
          </a:p>
          <a:p>
            <a:pPr algn="just">
              <a:spcAft>
                <a:spcPts val="300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Ciclos com 1 a 3 hospedeiros</a:t>
            </a:r>
          </a:p>
          <a:p>
            <a:pPr algn="just">
              <a:spcAft>
                <a:spcPts val="300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Ciclo ovo, larva, ninfa, adultos (macho e fêmea).</a:t>
            </a:r>
          </a:p>
        </p:txBody>
      </p:sp>
    </p:spTree>
  </p:cSld>
  <p:clrMapOvr>
    <a:masterClrMapping/>
  </p:clrMapOvr>
  <p:transition spd="med">
    <p:pull dir="r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Ixodidae - morfolog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0569" y="3735388"/>
            <a:ext cx="5122863" cy="3122612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285720" y="1"/>
            <a:ext cx="8493155" cy="11429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Carrapatos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morfologia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um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ixodídeo</a:t>
            </a:r>
            <a:endParaRPr lang="en-GB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357158" y="1071546"/>
            <a:ext cx="8251854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Machos são menores do que as fêmeas, ingerem muito menos sangue e sofrem pequeno aumento de tamanho</a:t>
            </a:r>
          </a:p>
          <a:p>
            <a:pPr algn="just">
              <a:spcAft>
                <a:spcPts val="1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pt-BR" sz="2400" b="1" u="sng" dirty="0" err="1">
                <a:solidFill>
                  <a:srgbClr val="FFFF00"/>
                </a:solidFill>
                <a:latin typeface="Comic Sans MS" pitchFamily="66" charset="0"/>
              </a:rPr>
              <a:t>Ixodídeos</a:t>
            </a: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possuem um escudo dorsal </a:t>
            </a:r>
          </a:p>
          <a:p>
            <a:pPr lvl="1" algn="just">
              <a:spcAft>
                <a:spcPts val="18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Cobre todo o dorso dos machos </a:t>
            </a:r>
          </a:p>
          <a:p>
            <a:pPr lvl="1" algn="just">
              <a:spcAft>
                <a:spcPts val="18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Pequeno em fêmeas </a:t>
            </a:r>
          </a:p>
        </p:txBody>
      </p:sp>
      <p:sp>
        <p:nvSpPr>
          <p:cNvPr id="5" name="Elipse 4"/>
          <p:cNvSpPr/>
          <p:nvPr/>
        </p:nvSpPr>
        <p:spPr>
          <a:xfrm>
            <a:off x="3357554" y="4357694"/>
            <a:ext cx="771524" cy="271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3857620" y="4143380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>
                <a:solidFill>
                  <a:schemeClr val="bg2"/>
                </a:solidFill>
              </a:rPr>
              <a:t>gnatssomo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Ixodidae - morfolog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4050" y="3155950"/>
            <a:ext cx="5295900" cy="3227388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357158" y="1214422"/>
            <a:ext cx="8322587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2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2400" b="0" dirty="0">
                <a:solidFill>
                  <a:schemeClr val="bg1"/>
                </a:solidFill>
                <a:latin typeface="Comic Sans MS" pitchFamily="66" charset="0"/>
              </a:rPr>
              <a:t>Respiração nas larvas é feita pelo tegumento.</a:t>
            </a:r>
          </a:p>
          <a:p>
            <a:pPr algn="just">
              <a:spcAft>
                <a:spcPts val="2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0" dirty="0">
                <a:solidFill>
                  <a:schemeClr val="bg1"/>
                </a:solidFill>
                <a:latin typeface="Comic Sans MS" pitchFamily="66" charset="0"/>
              </a:rPr>
              <a:t> Ninfas e adultos possuem um par de estigmas que levam a um complexo de traquéias – posterior às coxas IV.</a:t>
            </a:r>
          </a:p>
          <a:p>
            <a:pPr algn="just">
              <a:spcAft>
                <a:spcPts val="2400"/>
              </a:spcAft>
              <a:buClr>
                <a:srgbClr val="FFFF00"/>
              </a:buClr>
              <a:buFont typeface="Wingdings" pitchFamily="2" charset="2"/>
              <a:buChar char="§"/>
            </a:pPr>
            <a:endParaRPr lang="pt-BR" sz="2400" b="0" dirty="0">
              <a:solidFill>
                <a:srgbClr val="FFFF99"/>
              </a:solidFill>
              <a:latin typeface="Comic Sans MS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5720" y="1"/>
            <a:ext cx="8493155" cy="11429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Carrapatos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morfologia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um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ixodídeo</a:t>
            </a:r>
            <a:endParaRPr lang="en-GB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ciclo_ixodide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1794" y="1285860"/>
            <a:ext cx="4503432" cy="500066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214282" y="142853"/>
            <a:ext cx="8929718" cy="8572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Carrapatos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ciclo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vida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genérico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um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ixodídeo</a:t>
            </a:r>
            <a:endParaRPr lang="en-GB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357158" y="1214422"/>
            <a:ext cx="3678238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4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Os parasitas fazem vários repastos intercalados com períodos fora do hospedeiro.</a:t>
            </a:r>
          </a:p>
          <a:p>
            <a:pPr algn="just">
              <a:spcAft>
                <a:spcPts val="4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Somente cerca de 10% do tempo é passado no hospedeiro.</a:t>
            </a:r>
          </a:p>
          <a:p>
            <a:pPr algn="just">
              <a:spcAft>
                <a:spcPts val="4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Têm vida longa e cada fêmea pode produzir milhares de ovos. </a:t>
            </a:r>
            <a:endParaRPr lang="pt-BR" sz="2400" dirty="0">
              <a:solidFill>
                <a:srgbClr val="FFFF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ciclo_ixodide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500174"/>
            <a:ext cx="4284663" cy="475773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285720" y="1357298"/>
            <a:ext cx="3878293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4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Os carrapatos sobem nas pontas de plantas como capim e aguardam o hospedeiro passar.</a:t>
            </a:r>
          </a:p>
          <a:p>
            <a:pPr algn="just">
              <a:spcAft>
                <a:spcPts val="4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Os parasitas detectam o hospedeiro através de quimiorreceptores e percepção de CO2.</a:t>
            </a:r>
          </a:p>
          <a:p>
            <a:pPr algn="just">
              <a:spcAft>
                <a:spcPts val="4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A adesão se faz e o carrapato passa para o hospedeiro.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4282" y="142853"/>
            <a:ext cx="8929718" cy="8572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Carrapatos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ciclo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vida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genérico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um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ixodídeo</a:t>
            </a:r>
            <a:endParaRPr lang="en-GB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6"/>
          <p:cNvSpPr>
            <a:spLocks noChangeArrowheads="1"/>
          </p:cNvSpPr>
          <p:nvPr/>
        </p:nvSpPr>
        <p:spPr bwMode="auto">
          <a:xfrm>
            <a:off x="214282" y="1142984"/>
            <a:ext cx="8643998" cy="516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spcAft>
                <a:spcPts val="3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 tipo de habitat determinou os tipo de ciclos e números de hospedeiros que os carrapatos utilizam.</a:t>
            </a:r>
          </a:p>
          <a:p>
            <a:pPr algn="just">
              <a:spcBef>
                <a:spcPct val="20000"/>
              </a:spcBef>
              <a:spcAft>
                <a:spcPts val="3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Para habitats com boas condições de sobrevivência e abundância de hospedeiros, ciclos com até 3 hospedeiros se estabeleceram na maioria dos hospedeiros.</a:t>
            </a:r>
          </a:p>
          <a:p>
            <a:pPr algn="just">
              <a:spcBef>
                <a:spcPct val="20000"/>
              </a:spcBef>
              <a:spcAft>
                <a:spcPts val="3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Ciclos de 2 hospedeiros são encontrados em cerca de 50 espécies. Ex. </a:t>
            </a:r>
            <a:r>
              <a:rPr lang="pt-BR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Rhipicephalus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bursa</a:t>
            </a:r>
            <a:endParaRPr lang="pt-BR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>
              <a:spcBef>
                <a:spcPct val="20000"/>
              </a:spcBef>
              <a:spcAft>
                <a:spcPts val="30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Quando o habitat é desfavorável e há pouco abundância de hospedeiros, ocorre um ciclo de 1 hospedeiro. Ex.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Dermacentor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alguns </a:t>
            </a:r>
            <a:r>
              <a:rPr lang="pt-BR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Rhipicephalus</a:t>
            </a: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4282" y="142853"/>
            <a:ext cx="8929718" cy="8572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Carrapatos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ciclo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vida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genérico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um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ixodídeo</a:t>
            </a:r>
            <a:endParaRPr lang="en-GB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ciclo_carrapa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1182" y="1793875"/>
            <a:ext cx="5481637" cy="455295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141" y="214289"/>
            <a:ext cx="8929718" cy="1071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>
              <a:lnSpc>
                <a:spcPct val="150000"/>
              </a:lnSpc>
            </a:pP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Carrapatos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ciclo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vida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um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ixodídeo</a:t>
            </a:r>
            <a:endParaRPr lang="en-GB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GB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 </a:t>
            </a:r>
            <a:r>
              <a:rPr lang="en-GB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hospedeiro</a:t>
            </a:r>
            <a:endParaRPr lang="en-GB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ciclo_carrapat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6419" y="1819275"/>
            <a:ext cx="5491163" cy="470217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141" y="214289"/>
            <a:ext cx="8929718" cy="1071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>
              <a:lnSpc>
                <a:spcPct val="150000"/>
              </a:lnSpc>
            </a:pP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Carrapatos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ciclo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vida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genérico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um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ixodídeo</a:t>
            </a:r>
            <a:endParaRPr lang="en-GB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GB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 </a:t>
            </a:r>
            <a:r>
              <a:rPr lang="en-GB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hospedeiros</a:t>
            </a:r>
            <a:endParaRPr lang="en-GB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141" y="214289"/>
            <a:ext cx="8929718" cy="1071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>
              <a:lnSpc>
                <a:spcPct val="150000"/>
              </a:lnSpc>
            </a:pP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Carrapatos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ciclo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vida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genérico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um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ixodídeo</a:t>
            </a:r>
            <a:endParaRPr lang="en-GB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GB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 </a:t>
            </a:r>
            <a:r>
              <a:rPr lang="en-GB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hospedeiros</a:t>
            </a:r>
            <a:endParaRPr lang="en-GB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Picture 3" descr="ciclo_carrapato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919288"/>
            <a:ext cx="7343775" cy="444658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pull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/>
          <p:cNvSpPr>
            <a:spLocks/>
          </p:cNvSpPr>
          <p:nvPr/>
        </p:nvSpPr>
        <p:spPr bwMode="auto">
          <a:xfrm>
            <a:off x="6012160" y="1916832"/>
            <a:ext cx="256822" cy="1204912"/>
          </a:xfrm>
          <a:prstGeom prst="rightBrace">
            <a:avLst>
              <a:gd name="adj1" fmla="val 34753"/>
              <a:gd name="adj2" fmla="val 50000"/>
            </a:avLst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9" name="AutoShape 5"/>
          <p:cNvSpPr>
            <a:spLocks/>
          </p:cNvSpPr>
          <p:nvPr/>
        </p:nvSpPr>
        <p:spPr bwMode="auto">
          <a:xfrm>
            <a:off x="6033911" y="4083050"/>
            <a:ext cx="231422" cy="1974850"/>
          </a:xfrm>
          <a:prstGeom prst="rightBrace">
            <a:avLst>
              <a:gd name="adj1" fmla="val 63211"/>
              <a:gd name="adj2" fmla="val 50000"/>
            </a:avLst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6300192" y="2348880"/>
            <a:ext cx="20377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dirty="0">
                <a:solidFill>
                  <a:srgbClr val="FFFF99"/>
                </a:solidFill>
                <a:latin typeface="Comic Sans MS" pitchFamily="66" charset="0"/>
              </a:rPr>
              <a:t>Carrapatos duros</a:t>
            </a:r>
            <a:endParaRPr lang="en-US" sz="1800" dirty="0">
              <a:solidFill>
                <a:srgbClr val="FFFF99"/>
              </a:solidFill>
              <a:latin typeface="Comic Sans MS" pitchFamily="66" charset="0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6341534" y="4746625"/>
            <a:ext cx="21996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dirty="0">
                <a:solidFill>
                  <a:srgbClr val="FFFF99"/>
                </a:solidFill>
                <a:latin typeface="Comic Sans MS" pitchFamily="66" charset="0"/>
              </a:rPr>
              <a:t>Ácaros causadores</a:t>
            </a:r>
          </a:p>
          <a:p>
            <a:r>
              <a:rPr lang="pt-BR" sz="1800" dirty="0">
                <a:solidFill>
                  <a:srgbClr val="FFFF99"/>
                </a:solidFill>
                <a:latin typeface="Comic Sans MS" pitchFamily="66" charset="0"/>
              </a:rPr>
              <a:t>de sarnas</a:t>
            </a:r>
            <a:endParaRPr lang="en-US" sz="1800" dirty="0">
              <a:solidFill>
                <a:srgbClr val="FFFF99"/>
              </a:solidFill>
              <a:latin typeface="Comic Sans MS" pitchFamily="66" charset="0"/>
            </a:endParaRPr>
          </a:p>
        </p:txBody>
      </p:sp>
      <p:graphicFrame>
        <p:nvGraphicFramePr>
          <p:cNvPr id="102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126188"/>
              </p:ext>
            </p:extLst>
          </p:nvPr>
        </p:nvGraphicFramePr>
        <p:xfrm>
          <a:off x="578089" y="1464514"/>
          <a:ext cx="5756688" cy="4866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370951" imgH="5027102" progId="Word.Document.8">
                  <p:embed/>
                </p:oleObj>
              </mc:Choice>
              <mc:Fallback>
                <p:oleObj name="Document" r:id="rId3" imgW="6370951" imgH="5027102" progId="Word.Documen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089" y="1464514"/>
                        <a:ext cx="5756688" cy="48666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Text Box 9"/>
          <p:cNvSpPr txBox="1">
            <a:spLocks noChangeArrowheads="1"/>
          </p:cNvSpPr>
          <p:nvPr/>
        </p:nvSpPr>
        <p:spPr bwMode="auto">
          <a:xfrm>
            <a:off x="6335889" y="3486151"/>
            <a:ext cx="20393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dirty="0">
                <a:solidFill>
                  <a:srgbClr val="FFFF99"/>
                </a:solidFill>
                <a:latin typeface="Comic Sans MS" pitchFamily="66" charset="0"/>
              </a:rPr>
              <a:t>Carrapatos moles</a:t>
            </a:r>
            <a:endParaRPr lang="en-US" sz="1800" dirty="0">
              <a:solidFill>
                <a:srgbClr val="FFFF99"/>
              </a:solidFill>
              <a:latin typeface="Comic Sans MS" pitchFamily="66" charset="0"/>
            </a:endParaRPr>
          </a:p>
        </p:txBody>
      </p:sp>
      <p:sp>
        <p:nvSpPr>
          <p:cNvPr id="1033" name="AutoShape 10"/>
          <p:cNvSpPr>
            <a:spLocks/>
          </p:cNvSpPr>
          <p:nvPr/>
        </p:nvSpPr>
        <p:spPr bwMode="auto">
          <a:xfrm>
            <a:off x="6036734" y="3376613"/>
            <a:ext cx="208844" cy="584200"/>
          </a:xfrm>
          <a:prstGeom prst="rightBrace">
            <a:avLst>
              <a:gd name="adj1" fmla="val 20721"/>
              <a:gd name="adj2" fmla="val 50000"/>
            </a:avLst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0" y="0"/>
            <a:ext cx="9143999" cy="857232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Classificação </a:t>
            </a: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da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sub-</a:t>
            </a: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classe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Acari</a:t>
            </a:r>
            <a:endParaRPr lang="en-GB" sz="3600" b="1" i="1" dirty="0">
              <a:solidFill>
                <a:srgbClr val="99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339447" y="1547500"/>
            <a:ext cx="78581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2607902" y="1834688"/>
            <a:ext cx="785818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2607902" y="3287406"/>
            <a:ext cx="936104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339448" y="3855483"/>
            <a:ext cx="1268454" cy="4122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395536" y="908720"/>
            <a:ext cx="8358246" cy="528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30000"/>
              </a:spcBef>
              <a:spcAft>
                <a:spcPts val="600"/>
              </a:spcAft>
              <a:buClr>
                <a:srgbClr val="FFFF00"/>
              </a:buClr>
            </a:pP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>
              <a:spcBef>
                <a:spcPct val="3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Infesta principalmente bovídeos, mas pode ser encontrado em outros hospedeiros domésticos e silvestres.</a:t>
            </a:r>
          </a:p>
          <a:p>
            <a:pPr algn="just">
              <a:spcBef>
                <a:spcPct val="3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É um carrapato de um só hospedeiro</a:t>
            </a:r>
          </a:p>
          <a:p>
            <a:pPr algn="just">
              <a:spcBef>
                <a:spcPct val="3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Escudo sem ornamentação. </a:t>
            </a:r>
          </a:p>
          <a:p>
            <a:pPr algn="just">
              <a:spcBef>
                <a:spcPct val="3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Só excepcionalmente ataca o homem, provoca dermatite transitória.</a:t>
            </a:r>
          </a:p>
          <a:p>
            <a:pPr algn="just">
              <a:spcBef>
                <a:spcPct val="3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Se distribui na faixa inter-tropical nas Américas (erradicado na A. do Norte), África e Oceania</a:t>
            </a:r>
          </a:p>
          <a:p>
            <a:pPr algn="just">
              <a:spcBef>
                <a:spcPct val="3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Introduzido no Brasil pelo gado dos colonizadores</a:t>
            </a: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286544" y="0"/>
            <a:ext cx="8570912" cy="1254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r>
              <a:rPr lang="en-GB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Rhipicephalus</a:t>
            </a:r>
            <a:r>
              <a:rPr lang="en-GB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</a:t>
            </a:r>
            <a:r>
              <a:rPr lang="en-GB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Boophilus</a:t>
            </a:r>
            <a:r>
              <a:rPr lang="en-GB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 </a:t>
            </a:r>
            <a:r>
              <a:rPr lang="en-GB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microplus</a:t>
            </a:r>
            <a:endParaRPr lang="en-GB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5868144" y="6373634"/>
            <a:ext cx="326082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100" b="1" dirty="0" err="1">
                <a:solidFill>
                  <a:srgbClr val="FFFF00"/>
                </a:solidFill>
                <a:latin typeface="Comic Sans MS" pitchFamily="66" charset="0"/>
              </a:rPr>
              <a:t>Fonte</a:t>
            </a:r>
            <a:r>
              <a:rPr lang="en-US" sz="1100" b="1" dirty="0">
                <a:solidFill>
                  <a:srgbClr val="FFFF00"/>
                </a:solidFill>
                <a:latin typeface="Comic Sans MS" pitchFamily="66" charset="0"/>
              </a:rPr>
              <a:t>:</a:t>
            </a:r>
            <a:r>
              <a:rPr lang="en-US" sz="1100" b="1" dirty="0">
                <a:latin typeface="Comic Sans MS" pitchFamily="66" charset="0"/>
              </a:rPr>
              <a:t> </a:t>
            </a:r>
            <a:r>
              <a:rPr lang="en-US" sz="1100" b="1" dirty="0" err="1">
                <a:solidFill>
                  <a:schemeClr val="bg1"/>
                </a:solidFill>
                <a:latin typeface="Comic Sans MS" pitchFamily="66" charset="0"/>
              </a:rPr>
              <a:t>Syst</a:t>
            </a:r>
            <a:r>
              <a:rPr lang="en-US" sz="11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1100" b="1" dirty="0" err="1">
                <a:solidFill>
                  <a:schemeClr val="bg1"/>
                </a:solidFill>
                <a:latin typeface="Comic Sans MS" pitchFamily="66" charset="0"/>
              </a:rPr>
              <a:t>Parasitol</a:t>
            </a:r>
            <a:r>
              <a:rPr lang="en-US" sz="1100" b="1" dirty="0">
                <a:solidFill>
                  <a:schemeClr val="bg1"/>
                </a:solidFill>
                <a:latin typeface="Comic Sans MS" pitchFamily="66" charset="0"/>
              </a:rPr>
              <a:t>. 5(3): 169-72, 2003</a:t>
            </a:r>
            <a:r>
              <a:rPr lang="en-US" sz="1000" b="1" dirty="0">
                <a:solidFill>
                  <a:schemeClr val="bg1"/>
                </a:solidFill>
                <a:latin typeface="Comic Sans MS" pitchFamily="66" charset="0"/>
              </a:rPr>
              <a:t>. </a:t>
            </a:r>
          </a:p>
        </p:txBody>
      </p:sp>
    </p:spTree>
  </p:cSld>
  <p:clrMapOvr>
    <a:masterClrMapping/>
  </p:clrMapOvr>
  <p:transition spd="med">
    <p:pull dir="r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284380" y="613435"/>
            <a:ext cx="8608099" cy="591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30000"/>
              </a:spcBef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2300" dirty="0">
                <a:solidFill>
                  <a:schemeClr val="bg1"/>
                </a:solidFill>
                <a:latin typeface="Comic Sans MS" pitchFamily="66" charset="0"/>
              </a:rPr>
              <a:t>Inicia-se pela subida da larva infestante.</a:t>
            </a:r>
          </a:p>
          <a:p>
            <a:pPr algn="just">
              <a:spcBef>
                <a:spcPct val="30000"/>
              </a:spcBef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300" dirty="0">
                <a:solidFill>
                  <a:schemeClr val="bg1"/>
                </a:solidFill>
                <a:latin typeface="Comic Sans MS" pitchFamily="66" charset="0"/>
              </a:rPr>
              <a:t> Larvas fixam-se na base da cauda, barbela, peito e parte posterior das coxas.</a:t>
            </a:r>
          </a:p>
          <a:p>
            <a:pPr algn="just">
              <a:spcBef>
                <a:spcPct val="30000"/>
              </a:spcBef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300" dirty="0">
                <a:solidFill>
                  <a:schemeClr val="bg1"/>
                </a:solidFill>
                <a:latin typeface="Comic Sans MS" pitchFamily="66" charset="0"/>
              </a:rPr>
              <a:t> Troca de cutícula e diferenciação em ninfa que se alimenta de sangue.</a:t>
            </a:r>
          </a:p>
          <a:p>
            <a:pPr algn="just">
              <a:spcBef>
                <a:spcPct val="30000"/>
              </a:spcBef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300" dirty="0">
                <a:solidFill>
                  <a:schemeClr val="bg1"/>
                </a:solidFill>
                <a:latin typeface="Comic Sans MS" pitchFamily="66" charset="0"/>
              </a:rPr>
              <a:t> Sofre uma muda </a:t>
            </a:r>
            <a:r>
              <a:rPr lang="pt-BR" sz="2300" dirty="0">
                <a:solidFill>
                  <a:srgbClr val="FFFF00"/>
                </a:solidFill>
                <a:latin typeface="Comic Sans MS" pitchFamily="66" charset="0"/>
              </a:rPr>
              <a:t>(</a:t>
            </a:r>
            <a:r>
              <a:rPr lang="pt-BR" sz="2300" dirty="0" err="1">
                <a:solidFill>
                  <a:srgbClr val="FFFF00"/>
                </a:solidFill>
                <a:latin typeface="Comic Sans MS" pitchFamily="66" charset="0"/>
              </a:rPr>
              <a:t>metaninfa</a:t>
            </a:r>
            <a:r>
              <a:rPr lang="pt-BR" sz="2300" dirty="0">
                <a:solidFill>
                  <a:srgbClr val="FFFF00"/>
                </a:solidFill>
                <a:latin typeface="Comic Sans MS" pitchFamily="66" charset="0"/>
              </a:rPr>
              <a:t>) </a:t>
            </a:r>
            <a:r>
              <a:rPr lang="pt-BR" sz="2300" dirty="0">
                <a:solidFill>
                  <a:schemeClr val="bg1"/>
                </a:solidFill>
                <a:latin typeface="Comic Sans MS" pitchFamily="66" charset="0"/>
              </a:rPr>
              <a:t>e transforma-se em adulto imaturo</a:t>
            </a:r>
            <a:r>
              <a:rPr lang="pt-BR" sz="2300" dirty="0">
                <a:solidFill>
                  <a:srgbClr val="FFFF00"/>
                </a:solidFill>
                <a:latin typeface="Comic Sans MS" pitchFamily="66" charset="0"/>
              </a:rPr>
              <a:t> (</a:t>
            </a:r>
            <a:r>
              <a:rPr lang="pt-BR" sz="2300" dirty="0" err="1">
                <a:solidFill>
                  <a:srgbClr val="FFFF00"/>
                </a:solidFill>
                <a:latin typeface="Comic Sans MS" pitchFamily="66" charset="0"/>
              </a:rPr>
              <a:t>neandro</a:t>
            </a:r>
            <a:r>
              <a:rPr lang="pt-BR" sz="2300" dirty="0">
                <a:solidFill>
                  <a:srgbClr val="FFFF00"/>
                </a:solidFill>
                <a:latin typeface="Comic Sans MS" pitchFamily="66" charset="0"/>
              </a:rPr>
              <a:t> macho e </a:t>
            </a:r>
            <a:r>
              <a:rPr lang="pt-BR" sz="2300" dirty="0" err="1">
                <a:solidFill>
                  <a:srgbClr val="FFFF00"/>
                </a:solidFill>
                <a:latin typeface="Comic Sans MS" pitchFamily="66" charset="0"/>
              </a:rPr>
              <a:t>neógina</a:t>
            </a:r>
            <a:r>
              <a:rPr lang="pt-BR" sz="2300" dirty="0">
                <a:solidFill>
                  <a:srgbClr val="FFFF00"/>
                </a:solidFill>
                <a:latin typeface="Comic Sans MS" pitchFamily="66" charset="0"/>
              </a:rPr>
              <a:t> fêmea, </a:t>
            </a:r>
            <a:r>
              <a:rPr lang="pt-BR" sz="2300" dirty="0" err="1">
                <a:solidFill>
                  <a:srgbClr val="FFFF00"/>
                </a:solidFill>
                <a:latin typeface="Comic Sans MS" pitchFamily="66" charset="0"/>
              </a:rPr>
              <a:t>tornan-se</a:t>
            </a:r>
            <a:r>
              <a:rPr lang="pt-BR" sz="23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pt-BR" sz="2300" dirty="0" err="1">
                <a:solidFill>
                  <a:srgbClr val="FFFF00"/>
                </a:solidFill>
                <a:latin typeface="Comic Sans MS" pitchFamily="66" charset="0"/>
              </a:rPr>
              <a:t>Gonandro</a:t>
            </a:r>
            <a:r>
              <a:rPr lang="pt-BR" sz="2300" dirty="0">
                <a:solidFill>
                  <a:srgbClr val="FFFF00"/>
                </a:solidFill>
                <a:latin typeface="Comic Sans MS" pitchFamily="66" charset="0"/>
              </a:rPr>
              <a:t> e </a:t>
            </a:r>
            <a:r>
              <a:rPr lang="pt-BR" sz="2300" dirty="0" err="1">
                <a:solidFill>
                  <a:srgbClr val="FFFF00"/>
                </a:solidFill>
                <a:latin typeface="Comic Sans MS" pitchFamily="66" charset="0"/>
              </a:rPr>
              <a:t>Partenógina</a:t>
            </a:r>
            <a:r>
              <a:rPr lang="pt-BR" sz="2300" dirty="0">
                <a:solidFill>
                  <a:srgbClr val="FFFF00"/>
                </a:solidFill>
                <a:latin typeface="Comic Sans MS" pitchFamily="66" charset="0"/>
              </a:rPr>
              <a:t> que fertilizada chama-se </a:t>
            </a:r>
            <a:r>
              <a:rPr lang="pt-BR" sz="2300" dirty="0" err="1">
                <a:solidFill>
                  <a:srgbClr val="FFFF00"/>
                </a:solidFill>
                <a:latin typeface="Comic Sans MS" pitchFamily="66" charset="0"/>
              </a:rPr>
              <a:t>Teleógina</a:t>
            </a:r>
            <a:r>
              <a:rPr lang="pt-BR" sz="2300" dirty="0">
                <a:solidFill>
                  <a:srgbClr val="FFFF00"/>
                </a:solidFill>
                <a:latin typeface="Comic Sans MS" pitchFamily="66" charset="0"/>
              </a:rPr>
              <a:t>).</a:t>
            </a:r>
          </a:p>
          <a:p>
            <a:pPr algn="just">
              <a:spcBef>
                <a:spcPct val="30000"/>
              </a:spcBef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300" dirty="0">
                <a:solidFill>
                  <a:schemeClr val="bg1"/>
                </a:solidFill>
                <a:latin typeface="Comic Sans MS" pitchFamily="66" charset="0"/>
              </a:rPr>
              <a:t> Após o acasalamento a fêmea inicia o ingurgitamento total.</a:t>
            </a:r>
          </a:p>
          <a:p>
            <a:pPr algn="just">
              <a:spcBef>
                <a:spcPct val="30000"/>
              </a:spcBef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300" dirty="0">
                <a:solidFill>
                  <a:schemeClr val="bg1"/>
                </a:solidFill>
                <a:latin typeface="Comic Sans MS" pitchFamily="66" charset="0"/>
              </a:rPr>
              <a:t> Os machos se alimentam ocasionalmente, podem subir e descer de vários animais.</a:t>
            </a:r>
          </a:p>
          <a:p>
            <a:pPr algn="just">
              <a:spcBef>
                <a:spcPct val="30000"/>
              </a:spcBef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300" dirty="0">
                <a:solidFill>
                  <a:schemeClr val="bg1"/>
                </a:solidFill>
                <a:latin typeface="Comic Sans MS" pitchFamily="66" charset="0"/>
              </a:rPr>
              <a:t> Ciclo- </a:t>
            </a:r>
            <a:r>
              <a:rPr lang="pt-BR" sz="2300" b="1" u="sng" dirty="0">
                <a:solidFill>
                  <a:srgbClr val="FFFF00"/>
                </a:solidFill>
                <a:latin typeface="Comic Sans MS" pitchFamily="66" charset="0"/>
              </a:rPr>
              <a:t>Dura cerca de 21 a 22 dias de larva a fêmea.</a:t>
            </a: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395536" y="-171400"/>
            <a:ext cx="8135937" cy="941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iclo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vida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fase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parasitária</a:t>
            </a:r>
            <a:r>
              <a:rPr lang="en-GB" sz="3200" b="1" dirty="0">
                <a:solidFill>
                  <a:srgbClr val="CC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357158" y="1214422"/>
            <a:ext cx="8358246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25000"/>
              </a:spcBef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As fêmeas ingurgitadas </a:t>
            </a:r>
            <a:r>
              <a:rPr lang="pt-BR" sz="2400" b="1" dirty="0">
                <a:solidFill>
                  <a:srgbClr val="FFFF00"/>
                </a:solidFill>
                <a:latin typeface="Comic Sans MS" pitchFamily="66" charset="0"/>
              </a:rPr>
              <a:t>(</a:t>
            </a:r>
            <a:r>
              <a:rPr lang="pt-BR" sz="2400" b="1" dirty="0" err="1">
                <a:solidFill>
                  <a:srgbClr val="FFFF00"/>
                </a:solidFill>
                <a:latin typeface="Comic Sans MS" pitchFamily="66" charset="0"/>
              </a:rPr>
              <a:t>teleóginas</a:t>
            </a:r>
            <a:r>
              <a:rPr lang="pt-BR" sz="2400" b="1" dirty="0">
                <a:solidFill>
                  <a:srgbClr val="FFFF00"/>
                </a:solidFill>
                <a:latin typeface="Comic Sans MS" pitchFamily="66" charset="0"/>
              </a:rPr>
              <a:t>) </a:t>
            </a: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desprendem-se naturalmente do hospedeiro e no solo procuram um lugar apropriado para a </a:t>
            </a:r>
            <a:r>
              <a:rPr lang="pt-BR" sz="2400" dirty="0" err="1">
                <a:solidFill>
                  <a:schemeClr val="bg1"/>
                </a:solidFill>
                <a:latin typeface="Comic Sans MS" pitchFamily="66" charset="0"/>
              </a:rPr>
              <a:t>ovipostura</a:t>
            </a: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  <a:p>
            <a:pPr algn="just">
              <a:spcBef>
                <a:spcPct val="25000"/>
              </a:spcBef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Comic Sans MS" pitchFamily="66" charset="0"/>
              </a:rPr>
              <a:t>Oviposição</a:t>
            </a: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em locais com sombra.</a:t>
            </a:r>
          </a:p>
          <a:p>
            <a:pPr algn="just">
              <a:spcBef>
                <a:spcPct val="25000"/>
              </a:spcBef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A </a:t>
            </a:r>
            <a:r>
              <a:rPr lang="pt-BR" sz="2400" dirty="0" err="1">
                <a:solidFill>
                  <a:schemeClr val="bg1"/>
                </a:solidFill>
                <a:latin typeface="Comic Sans MS" pitchFamily="66" charset="0"/>
              </a:rPr>
              <a:t>oviposição</a:t>
            </a: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pode durar vários dias. As </a:t>
            </a:r>
            <a:r>
              <a:rPr lang="pt-BR" sz="2400" dirty="0" err="1">
                <a:solidFill>
                  <a:schemeClr val="bg1"/>
                </a:solidFill>
                <a:latin typeface="Comic Sans MS" pitchFamily="66" charset="0"/>
              </a:rPr>
              <a:t>teleóginas</a:t>
            </a: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realizam a postura de </a:t>
            </a:r>
            <a:r>
              <a:rPr lang="pt-BR" sz="2400" b="1" dirty="0">
                <a:solidFill>
                  <a:srgbClr val="FFFF00"/>
                </a:solidFill>
                <a:latin typeface="Comic Sans MS" pitchFamily="66" charset="0"/>
              </a:rPr>
              <a:t>3000 a 4000 ovos </a:t>
            </a: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que permanecem aglutinados.</a:t>
            </a:r>
          </a:p>
          <a:p>
            <a:pPr algn="just">
              <a:spcBef>
                <a:spcPct val="25000"/>
              </a:spcBef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Terminada a </a:t>
            </a:r>
            <a:r>
              <a:rPr lang="pt-BR" sz="2400" dirty="0" err="1">
                <a:solidFill>
                  <a:schemeClr val="bg1"/>
                </a:solidFill>
                <a:latin typeface="Comic Sans MS" pitchFamily="66" charset="0"/>
              </a:rPr>
              <a:t>oviposição</a:t>
            </a: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a fêmea morre.</a:t>
            </a:r>
          </a:p>
          <a:p>
            <a:pPr algn="just">
              <a:spcBef>
                <a:spcPct val="25000"/>
              </a:spcBef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A duração do ciclo não parasitário varia muito dependendo das condições climáticas. Ideal é 27</a:t>
            </a:r>
            <a:r>
              <a:rPr lang="pt-BR" sz="2400" baseline="30000" dirty="0">
                <a:solidFill>
                  <a:schemeClr val="bg1"/>
                </a:solidFill>
                <a:latin typeface="Comic Sans MS" pitchFamily="66" charset="0"/>
              </a:rPr>
              <a:t>o</a:t>
            </a: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C e 80% umidade para o desenvolvimento do ciclo.</a:t>
            </a: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357158" y="1"/>
            <a:ext cx="8351867" cy="5714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b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Ciclo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vida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fase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vida</a:t>
            </a:r>
            <a:r>
              <a:rPr lang="en-GB" sz="3200" b="1" dirty="0">
                <a:solidFill>
                  <a:srgbClr val="CC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livre</a:t>
            </a:r>
            <a:r>
              <a:rPr lang="en-GB" sz="3200" b="1" dirty="0">
                <a:solidFill>
                  <a:srgbClr val="CC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</a:p>
        </p:txBody>
      </p:sp>
    </p:spTree>
  </p:cSld>
  <p:clrMapOvr>
    <a:masterClrMapping/>
  </p:clrMapOvr>
  <p:transition spd="med">
    <p:pull dir="r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B_microlus femea - morfolog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5406" y="1643050"/>
            <a:ext cx="6453188" cy="482758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573088" y="312738"/>
            <a:ext cx="8428068" cy="941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r>
              <a:rPr lang="pt-BR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Rhipicephalus</a:t>
            </a:r>
            <a:r>
              <a:rPr lang="pt-BR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</a:t>
            </a:r>
            <a:r>
              <a:rPr lang="en-GB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Boophilus</a:t>
            </a:r>
            <a:r>
              <a:rPr lang="en-GB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 </a:t>
            </a:r>
            <a:r>
              <a:rPr lang="en-GB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microplus</a:t>
            </a:r>
            <a:r>
              <a:rPr lang="en-GB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–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morfologia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573088" y="0"/>
            <a:ext cx="8135937" cy="7857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b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Fêmea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peças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bucais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050" y="1509713"/>
            <a:ext cx="3854450" cy="4335462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0425" y="1519238"/>
            <a:ext cx="3841750" cy="432117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35845" name="Text Box 8"/>
          <p:cNvSpPr txBox="1">
            <a:spLocks noChangeArrowheads="1"/>
          </p:cNvSpPr>
          <p:nvPr/>
        </p:nvSpPr>
        <p:spPr bwMode="auto">
          <a:xfrm>
            <a:off x="1776413" y="6040438"/>
            <a:ext cx="16257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  <a:latin typeface="Comic Sans MS" pitchFamily="66" charset="0"/>
              </a:rPr>
              <a:t>Vista ventral</a:t>
            </a:r>
            <a:endParaRPr lang="en-US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5846" name="Text Box 9"/>
          <p:cNvSpPr txBox="1">
            <a:spLocks noChangeArrowheads="1"/>
          </p:cNvSpPr>
          <p:nvPr/>
        </p:nvSpPr>
        <p:spPr bwMode="auto">
          <a:xfrm>
            <a:off x="5810250" y="6062663"/>
            <a:ext cx="15247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  <a:latin typeface="Comic Sans MS" pitchFamily="66" charset="0"/>
              </a:rPr>
              <a:t>Vista dorsal</a:t>
            </a:r>
            <a:endParaRPr lang="en-US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573088" y="1"/>
            <a:ext cx="8135937" cy="6429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br>
              <a:rPr lang="en-GB" sz="4000" b="1" dirty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GB" sz="3200" b="1" dirty="0">
                <a:solidFill>
                  <a:srgbClr val="FFFF00"/>
                </a:solidFill>
                <a:latin typeface="Comic Sans MS" pitchFamily="66" charset="0"/>
              </a:rPr>
              <a:t>Larva - </a:t>
            </a:r>
            <a:r>
              <a:rPr lang="en-GB" sz="3200" b="1" dirty="0" err="1">
                <a:solidFill>
                  <a:srgbClr val="FFFF00"/>
                </a:solidFill>
                <a:latin typeface="Comic Sans MS" pitchFamily="66" charset="0"/>
              </a:rPr>
              <a:t>corpo</a:t>
            </a:r>
            <a:endParaRPr lang="en-GB" sz="32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7282" y="1497013"/>
            <a:ext cx="4389437" cy="4938712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pull dir="r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Boophilus postura UFRGS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 l="864" t="1251" r="864" b="1585"/>
          <a:stretch>
            <a:fillRect/>
          </a:stretch>
        </p:blipFill>
        <p:spPr bwMode="auto">
          <a:xfrm>
            <a:off x="1270000" y="1379538"/>
            <a:ext cx="6604000" cy="5065712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573088" y="312739"/>
            <a:ext cx="8135937" cy="4730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r>
              <a:rPr lang="en-GB" sz="40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latin typeface="Comic Sans MS" pitchFamily="66" charset="0"/>
              </a:rPr>
              <a:t>Oviposição</a:t>
            </a:r>
            <a:endParaRPr lang="en-GB" sz="32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esultado de imagem para DANOS AO COURO CAUSADOS POR CARRAPA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81" y="656184"/>
            <a:ext cx="7584843" cy="5688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053974"/>
      </p:ext>
    </p:extLst>
  </p:cSld>
  <p:clrMapOvr>
    <a:masterClrMapping/>
  </p:clrMapOvr>
  <p:transition spd="med">
    <p:pull dir="r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esultado de imagem para ciclo carrapa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361493" cy="626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507723"/>
      </p:ext>
    </p:extLst>
  </p:cSld>
  <p:clrMapOvr>
    <a:masterClrMapping/>
  </p:clrMapOvr>
  <p:transition spd="med">
    <p:pull dir="r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esultado de imagem para DANOS AO COURO CAUSADOS POR CARRAPA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18" y="116632"/>
            <a:ext cx="917661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663848"/>
      </p:ext>
    </p:extLst>
  </p:cSld>
  <p:clrMapOvr>
    <a:masterClrMapping/>
  </p:clrMapOvr>
  <p:transition spd="med">
    <p:pull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7" name="Rectangle 3"/>
          <p:cNvSpPr>
            <a:spLocks noChangeArrowheads="1"/>
          </p:cNvSpPr>
          <p:nvPr/>
        </p:nvSpPr>
        <p:spPr bwMode="auto">
          <a:xfrm>
            <a:off x="569738" y="404664"/>
            <a:ext cx="8215370" cy="7858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GB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Clase</a:t>
            </a: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GB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Arachinda</a:t>
            </a: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- </a:t>
            </a:r>
            <a:r>
              <a:rPr lang="en-GB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Classificação</a:t>
            </a: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GB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da</a:t>
            </a: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sub </a:t>
            </a:r>
            <a:r>
              <a:rPr lang="en-GB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classe</a:t>
            </a: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GB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Acari</a:t>
            </a:r>
            <a:endParaRPr lang="en-GB" sz="3200" i="1" dirty="0">
              <a:solidFill>
                <a:srgbClr val="99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446476" name="Text Box 12"/>
          <p:cNvSpPr txBox="1">
            <a:spLocks noChangeArrowheads="1"/>
          </p:cNvSpPr>
          <p:nvPr/>
        </p:nvSpPr>
        <p:spPr bwMode="auto">
          <a:xfrm>
            <a:off x="68911" y="1700808"/>
            <a:ext cx="9217024" cy="43418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defTabSz="449263" eaLnBrk="0" hangingPunct="0">
              <a:spcBef>
                <a:spcPts val="450"/>
              </a:spcBef>
              <a:buClr>
                <a:srgbClr val="FFFF00"/>
              </a:buClr>
              <a:buSzPct val="100000"/>
              <a:buFont typeface="Wingdings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b="1" dirty="0">
                <a:solidFill>
                  <a:srgbClr val="00CCFF"/>
                </a:solidFill>
                <a:latin typeface="Arial Unicode MS" pitchFamily="34" charset="-128"/>
              </a:rPr>
              <a:t> </a:t>
            </a:r>
            <a:r>
              <a:rPr lang="en-GB" sz="2800" b="1" dirty="0">
                <a:solidFill>
                  <a:srgbClr val="FFFF00"/>
                </a:solidFill>
                <a:latin typeface="Comic Sans MS" pitchFamily="66" charset="0"/>
              </a:rPr>
              <a:t>Sub-</a:t>
            </a:r>
            <a:r>
              <a:rPr lang="en-GB" sz="2800" b="1" dirty="0" err="1">
                <a:solidFill>
                  <a:srgbClr val="FFFF00"/>
                </a:solidFill>
                <a:latin typeface="Comic Sans MS" pitchFamily="66" charset="0"/>
              </a:rPr>
              <a:t>classe</a:t>
            </a:r>
            <a:r>
              <a:rPr lang="en-GB" sz="28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Comic Sans MS" pitchFamily="66" charset="0"/>
              </a:rPr>
              <a:t>Acari</a:t>
            </a:r>
            <a:r>
              <a:rPr lang="en-GB" sz="2800" b="1" dirty="0">
                <a:solidFill>
                  <a:srgbClr val="FFFF00"/>
                </a:solidFill>
                <a:latin typeface="Comic Sans MS" pitchFamily="66" charset="0"/>
              </a:rPr>
              <a:t>- </a:t>
            </a:r>
            <a:r>
              <a:rPr lang="en-GB" sz="2800" b="1" dirty="0" err="1">
                <a:solidFill>
                  <a:srgbClr val="FFC000"/>
                </a:solidFill>
                <a:latin typeface="Comic Sans MS" pitchFamily="66" charset="0"/>
              </a:rPr>
              <a:t>Ordem</a:t>
            </a:r>
            <a:r>
              <a:rPr lang="en-GB" sz="2800" b="1" dirty="0">
                <a:solidFill>
                  <a:srgbClr val="FFC000"/>
                </a:solidFill>
                <a:latin typeface="Comic Sans MS" pitchFamily="66" charset="0"/>
              </a:rPr>
              <a:t> </a:t>
            </a:r>
            <a:r>
              <a:rPr lang="en-GB" sz="2800" b="1" dirty="0" err="1">
                <a:solidFill>
                  <a:srgbClr val="FFC000"/>
                </a:solidFill>
                <a:latin typeface="Comic Sans MS" pitchFamily="66" charset="0"/>
              </a:rPr>
              <a:t>Parasitiformes</a:t>
            </a:r>
            <a:r>
              <a:rPr lang="en-GB" sz="2800" b="1" dirty="0">
                <a:solidFill>
                  <a:srgbClr val="FFC000"/>
                </a:solidFill>
                <a:latin typeface="Comic Sans MS" pitchFamily="66" charset="0"/>
              </a:rPr>
              <a:t> </a:t>
            </a:r>
            <a:endParaRPr lang="en-GB" sz="28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lvl="1" defTabSz="449263" eaLnBrk="0" hangingPunct="0">
              <a:lnSpc>
                <a:spcPct val="95000"/>
              </a:lnSpc>
              <a:spcBef>
                <a:spcPts val="400"/>
              </a:spcBef>
              <a:buClr>
                <a:srgbClr val="FFFF00"/>
              </a:buClr>
              <a:buSzPct val="100000"/>
              <a:buFont typeface="Wingdings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Sub-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ordem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Metastigmatas</a:t>
            </a:r>
            <a:endParaRPr lang="en-GB" sz="2400" b="1" dirty="0">
              <a:solidFill>
                <a:srgbClr val="FFFF00"/>
              </a:solidFill>
              <a:latin typeface="Comic Sans MS" pitchFamily="66" charset="0"/>
            </a:endParaRPr>
          </a:p>
          <a:p>
            <a:pPr lvl="2" defTabSz="449263" eaLnBrk="0" hangingPunct="0">
              <a:lnSpc>
                <a:spcPct val="95000"/>
              </a:lnSpc>
              <a:spcBef>
                <a:spcPts val="350"/>
              </a:spcBef>
              <a:buClr>
                <a:srgbClr val="FFFF00"/>
              </a:buClr>
              <a:buSzPct val="100000"/>
              <a:buFont typeface="Wingdings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FF"/>
                </a:solidFill>
                <a:latin typeface="Comic Sans MS" pitchFamily="66" charset="0"/>
              </a:rPr>
              <a:t>Ixodida</a:t>
            </a:r>
            <a:r>
              <a:rPr lang="en-GB" sz="2400" b="1" dirty="0">
                <a:solidFill>
                  <a:srgbClr val="FFFFFF"/>
                </a:solidFill>
                <a:latin typeface="Comic Sans MS" pitchFamily="66" charset="0"/>
              </a:rPr>
              <a:t> – </a:t>
            </a:r>
            <a:r>
              <a:rPr lang="en-GB" sz="2400" b="1" i="1" dirty="0" err="1">
                <a:solidFill>
                  <a:srgbClr val="FFFF00"/>
                </a:solidFill>
                <a:latin typeface="Comic Sans MS" pitchFamily="66" charset="0"/>
              </a:rPr>
              <a:t>Ixodidae</a:t>
            </a:r>
            <a:r>
              <a:rPr lang="en-GB" sz="2400" b="1" i="1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en-GB" sz="2400" b="1" i="1" dirty="0" err="1">
                <a:solidFill>
                  <a:srgbClr val="FFFF00"/>
                </a:solidFill>
                <a:latin typeface="Comic Sans MS" pitchFamily="66" charset="0"/>
              </a:rPr>
              <a:t>Argasidae</a:t>
            </a:r>
            <a:r>
              <a:rPr lang="en-GB" sz="2400" b="1" i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400" dirty="0">
                <a:solidFill>
                  <a:srgbClr val="FFFF00"/>
                </a:solidFill>
                <a:latin typeface="Comic Sans MS" pitchFamily="66" charset="0"/>
              </a:rPr>
              <a:t>(</a:t>
            </a:r>
            <a:r>
              <a:rPr lang="en-GB" sz="2400" dirty="0" err="1">
                <a:solidFill>
                  <a:srgbClr val="FFFF00"/>
                </a:solidFill>
                <a:latin typeface="Comic Sans MS" pitchFamily="66" charset="0"/>
              </a:rPr>
              <a:t>bovinos</a:t>
            </a:r>
            <a:r>
              <a:rPr lang="en-GB" sz="2400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en-GB" sz="2400" dirty="0" err="1">
                <a:solidFill>
                  <a:srgbClr val="FFFF00"/>
                </a:solidFill>
                <a:latin typeface="Comic Sans MS" pitchFamily="66" charset="0"/>
              </a:rPr>
              <a:t>equinos</a:t>
            </a:r>
            <a:r>
              <a:rPr lang="en-GB" sz="2400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en-GB" sz="2400" dirty="0" err="1">
                <a:solidFill>
                  <a:srgbClr val="FFFF00"/>
                </a:solidFill>
                <a:latin typeface="Comic Sans MS" pitchFamily="66" charset="0"/>
              </a:rPr>
              <a:t>animais</a:t>
            </a:r>
            <a:r>
              <a:rPr lang="en-GB" sz="24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400" dirty="0" err="1">
                <a:solidFill>
                  <a:srgbClr val="FFFF00"/>
                </a:solidFill>
                <a:latin typeface="Comic Sans MS" pitchFamily="66" charset="0"/>
              </a:rPr>
              <a:t>silvestres</a:t>
            </a:r>
            <a:r>
              <a:rPr lang="en-GB" sz="2400" dirty="0">
                <a:solidFill>
                  <a:srgbClr val="FFFF00"/>
                </a:solidFill>
                <a:latin typeface="Comic Sans MS" pitchFamily="66" charset="0"/>
              </a:rPr>
              <a:t>.</a:t>
            </a:r>
          </a:p>
          <a:p>
            <a:pPr lvl="2" defTabSz="449263" eaLnBrk="0" hangingPunct="0">
              <a:lnSpc>
                <a:spcPct val="95000"/>
              </a:lnSpc>
              <a:spcBef>
                <a:spcPts val="350"/>
              </a:spcBef>
              <a:buClr>
                <a:srgbClr val="FFFF00"/>
              </a:buClr>
              <a:buSzPct val="100000"/>
              <a:buFont typeface="Wingdings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Sub-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ordem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Mesostigmata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400" b="1" dirty="0">
                <a:solidFill>
                  <a:srgbClr val="FFFFFF"/>
                </a:solidFill>
                <a:latin typeface="Comic Sans MS" pitchFamily="66" charset="0"/>
              </a:rPr>
              <a:t>–</a:t>
            </a:r>
            <a:r>
              <a:rPr lang="en-GB" sz="240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GB" sz="2400" b="1" i="1" dirty="0" err="1">
                <a:solidFill>
                  <a:srgbClr val="FFFF00"/>
                </a:solidFill>
                <a:latin typeface="Comic Sans MS" pitchFamily="66" charset="0"/>
              </a:rPr>
              <a:t>Dermanyssidae</a:t>
            </a:r>
            <a:r>
              <a:rPr lang="en-GB" sz="2400" b="1" i="1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en-GB" sz="2400" b="1" i="1" dirty="0" err="1">
                <a:solidFill>
                  <a:srgbClr val="FFFF00"/>
                </a:solidFill>
                <a:latin typeface="Comic Sans MS" pitchFamily="66" charset="0"/>
              </a:rPr>
              <a:t>Macronyssidae</a:t>
            </a:r>
            <a:r>
              <a:rPr lang="en-GB" sz="2400" b="1" i="1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en-GB" sz="2400" dirty="0">
                <a:solidFill>
                  <a:srgbClr val="FFFF00"/>
                </a:solidFill>
                <a:latin typeface="Comic Sans MS" pitchFamily="66" charset="0"/>
              </a:rPr>
              <a:t>entre </a:t>
            </a:r>
            <a:r>
              <a:rPr lang="en-GB" sz="2400" dirty="0" err="1">
                <a:solidFill>
                  <a:srgbClr val="FFFF00"/>
                </a:solidFill>
                <a:latin typeface="Comic Sans MS" pitchFamily="66" charset="0"/>
              </a:rPr>
              <a:t>outras</a:t>
            </a:r>
            <a:r>
              <a:rPr lang="en-GB" sz="2400" dirty="0">
                <a:solidFill>
                  <a:srgbClr val="FFFF00"/>
                </a:solidFill>
                <a:latin typeface="Comic Sans MS" pitchFamily="66" charset="0"/>
              </a:rPr>
              <a:t>. (</a:t>
            </a:r>
            <a:r>
              <a:rPr lang="en-GB" sz="2400" dirty="0" err="1">
                <a:solidFill>
                  <a:srgbClr val="FFFF00"/>
                </a:solidFill>
                <a:latin typeface="Comic Sans MS" pitchFamily="66" charset="0"/>
              </a:rPr>
              <a:t>aves</a:t>
            </a:r>
            <a:r>
              <a:rPr lang="en-GB" sz="2400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en-GB" sz="2400" dirty="0" err="1">
                <a:solidFill>
                  <a:srgbClr val="FFFF00"/>
                </a:solidFill>
                <a:latin typeface="Comic Sans MS" pitchFamily="66" charset="0"/>
              </a:rPr>
              <a:t>ratos</a:t>
            </a:r>
            <a:r>
              <a:rPr lang="en-GB" sz="2400" dirty="0">
                <a:solidFill>
                  <a:srgbClr val="FFFF00"/>
                </a:solidFill>
                <a:latin typeface="Comic Sans MS" pitchFamily="66" charset="0"/>
              </a:rPr>
              <a:t> etc...)</a:t>
            </a:r>
          </a:p>
          <a:p>
            <a:pPr lvl="2" defTabSz="449263" eaLnBrk="0" hangingPunct="0">
              <a:lnSpc>
                <a:spcPct val="95000"/>
              </a:lnSpc>
              <a:spcBef>
                <a:spcPts val="350"/>
              </a:spcBef>
              <a:buClr>
                <a:srgbClr val="FFFF00"/>
              </a:buClr>
              <a:buSzPct val="100000"/>
              <a:buFont typeface="Wingdings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 b="1" dirty="0">
                <a:latin typeface="Comic Sans MS" pitchFamily="66" charset="0"/>
              </a:rPr>
              <a:t> </a:t>
            </a:r>
            <a:r>
              <a:rPr lang="en-GB" sz="2000" b="1" dirty="0">
                <a:latin typeface="Comic Sans MS" pitchFamily="66" charset="0"/>
              </a:rPr>
              <a:t>Meta- </a:t>
            </a:r>
            <a:r>
              <a:rPr lang="en-GB" sz="2000" b="1" dirty="0" err="1">
                <a:latin typeface="Comic Sans MS" pitchFamily="66" charset="0"/>
              </a:rPr>
              <a:t>atrás</a:t>
            </a:r>
            <a:r>
              <a:rPr lang="en-GB" sz="2000" b="1" dirty="0">
                <a:latin typeface="Comic Sans MS" pitchFamily="66" charset="0"/>
              </a:rPr>
              <a:t>. </a:t>
            </a:r>
            <a:r>
              <a:rPr lang="en-GB" sz="2000" b="1" dirty="0" err="1">
                <a:latin typeface="Comic Sans MS" pitchFamily="66" charset="0"/>
              </a:rPr>
              <a:t>Meso</a:t>
            </a:r>
            <a:r>
              <a:rPr lang="en-GB" sz="2000" b="1" dirty="0">
                <a:latin typeface="Comic Sans MS" pitchFamily="66" charset="0"/>
              </a:rPr>
              <a:t>- </a:t>
            </a:r>
            <a:r>
              <a:rPr lang="en-GB" sz="2000" b="1" dirty="0" err="1">
                <a:latin typeface="Comic Sans MS" pitchFamily="66" charset="0"/>
              </a:rPr>
              <a:t>metade</a:t>
            </a:r>
            <a:r>
              <a:rPr lang="en-GB" sz="2000" b="1" dirty="0">
                <a:latin typeface="Comic Sans MS" pitchFamily="66" charset="0"/>
              </a:rPr>
              <a:t>. </a:t>
            </a:r>
            <a:r>
              <a:rPr lang="en-GB" sz="2000" b="1" dirty="0" err="1">
                <a:solidFill>
                  <a:srgbClr val="FF6600"/>
                </a:solidFill>
                <a:latin typeface="Comic Sans MS" pitchFamily="66" charset="0"/>
              </a:rPr>
              <a:t>Estigmata</a:t>
            </a:r>
            <a:r>
              <a:rPr lang="en-GB" sz="2000" b="1" dirty="0">
                <a:solidFill>
                  <a:srgbClr val="FF6600"/>
                </a:solidFill>
                <a:latin typeface="Comic Sans MS" pitchFamily="66" charset="0"/>
              </a:rPr>
              <a:t>- </a:t>
            </a:r>
            <a:r>
              <a:rPr lang="en-GB" sz="2000" b="1" dirty="0" err="1">
                <a:solidFill>
                  <a:srgbClr val="FF6600"/>
                </a:solidFill>
                <a:latin typeface="Comic Sans MS" pitchFamily="66" charset="0"/>
              </a:rPr>
              <a:t>espiráculo</a:t>
            </a:r>
            <a:r>
              <a:rPr lang="en-GB" sz="2400" b="1" dirty="0">
                <a:solidFill>
                  <a:srgbClr val="FF6600"/>
                </a:solidFill>
                <a:latin typeface="Comic Sans MS" pitchFamily="66" charset="0"/>
              </a:rPr>
              <a:t>.</a:t>
            </a:r>
            <a:r>
              <a:rPr lang="en-GB" sz="2400" b="1" dirty="0">
                <a:latin typeface="Comic Sans MS" pitchFamily="66" charset="0"/>
              </a:rPr>
              <a:t> </a:t>
            </a:r>
          </a:p>
          <a:p>
            <a:pPr lvl="2" defTabSz="449263" eaLnBrk="0" hangingPunct="0">
              <a:lnSpc>
                <a:spcPct val="95000"/>
              </a:lnSpc>
              <a:spcBef>
                <a:spcPts val="350"/>
              </a:spcBef>
              <a:buClr>
                <a:srgbClr val="FFFF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 b="1" dirty="0">
                <a:latin typeface="Comic Sans MS" pitchFamily="66" charset="0"/>
              </a:rPr>
              <a:t>                   </a:t>
            </a:r>
            <a:r>
              <a:rPr lang="en-GB" sz="2400" b="1" dirty="0" err="1">
                <a:latin typeface="Comic Sans MS" pitchFamily="66" charset="0"/>
              </a:rPr>
              <a:t>Espiraculo</a:t>
            </a:r>
            <a:r>
              <a:rPr lang="en-GB" sz="2400" b="1" dirty="0">
                <a:latin typeface="Comic Sans MS" pitchFamily="66" charset="0"/>
              </a:rPr>
              <a:t>: </a:t>
            </a:r>
            <a:r>
              <a:rPr lang="en-GB" sz="2400" b="1" dirty="0" err="1">
                <a:latin typeface="Comic Sans MS" pitchFamily="66" charset="0"/>
              </a:rPr>
              <a:t>orificio</a:t>
            </a:r>
            <a:r>
              <a:rPr lang="en-GB" sz="2400" b="1" dirty="0">
                <a:latin typeface="Comic Sans MS" pitchFamily="66" charset="0"/>
              </a:rPr>
              <a:t> </a:t>
            </a:r>
            <a:r>
              <a:rPr lang="en-GB" sz="2400" b="1" dirty="0" err="1">
                <a:latin typeface="Comic Sans MS" pitchFamily="66" charset="0"/>
              </a:rPr>
              <a:t>respiratório</a:t>
            </a:r>
            <a:r>
              <a:rPr lang="en-GB" sz="2400" b="1" dirty="0">
                <a:latin typeface="Comic Sans MS" pitchFamily="66" charset="0"/>
              </a:rPr>
              <a:t> </a:t>
            </a:r>
            <a:r>
              <a:rPr lang="en-GB" sz="2400" b="1" dirty="0" err="1">
                <a:latin typeface="Comic Sans MS" pitchFamily="66" charset="0"/>
              </a:rPr>
              <a:t>para</a:t>
            </a:r>
            <a:endParaRPr lang="en-GB" sz="2400" b="1" dirty="0">
              <a:latin typeface="Comic Sans MS" pitchFamily="66" charset="0"/>
            </a:endParaRPr>
          </a:p>
          <a:p>
            <a:pPr lvl="2" defTabSz="449263" eaLnBrk="0" hangingPunct="0">
              <a:lnSpc>
                <a:spcPct val="95000"/>
              </a:lnSpc>
              <a:spcBef>
                <a:spcPts val="350"/>
              </a:spcBef>
              <a:buClr>
                <a:srgbClr val="FFFF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 b="1" dirty="0">
                <a:latin typeface="Comic Sans MS" pitchFamily="66" charset="0"/>
              </a:rPr>
              <a:t>                    </a:t>
            </a:r>
            <a:r>
              <a:rPr lang="en-GB" sz="2400" b="1" dirty="0" err="1">
                <a:latin typeface="Comic Sans MS" pitchFamily="66" charset="0"/>
              </a:rPr>
              <a:t>entrada</a:t>
            </a:r>
            <a:r>
              <a:rPr lang="en-GB" sz="2400" b="1" dirty="0">
                <a:latin typeface="Comic Sans MS" pitchFamily="66" charset="0"/>
              </a:rPr>
              <a:t> e </a:t>
            </a:r>
            <a:r>
              <a:rPr lang="en-GB" sz="2400" b="1" dirty="0" err="1">
                <a:latin typeface="Comic Sans MS" pitchFamily="66" charset="0"/>
              </a:rPr>
              <a:t>saída</a:t>
            </a:r>
            <a:r>
              <a:rPr lang="en-GB" sz="2400" b="1" dirty="0">
                <a:latin typeface="Comic Sans MS" pitchFamily="66" charset="0"/>
              </a:rPr>
              <a:t> de </a:t>
            </a:r>
            <a:r>
              <a:rPr lang="en-GB" sz="2400" b="1" dirty="0" err="1">
                <a:latin typeface="Comic Sans MS" pitchFamily="66" charset="0"/>
              </a:rPr>
              <a:t>ar</a:t>
            </a:r>
            <a:r>
              <a:rPr lang="en-GB" sz="2400" b="1" dirty="0">
                <a:latin typeface="Comic Sans MS" pitchFamily="66" charset="0"/>
              </a:rPr>
              <a:t>,</a:t>
            </a:r>
            <a:r>
              <a:rPr lang="pt-BR" sz="2400" dirty="0"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latin typeface="Comic Sans MS" panose="030F0702030302020204" pitchFamily="66" charset="0"/>
              </a:rPr>
              <a:t>são aberturas localizadas lateralmente no tórax e abdômen.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" name="Seta dobrada para cima 1"/>
          <p:cNvSpPr/>
          <p:nvPr/>
        </p:nvSpPr>
        <p:spPr>
          <a:xfrm rot="5400000">
            <a:off x="2991250" y="4480555"/>
            <a:ext cx="425196" cy="57606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 spd="med">
    <p:pull dir="r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0649"/>
            <a:ext cx="9175850" cy="617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555081"/>
      </p:ext>
    </p:extLst>
  </p:cSld>
  <p:clrMapOvr>
    <a:masterClrMapping/>
  </p:clrMapOvr>
  <p:transition spd="med">
    <p:pull dir="r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573088" y="0"/>
            <a:ext cx="8391525" cy="6429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b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Controle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323528" y="836712"/>
            <a:ext cx="8077229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4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Raças resistentes -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zebuínos são mais resistentes que taurinos</a:t>
            </a:r>
          </a:p>
          <a:p>
            <a:pPr algn="just">
              <a:spcAft>
                <a:spcPts val="4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Carrapaticidas –diversos</a:t>
            </a:r>
          </a:p>
          <a:p>
            <a:pPr algn="just">
              <a:spcAft>
                <a:spcPts val="4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Vacinas –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Gavac</a:t>
            </a:r>
            <a:r>
              <a:rPr lang="pt-BR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©</a:t>
            </a:r>
          </a:p>
          <a:p>
            <a:pPr algn="just">
              <a:spcAft>
                <a:spcPts val="4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Feromônios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-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associados a substâncias tóxicas</a:t>
            </a:r>
          </a:p>
          <a:p>
            <a:pPr algn="just">
              <a:spcAft>
                <a:spcPts val="4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Introduzir machos e fêmeas estéreis no ambiente</a:t>
            </a:r>
          </a:p>
          <a:p>
            <a:pPr algn="just">
              <a:spcAft>
                <a:spcPts val="4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Controle Biológico</a:t>
            </a:r>
          </a:p>
          <a:p>
            <a:pPr algn="just">
              <a:spcAft>
                <a:spcPts val="4800"/>
              </a:spcAft>
              <a:buClr>
                <a:srgbClr val="FFFF00"/>
              </a:buClr>
              <a:buFont typeface="Wingdings" pitchFamily="2" charset="2"/>
              <a:buChar char="§"/>
            </a:pP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573088" y="1"/>
            <a:ext cx="8391525" cy="5714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r>
              <a:rPr lang="en-GB" sz="4000" dirty="0">
                <a:solidFill>
                  <a:srgbClr val="FFFF00"/>
                </a:solidFill>
                <a:latin typeface="Tahoma" pitchFamily="34" charset="0"/>
              </a:rPr>
              <a:t>  </a:t>
            </a:r>
            <a:br>
              <a:rPr lang="en-GB" sz="4000" dirty="0">
                <a:solidFill>
                  <a:srgbClr val="FFFF00"/>
                </a:solidFill>
                <a:latin typeface="Tahoma" pitchFamily="34" charset="0"/>
              </a:rPr>
            </a:b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Controle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fora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do </a:t>
            </a: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hospedeiro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638175" y="1214422"/>
            <a:ext cx="7624763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Rotação de </a:t>
            </a:r>
            <a:r>
              <a:rPr lang="pt-B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pastejo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(40-60 dias)</a:t>
            </a:r>
          </a:p>
          <a:p>
            <a:pPr algn="just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Introdução de espécies de gramíneas com poder de repelência e ou ação letal ao carrapato</a:t>
            </a:r>
          </a:p>
          <a:p>
            <a:pPr lvl="1" algn="just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Formação de um microambiente, que resulta em repelência ou morte das larvas. Ex. capim-gordura, capim-elefante, etc. </a:t>
            </a:r>
          </a:p>
          <a:p>
            <a:pPr algn="just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Alteração de </a:t>
            </a:r>
            <a:r>
              <a:rPr lang="pt-B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microclima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Implantação de lavouras - ausência de animais</a:t>
            </a:r>
          </a:p>
          <a:p>
            <a:pPr algn="just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Uso de agentes biológicos </a:t>
            </a:r>
            <a:r>
              <a:rPr lang="pt-BR" sz="2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–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já disponíveis</a:t>
            </a:r>
          </a:p>
          <a:p>
            <a:pPr algn="just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Queima de pastagens!!!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Não recomendado</a:t>
            </a:r>
          </a:p>
          <a:p>
            <a:pPr algn="just">
              <a:spcAft>
                <a:spcPts val="1200"/>
              </a:spcAft>
              <a:buClr>
                <a:srgbClr val="FFFF00"/>
              </a:buClr>
            </a:pP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ChangeArrowheads="1"/>
          </p:cNvSpPr>
          <p:nvPr/>
        </p:nvSpPr>
        <p:spPr bwMode="auto">
          <a:xfrm>
            <a:off x="285720" y="0"/>
            <a:ext cx="8607455" cy="357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b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Controle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no </a:t>
            </a: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hospedeiro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357159" y="1142984"/>
            <a:ext cx="7905780" cy="54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Aplicação de carrapaticidas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organofosforados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formamidinas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piretróides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avermectinas</a:t>
            </a: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>
              <a:spcAft>
                <a:spcPts val="1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Formas de aplicação</a:t>
            </a:r>
          </a:p>
          <a:p>
            <a:pPr lvl="1" algn="just">
              <a:spcAft>
                <a:spcPts val="18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Pulverização</a:t>
            </a:r>
          </a:p>
          <a:p>
            <a:pPr lvl="1" algn="just">
              <a:spcAft>
                <a:spcPts val="18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Banho de imersão</a:t>
            </a:r>
          </a:p>
          <a:p>
            <a:pPr lvl="1" algn="just">
              <a:spcAft>
                <a:spcPts val="18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Aplicação dorsal (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pour-on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spot-on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</a:t>
            </a:r>
          </a:p>
          <a:p>
            <a:pPr lvl="1" algn="just">
              <a:spcAft>
                <a:spcPts val="180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Injetável –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avermectinas</a:t>
            </a: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>
              <a:spcAft>
                <a:spcPts val="1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Considerar o período residual do produto – Ex. intervalos de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14-21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dias para </a:t>
            </a:r>
            <a:r>
              <a:rPr lang="pt-B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piretróides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 algn="just">
              <a:spcAft>
                <a:spcPts val="1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Atentar para surgimento de resistência</a:t>
            </a:r>
          </a:p>
        </p:txBody>
      </p:sp>
    </p:spTree>
  </p:cSld>
  <p:clrMapOvr>
    <a:masterClrMapping/>
  </p:clrMapOvr>
  <p:transition spd="med">
    <p:pull dir="r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75" y="0"/>
            <a:ext cx="8543925" cy="714356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600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Aplicação de carrapaticidas</a:t>
            </a:r>
          </a:p>
        </p:txBody>
      </p:sp>
      <p:sp>
        <p:nvSpPr>
          <p:cNvPr id="25604" name="CaixaDeTexto 5"/>
          <p:cNvSpPr txBox="1">
            <a:spLocks noChangeArrowheads="1"/>
          </p:cNvSpPr>
          <p:nvPr/>
        </p:nvSpPr>
        <p:spPr bwMode="auto">
          <a:xfrm>
            <a:off x="2000250" y="5572125"/>
            <a:ext cx="500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>
              <a:latin typeface="Corbel" pitchFamily="34" charset="0"/>
            </a:endParaRPr>
          </a:p>
        </p:txBody>
      </p:sp>
      <p:pic>
        <p:nvPicPr>
          <p:cNvPr id="8" name="Imagem 7" descr="Banho de imersão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3714750"/>
            <a:ext cx="1976438" cy="2786063"/>
          </a:xfrm>
          <a:prstGeom prst="rect">
            <a:avLst/>
          </a:prstGeom>
          <a:ln w="3175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m 9" descr="camara-atomizadora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88" y="1285875"/>
            <a:ext cx="2674937" cy="1865313"/>
          </a:xfrm>
          <a:prstGeom prst="rect">
            <a:avLst/>
          </a:prstGeom>
          <a:ln w="3175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m 10" descr="mini-gado%20afit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25" y="1285875"/>
            <a:ext cx="2674938" cy="1865313"/>
          </a:xfrm>
          <a:prstGeom prst="rect">
            <a:avLst/>
          </a:prstGeom>
          <a:ln w="3175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Imagem 11" descr="Banho de pulverizador manual.jpg"/>
          <p:cNvPicPr>
            <a:picLocks noChangeAspect="1"/>
          </p:cNvPicPr>
          <p:nvPr/>
        </p:nvPicPr>
        <p:blipFill>
          <a:blip r:embed="rId5" cstate="print">
            <a:lum bright="-20000" contrast="30000"/>
          </a:blip>
          <a:stretch>
            <a:fillRect/>
          </a:stretch>
        </p:blipFill>
        <p:spPr>
          <a:xfrm>
            <a:off x="285750" y="1285875"/>
            <a:ext cx="2674938" cy="1865313"/>
          </a:xfrm>
          <a:prstGeom prst="rect">
            <a:avLst/>
          </a:prstGeom>
          <a:ln w="3175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Imagem 13" descr="Pour on.JPEG"/>
          <p:cNvPicPr preferRelativeResize="0">
            <a:picLocks/>
          </p:cNvPicPr>
          <p:nvPr/>
        </p:nvPicPr>
        <p:blipFill>
          <a:blip r:embed="rId6" cstate="print">
            <a:lum bright="-10000" contrast="10000"/>
          </a:blip>
          <a:stretch>
            <a:fillRect/>
          </a:stretch>
        </p:blipFill>
        <p:spPr>
          <a:xfrm>
            <a:off x="5072063" y="3714750"/>
            <a:ext cx="1992312" cy="2786063"/>
          </a:xfrm>
          <a:prstGeom prst="rect">
            <a:avLst/>
          </a:prstGeom>
          <a:ln w="3175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" name="CaixaDeTexto 14"/>
          <p:cNvSpPr txBox="1"/>
          <p:nvPr/>
        </p:nvSpPr>
        <p:spPr>
          <a:xfrm>
            <a:off x="285720" y="3143248"/>
            <a:ext cx="3143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Pulverização manual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429000" y="3143250"/>
            <a:ext cx="22145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Aspersão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357938" y="3143250"/>
            <a:ext cx="22145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Injetável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857356" y="6488112"/>
            <a:ext cx="22145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FFFF00"/>
                </a:solidFill>
                <a:latin typeface="Comic Sans MS" pitchFamily="66" charset="0"/>
              </a:rPr>
              <a:t>  </a:t>
            </a:r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Imersão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5000628" y="6488112"/>
            <a:ext cx="22145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Pour-on</a:t>
            </a:r>
            <a:endParaRPr lang="pt-B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>
                <a:solidFill>
                  <a:srgbClr val="FFFF00"/>
                </a:solidFill>
                <a:latin typeface="Comic Sans MS" panose="030F0702030302020204" pitchFamily="66" charset="0"/>
              </a:rPr>
              <a:t>Controle</a:t>
            </a:r>
            <a:br>
              <a:rPr lang="pt-BR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pt-BR" dirty="0">
                <a:solidFill>
                  <a:srgbClr val="FFFF00"/>
                </a:solidFill>
                <a:latin typeface="Comic Sans MS" panose="030F0702030302020204" pitchFamily="66" charset="0"/>
              </a:rPr>
              <a:t>banhos</a:t>
            </a:r>
          </a:p>
        </p:txBody>
      </p:sp>
      <p:pic>
        <p:nvPicPr>
          <p:cNvPr id="29698" name="Picture 2" descr="Resultado de imagem para BANHOS DE IMERSÃO PARA BOVIN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21799"/>
            <a:ext cx="5976664" cy="448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537394"/>
      </p:ext>
    </p:extLst>
  </p:cSld>
  <p:clrMapOvr>
    <a:masterClrMapping/>
  </p:clrMapOvr>
  <p:transition spd="med">
    <p:pull dir="r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450025" cy="497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746652"/>
      </p:ext>
    </p:extLst>
  </p:cSld>
  <p:clrMapOvr>
    <a:masterClrMapping/>
  </p:clrMapOvr>
  <p:transition spd="med">
    <p:pull dir="r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657785" y="-99392"/>
            <a:ext cx="3621024" cy="1143000"/>
          </a:xfrm>
        </p:spPr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Cuidados</a:t>
            </a: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4"/>
          </p:nvPr>
        </p:nvSpPr>
        <p:spPr>
          <a:xfrm>
            <a:off x="5508104" y="1124744"/>
            <a:ext cx="3616212" cy="52565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dirty="0"/>
              <a:t>Uso correto-</a:t>
            </a:r>
          </a:p>
          <a:p>
            <a:pPr marL="0" indent="0">
              <a:buNone/>
            </a:pPr>
            <a:r>
              <a:rPr lang="pt-BR" dirty="0"/>
              <a:t># Cuidar carga de forma geral do banheiro</a:t>
            </a:r>
          </a:p>
          <a:p>
            <a:pPr marL="0" indent="0">
              <a:buNone/>
            </a:pPr>
            <a:r>
              <a:rPr lang="pt-BR" dirty="0"/>
              <a:t># </a:t>
            </a:r>
            <a:r>
              <a:rPr lang="pt-BR" dirty="0" err="1"/>
              <a:t>Ph</a:t>
            </a:r>
            <a:r>
              <a:rPr lang="pt-BR" dirty="0"/>
              <a:t> da água</a:t>
            </a:r>
          </a:p>
          <a:p>
            <a:pPr marL="0" indent="0">
              <a:buNone/>
            </a:pPr>
            <a:r>
              <a:rPr lang="pt-BR" dirty="0"/>
              <a:t># Respeitar a dosagem e eficácia do carrapaticida </a:t>
            </a:r>
          </a:p>
          <a:p>
            <a:pPr marL="0" indent="0">
              <a:buNone/>
            </a:pPr>
            <a:r>
              <a:rPr lang="pt-BR" dirty="0"/>
              <a:t># Quantidade de agua/calda- medir com régua</a:t>
            </a:r>
          </a:p>
          <a:p>
            <a:pPr marL="0" indent="0">
              <a:buNone/>
            </a:pPr>
            <a:r>
              <a:rPr lang="pt-BR" dirty="0"/>
              <a:t>#Agitar adequadamente</a:t>
            </a:r>
          </a:p>
          <a:p>
            <a:pPr marL="0" indent="0">
              <a:buNone/>
            </a:pPr>
            <a:r>
              <a:rPr lang="pt-BR" dirty="0"/>
              <a:t>#Fazer </a:t>
            </a:r>
            <a:r>
              <a:rPr lang="pt-BR" dirty="0" err="1"/>
              <a:t>pre</a:t>
            </a:r>
            <a:r>
              <a:rPr lang="pt-BR" dirty="0"/>
              <a:t> mistura do químico antes</a:t>
            </a:r>
          </a:p>
          <a:p>
            <a:pPr marL="0" indent="0">
              <a:buNone/>
            </a:pPr>
            <a:r>
              <a:rPr lang="pt-BR" dirty="0"/>
              <a:t>#Tempo de imersão do animal</a:t>
            </a:r>
          </a:p>
          <a:p>
            <a:pPr marL="0" indent="0">
              <a:buNone/>
            </a:pPr>
            <a:r>
              <a:rPr lang="pt-BR" dirty="0"/>
              <a:t>#Pera</a:t>
            </a:r>
          </a:p>
          <a:p>
            <a:pPr marL="0" indent="0">
              <a:buNone/>
            </a:pPr>
            <a:r>
              <a:rPr lang="pt-BR" dirty="0"/>
              <a:t>#</a:t>
            </a:r>
            <a:r>
              <a:rPr lang="pt-BR" dirty="0" err="1"/>
              <a:t>Pré</a:t>
            </a:r>
            <a:r>
              <a:rPr lang="pt-BR" dirty="0"/>
              <a:t> limpeza </a:t>
            </a:r>
          </a:p>
          <a:p>
            <a:pPr marL="0" indent="0">
              <a:buNone/>
            </a:pPr>
            <a:r>
              <a:rPr lang="pt-BR" dirty="0"/>
              <a:t>#Danos nas instalações</a:t>
            </a:r>
          </a:p>
          <a:p>
            <a:pPr marL="0" indent="0">
              <a:buNone/>
            </a:pPr>
            <a:r>
              <a:rPr lang="pt-BR" dirty="0"/>
              <a:t>#Trabalho cuidadoso</a:t>
            </a:r>
          </a:p>
          <a:p>
            <a:pPr marL="0" indent="0">
              <a:buNone/>
            </a:pPr>
            <a:r>
              <a:rPr lang="pt-BR" dirty="0"/>
              <a:t>#Passar alguns animais pra agitar a calda</a:t>
            </a:r>
          </a:p>
        </p:txBody>
      </p:sp>
      <p:pic>
        <p:nvPicPr>
          <p:cNvPr id="21510" name="Picture 6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473038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824921"/>
      </p:ext>
    </p:extLst>
  </p:cSld>
  <p:clrMapOvr>
    <a:masterClrMapping/>
  </p:clrMapOvr>
  <p:transition spd="med">
    <p:pull dir="r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8064" y="116632"/>
            <a:ext cx="3842712" cy="1008112"/>
          </a:xfrm>
        </p:spPr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Cuidados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20072" y="1268760"/>
            <a:ext cx="3520440" cy="50405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/>
              <a:t># Revisar bicos de saída </a:t>
            </a:r>
          </a:p>
          <a:p>
            <a:pPr marL="0" indent="0">
              <a:buNone/>
            </a:pPr>
            <a:r>
              <a:rPr lang="pt-BR" dirty="0"/>
              <a:t># Uso correto do carrapaticida dosagem e eficácia comprovada</a:t>
            </a:r>
          </a:p>
          <a:p>
            <a:pPr marL="0" indent="0">
              <a:buNone/>
            </a:pPr>
            <a:r>
              <a:rPr lang="pt-BR" dirty="0"/>
              <a:t># Tempo de passagem do animal</a:t>
            </a:r>
          </a:p>
          <a:p>
            <a:pPr marL="0" indent="0">
              <a:buNone/>
            </a:pPr>
            <a:r>
              <a:rPr lang="pt-BR" dirty="0"/>
              <a:t># Revisar animais que saem</a:t>
            </a:r>
          </a:p>
          <a:p>
            <a:pPr marL="0" indent="0">
              <a:buNone/>
            </a:pPr>
            <a:r>
              <a:rPr lang="pt-BR" dirty="0"/>
              <a:t># Se for aplicar manual aplicar em todo animal</a:t>
            </a:r>
          </a:p>
          <a:p>
            <a:pPr marL="0" indent="0">
              <a:buNone/>
            </a:pPr>
            <a:r>
              <a:rPr lang="pt-BR" dirty="0"/>
              <a:t># Usar equipamentos de segurança pessoal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 </a:t>
            </a:r>
          </a:p>
        </p:txBody>
      </p:sp>
      <p:pic>
        <p:nvPicPr>
          <p:cNvPr id="7" name="Picture 4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" y="0"/>
            <a:ext cx="4959314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787658"/>
      </p:ext>
    </p:extLst>
  </p:cSld>
  <p:clrMapOvr>
    <a:masterClrMapping/>
  </p:clrMapOvr>
  <p:transition spd="med">
    <p:pull dir="r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esultado de imagem para BANHOS DE IMERSÃO PARA BOVIN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50413" cy="4968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949498"/>
      </p:ext>
    </p:extLst>
  </p:cSld>
  <p:clrMapOvr>
    <a:masterClrMapping/>
  </p:clrMapOvr>
  <p:transition spd="med">
    <p:pull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669"/>
            <a:ext cx="3355190" cy="405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esultado de imagem para espiráculo em carrapa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3129"/>
            <a:ext cx="3089992" cy="369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610357"/>
            <a:ext cx="3303918" cy="32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127975"/>
      </p:ext>
    </p:extLst>
  </p:cSld>
  <p:clrMapOvr>
    <a:masterClrMapping/>
  </p:clrMapOvr>
  <p:transition spd="med">
    <p:pull dir="rd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285720" y="1571612"/>
            <a:ext cx="8429684" cy="519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spcAft>
                <a:spcPts val="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 típico de três hospedeiros</a:t>
            </a:r>
          </a:p>
          <a:p>
            <a:pPr algn="just">
              <a:spcBef>
                <a:spcPct val="20000"/>
              </a:spcBef>
              <a:spcAft>
                <a:spcPts val="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É encontrado no cão e outros mamíferos, e até aves</a:t>
            </a:r>
          </a:p>
          <a:p>
            <a:pPr algn="just">
              <a:spcBef>
                <a:spcPct val="20000"/>
              </a:spcBef>
              <a:spcAft>
                <a:spcPts val="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Espalham-se pelas habitações</a:t>
            </a:r>
          </a:p>
          <a:p>
            <a:pPr algn="just">
              <a:spcBef>
                <a:spcPct val="20000"/>
              </a:spcBef>
              <a:spcAft>
                <a:spcPts val="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Multiplicação muito alta – difícil controle</a:t>
            </a:r>
          </a:p>
          <a:p>
            <a:pPr algn="just">
              <a:spcBef>
                <a:spcPct val="20000"/>
              </a:spcBef>
              <a:spcAft>
                <a:spcPts val="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Podem escalar muros e paredes</a:t>
            </a:r>
          </a:p>
          <a:p>
            <a:pPr algn="just">
              <a:spcBef>
                <a:spcPct val="20000"/>
              </a:spcBef>
              <a:spcAft>
                <a:spcPts val="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Abrigam-se em frestas e forros </a:t>
            </a:r>
          </a:p>
          <a:p>
            <a:pPr algn="just">
              <a:spcBef>
                <a:spcPct val="20000"/>
              </a:spcBef>
              <a:spcAft>
                <a:spcPts val="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É cosmopolita</a:t>
            </a:r>
          </a:p>
          <a:p>
            <a:pPr algn="just">
              <a:spcBef>
                <a:spcPct val="20000"/>
              </a:spcBef>
              <a:spcAft>
                <a:spcPts val="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Causa irritação e desconforto</a:t>
            </a:r>
          </a:p>
          <a:p>
            <a:pPr algn="just">
              <a:spcBef>
                <a:spcPct val="20000"/>
              </a:spcBef>
              <a:spcAft>
                <a:spcPts val="8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Transmite a Febre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Botonosa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(Europa), </a:t>
            </a:r>
            <a:r>
              <a:rPr lang="pt-BR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Babesia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canis,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Rickettsi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rickettsi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(febre maculosa).</a:t>
            </a:r>
          </a:p>
        </p:txBody>
      </p:sp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573088" y="312738"/>
            <a:ext cx="8135937" cy="941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GB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Rhipicephalus</a:t>
            </a:r>
            <a:r>
              <a:rPr lang="en-GB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sanguineus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b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vermelho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do 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cão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”</a:t>
            </a:r>
            <a:endParaRPr lang="en-GB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ChangeArrowheads="1"/>
          </p:cNvSpPr>
          <p:nvPr/>
        </p:nvSpPr>
        <p:spPr bwMode="auto">
          <a:xfrm>
            <a:off x="323528" y="1164134"/>
            <a:ext cx="8358246" cy="576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spcAft>
                <a:spcPts val="2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Todas as mudas são feitas fora dos hospedeiros.</a:t>
            </a:r>
          </a:p>
          <a:p>
            <a:pPr algn="just">
              <a:spcBef>
                <a:spcPct val="20000"/>
              </a:spcBef>
              <a:spcAft>
                <a:spcPts val="2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As fêmeas põem de </a:t>
            </a:r>
            <a:r>
              <a:rPr lang="pt-BR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2000 a 3000 ovos </a:t>
            </a:r>
            <a:r>
              <a:rPr lang="pt-B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em toda sua vida.</a:t>
            </a:r>
          </a:p>
          <a:p>
            <a:pPr algn="just">
              <a:spcBef>
                <a:spcPct val="20000"/>
              </a:spcBef>
              <a:spcAft>
                <a:spcPts val="2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As larvas não alimentadas podem sobreviver até 8 meses e meio, as ninfas seis meses e adultos até 19 meses.</a:t>
            </a:r>
          </a:p>
          <a:p>
            <a:pPr algn="just">
              <a:spcBef>
                <a:spcPct val="20000"/>
              </a:spcBef>
              <a:spcAft>
                <a:spcPts val="2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Larvas no </a:t>
            </a:r>
            <a:r>
              <a:rPr lang="pt-BR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ambinete</a:t>
            </a:r>
            <a:r>
              <a:rPr lang="pt-B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podem eclodir  após 20-60 dias dependendo das condições de temperatura e umidade.</a:t>
            </a:r>
          </a:p>
          <a:p>
            <a:pPr algn="just">
              <a:spcBef>
                <a:spcPct val="20000"/>
              </a:spcBef>
              <a:spcAft>
                <a:spcPts val="2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Pode atacar qualquer região do corpo, porém é mais freqüente nos membros anteriores e nas orelhas.</a:t>
            </a:r>
          </a:p>
          <a:p>
            <a:pPr algn="just">
              <a:spcBef>
                <a:spcPct val="20000"/>
              </a:spcBef>
              <a:spcAft>
                <a:spcPts val="2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Pode atacar o homem causando dermatites.</a:t>
            </a:r>
          </a:p>
          <a:p>
            <a:pPr algn="just">
              <a:spcBef>
                <a:spcPct val="20000"/>
              </a:spcBef>
              <a:spcAft>
                <a:spcPts val="2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Muito comum em cães. 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39552" y="188640"/>
            <a:ext cx="8135937" cy="941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GB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Rhipicephalus</a:t>
            </a:r>
            <a:r>
              <a:rPr lang="en-GB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sanguineus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b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vermelho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do 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cão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”</a:t>
            </a:r>
            <a:endParaRPr lang="en-GB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ChangeArrowheads="1"/>
          </p:cNvSpPr>
          <p:nvPr/>
        </p:nvSpPr>
        <p:spPr bwMode="auto">
          <a:xfrm>
            <a:off x="323528" y="1785926"/>
            <a:ext cx="8820472" cy="3303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500"/>
              </a:spcBef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Aplicação de banhos carrapaticidas nos cães, repetindo-se o tratamento duas ou três vezes com intervalos de 14 dias. </a:t>
            </a:r>
          </a:p>
          <a:p>
            <a:pPr algn="just">
              <a:spcBef>
                <a:spcPts val="500"/>
              </a:spcBef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Limpeza dos canis.</a:t>
            </a:r>
          </a:p>
          <a:p>
            <a:pPr algn="just">
              <a:spcBef>
                <a:spcPts val="500"/>
              </a:spcBef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Aplicação de acaricidas nas paredes e pisos das instalações, controle ambiental.</a:t>
            </a:r>
          </a:p>
          <a:p>
            <a:pPr algn="just">
              <a:spcBef>
                <a:spcPts val="500"/>
              </a:spcBef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Higiene e isolamento dos cães </a:t>
            </a:r>
          </a:p>
          <a:p>
            <a:pPr algn="just">
              <a:spcBef>
                <a:spcPts val="500"/>
              </a:spcBef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Transmite a </a:t>
            </a:r>
            <a:r>
              <a:rPr lang="pt-BR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Babesia</a:t>
            </a: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canis.</a:t>
            </a:r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504032" y="312738"/>
            <a:ext cx="8135937" cy="941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GB" sz="4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Rhipicephalus</a:t>
            </a:r>
            <a:r>
              <a:rPr lang="en-GB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4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sanguineus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b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vermelho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do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cão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” -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controle</a:t>
            </a:r>
            <a:endParaRPr lang="en-GB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2530" name="Picture 2" descr="http://2.bp.blogspot.com/_S0xJYoPoDlI/TMNrPJXFRiI/AAAAAAAAAY0/VVAvpDbqWvE/s320/clip-image00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53322"/>
            <a:ext cx="6158783" cy="429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r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ChangeArrowheads="1"/>
          </p:cNvSpPr>
          <p:nvPr/>
        </p:nvSpPr>
        <p:spPr bwMode="auto">
          <a:xfrm>
            <a:off x="573088" y="312738"/>
            <a:ext cx="8135937" cy="941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r>
              <a:rPr lang="en-GB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Rhipicephalus</a:t>
            </a:r>
            <a:r>
              <a:rPr lang="en-GB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sanguineus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n-GB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1203" name="Picture 6"/>
          <p:cNvPicPr>
            <a:picLocks noChangeAspect="1" noChangeArrowheads="1"/>
          </p:cNvPicPr>
          <p:nvPr/>
        </p:nvPicPr>
        <p:blipFill>
          <a:blip r:embed="rId3" cstate="print"/>
          <a:srcRect l="18025" r="20895" b="6680"/>
          <a:stretch>
            <a:fillRect/>
          </a:stretch>
        </p:blipFill>
        <p:spPr bwMode="auto">
          <a:xfrm>
            <a:off x="696913" y="1330325"/>
            <a:ext cx="3254375" cy="44704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51204" name="Picture 7"/>
          <p:cNvPicPr>
            <a:picLocks noChangeAspect="1" noChangeArrowheads="1"/>
          </p:cNvPicPr>
          <p:nvPr/>
        </p:nvPicPr>
        <p:blipFill>
          <a:blip r:embed="rId4" cstate="print"/>
          <a:srcRect l="4991" t="12566" r="7191" b="8900"/>
          <a:stretch>
            <a:fillRect/>
          </a:stretch>
        </p:blipFill>
        <p:spPr bwMode="auto">
          <a:xfrm>
            <a:off x="4251325" y="1333500"/>
            <a:ext cx="3349625" cy="326707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51205" name="Text Box 8"/>
          <p:cNvSpPr txBox="1">
            <a:spLocks noChangeArrowheads="1"/>
          </p:cNvSpPr>
          <p:nvPr/>
        </p:nvSpPr>
        <p:spPr bwMode="auto">
          <a:xfrm>
            <a:off x="5519738" y="4732338"/>
            <a:ext cx="889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  <a:latin typeface="Comic Sans MS" pitchFamily="66" charset="0"/>
              </a:rPr>
              <a:t>Macho</a:t>
            </a:r>
            <a:endParaRPr lang="en-US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51206" name="Text Box 9"/>
          <p:cNvSpPr txBox="1">
            <a:spLocks noChangeArrowheads="1"/>
          </p:cNvSpPr>
          <p:nvPr/>
        </p:nvSpPr>
        <p:spPr bwMode="auto">
          <a:xfrm>
            <a:off x="1771650" y="5891213"/>
            <a:ext cx="8915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  <a:latin typeface="Comic Sans MS" pitchFamily="66" charset="0"/>
              </a:rPr>
              <a:t>Fêmea</a:t>
            </a:r>
            <a:endParaRPr lang="en-US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573088" y="312738"/>
            <a:ext cx="8135937" cy="941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GB" sz="4000" b="1" i="1" dirty="0" err="1">
                <a:solidFill>
                  <a:srgbClr val="FFFF00"/>
                </a:solidFill>
                <a:latin typeface="Comic Sans MS" pitchFamily="66" charset="0"/>
              </a:rPr>
              <a:t>Rhipicephalus</a:t>
            </a:r>
            <a:r>
              <a:rPr lang="en-GB" sz="4000" b="1" i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4000" b="1" i="1" dirty="0" err="1">
                <a:solidFill>
                  <a:srgbClr val="FFFF00"/>
                </a:solidFill>
                <a:latin typeface="Comic Sans MS" pitchFamily="66" charset="0"/>
              </a:rPr>
              <a:t>sanguineus</a:t>
            </a:r>
            <a:r>
              <a:rPr lang="en-GB" sz="40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br>
              <a:rPr lang="en-GB" sz="4000" b="1" dirty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GB" sz="3200" b="1" dirty="0">
                <a:solidFill>
                  <a:srgbClr val="FFFF00"/>
                </a:solidFill>
                <a:latin typeface="Comic Sans MS" pitchFamily="66" charset="0"/>
              </a:rPr>
              <a:t>Larva – </a:t>
            </a:r>
            <a:r>
              <a:rPr lang="en-GB" sz="3200" b="1" dirty="0" err="1">
                <a:solidFill>
                  <a:srgbClr val="FFFF00"/>
                </a:solidFill>
                <a:latin typeface="Comic Sans MS" pitchFamily="66" charset="0"/>
              </a:rPr>
              <a:t>corpo</a:t>
            </a:r>
            <a:r>
              <a:rPr lang="en-GB" sz="3200" b="1" dirty="0">
                <a:solidFill>
                  <a:srgbClr val="FFFF00"/>
                </a:solidFill>
                <a:latin typeface="Comic Sans MS" pitchFamily="66" charset="0"/>
              </a:rPr>
              <a:t> – vista dorsal</a:t>
            </a:r>
            <a:endParaRPr lang="en-GB" sz="3200" b="1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3" cstate="print"/>
          <a:srcRect l="4430" t="5579" r="4666" b="3560"/>
          <a:stretch>
            <a:fillRect/>
          </a:stretch>
        </p:blipFill>
        <p:spPr bwMode="auto">
          <a:xfrm>
            <a:off x="2411760" y="1556792"/>
            <a:ext cx="4330700" cy="4843463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699792" y="6381328"/>
            <a:ext cx="37721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rgbClr val="FFFF00"/>
                </a:solidFill>
                <a:latin typeface="Comic Sans MS" pitchFamily="66" charset="0"/>
              </a:rPr>
              <a:t>Fonte</a:t>
            </a:r>
            <a:r>
              <a:rPr lang="en-US" sz="1200" b="1" dirty="0">
                <a:solidFill>
                  <a:srgbClr val="FFFF00"/>
                </a:solidFill>
                <a:latin typeface="Comic Sans MS" pitchFamily="66" charset="0"/>
              </a:rPr>
              <a:t>:</a:t>
            </a:r>
            <a:r>
              <a:rPr lang="en-US" sz="1200" b="1" dirty="0">
                <a:solidFill>
                  <a:srgbClr val="FFFF99"/>
                </a:solidFill>
                <a:latin typeface="Comic Sans MS" pitchFamily="66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Comic Sans MS" pitchFamily="66" charset="0"/>
              </a:rPr>
              <a:t>http://www.discoverlife.org/IM/I_NTC/</a:t>
            </a:r>
          </a:p>
        </p:txBody>
      </p:sp>
    </p:spTree>
  </p:cSld>
  <p:clrMapOvr>
    <a:masterClrMapping/>
  </p:clrMapOvr>
  <p:transition spd="med">
    <p:pull dir="r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ChangeArrowheads="1"/>
          </p:cNvSpPr>
          <p:nvPr/>
        </p:nvSpPr>
        <p:spPr bwMode="auto">
          <a:xfrm>
            <a:off x="573088" y="312738"/>
            <a:ext cx="8135937" cy="941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GB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Rhipicephalus</a:t>
            </a:r>
            <a:r>
              <a:rPr lang="en-GB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sanguineus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b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Larva –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peças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bucais</a:t>
            </a:r>
            <a:endParaRPr lang="en-GB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3251" name="Picture 5"/>
          <p:cNvPicPr>
            <a:picLocks noChangeAspect="1" noChangeArrowheads="1"/>
          </p:cNvPicPr>
          <p:nvPr/>
        </p:nvPicPr>
        <p:blipFill>
          <a:blip r:embed="rId3" cstate="print"/>
          <a:srcRect l="3854" t="6175" r="6589" b="2747"/>
          <a:stretch>
            <a:fillRect/>
          </a:stretch>
        </p:blipFill>
        <p:spPr bwMode="auto">
          <a:xfrm>
            <a:off x="654050" y="1679575"/>
            <a:ext cx="3779838" cy="43021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53252" name="Picture 6"/>
          <p:cNvPicPr>
            <a:picLocks noChangeAspect="1" noChangeArrowheads="1"/>
          </p:cNvPicPr>
          <p:nvPr/>
        </p:nvPicPr>
        <p:blipFill>
          <a:blip r:embed="rId4" cstate="print"/>
          <a:srcRect l="3619" t="5260" r="6380" b="4108"/>
          <a:stretch>
            <a:fillRect/>
          </a:stretch>
        </p:blipFill>
        <p:spPr bwMode="auto">
          <a:xfrm>
            <a:off x="4654550" y="1674813"/>
            <a:ext cx="3821113" cy="430847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53253" name="Text Box 7"/>
          <p:cNvSpPr txBox="1">
            <a:spLocks noChangeArrowheads="1"/>
          </p:cNvSpPr>
          <p:nvPr/>
        </p:nvSpPr>
        <p:spPr bwMode="auto">
          <a:xfrm>
            <a:off x="5851525" y="6111875"/>
            <a:ext cx="16257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  <a:latin typeface="Comic Sans MS" pitchFamily="66" charset="0"/>
              </a:rPr>
              <a:t>Vista ventral</a:t>
            </a:r>
            <a:endParaRPr lang="en-US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53254" name="Text Box 8"/>
          <p:cNvSpPr txBox="1">
            <a:spLocks noChangeArrowheads="1"/>
          </p:cNvSpPr>
          <p:nvPr/>
        </p:nvSpPr>
        <p:spPr bwMode="auto">
          <a:xfrm>
            <a:off x="1922463" y="6094413"/>
            <a:ext cx="15247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  <a:latin typeface="Comic Sans MS" pitchFamily="66" charset="0"/>
              </a:rPr>
              <a:t>Vista dorsal</a:t>
            </a:r>
            <a:endParaRPr lang="en-US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53255" name="Rectangle 9"/>
          <p:cNvSpPr>
            <a:spLocks noChangeArrowheads="1"/>
          </p:cNvSpPr>
          <p:nvPr/>
        </p:nvSpPr>
        <p:spPr bwMode="auto">
          <a:xfrm>
            <a:off x="103188" y="6518275"/>
            <a:ext cx="37721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rgbClr val="FFFF00"/>
                </a:solidFill>
                <a:latin typeface="Comic Sans MS" pitchFamily="66" charset="0"/>
              </a:rPr>
              <a:t>Fonte</a:t>
            </a:r>
            <a:r>
              <a:rPr lang="en-US" sz="1200" b="1" dirty="0">
                <a:solidFill>
                  <a:srgbClr val="FFFF00"/>
                </a:solidFill>
                <a:latin typeface="Comic Sans MS" pitchFamily="66" charset="0"/>
              </a:rPr>
              <a:t>:</a:t>
            </a:r>
            <a:r>
              <a:rPr lang="en-US" sz="1200" b="1" dirty="0">
                <a:solidFill>
                  <a:srgbClr val="FFFF99"/>
                </a:solidFill>
                <a:latin typeface="Comic Sans MS" pitchFamily="66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Comic Sans MS" pitchFamily="66" charset="0"/>
              </a:rPr>
              <a:t>http://www.discoverlife.org/IM/I_NTC/</a:t>
            </a:r>
          </a:p>
        </p:txBody>
      </p:sp>
    </p:spTree>
  </p:cSld>
  <p:clrMapOvr>
    <a:masterClrMapping/>
  </p:clrMapOvr>
  <p:transition spd="med">
    <p:pull dir="r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573088" y="312738"/>
            <a:ext cx="8135937" cy="941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GB" sz="4000" b="1" i="1" dirty="0" err="1">
                <a:solidFill>
                  <a:srgbClr val="FFFF00"/>
                </a:solidFill>
                <a:latin typeface="Comic Sans MS" pitchFamily="66" charset="0"/>
              </a:rPr>
              <a:t>Rhipicephalus</a:t>
            </a:r>
            <a:r>
              <a:rPr lang="en-GB" sz="4000" b="1" i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4000" b="1" i="1" dirty="0" err="1">
                <a:solidFill>
                  <a:srgbClr val="FFFF00"/>
                </a:solidFill>
                <a:latin typeface="Comic Sans MS" pitchFamily="66" charset="0"/>
              </a:rPr>
              <a:t>sanguineus</a:t>
            </a:r>
            <a:r>
              <a:rPr lang="en-GB" sz="40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br>
              <a:rPr lang="en-GB" sz="4000" b="1" dirty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GB" sz="3200" b="1" dirty="0" err="1">
                <a:solidFill>
                  <a:srgbClr val="FFFF00"/>
                </a:solidFill>
                <a:latin typeface="Comic Sans MS" pitchFamily="66" charset="0"/>
              </a:rPr>
              <a:t>Ninfa</a:t>
            </a:r>
            <a:r>
              <a:rPr lang="en-GB" sz="3200" b="1" dirty="0">
                <a:solidFill>
                  <a:srgbClr val="FFFF00"/>
                </a:solidFill>
                <a:latin typeface="Comic Sans MS" pitchFamily="66" charset="0"/>
              </a:rPr>
              <a:t> – vista dorsal</a:t>
            </a:r>
            <a:endParaRPr lang="en-GB" sz="3200" b="1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54275" name="Picture 8"/>
          <p:cNvPicPr>
            <a:picLocks noChangeAspect="1" noChangeArrowheads="1"/>
          </p:cNvPicPr>
          <p:nvPr/>
        </p:nvPicPr>
        <p:blipFill>
          <a:blip r:embed="rId3" cstate="print"/>
          <a:srcRect l="4430" t="3560" r="5730" b="5103"/>
          <a:stretch>
            <a:fillRect/>
          </a:stretch>
        </p:blipFill>
        <p:spPr bwMode="auto">
          <a:xfrm>
            <a:off x="2443163" y="1517650"/>
            <a:ext cx="4257675" cy="4846638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54276" name="Rectangle 9"/>
          <p:cNvSpPr>
            <a:spLocks noChangeArrowheads="1"/>
          </p:cNvSpPr>
          <p:nvPr/>
        </p:nvSpPr>
        <p:spPr bwMode="auto">
          <a:xfrm>
            <a:off x="2685907" y="6518275"/>
            <a:ext cx="37721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rgbClr val="FFFF00"/>
                </a:solidFill>
                <a:latin typeface="Comic Sans MS" pitchFamily="66" charset="0"/>
              </a:rPr>
              <a:t>Fonte</a:t>
            </a:r>
            <a:r>
              <a:rPr lang="en-US" sz="1200" b="1" dirty="0">
                <a:solidFill>
                  <a:srgbClr val="FFFF00"/>
                </a:solidFill>
                <a:latin typeface="Comic Sans MS" pitchFamily="66" charset="0"/>
              </a:rPr>
              <a:t>:</a:t>
            </a:r>
            <a:r>
              <a:rPr lang="en-US" sz="1200" b="1" dirty="0">
                <a:solidFill>
                  <a:srgbClr val="FFFF99"/>
                </a:solidFill>
                <a:latin typeface="Comic Sans MS" pitchFamily="66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Comic Sans MS" pitchFamily="66" charset="0"/>
              </a:rPr>
              <a:t>http://www.discoverlife.org/IM/I_NTC/</a:t>
            </a:r>
          </a:p>
        </p:txBody>
      </p:sp>
    </p:spTree>
  </p:cSld>
  <p:clrMapOvr>
    <a:masterClrMapping/>
  </p:clrMapOvr>
  <p:transition spd="med">
    <p:pull dir="rd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/>
          <p:cNvSpPr>
            <a:spLocks noChangeArrowheads="1"/>
          </p:cNvSpPr>
          <p:nvPr/>
        </p:nvSpPr>
        <p:spPr bwMode="auto">
          <a:xfrm>
            <a:off x="0" y="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4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Amblyomma</a:t>
            </a:r>
            <a:r>
              <a:rPr lang="en-GB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4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cajennense</a:t>
            </a:r>
            <a:endParaRPr lang="en-GB" sz="4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estrela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cavalo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picaço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carrapato-pólvora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en-GB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micüim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”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6323" name="Rectangle 9"/>
          <p:cNvSpPr>
            <a:spLocks noChangeArrowheads="1"/>
          </p:cNvSpPr>
          <p:nvPr/>
        </p:nvSpPr>
        <p:spPr bwMode="auto">
          <a:xfrm>
            <a:off x="395536" y="1700808"/>
            <a:ext cx="8501122" cy="306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Parasita a maioria dos animais domésticos </a:t>
            </a:r>
            <a:r>
              <a:rPr lang="pt-BR" sz="2200" dirty="0">
                <a:solidFill>
                  <a:schemeClr val="bg1"/>
                </a:solidFill>
                <a:latin typeface="Comic Sans MS" pitchFamily="66" charset="0"/>
              </a:rPr>
              <a:t>(principalmente bovinos e eqüinos, capivaras e outros animais- importante em alguns estados do, sudeste como  MG).</a:t>
            </a:r>
          </a:p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Pode parasitar o homem.</a:t>
            </a:r>
          </a:p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Exige três hospedeiros para completar o ciclo </a:t>
            </a:r>
            <a:r>
              <a:rPr lang="pt-BR" sz="2400" b="1" dirty="0">
                <a:solidFill>
                  <a:srgbClr val="FFFF00"/>
                </a:solidFill>
                <a:latin typeface="Comic Sans MS" pitchFamily="66" charset="0"/>
              </a:rPr>
              <a:t>(</a:t>
            </a:r>
            <a:r>
              <a:rPr lang="pt-BR" sz="2400" b="1" dirty="0" err="1">
                <a:solidFill>
                  <a:srgbClr val="FFFF00"/>
                </a:solidFill>
                <a:latin typeface="Comic Sans MS" pitchFamily="66" charset="0"/>
              </a:rPr>
              <a:t>trioxeno</a:t>
            </a:r>
            <a:r>
              <a:rPr lang="pt-BR" sz="2400" b="1" dirty="0">
                <a:solidFill>
                  <a:srgbClr val="FFFF00"/>
                </a:solidFill>
                <a:latin typeface="Comic Sans MS" pitchFamily="66" charset="0"/>
              </a:rPr>
              <a:t>) </a:t>
            </a: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pois todas as mudas são feitas fora dos hospedeiros</a:t>
            </a:r>
          </a:p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pt-BR" sz="2400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20482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13" y="4437112"/>
            <a:ext cx="2996787" cy="224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Resultado de imagem para amblyomma cajennense em caval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724" y="4713851"/>
            <a:ext cx="2016080" cy="189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nogalope.com.br/wp-content/uploads/2013/11/carrapato-620x4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18" y="4303725"/>
            <a:ext cx="3573306" cy="230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rd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404664"/>
            <a:ext cx="8352928" cy="4846320"/>
          </a:xfrm>
        </p:spPr>
        <p:txBody>
          <a:bodyPr>
            <a:normAutofit/>
          </a:bodyPr>
          <a:lstStyle/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  <a:latin typeface="Comic Sans MS" pitchFamily="66" charset="0"/>
              </a:rPr>
              <a:t>A fêmea pões de 6000 a 8000 ovos em toda sua vida</a:t>
            </a:r>
          </a:p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  <a:latin typeface="Comic Sans MS" pitchFamily="66" charset="0"/>
              </a:rPr>
              <a:t> Pode transmitir vários agentes patogênicos e a sua picada pode originar ferimentos na pele de cura demorada</a:t>
            </a:r>
          </a:p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Pode </a:t>
            </a:r>
            <a:r>
              <a:rPr lang="pt-BR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trasmitir</a:t>
            </a: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 </a:t>
            </a:r>
            <a:r>
              <a:rPr lang="pt-BR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babesiose</a:t>
            </a: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eqüina</a:t>
            </a: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pt-B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Febre maculosa no homem (</a:t>
            </a:r>
            <a:r>
              <a:rPr lang="pt-BR" sz="2800" b="1" i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Rickettsia</a:t>
            </a:r>
            <a:r>
              <a:rPr lang="pt-BR" sz="28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800" b="1" i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rickettsi</a:t>
            </a:r>
            <a:r>
              <a:rPr lang="pt-B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).</a:t>
            </a:r>
          </a:p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8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Babesiose</a:t>
            </a:r>
            <a:r>
              <a:rPr lang="pt-B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</a:t>
            </a:r>
            <a:r>
              <a:rPr lang="pt-BR" sz="28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Babesia</a:t>
            </a:r>
            <a:r>
              <a:rPr lang="pt-BR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8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caballi</a:t>
            </a:r>
            <a:r>
              <a:rPr lang="pt-BR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 </a:t>
            </a:r>
            <a:r>
              <a:rPr lang="pt-BR" sz="28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equi</a:t>
            </a:r>
            <a:endParaRPr lang="pt-BR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  <a:latin typeface="Comic Sans MS" pitchFamily="66" charset="0"/>
              </a:rPr>
              <a:t>Controle - </a:t>
            </a:r>
            <a:r>
              <a:rPr lang="pt-BR" sz="2800" dirty="0">
                <a:solidFill>
                  <a:srgbClr val="FFFF00"/>
                </a:solidFill>
                <a:latin typeface="Comic Sans MS" pitchFamily="66" charset="0"/>
              </a:rPr>
              <a:t>similar ao </a:t>
            </a:r>
            <a:r>
              <a:rPr lang="pt-BR" sz="2800" i="1" dirty="0" err="1">
                <a:solidFill>
                  <a:srgbClr val="FFFF00"/>
                </a:solidFill>
                <a:latin typeface="Comic Sans MS" pitchFamily="66" charset="0"/>
              </a:rPr>
              <a:t>Rhipicephalus</a:t>
            </a:r>
            <a:endParaRPr lang="pt-BR" sz="2800" i="1" dirty="0">
              <a:solidFill>
                <a:srgbClr val="FFFF00"/>
              </a:solidFill>
              <a:latin typeface="Comic Sans MS" pitchFamily="66" charset="0"/>
            </a:endParaRPr>
          </a:p>
          <a:p>
            <a:endParaRPr lang="pt-BR" dirty="0"/>
          </a:p>
        </p:txBody>
      </p:sp>
      <p:pic>
        <p:nvPicPr>
          <p:cNvPr id="21506" name="Picture 2" descr="Resultado de imagem para com carrpatos em capivar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720" y="4714876"/>
            <a:ext cx="2520280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80652"/>
      </p:ext>
    </p:extLst>
  </p:cSld>
  <p:clrMapOvr>
    <a:masterClrMapping/>
  </p:clrMapOvr>
  <p:transition spd="med">
    <p:pull dir="rd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ChangeArrowheads="1"/>
          </p:cNvSpPr>
          <p:nvPr/>
        </p:nvSpPr>
        <p:spPr bwMode="auto">
          <a:xfrm>
            <a:off x="611560" y="548680"/>
            <a:ext cx="8135937" cy="1243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>
              <a:buFont typeface="Wingdings" pitchFamily="2" charset="2"/>
              <a:buChar char="§"/>
            </a:pPr>
            <a:r>
              <a:rPr lang="en-GB" sz="3200" b="1" i="1" dirty="0" err="1">
                <a:solidFill>
                  <a:srgbClr val="FFFF00"/>
                </a:solidFill>
                <a:latin typeface="Comic Sans MS" pitchFamily="66" charset="0"/>
              </a:rPr>
              <a:t>Amblyomma</a:t>
            </a:r>
            <a:r>
              <a:rPr lang="en-GB" sz="3200" b="1" i="1" dirty="0">
                <a:solidFill>
                  <a:srgbClr val="FFFF00"/>
                </a:solidFill>
                <a:latin typeface="Comic Sans MS" pitchFamily="66" charset="0"/>
              </a:rPr>
              <a:t> 33 </a:t>
            </a:r>
            <a:r>
              <a:rPr lang="en-GB" sz="3200" b="1" i="1" dirty="0" err="1">
                <a:solidFill>
                  <a:srgbClr val="FFFF00"/>
                </a:solidFill>
                <a:latin typeface="Comic Sans MS" pitchFamily="66" charset="0"/>
              </a:rPr>
              <a:t>espécies</a:t>
            </a:r>
            <a:r>
              <a:rPr lang="en-GB" sz="3200" b="1" i="1" dirty="0">
                <a:solidFill>
                  <a:srgbClr val="FFFF00"/>
                </a:solidFill>
                <a:latin typeface="Comic Sans MS" pitchFamily="66" charset="0"/>
              </a:rPr>
              <a:t> no </a:t>
            </a:r>
            <a:r>
              <a:rPr lang="en-GB" sz="3200" b="1" i="1" dirty="0" err="1">
                <a:solidFill>
                  <a:srgbClr val="FFFF00"/>
                </a:solidFill>
                <a:latin typeface="Comic Sans MS" pitchFamily="66" charset="0"/>
              </a:rPr>
              <a:t>Brasil</a:t>
            </a:r>
            <a:r>
              <a:rPr lang="en-GB" sz="3200" b="1" i="1" dirty="0">
                <a:solidFill>
                  <a:srgbClr val="FFFF00"/>
                </a:solidFill>
                <a:latin typeface="Comic Sans MS" pitchFamily="66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GB" sz="3200" b="1" i="1" dirty="0" err="1">
                <a:solidFill>
                  <a:srgbClr val="FFFF00"/>
                </a:solidFill>
                <a:latin typeface="Comic Sans MS" pitchFamily="66" charset="0"/>
              </a:rPr>
              <a:t>Amblyomma</a:t>
            </a:r>
            <a:r>
              <a:rPr lang="en-GB" sz="3200" b="1" i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3200" b="1" i="1" dirty="0" err="1">
                <a:solidFill>
                  <a:srgbClr val="FFFF00"/>
                </a:solidFill>
                <a:latin typeface="Comic Sans MS" pitchFamily="66" charset="0"/>
              </a:rPr>
              <a:t>cajennense</a:t>
            </a:r>
            <a:r>
              <a:rPr lang="en-GB" sz="3200" b="1" i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latin typeface="Comic Sans MS" pitchFamily="66" charset="0"/>
              </a:rPr>
              <a:t>carrapato</a:t>
            </a:r>
            <a:r>
              <a:rPr lang="en-GB" sz="32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latin typeface="Comic Sans MS" pitchFamily="66" charset="0"/>
              </a:rPr>
              <a:t>estrela</a:t>
            </a:r>
            <a:r>
              <a:rPr lang="en-GB" sz="3200" b="1" dirty="0">
                <a:solidFill>
                  <a:srgbClr val="FFFF00"/>
                </a:solidFill>
                <a:latin typeface="Comic Sans MS" pitchFamily="66" charset="0"/>
              </a:rPr>
              <a:t>, entre </a:t>
            </a:r>
            <a:r>
              <a:rPr lang="en-GB" sz="3200" b="1" dirty="0" err="1">
                <a:solidFill>
                  <a:srgbClr val="FFFF00"/>
                </a:solidFill>
                <a:latin typeface="Comic Sans MS" pitchFamily="66" charset="0"/>
              </a:rPr>
              <a:t>outros</a:t>
            </a:r>
            <a:r>
              <a:rPr lang="en-GB" sz="3200" b="1" dirty="0">
                <a:solidFill>
                  <a:srgbClr val="FFFF00"/>
                </a:solidFill>
                <a:latin typeface="Comic Sans MS" pitchFamily="66" charset="0"/>
              </a:rPr>
              <a:t>......  </a:t>
            </a:r>
            <a:br>
              <a:rPr lang="en-GB" sz="3600" b="1" dirty="0">
                <a:solidFill>
                  <a:srgbClr val="FFFF00"/>
                </a:solidFill>
                <a:latin typeface="Comic Sans MS" pitchFamily="66" charset="0"/>
              </a:rPr>
            </a:br>
            <a:endParaRPr lang="en-GB" sz="3200" b="1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420888"/>
            <a:ext cx="4860925" cy="41021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pull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1"/>
            <a:ext cx="9144000" cy="5771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755897"/>
      </p:ext>
    </p:extLst>
  </p:cSld>
  <p:clrMapOvr>
    <a:masterClrMapping/>
  </p:clrMapOvr>
  <p:transition spd="med">
    <p:pull dir="rd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icb5usp.med.br/icb5usp2006/fotos/carrapat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5334" y="746126"/>
            <a:ext cx="6773333" cy="42957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sp>
        <p:nvSpPr>
          <p:cNvPr id="50179" name="CaixaDeTexto 4"/>
          <p:cNvSpPr txBox="1">
            <a:spLocks noChangeArrowheads="1"/>
          </p:cNvSpPr>
          <p:nvPr/>
        </p:nvSpPr>
        <p:spPr bwMode="auto">
          <a:xfrm>
            <a:off x="1291168" y="5238751"/>
            <a:ext cx="67084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Fêmea de </a:t>
            </a:r>
            <a:r>
              <a:rPr lang="pt-BR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Amblyomma</a:t>
            </a:r>
            <a:r>
              <a:rPr lang="pt-B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cajennense</a:t>
            </a:r>
            <a:r>
              <a:rPr lang="pt-B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ovipondo</a:t>
            </a:r>
            <a:r>
              <a:rPr lang="pt-B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aproximadamente 5.000.00 ovos, dos quais </a:t>
            </a:r>
            <a:r>
              <a:rPr lang="pt-BR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sairam</a:t>
            </a:r>
            <a:r>
              <a:rPr lang="pt-B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as larvinhas conhecidas como "Micuim".</a:t>
            </a:r>
          </a:p>
        </p:txBody>
      </p:sp>
    </p:spTree>
  </p:cSld>
  <p:clrMapOvr>
    <a:masterClrMapping/>
  </p:clrMapOvr>
  <p:transition spd="med">
    <p:pull dir="rd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573088" y="312738"/>
            <a:ext cx="8135937" cy="941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GB" sz="4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Amblyomma</a:t>
            </a:r>
            <a:r>
              <a:rPr lang="en-GB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4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cajennense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b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Larva –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peças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bucais</a:t>
            </a:r>
            <a:endParaRPr lang="en-GB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3" cstate="print"/>
          <a:srcRect l="4007" t="4843" r="6039" b="5965"/>
          <a:stretch>
            <a:fillRect/>
          </a:stretch>
        </p:blipFill>
        <p:spPr bwMode="auto">
          <a:xfrm>
            <a:off x="639763" y="1498600"/>
            <a:ext cx="3687762" cy="4167188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5595938" y="5897563"/>
            <a:ext cx="16257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  <a:latin typeface="Comic Sans MS" pitchFamily="66" charset="0"/>
              </a:rPr>
              <a:t>Vista ventral</a:t>
            </a:r>
            <a:endParaRPr lang="en-US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1838325" y="5867400"/>
            <a:ext cx="15247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  <a:latin typeface="Comic Sans MS" pitchFamily="66" charset="0"/>
              </a:rPr>
              <a:t>Vista dorsal</a:t>
            </a:r>
            <a:endParaRPr lang="en-US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60422" name="Picture 7"/>
          <p:cNvPicPr>
            <a:picLocks noChangeAspect="1" noChangeArrowheads="1"/>
          </p:cNvPicPr>
          <p:nvPr/>
        </p:nvPicPr>
        <p:blipFill>
          <a:blip r:embed="rId4" cstate="print"/>
          <a:srcRect l="3827" t="4666" r="5382" b="6615"/>
          <a:stretch>
            <a:fillRect/>
          </a:stretch>
        </p:blipFill>
        <p:spPr bwMode="auto">
          <a:xfrm>
            <a:off x="4467225" y="1497013"/>
            <a:ext cx="3762375" cy="4189412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pull dir="rd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ChangeArrowheads="1"/>
          </p:cNvSpPr>
          <p:nvPr/>
        </p:nvSpPr>
        <p:spPr bwMode="auto">
          <a:xfrm>
            <a:off x="573088" y="312738"/>
            <a:ext cx="8135937" cy="941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GB" sz="4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Amblyomma</a:t>
            </a:r>
            <a:r>
              <a:rPr lang="en-GB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4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cajennense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b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Ninfa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vista dorsal</a:t>
            </a:r>
            <a:endParaRPr lang="en-GB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2467" name="Picture 4"/>
          <p:cNvPicPr>
            <a:picLocks noChangeAspect="1" noChangeArrowheads="1"/>
          </p:cNvPicPr>
          <p:nvPr/>
        </p:nvPicPr>
        <p:blipFill>
          <a:blip r:embed="rId3" cstate="print"/>
          <a:srcRect r="1563"/>
          <a:stretch>
            <a:fillRect/>
          </a:stretch>
        </p:blipFill>
        <p:spPr bwMode="auto">
          <a:xfrm>
            <a:off x="2387600" y="1455738"/>
            <a:ext cx="4368800" cy="499427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pull dir="r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ChangeArrowheads="1"/>
          </p:cNvSpPr>
          <p:nvPr/>
        </p:nvSpPr>
        <p:spPr bwMode="auto">
          <a:xfrm>
            <a:off x="573088" y="312738"/>
            <a:ext cx="8135937" cy="941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GB" sz="4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Amblyomma</a:t>
            </a:r>
            <a:r>
              <a:rPr lang="en-GB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4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cajennense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b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Macho –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corpo</a:t>
            </a:r>
            <a:endParaRPr lang="en-GB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100" y="1497013"/>
            <a:ext cx="3757613" cy="4227512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6349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6450" y="1489075"/>
            <a:ext cx="3759200" cy="4227513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5595938" y="5897563"/>
            <a:ext cx="16257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  <a:latin typeface="Comic Sans MS" pitchFamily="66" charset="0"/>
              </a:rPr>
              <a:t>Vista ventral</a:t>
            </a:r>
            <a:endParaRPr lang="en-US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63494" name="Text Box 7"/>
          <p:cNvSpPr txBox="1">
            <a:spLocks noChangeArrowheads="1"/>
          </p:cNvSpPr>
          <p:nvPr/>
        </p:nvSpPr>
        <p:spPr bwMode="auto">
          <a:xfrm>
            <a:off x="1838325" y="5867400"/>
            <a:ext cx="15247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  <a:latin typeface="Comic Sans MS" pitchFamily="66" charset="0"/>
              </a:rPr>
              <a:t>Vista dorsal</a:t>
            </a:r>
            <a:endParaRPr lang="en-US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214282" y="1357298"/>
            <a:ext cx="8572560" cy="557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Somente uma espécie de importância</a:t>
            </a:r>
          </a:p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Parasita principalmente eqüinos:  cavalos, mulas e asnos</a:t>
            </a:r>
          </a:p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Locais preferidos: pavilhão auricular e divertículo nasal</a:t>
            </a:r>
          </a:p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Podem causar supuração e infecções secundárias e </a:t>
            </a:r>
            <a:r>
              <a:rPr lang="pt-BR" sz="2400" dirty="0" err="1">
                <a:solidFill>
                  <a:schemeClr val="bg1"/>
                </a:solidFill>
                <a:latin typeface="Comic Sans MS" pitchFamily="66" charset="0"/>
              </a:rPr>
              <a:t>miíases</a:t>
            </a:r>
            <a:endParaRPr lang="pt-BR" sz="2400" dirty="0">
              <a:solidFill>
                <a:schemeClr val="bg1"/>
              </a:solidFill>
              <a:latin typeface="Comic Sans MS" pitchFamily="66" charset="0"/>
            </a:endParaRPr>
          </a:p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As fêmeas põem em média 3000 ovos no solo. As larvas podem resistir até 71 dias sem se alimentar quando as condições são favoráveis</a:t>
            </a:r>
          </a:p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É carrapato de um só hospedeiro</a:t>
            </a:r>
          </a:p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É exclusivo do Novo Mundo</a:t>
            </a:r>
          </a:p>
          <a:p>
            <a:pPr algn="just"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É um dos principais vetores da </a:t>
            </a:r>
            <a:r>
              <a:rPr lang="pt-BR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Babesia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equi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 </a:t>
            </a:r>
            <a:r>
              <a:rPr lang="pt-BR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Babesia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caballi</a:t>
            </a:r>
            <a:endParaRPr lang="pt-BR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4515" name="Rectangle 4"/>
          <p:cNvSpPr>
            <a:spLocks noChangeArrowheads="1"/>
          </p:cNvSpPr>
          <p:nvPr/>
        </p:nvSpPr>
        <p:spPr bwMode="auto">
          <a:xfrm>
            <a:off x="573088" y="0"/>
            <a:ext cx="8135937" cy="1254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GB" sz="3200" b="1" i="1" dirty="0" err="1">
                <a:solidFill>
                  <a:srgbClr val="FFFF00"/>
                </a:solidFill>
                <a:latin typeface="Comic Sans MS" pitchFamily="66" charset="0"/>
              </a:rPr>
              <a:t>Anocentor</a:t>
            </a:r>
            <a:r>
              <a:rPr lang="en-GB" sz="3200" b="1" i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3200" b="1" i="1" dirty="0" err="1">
                <a:solidFill>
                  <a:srgbClr val="FFFF00"/>
                </a:solidFill>
                <a:latin typeface="Comic Sans MS" pitchFamily="66" charset="0"/>
              </a:rPr>
              <a:t>ou</a:t>
            </a:r>
            <a:r>
              <a:rPr lang="en-GB" sz="3200" b="1" i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latin typeface="Comic Sans MS" pitchFamily="66" charset="0"/>
              </a:rPr>
              <a:t>Dermacentor</a:t>
            </a:r>
            <a:br>
              <a:rPr lang="en-GB" sz="4000" b="1" dirty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GB" sz="2800" b="1" i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800" b="1" i="1" dirty="0" err="1">
                <a:solidFill>
                  <a:srgbClr val="FFFF00"/>
                </a:solidFill>
                <a:latin typeface="Comic Sans MS" pitchFamily="66" charset="0"/>
              </a:rPr>
              <a:t>Anocentor</a:t>
            </a:r>
            <a:r>
              <a:rPr lang="en-GB" sz="2800" b="1" i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800" b="1" i="1" dirty="0" err="1">
                <a:solidFill>
                  <a:srgbClr val="FFFF00"/>
                </a:solidFill>
                <a:latin typeface="Comic Sans MS" pitchFamily="66" charset="0"/>
              </a:rPr>
              <a:t>nitens</a:t>
            </a:r>
            <a:r>
              <a:rPr lang="en-GB" sz="2800" b="1" dirty="0">
                <a:solidFill>
                  <a:srgbClr val="FFFF00"/>
                </a:solidFill>
                <a:latin typeface="Comic Sans MS" pitchFamily="66" charset="0"/>
              </a:rPr>
              <a:t> “</a:t>
            </a:r>
            <a:r>
              <a:rPr lang="en-GB" sz="2800" b="1" dirty="0" err="1">
                <a:solidFill>
                  <a:srgbClr val="FFFF00"/>
                </a:solidFill>
                <a:latin typeface="Comic Sans MS" pitchFamily="66" charset="0"/>
              </a:rPr>
              <a:t>Carrapato</a:t>
            </a:r>
            <a:r>
              <a:rPr lang="en-GB" sz="28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Comic Sans MS" pitchFamily="66" charset="0"/>
              </a:rPr>
              <a:t>da</a:t>
            </a:r>
            <a:r>
              <a:rPr lang="en-GB" sz="28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Comic Sans MS" pitchFamily="66" charset="0"/>
              </a:rPr>
              <a:t>orelha</a:t>
            </a:r>
            <a:r>
              <a:rPr lang="en-GB" sz="2800" b="1" dirty="0">
                <a:solidFill>
                  <a:srgbClr val="FFFF00"/>
                </a:solidFill>
                <a:latin typeface="Comic Sans MS" pitchFamily="66" charset="0"/>
              </a:rPr>
              <a:t> dos </a:t>
            </a:r>
            <a:r>
              <a:rPr lang="en-GB" sz="2800" b="1" dirty="0" err="1">
                <a:solidFill>
                  <a:srgbClr val="FFFF00"/>
                </a:solidFill>
                <a:latin typeface="Comic Sans MS" pitchFamily="66" charset="0"/>
              </a:rPr>
              <a:t>eqüinos</a:t>
            </a:r>
            <a:r>
              <a:rPr lang="en-GB" sz="2800" b="1" dirty="0">
                <a:solidFill>
                  <a:srgbClr val="FFFF00"/>
                </a:solidFill>
                <a:latin typeface="Comic Sans MS" pitchFamily="66" charset="0"/>
              </a:rPr>
              <a:t>”</a:t>
            </a:r>
            <a:endParaRPr lang="en-GB" sz="2800" b="1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mundo-pecuario.com/UserFiles/Image/parasitos_garrapatas/anocento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5467" y="909639"/>
            <a:ext cx="2438400" cy="44481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52227" name="Picture 4" descr="http://a248.e.akamai.net/7/248/430/20060217203619/www.merckvetmanual.com/mvm/img/bgraph/itgtk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764704"/>
            <a:ext cx="2527300" cy="25019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52228" name="CaixaDeTexto 5"/>
          <p:cNvSpPr txBox="1">
            <a:spLocks noChangeArrowheads="1"/>
          </p:cNvSpPr>
          <p:nvPr/>
        </p:nvSpPr>
        <p:spPr bwMode="auto">
          <a:xfrm>
            <a:off x="1714480" y="5429264"/>
            <a:ext cx="19351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Anocentor</a:t>
            </a:r>
            <a:r>
              <a:rPr lang="pt-BR" sz="1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1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sp</a:t>
            </a:r>
            <a:r>
              <a:rPr lang="pt-BR" sz="1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r>
              <a:rPr lang="pt-BR" sz="1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américas</a:t>
            </a:r>
            <a:endParaRPr lang="pt-BR" sz="1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2229" name="CaixaDeTexto 6"/>
          <p:cNvSpPr txBox="1">
            <a:spLocks noChangeArrowheads="1"/>
          </p:cNvSpPr>
          <p:nvPr/>
        </p:nvSpPr>
        <p:spPr bwMode="auto">
          <a:xfrm>
            <a:off x="5076056" y="3501008"/>
            <a:ext cx="26432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Dermanocentor</a:t>
            </a:r>
            <a:r>
              <a:rPr lang="pt-B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sp</a:t>
            </a:r>
            <a:r>
              <a:rPr lang="pt-B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 algn="ctr"/>
            <a:r>
              <a:rPr lang="pt-B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Europa e Ásia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149080"/>
            <a:ext cx="2880320" cy="2430658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pull dir="rd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ChangeArrowheads="1"/>
          </p:cNvSpPr>
          <p:nvPr/>
        </p:nvSpPr>
        <p:spPr bwMode="auto">
          <a:xfrm>
            <a:off x="323528" y="980728"/>
            <a:ext cx="857256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pt-BR" sz="2400" dirty="0">
                <a:solidFill>
                  <a:srgbClr val="FFFF00"/>
                </a:solidFill>
                <a:latin typeface="Comic Sans MS" pitchFamily="66" charset="0"/>
              </a:rPr>
              <a:t>Hospedeiros: </a:t>
            </a: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Eqüídeos - pavilhão auricular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§"/>
            </a:pP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Ciclo:</a:t>
            </a: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Comic Sans MS" pitchFamily="66" charset="0"/>
              </a:rPr>
              <a:t>Monoxeno</a:t>
            </a: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. As fêmeas põem em média 3000 ovos no solo. As larvas podem resistir até 71 dias sem se alimentar quando as condições são favoráveis. Importância: Pode transmitir vários agentes patogênicos e a sua picada pode originar ferimentos na pele com até perda doa orelha.</a:t>
            </a:r>
          </a:p>
          <a:p>
            <a:pPr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Favorece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miíases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</a:p>
          <a:p>
            <a:pPr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Difícil controle pela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localizaçãp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em locais escondidos (pavilhão auricular....) deve-se usar tratamentos pulverizadores inclusive dentro do pavilhão auricular  e divertículo nasal com intervalos de 24 dias por pelo menos 4 meses. </a:t>
            </a:r>
          </a:p>
          <a:p>
            <a:pPr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Controle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ambinetal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 das pastagens. 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11560" y="-171400"/>
            <a:ext cx="8135937" cy="1254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GB" sz="4000" b="1" i="1" dirty="0" err="1">
                <a:solidFill>
                  <a:srgbClr val="FFFF00"/>
                </a:solidFill>
                <a:latin typeface="Comic Sans MS" pitchFamily="66" charset="0"/>
              </a:rPr>
              <a:t>Anocentor</a:t>
            </a:r>
            <a:r>
              <a:rPr lang="en-GB" sz="4000" b="1" i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4000" b="1" i="1" dirty="0" err="1">
                <a:solidFill>
                  <a:srgbClr val="FFFF00"/>
                </a:solidFill>
                <a:latin typeface="Comic Sans MS" pitchFamily="66" charset="0"/>
              </a:rPr>
              <a:t>nitens</a:t>
            </a:r>
            <a:r>
              <a:rPr lang="en-GB" sz="40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br>
              <a:rPr lang="en-GB" sz="4000" b="1" dirty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GB" sz="2800" b="1" dirty="0">
                <a:solidFill>
                  <a:srgbClr val="FFFF00"/>
                </a:solidFill>
                <a:latin typeface="Comic Sans MS" pitchFamily="66" charset="0"/>
              </a:rPr>
              <a:t>“</a:t>
            </a:r>
            <a:r>
              <a:rPr lang="en-GB" sz="2800" b="1" dirty="0" err="1">
                <a:solidFill>
                  <a:srgbClr val="FFFF00"/>
                </a:solidFill>
                <a:latin typeface="Comic Sans MS" pitchFamily="66" charset="0"/>
              </a:rPr>
              <a:t>Carrapato</a:t>
            </a:r>
            <a:r>
              <a:rPr lang="en-GB" sz="28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Comic Sans MS" pitchFamily="66" charset="0"/>
              </a:rPr>
              <a:t>da</a:t>
            </a:r>
            <a:r>
              <a:rPr lang="en-GB" sz="28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Comic Sans MS" pitchFamily="66" charset="0"/>
              </a:rPr>
              <a:t>orelha</a:t>
            </a:r>
            <a:r>
              <a:rPr lang="en-GB" sz="2800" b="1" dirty="0">
                <a:solidFill>
                  <a:srgbClr val="FFFF00"/>
                </a:solidFill>
                <a:latin typeface="Comic Sans MS" pitchFamily="66" charset="0"/>
              </a:rPr>
              <a:t> dos </a:t>
            </a:r>
            <a:r>
              <a:rPr lang="en-GB" sz="2800" b="1" dirty="0" err="1">
                <a:solidFill>
                  <a:srgbClr val="FFFF00"/>
                </a:solidFill>
                <a:latin typeface="Comic Sans MS" pitchFamily="66" charset="0"/>
              </a:rPr>
              <a:t>eqüinos</a:t>
            </a:r>
            <a:r>
              <a:rPr lang="en-GB" sz="2800" b="1" dirty="0">
                <a:solidFill>
                  <a:srgbClr val="FFFF00"/>
                </a:solidFill>
                <a:latin typeface="Comic Sans MS" pitchFamily="66" charset="0"/>
              </a:rPr>
              <a:t>”</a:t>
            </a:r>
            <a:endParaRPr lang="en-GB" sz="2800" b="1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ChangeArrowheads="1"/>
          </p:cNvSpPr>
          <p:nvPr/>
        </p:nvSpPr>
        <p:spPr bwMode="auto">
          <a:xfrm>
            <a:off x="428596" y="142852"/>
            <a:ext cx="8239154" cy="10191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defTabSz="449263">
              <a:buClr>
                <a:srgbClr val="FFFF00"/>
              </a:buClr>
              <a:buSzPct val="100000"/>
              <a:buFont typeface="Arial Unicode MS" pitchFamily="34" charset="-128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Família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Argasidae</a:t>
            </a:r>
            <a:endParaRPr lang="en-GB" sz="3200" b="1" dirty="0">
              <a:solidFill>
                <a:srgbClr val="CC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7587" name="Rectangle 6"/>
          <p:cNvSpPr>
            <a:spLocks noChangeArrowheads="1"/>
          </p:cNvSpPr>
          <p:nvPr/>
        </p:nvSpPr>
        <p:spPr bwMode="auto">
          <a:xfrm>
            <a:off x="285720" y="1071546"/>
            <a:ext cx="857256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2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2600" dirty="0">
                <a:solidFill>
                  <a:schemeClr val="bg1"/>
                </a:solidFill>
                <a:latin typeface="Comic Sans MS" pitchFamily="66" charset="0"/>
              </a:rPr>
              <a:t>Constitui os chamados </a:t>
            </a:r>
            <a:r>
              <a:rPr lang="pt-BR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“carrapatos moles” </a:t>
            </a:r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– não possuem escudo</a:t>
            </a:r>
          </a:p>
          <a:p>
            <a:pPr algn="just">
              <a:spcAft>
                <a:spcPts val="2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600" dirty="0">
                <a:solidFill>
                  <a:schemeClr val="bg1"/>
                </a:solidFill>
                <a:latin typeface="Comic Sans MS" pitchFamily="66" charset="0"/>
              </a:rPr>
              <a:t> O corpo possui uma superfície </a:t>
            </a:r>
            <a:r>
              <a:rPr lang="pt-BR" sz="2600" dirty="0" err="1">
                <a:solidFill>
                  <a:schemeClr val="bg1"/>
                </a:solidFill>
                <a:latin typeface="Comic Sans MS" pitchFamily="66" charset="0"/>
              </a:rPr>
              <a:t>texturizada</a:t>
            </a:r>
            <a:endParaRPr lang="pt-BR" sz="2600" dirty="0">
              <a:solidFill>
                <a:schemeClr val="bg1"/>
              </a:solidFill>
              <a:latin typeface="Comic Sans MS" pitchFamily="66" charset="0"/>
            </a:endParaRPr>
          </a:p>
          <a:p>
            <a:pPr algn="just">
              <a:spcAft>
                <a:spcPts val="2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600" dirty="0">
                <a:solidFill>
                  <a:schemeClr val="bg1"/>
                </a:solidFill>
                <a:latin typeface="Comic Sans MS" pitchFamily="66" charset="0"/>
              </a:rPr>
              <a:t> Vivem em ninhos e tocas dos hospedeiros. O seu habitat é intimamente associado ao homem e animais</a:t>
            </a:r>
          </a:p>
          <a:p>
            <a:pPr algn="just">
              <a:spcAft>
                <a:spcPts val="2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600" dirty="0">
                <a:solidFill>
                  <a:schemeClr val="bg1"/>
                </a:solidFill>
                <a:latin typeface="Comic Sans MS" pitchFamily="66" charset="0"/>
              </a:rPr>
              <a:t> Fazem diversas posturas intercaladas com os repastos sangüíneos</a:t>
            </a:r>
          </a:p>
          <a:p>
            <a:pPr algn="just">
              <a:spcAft>
                <a:spcPts val="2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6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pt-BR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Acasalamento fora do hospedeiro</a:t>
            </a:r>
          </a:p>
        </p:txBody>
      </p:sp>
      <p:pic>
        <p:nvPicPr>
          <p:cNvPr id="6758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4387375"/>
            <a:ext cx="1741470" cy="233727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pull dir="rd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2000240"/>
            <a:ext cx="2505075" cy="33623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6861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9950" y="1973263"/>
            <a:ext cx="4530725" cy="339725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68613" name="Text Box 7"/>
          <p:cNvSpPr txBox="1">
            <a:spLocks noChangeArrowheads="1"/>
          </p:cNvSpPr>
          <p:nvPr/>
        </p:nvSpPr>
        <p:spPr bwMode="auto">
          <a:xfrm>
            <a:off x="2214546" y="5429264"/>
            <a:ext cx="1700213" cy="35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lvl="1" defTabSz="449263" eaLnBrk="0" hangingPunct="0">
              <a:lnSpc>
                <a:spcPct val="95000"/>
              </a:lnSpc>
              <a:spcBef>
                <a:spcPts val="400"/>
              </a:spcBef>
              <a:buClr>
                <a:srgbClr val="FF0000"/>
              </a:buClr>
              <a:buSzPct val="70000"/>
              <a:buFont typeface="Arial Unicode MS" pitchFamily="34" charset="-128"/>
              <a:buNone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b="1" i="1" dirty="0" err="1">
                <a:solidFill>
                  <a:srgbClr val="FFFF00"/>
                </a:solidFill>
                <a:latin typeface="Comic Sans MS" pitchFamily="66" charset="0"/>
              </a:rPr>
              <a:t>Otobius</a:t>
            </a:r>
            <a:endParaRPr lang="en-GB" b="1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68614" name="Text Box 8"/>
          <p:cNvSpPr txBox="1">
            <a:spLocks noChangeArrowheads="1"/>
          </p:cNvSpPr>
          <p:nvPr/>
        </p:nvSpPr>
        <p:spPr bwMode="auto">
          <a:xfrm>
            <a:off x="6143636" y="5429264"/>
            <a:ext cx="1700212" cy="35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lvl="1" defTabSz="449263" eaLnBrk="0" hangingPunct="0">
              <a:lnSpc>
                <a:spcPct val="95000"/>
              </a:lnSpc>
              <a:spcBef>
                <a:spcPts val="400"/>
              </a:spcBef>
              <a:buClr>
                <a:srgbClr val="FF0000"/>
              </a:buClr>
              <a:buSzPct val="70000"/>
              <a:buFont typeface="Arial Unicode MS" pitchFamily="34" charset="-128"/>
              <a:buNone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b="1" i="1" dirty="0" err="1">
                <a:solidFill>
                  <a:srgbClr val="FFFF00"/>
                </a:solidFill>
                <a:latin typeface="Comic Sans MS" pitchFamily="66" charset="0"/>
              </a:rPr>
              <a:t>Argas</a:t>
            </a:r>
            <a:endParaRPr lang="en-GB" b="1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8596" y="142852"/>
            <a:ext cx="8239154" cy="10191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defTabSz="449263">
              <a:buClr>
                <a:srgbClr val="FFFF00"/>
              </a:buClr>
              <a:buSzPct val="100000"/>
              <a:buFont typeface="Arial Unicode MS" pitchFamily="34" charset="-128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Família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Argasidae</a:t>
            </a:r>
            <a:endParaRPr lang="en-GB" sz="3200" b="1" dirty="0">
              <a:solidFill>
                <a:srgbClr val="CC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ChangeArrowheads="1"/>
          </p:cNvSpPr>
          <p:nvPr/>
        </p:nvSpPr>
        <p:spPr bwMode="auto">
          <a:xfrm>
            <a:off x="895350" y="142852"/>
            <a:ext cx="7772400" cy="10191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defTabSz="449263">
              <a:buClr>
                <a:srgbClr val="FFFF00"/>
              </a:buClr>
              <a:buSzPct val="100000"/>
              <a:buFont typeface="Arial Unicode MS" pitchFamily="34" charset="-128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Família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Argasidae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pPr algn="ctr" defTabSz="449263">
              <a:buClr>
                <a:srgbClr val="FFFF00"/>
              </a:buClr>
              <a:buSzPct val="100000"/>
              <a:buFont typeface="Arial Unicode MS" pitchFamily="34" charset="-128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Características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diferenciais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395536" y="1164134"/>
            <a:ext cx="8286808" cy="644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spcAft>
                <a:spcPts val="2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Parasitam vários hospedeiros, aves, perus animais silvestres</a:t>
            </a:r>
          </a:p>
          <a:p>
            <a:pPr algn="just">
              <a:spcBef>
                <a:spcPct val="20000"/>
              </a:spcBef>
              <a:spcAft>
                <a:spcPts val="2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Dimorfismo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sexual não aparente nos adultos</a:t>
            </a:r>
          </a:p>
          <a:p>
            <a:pPr algn="just">
              <a:spcBef>
                <a:spcPct val="20000"/>
              </a:spcBef>
              <a:spcAft>
                <a:spcPts val="2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Capítulo ventral e invisível quando observado de cima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– aparelho bucal ventral</a:t>
            </a:r>
          </a:p>
          <a:p>
            <a:pPr algn="just">
              <a:spcBef>
                <a:spcPct val="20000"/>
              </a:spcBef>
              <a:spcAft>
                <a:spcPts val="2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Escudo ausente</a:t>
            </a:r>
          </a:p>
          <a:p>
            <a:pPr lvl="1" algn="just">
              <a:spcBef>
                <a:spcPct val="20000"/>
              </a:spcBef>
              <a:spcAft>
                <a:spcPts val="2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Cobre totalmente o dorso nos machos ou anteriormente nas fêmeas</a:t>
            </a:r>
          </a:p>
          <a:p>
            <a:pPr algn="just">
              <a:spcBef>
                <a:spcPct val="20000"/>
              </a:spcBef>
              <a:spcAft>
                <a:spcPts val="2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Placas </a:t>
            </a:r>
            <a:r>
              <a:rPr lang="pt-B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espiraculares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pequenas localizadas entre as coxas III e IV</a:t>
            </a:r>
          </a:p>
          <a:p>
            <a:pPr algn="just">
              <a:spcBef>
                <a:spcPct val="20000"/>
              </a:spcBef>
              <a:spcAft>
                <a:spcPts val="240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pt-BR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9512" y="116632"/>
            <a:ext cx="8568952" cy="5225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449263" eaLnBrk="0" hangingPunct="0">
              <a:lnSpc>
                <a:spcPct val="95000"/>
              </a:lnSpc>
              <a:spcBef>
                <a:spcPts val="400"/>
              </a:spcBef>
              <a:buClr>
                <a:srgbClr val="FFFF00"/>
              </a:buClr>
              <a:buSzPct val="100000"/>
              <a:buFont typeface="Wingdings" pitchFamily="2" charset="2"/>
              <a:buChar char="§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dirty="0">
                <a:solidFill>
                  <a:srgbClr val="FFCC66"/>
                </a:solidFill>
                <a:latin typeface="Arial Unicode MS" pitchFamily="34" charset="-128"/>
              </a:rPr>
              <a:t> </a:t>
            </a:r>
            <a:r>
              <a:rPr lang="en-GB" sz="2800" b="1" dirty="0">
                <a:solidFill>
                  <a:srgbClr val="FFFF00"/>
                </a:solidFill>
                <a:latin typeface="Comic Sans MS" pitchFamily="66" charset="0"/>
              </a:rPr>
              <a:t>Sub-</a:t>
            </a:r>
            <a:r>
              <a:rPr lang="en-GB" sz="2800" b="1" dirty="0" err="1">
                <a:solidFill>
                  <a:srgbClr val="FFFF00"/>
                </a:solidFill>
                <a:latin typeface="Comic Sans MS" pitchFamily="66" charset="0"/>
              </a:rPr>
              <a:t>classe</a:t>
            </a:r>
            <a:r>
              <a:rPr lang="en-GB" sz="28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Comic Sans MS" pitchFamily="66" charset="0"/>
              </a:rPr>
              <a:t>Acari</a:t>
            </a:r>
            <a:endParaRPr lang="en-GB" sz="2800" b="1" dirty="0">
              <a:solidFill>
                <a:srgbClr val="FFFF00"/>
              </a:solidFill>
              <a:latin typeface="Comic Sans MS" pitchFamily="66" charset="0"/>
            </a:endParaRPr>
          </a:p>
          <a:p>
            <a:pPr lvl="2" defTabSz="449263" eaLnBrk="0" hangingPunct="0">
              <a:lnSpc>
                <a:spcPct val="95000"/>
              </a:lnSpc>
              <a:spcBef>
                <a:spcPts val="350"/>
              </a:spcBef>
              <a:buClr>
                <a:srgbClr val="FFFF00"/>
              </a:buClr>
              <a:buSzPct val="100000"/>
              <a:buFont typeface="Wingdings" pitchFamily="2" charset="2"/>
              <a:buChar char="§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240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Ordem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Trombidiformes</a:t>
            </a:r>
            <a:endParaRPr lang="en-GB" sz="2400" b="1" dirty="0">
              <a:solidFill>
                <a:srgbClr val="FFFF00"/>
              </a:solidFill>
              <a:latin typeface="Comic Sans MS" pitchFamily="66" charset="0"/>
            </a:endParaRPr>
          </a:p>
          <a:p>
            <a:pPr lvl="2" defTabSz="449263" eaLnBrk="0" hangingPunct="0">
              <a:lnSpc>
                <a:spcPct val="95000"/>
              </a:lnSpc>
              <a:spcBef>
                <a:spcPts val="350"/>
              </a:spcBef>
              <a:buClr>
                <a:srgbClr val="FFFF00"/>
              </a:buClr>
              <a:buSzPct val="10000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-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Prostigmata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400" dirty="0">
                <a:latin typeface="Comic Sans MS" pitchFamily="66" charset="0"/>
              </a:rPr>
              <a:t>– </a:t>
            </a:r>
            <a:r>
              <a:rPr lang="en-GB" sz="2400" b="1" i="1" dirty="0" err="1">
                <a:solidFill>
                  <a:srgbClr val="FFFF00"/>
                </a:solidFill>
                <a:latin typeface="Comic Sans MS" pitchFamily="66" charset="0"/>
              </a:rPr>
              <a:t>Demodicidae</a:t>
            </a:r>
            <a:r>
              <a:rPr lang="en-GB" sz="2400" b="1" i="1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en-GB" sz="2400" dirty="0">
                <a:latin typeface="Comic Sans MS" pitchFamily="66" charset="0"/>
              </a:rPr>
              <a:t>(com </a:t>
            </a:r>
            <a:r>
              <a:rPr lang="en-GB" sz="2400" dirty="0" err="1">
                <a:latin typeface="Comic Sans MS" pitchFamily="66" charset="0"/>
              </a:rPr>
              <a:t>estigmas</a:t>
            </a:r>
            <a:r>
              <a:rPr lang="en-GB" sz="2400" dirty="0">
                <a:latin typeface="Comic Sans MS" pitchFamily="66" charset="0"/>
              </a:rPr>
              <a:t> </a:t>
            </a:r>
            <a:r>
              <a:rPr lang="en-GB" sz="2400" dirty="0" err="1">
                <a:latin typeface="Comic Sans MS" pitchFamily="66" charset="0"/>
              </a:rPr>
              <a:t>respiratórios</a:t>
            </a:r>
            <a:r>
              <a:rPr lang="en-GB" sz="2400" dirty="0">
                <a:latin typeface="Comic Sans MS" pitchFamily="66" charset="0"/>
              </a:rPr>
              <a:t> </a:t>
            </a:r>
            <a:r>
              <a:rPr lang="en-GB" sz="2400" dirty="0" err="1">
                <a:latin typeface="Comic Sans MS" pitchFamily="66" charset="0"/>
              </a:rPr>
              <a:t>normalmente</a:t>
            </a:r>
            <a:r>
              <a:rPr lang="en-GB" sz="2400" dirty="0">
                <a:latin typeface="Comic Sans MS" pitchFamily="66" charset="0"/>
              </a:rPr>
              <a:t> </a:t>
            </a:r>
            <a:r>
              <a:rPr lang="en-GB" sz="2400" dirty="0" err="1">
                <a:latin typeface="Comic Sans MS" pitchFamily="66" charset="0"/>
              </a:rPr>
              <a:t>na</a:t>
            </a:r>
            <a:r>
              <a:rPr lang="en-GB" sz="2400" dirty="0">
                <a:latin typeface="Comic Sans MS" pitchFamily="66" charset="0"/>
              </a:rPr>
              <a:t> parte anterior do </a:t>
            </a:r>
            <a:r>
              <a:rPr lang="en-GB" sz="2400" dirty="0" err="1">
                <a:latin typeface="Comic Sans MS" pitchFamily="66" charset="0"/>
              </a:rPr>
              <a:t>aparelho</a:t>
            </a:r>
            <a:r>
              <a:rPr lang="en-GB" sz="2400" dirty="0">
                <a:latin typeface="Comic Sans MS" pitchFamily="66" charset="0"/>
              </a:rPr>
              <a:t> </a:t>
            </a:r>
            <a:r>
              <a:rPr lang="en-GB" sz="2400" dirty="0" err="1">
                <a:latin typeface="Comic Sans MS" pitchFamily="66" charset="0"/>
              </a:rPr>
              <a:t>bucal</a:t>
            </a:r>
            <a:r>
              <a:rPr lang="en-GB" sz="2400" dirty="0">
                <a:latin typeface="Comic Sans MS" pitchFamily="66" charset="0"/>
              </a:rPr>
              <a:t>).</a:t>
            </a:r>
          </a:p>
          <a:p>
            <a:pPr lvl="2" defTabSz="449263" eaLnBrk="0" hangingPunct="0">
              <a:lnSpc>
                <a:spcPct val="95000"/>
              </a:lnSpc>
              <a:spcBef>
                <a:spcPts val="350"/>
              </a:spcBef>
              <a:buClr>
                <a:srgbClr val="FFFF00"/>
              </a:buClr>
              <a:buSzPct val="100000"/>
              <a:buFont typeface="Wingdings" pitchFamily="2" charset="2"/>
              <a:buChar char="§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endParaRPr lang="en-GB" sz="2400" dirty="0">
              <a:latin typeface="Comic Sans MS" pitchFamily="66" charset="0"/>
            </a:endParaRPr>
          </a:p>
          <a:p>
            <a:pPr lvl="2" defTabSz="449263" eaLnBrk="0" hangingPunct="0">
              <a:lnSpc>
                <a:spcPct val="95000"/>
              </a:lnSpc>
              <a:spcBef>
                <a:spcPts val="350"/>
              </a:spcBef>
              <a:buClr>
                <a:srgbClr val="FFFF00"/>
              </a:buClr>
              <a:buSzPct val="100000"/>
              <a:buFont typeface="Wingdings" pitchFamily="2" charset="2"/>
              <a:buChar char="§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240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Ordem</a:t>
            </a:r>
            <a:r>
              <a:rPr lang="en-GB" sz="240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Sarcoptiformes</a:t>
            </a:r>
            <a:r>
              <a:rPr lang="en-GB" sz="2400" b="1" dirty="0">
                <a:solidFill>
                  <a:srgbClr val="FFFFFF"/>
                </a:solidFill>
                <a:latin typeface="Comic Sans MS" pitchFamily="66" charset="0"/>
              </a:rPr>
              <a:t> </a:t>
            </a:r>
          </a:p>
          <a:p>
            <a:pPr lvl="2" defTabSz="449263" eaLnBrk="0" hangingPunct="0">
              <a:lnSpc>
                <a:spcPct val="95000"/>
              </a:lnSpc>
              <a:spcBef>
                <a:spcPts val="350"/>
              </a:spcBef>
              <a:buClr>
                <a:srgbClr val="FFFF00"/>
              </a:buClr>
              <a:buSzPct val="10000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2400" b="1" dirty="0">
                <a:solidFill>
                  <a:srgbClr val="FFFFFF"/>
                </a:solidFill>
                <a:latin typeface="Comic Sans MS" pitchFamily="66" charset="0"/>
              </a:rPr>
              <a:t>    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-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Astigmata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-  </a:t>
            </a:r>
          </a:p>
          <a:p>
            <a:pPr lvl="2" defTabSz="449263" eaLnBrk="0" hangingPunct="0">
              <a:lnSpc>
                <a:spcPct val="95000"/>
              </a:lnSpc>
              <a:spcBef>
                <a:spcPts val="350"/>
              </a:spcBef>
              <a:buClr>
                <a:srgbClr val="FFFF00"/>
              </a:buClr>
              <a:buSzPct val="100000"/>
              <a:buFont typeface="Wingdings" pitchFamily="2" charset="2"/>
              <a:buChar char="§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2400" b="1" i="1" dirty="0" err="1">
                <a:solidFill>
                  <a:srgbClr val="FFFF00"/>
                </a:solidFill>
                <a:latin typeface="Comic Sans MS" pitchFamily="66" charset="0"/>
              </a:rPr>
              <a:t>Sarcoptidae</a:t>
            </a:r>
            <a:r>
              <a:rPr lang="en-GB" sz="2400" b="1" i="1" dirty="0">
                <a:solidFill>
                  <a:srgbClr val="FFFF00"/>
                </a:solidFill>
                <a:latin typeface="Comic Sans MS" pitchFamily="66" charset="0"/>
              </a:rPr>
              <a:t>,        </a:t>
            </a:r>
          </a:p>
          <a:p>
            <a:pPr lvl="2" defTabSz="449263" eaLnBrk="0" hangingPunct="0">
              <a:lnSpc>
                <a:spcPct val="95000"/>
              </a:lnSpc>
              <a:spcBef>
                <a:spcPts val="350"/>
              </a:spcBef>
              <a:buClr>
                <a:srgbClr val="FFFF00"/>
              </a:buClr>
              <a:buSzPct val="100000"/>
              <a:buFont typeface="Wingdings" pitchFamily="2" charset="2"/>
              <a:buChar char="§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2400" b="1" i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400" b="1" i="1" dirty="0" err="1">
                <a:solidFill>
                  <a:srgbClr val="FFFF00"/>
                </a:solidFill>
                <a:latin typeface="Comic Sans MS" pitchFamily="66" charset="0"/>
              </a:rPr>
              <a:t>Psoroptidae</a:t>
            </a:r>
            <a:r>
              <a:rPr lang="en-GB" sz="2400" i="1" dirty="0">
                <a:solidFill>
                  <a:srgbClr val="FFFF00"/>
                </a:solidFill>
                <a:latin typeface="Comic Sans MS" pitchFamily="66" charset="0"/>
              </a:rPr>
              <a:t>. </a:t>
            </a:r>
          </a:p>
          <a:p>
            <a:pPr lvl="2" defTabSz="449263" eaLnBrk="0" hangingPunct="0">
              <a:lnSpc>
                <a:spcPct val="95000"/>
              </a:lnSpc>
              <a:spcBef>
                <a:spcPts val="350"/>
              </a:spcBef>
              <a:buClr>
                <a:srgbClr val="FFFF00"/>
              </a:buClr>
              <a:buSzPct val="10000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2400" b="1" i="1" dirty="0">
                <a:latin typeface="Comic Sans MS" pitchFamily="66" charset="0"/>
              </a:rPr>
              <a:t>(</a:t>
            </a:r>
            <a:r>
              <a:rPr lang="en-GB" sz="2400" dirty="0" err="1">
                <a:latin typeface="Comic Sans MS" pitchFamily="66" charset="0"/>
              </a:rPr>
              <a:t>sem</a:t>
            </a:r>
            <a:r>
              <a:rPr lang="en-GB" sz="2400" dirty="0">
                <a:latin typeface="Comic Sans MS" pitchFamily="66" charset="0"/>
              </a:rPr>
              <a:t> </a:t>
            </a:r>
            <a:r>
              <a:rPr lang="en-GB" sz="2400" dirty="0" err="1">
                <a:latin typeface="Comic Sans MS" pitchFamily="66" charset="0"/>
              </a:rPr>
              <a:t>estigma</a:t>
            </a:r>
            <a:r>
              <a:rPr lang="en-GB" sz="2400" dirty="0">
                <a:latin typeface="Comic Sans MS" pitchFamily="66" charset="0"/>
              </a:rPr>
              <a:t>, </a:t>
            </a:r>
            <a:r>
              <a:rPr lang="en-GB" sz="2400" dirty="0" err="1">
                <a:latin typeface="Comic Sans MS" pitchFamily="66" charset="0"/>
              </a:rPr>
              <a:t>trocas</a:t>
            </a:r>
            <a:endParaRPr lang="en-GB" sz="2400" dirty="0">
              <a:latin typeface="Comic Sans MS" pitchFamily="66" charset="0"/>
            </a:endParaRPr>
          </a:p>
          <a:p>
            <a:pPr lvl="2" defTabSz="449263" eaLnBrk="0" hangingPunct="0">
              <a:lnSpc>
                <a:spcPct val="95000"/>
              </a:lnSpc>
              <a:spcBef>
                <a:spcPts val="350"/>
              </a:spcBef>
              <a:buClr>
                <a:srgbClr val="FFFF00"/>
              </a:buClr>
              <a:buSzPct val="10000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2400" dirty="0">
                <a:latin typeface="Comic Sans MS" pitchFamily="66" charset="0"/>
              </a:rPr>
              <a:t> </a:t>
            </a:r>
            <a:r>
              <a:rPr lang="en-GB" sz="2400" dirty="0" err="1">
                <a:latin typeface="Comic Sans MS" pitchFamily="66" charset="0"/>
              </a:rPr>
              <a:t>respiratórias</a:t>
            </a:r>
            <a:r>
              <a:rPr lang="en-GB" sz="2400" dirty="0">
                <a:latin typeface="Comic Sans MS" pitchFamily="66" charset="0"/>
              </a:rPr>
              <a:t> </a:t>
            </a:r>
            <a:r>
              <a:rPr lang="en-GB" sz="2400" dirty="0" err="1">
                <a:latin typeface="Comic Sans MS" pitchFamily="66" charset="0"/>
              </a:rPr>
              <a:t>pela</a:t>
            </a:r>
            <a:endParaRPr lang="en-GB" sz="2400" dirty="0">
              <a:latin typeface="Comic Sans MS" pitchFamily="66" charset="0"/>
            </a:endParaRPr>
          </a:p>
          <a:p>
            <a:pPr lvl="2" defTabSz="449263" eaLnBrk="0" hangingPunct="0">
              <a:lnSpc>
                <a:spcPct val="95000"/>
              </a:lnSpc>
              <a:spcBef>
                <a:spcPts val="350"/>
              </a:spcBef>
              <a:buClr>
                <a:srgbClr val="FFFF00"/>
              </a:buClr>
              <a:buSzPct val="10000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2400" dirty="0">
                <a:latin typeface="Comic Sans MS" pitchFamily="66" charset="0"/>
              </a:rPr>
              <a:t> </a:t>
            </a:r>
            <a:r>
              <a:rPr lang="en-GB" sz="2400" dirty="0" err="1">
                <a:latin typeface="Comic Sans MS" pitchFamily="66" charset="0"/>
              </a:rPr>
              <a:t>pele</a:t>
            </a:r>
            <a:r>
              <a:rPr lang="en-GB" sz="2400" dirty="0">
                <a:latin typeface="Comic Sans MS" pitchFamily="66" charset="0"/>
              </a:rPr>
              <a:t>).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881" y="3764248"/>
            <a:ext cx="4944641" cy="276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329732"/>
      </p:ext>
    </p:extLst>
  </p:cSld>
  <p:clrMapOvr>
    <a:masterClrMapping/>
  </p:clrMapOvr>
  <p:transition spd="med">
    <p:pull dir="rd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4"/>
          <p:cNvSpPr>
            <a:spLocks noChangeArrowheads="1"/>
          </p:cNvSpPr>
          <p:nvPr/>
        </p:nvSpPr>
        <p:spPr bwMode="auto">
          <a:xfrm>
            <a:off x="395536" y="1124744"/>
            <a:ext cx="8429684" cy="577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Quando presentes, os olhos se situam em dobras laterais.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Formato sub oval com margens arredondadas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Não possuem escudos e por isso são chamados de carrapatos moles. 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Ciclos com múltiplos hospedeiro.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Pouco </a:t>
            </a:r>
            <a:r>
              <a:rPr lang="pt-BR" sz="23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dimorfismo</a:t>
            </a: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sexual. 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Ocorrem diversas posturas entre os períodos de repasto sangüíneo.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Cada sucção da fêmea corresponde a uma postura de 120-180 ovos, cerca de 600 ovos em todo seu ciclo (</a:t>
            </a:r>
            <a:r>
              <a:rPr lang="pt-BR" sz="2300" i="1" dirty="0" err="1">
                <a:solidFill>
                  <a:schemeClr val="bg1"/>
                </a:solidFill>
                <a:latin typeface="Comic Sans MS" pitchFamily="66" charset="0"/>
              </a:rPr>
              <a:t>Argas</a:t>
            </a:r>
            <a:r>
              <a:rPr lang="pt-BR" sz="2300" i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pt-BR" sz="2300" i="1" dirty="0" err="1">
                <a:solidFill>
                  <a:schemeClr val="bg1"/>
                </a:solidFill>
                <a:latin typeface="Comic Sans MS" pitchFamily="66" charset="0"/>
              </a:rPr>
              <a:t>miniatus</a:t>
            </a: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). Realizado no </a:t>
            </a:r>
            <a:r>
              <a:rPr lang="pt-BR" sz="23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esconderigio</a:t>
            </a: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Ciclo biológico ocorre em 2 meses em condições ideais.  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t-BR" sz="2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Fecundação fora do hospedeiro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Gêneros de importância: </a:t>
            </a:r>
            <a:r>
              <a:rPr lang="pt-BR" sz="23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Ornithodoros</a:t>
            </a:r>
            <a:r>
              <a:rPr lang="pt-BR" sz="2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pt-BR" sz="23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Argas</a:t>
            </a:r>
            <a:r>
              <a:rPr lang="pt-BR" sz="2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pt-BR" sz="23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Otobius</a:t>
            </a:r>
            <a:endParaRPr lang="pt-BR" sz="23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>
              <a:buClr>
                <a:srgbClr val="FFFF00"/>
              </a:buClr>
              <a:buFont typeface="Wingdings" pitchFamily="2" charset="2"/>
              <a:buChar char="§"/>
            </a:pPr>
            <a:endParaRPr lang="pt-BR" sz="23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5350" y="142852"/>
            <a:ext cx="7772400" cy="10191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defTabSz="449263">
              <a:buClr>
                <a:srgbClr val="FFFF00"/>
              </a:buClr>
              <a:buSzPct val="100000"/>
              <a:buFont typeface="Arial Unicode MS" pitchFamily="34" charset="-128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Família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Argasidae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pPr algn="ctr" defTabSz="449263">
              <a:buClr>
                <a:srgbClr val="FFFF00"/>
              </a:buClr>
              <a:buSzPct val="100000"/>
              <a:buFont typeface="Arial Unicode MS" pitchFamily="34" charset="-128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Características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diferenciais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ChangeArrowheads="1"/>
          </p:cNvSpPr>
          <p:nvPr/>
        </p:nvSpPr>
        <p:spPr bwMode="auto">
          <a:xfrm>
            <a:off x="428596" y="1357298"/>
            <a:ext cx="8215370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2400" b="1" dirty="0" err="1">
                <a:solidFill>
                  <a:schemeClr val="bg1"/>
                </a:solidFill>
                <a:latin typeface="Comic Sans MS" pitchFamily="66" charset="0"/>
              </a:rPr>
              <a:t>Hipostôtomo</a:t>
            </a:r>
            <a:r>
              <a:rPr lang="pt-BR" sz="2400" b="1" dirty="0">
                <a:solidFill>
                  <a:schemeClr val="bg1"/>
                </a:solidFill>
                <a:latin typeface="Comic Sans MS" pitchFamily="66" charset="0"/>
              </a:rPr>
              <a:t> bem desenvolvido 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Várias espécies no mundo, no Brasil algumas espécies somente são registradas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Parasitas várias espécies, ampla gama de hospedeiros, animais silvestres, aves, perus.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Escondem-se em cavernas e buracos de árvores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Podem habitar estábulos 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São reservatórios da </a:t>
            </a:r>
            <a:r>
              <a:rPr lang="pt-BR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Febre Recorrente</a:t>
            </a:r>
            <a:endParaRPr lang="pt-BR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Vivem em solos arenosos fêmeas depositam os ovos na areia (100) em oito dias eclodem mudam para vários estágios </a:t>
            </a:r>
            <a:r>
              <a:rPr lang="pt-BR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ninfais</a:t>
            </a:r>
            <a:r>
              <a:rPr lang="pt-B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até adultos.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Todos os estágios são hematófagos.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§"/>
            </a:pPr>
            <a:r>
              <a:rPr lang="pt-B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Transmissor da </a:t>
            </a:r>
            <a:r>
              <a:rPr lang="pt-BR" sz="2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Borrelia</a:t>
            </a:r>
            <a:r>
              <a:rPr lang="pt-BR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endParaRPr lang="pt-BR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>
              <a:buClr>
                <a:srgbClr val="FFFF00"/>
              </a:buClr>
            </a:pPr>
            <a:endParaRPr lang="pt-BR" sz="2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1683" name="Rectangle 5"/>
          <p:cNvSpPr>
            <a:spLocks noChangeArrowheads="1"/>
          </p:cNvSpPr>
          <p:nvPr/>
        </p:nvSpPr>
        <p:spPr bwMode="auto">
          <a:xfrm>
            <a:off x="573088" y="0"/>
            <a:ext cx="8135937" cy="1254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r>
              <a:rPr lang="en-GB" sz="4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Ornithodoros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n-GB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ww.ciesin.org/docs/001-613/map2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938" y="0"/>
            <a:ext cx="8662124" cy="68580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 spd="med">
    <p:pull dir="rd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ChangeArrowheads="1"/>
          </p:cNvSpPr>
          <p:nvPr/>
        </p:nvSpPr>
        <p:spPr bwMode="auto">
          <a:xfrm>
            <a:off x="504032" y="312738"/>
            <a:ext cx="8135937" cy="941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GB" sz="4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Ornithodoros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b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Fêmea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vista ventral</a:t>
            </a:r>
            <a:endParaRPr lang="en-GB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2707" name="Text Box 6"/>
          <p:cNvSpPr txBox="1">
            <a:spLocks noChangeArrowheads="1"/>
          </p:cNvSpPr>
          <p:nvPr/>
        </p:nvSpPr>
        <p:spPr bwMode="auto">
          <a:xfrm>
            <a:off x="5357818" y="5572140"/>
            <a:ext cx="23887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  <a:latin typeface="Comic Sans MS" pitchFamily="66" charset="0"/>
              </a:rPr>
              <a:t>Larva – vista dorsal</a:t>
            </a:r>
            <a:endParaRPr lang="en-US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2708" name="Text Box 7"/>
          <p:cNvSpPr txBox="1">
            <a:spLocks noChangeArrowheads="1"/>
          </p:cNvSpPr>
          <p:nvPr/>
        </p:nvSpPr>
        <p:spPr bwMode="auto">
          <a:xfrm>
            <a:off x="969963" y="5937250"/>
            <a:ext cx="2489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  <a:latin typeface="Comic Sans MS" pitchFamily="66" charset="0"/>
              </a:rPr>
              <a:t>Fêmea – vista dorsal</a:t>
            </a:r>
            <a:endParaRPr lang="en-US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7270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350" y="1677988"/>
            <a:ext cx="3014663" cy="421005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7271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43116"/>
            <a:ext cx="3790950" cy="328295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pull dir="rd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389098" y="2400300"/>
            <a:ext cx="3429000" cy="1385890"/>
          </a:xfrm>
        </p:spPr>
        <p:txBody>
          <a:bodyPr>
            <a:norm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MUITO OBRIGADA!!!</a:t>
            </a:r>
          </a:p>
        </p:txBody>
      </p:sp>
      <p:pic>
        <p:nvPicPr>
          <p:cNvPr id="12" name="Imagem 11" descr="Logotipo Zootecn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4071942"/>
            <a:ext cx="857256" cy="85725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Espaço Reservado para Imagem 5" descr="vac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4931" b="14931"/>
          <a:stretch>
            <a:fillRect/>
          </a:stretch>
        </p:blipFill>
        <p:spPr/>
      </p:pic>
    </p:spTree>
  </p:cSld>
  <p:clrMapOvr>
    <a:masterClrMapping/>
  </p:clrMapOvr>
  <p:transition spd="med">
    <p:pull dir="rd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flipH="1">
            <a:off x="142844" y="440109"/>
            <a:ext cx="1428760" cy="12628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7500" y="2143116"/>
            <a:ext cx="1359447" cy="12186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2844" y="3781008"/>
            <a:ext cx="1428760" cy="11481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Imagem 6" descr="A_b16c2ea0ac298ae057dc4ef6c5d2506dArenapolis18_09_Aves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5286388"/>
            <a:ext cx="1428760" cy="11697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 descr="header_top"/>
          <p:cNvPicPr>
            <a:picLocks noChangeAspect="1" noChangeArrowheads="1"/>
          </p:cNvPicPr>
          <p:nvPr/>
        </p:nvPicPr>
        <p:blipFill>
          <a:blip r:embed="rId6" cstate="print"/>
          <a:srcRect r="64145"/>
          <a:stretch>
            <a:fillRect/>
          </a:stretch>
        </p:blipFill>
        <p:spPr bwMode="auto">
          <a:xfrm>
            <a:off x="3908971" y="142853"/>
            <a:ext cx="1326058" cy="785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m 8" descr="Logotipo Zootecni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07653" y="3357562"/>
            <a:ext cx="928695" cy="92869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1785918" y="4714884"/>
            <a:ext cx="5572164" cy="1500198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spc="150" normalizeH="0" baseline="0" noProof="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Parasitologia Animal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spc="150" dirty="0" err="1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Profª</a:t>
            </a:r>
            <a:r>
              <a:rPr lang="pt-BR" sz="20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. Dr. Larissa Picada </a:t>
            </a:r>
            <a:r>
              <a:rPr lang="pt-BR" sz="2000" b="1" spc="150" dirty="0" err="1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Brum</a:t>
            </a:r>
            <a:endParaRPr kumimoji="0" lang="pt-BR" sz="2000" b="1" i="0" u="none" strike="noStrike" kern="1200" spc="150" normalizeH="0" baseline="0" noProof="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785918" y="1357298"/>
            <a:ext cx="57150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Classe </a:t>
            </a:r>
            <a:r>
              <a:rPr lang="pt-BR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Insecta</a:t>
            </a:r>
            <a:endParaRPr lang="pt-BR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spcAft>
                <a:spcPts val="1200"/>
              </a:spcAft>
            </a:pPr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“Piolhos”</a:t>
            </a:r>
          </a:p>
        </p:txBody>
      </p:sp>
    </p:spTree>
    <p:extLst>
      <p:ext uri="{BB962C8B-B14F-4D97-AF65-F5344CB8AC3E}">
        <p14:creationId xmlns:p14="http://schemas.microsoft.com/office/powerpoint/2010/main" val="100293309"/>
      </p:ext>
    </p:extLst>
  </p:cSld>
  <p:clrMapOvr>
    <a:masterClrMapping/>
  </p:clrMapOvr>
  <p:transition spd="med">
    <p:pull dir="rd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00034" y="285728"/>
            <a:ext cx="8143932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pt-B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Classe </a:t>
            </a:r>
            <a:r>
              <a:rPr lang="pt-BR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Insecta</a:t>
            </a:r>
            <a:endParaRPr lang="pt-BR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pt-B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Ordem </a:t>
            </a:r>
            <a:r>
              <a:rPr lang="pt-BR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Phthiraptera</a:t>
            </a:r>
            <a:endParaRPr lang="pt-BR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Imagem 4" descr="imag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916832"/>
            <a:ext cx="4049927" cy="4215490"/>
          </a:xfrm>
          <a:prstGeom prst="rect">
            <a:avLst/>
          </a:prstGeom>
          <a:ln w="228600" cap="sq" cmpd="thickThin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aixaDeTexto 5"/>
          <p:cNvSpPr txBox="1"/>
          <p:nvPr/>
        </p:nvSpPr>
        <p:spPr>
          <a:xfrm>
            <a:off x="1535885" y="6488668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omic Sans MS" pitchFamily="66" charset="0"/>
              </a:rPr>
              <a:t>Características de um piolho anoplura (sugador)</a:t>
            </a:r>
          </a:p>
        </p:txBody>
      </p:sp>
    </p:spTree>
    <p:extLst>
      <p:ext uri="{BB962C8B-B14F-4D97-AF65-F5344CB8AC3E}">
        <p14:creationId xmlns:p14="http://schemas.microsoft.com/office/powerpoint/2010/main" val="1164541730"/>
      </p:ext>
    </p:extLst>
  </p:cSld>
  <p:clrMapOvr>
    <a:masterClrMapping/>
  </p:clrMapOvr>
  <p:transition spd="med">
    <p:pull dir="rd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57158" y="285728"/>
            <a:ext cx="828680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pt-BR" sz="3600" b="1" dirty="0">
                <a:solidFill>
                  <a:srgbClr val="FF0000"/>
                </a:solidFill>
                <a:latin typeface="Comic Sans MS" pitchFamily="66" charset="0"/>
              </a:rPr>
              <a:t>Ordem </a:t>
            </a:r>
            <a:r>
              <a:rPr lang="pt-BR" sz="3600" b="1" dirty="0" err="1">
                <a:solidFill>
                  <a:srgbClr val="FF0000"/>
                </a:solidFill>
                <a:latin typeface="Comic Sans MS" pitchFamily="66" charset="0"/>
              </a:rPr>
              <a:t>phthiraptera</a:t>
            </a:r>
            <a:endParaRPr lang="pt-BR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57158" y="1071546"/>
            <a:ext cx="8215370" cy="352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Aft>
                <a:spcPts val="36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pt-BR" sz="2800" b="1" u="sng" dirty="0">
                <a:solidFill>
                  <a:schemeClr val="bg1"/>
                </a:solidFill>
                <a:latin typeface="Comic Sans MS" pitchFamily="66" charset="0"/>
              </a:rPr>
              <a:t>Três Subordens: </a:t>
            </a:r>
          </a:p>
          <a:p>
            <a:pPr algn="just">
              <a:lnSpc>
                <a:spcPct val="90000"/>
              </a:lnSpc>
              <a:spcAft>
                <a:spcPts val="36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400" b="1" dirty="0">
                <a:latin typeface="Comic Sans MS" pitchFamily="66" charset="0"/>
              </a:rPr>
              <a:t> </a:t>
            </a:r>
            <a:r>
              <a:rPr lang="pt-BR" sz="2400" b="1" dirty="0" err="1">
                <a:latin typeface="Comic Sans MS" pitchFamily="66" charset="0"/>
              </a:rPr>
              <a:t>Amblycera</a:t>
            </a:r>
            <a:r>
              <a:rPr lang="pt-BR" sz="2400" b="1" dirty="0">
                <a:latin typeface="Comic Sans MS" pitchFamily="66" charset="0"/>
              </a:rPr>
              <a:t> (antena escondida) - Piolhos mastigadores. </a:t>
            </a:r>
          </a:p>
          <a:p>
            <a:pPr algn="just">
              <a:lnSpc>
                <a:spcPct val="90000"/>
              </a:lnSpc>
              <a:spcAft>
                <a:spcPts val="36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400" b="1" dirty="0">
                <a:latin typeface="Comic Sans MS" pitchFamily="66" charset="0"/>
              </a:rPr>
              <a:t> </a:t>
            </a:r>
            <a:r>
              <a:rPr lang="pt-BR" sz="2400" b="1" dirty="0" err="1">
                <a:latin typeface="Comic Sans MS" pitchFamily="66" charset="0"/>
              </a:rPr>
              <a:t>Ischnocera</a:t>
            </a:r>
            <a:r>
              <a:rPr lang="pt-BR" sz="2400" b="1" dirty="0">
                <a:latin typeface="Comic Sans MS" pitchFamily="66" charset="0"/>
              </a:rPr>
              <a:t> (antena livre) - Piolhos mastigadores (cerdas, secreções sebáceas, gordura, pelos). </a:t>
            </a:r>
          </a:p>
          <a:p>
            <a:pPr algn="just">
              <a:lnSpc>
                <a:spcPct val="90000"/>
              </a:lnSpc>
              <a:spcAft>
                <a:spcPts val="36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400" b="1" dirty="0">
                <a:latin typeface="Comic Sans MS" pitchFamily="66" charset="0"/>
              </a:rPr>
              <a:t> Anoplura – Piolhos sugadores (sangue).</a:t>
            </a:r>
            <a:endParaRPr lang="pt-B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909470"/>
      </p:ext>
    </p:extLst>
  </p:cSld>
  <p:clrMapOvr>
    <a:masterClrMapping/>
  </p:clrMapOvr>
  <p:transition spd="med">
    <p:pull dir="rd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57158" y="285728"/>
            <a:ext cx="8286808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pt-BR" sz="3600" b="1" dirty="0">
                <a:solidFill>
                  <a:srgbClr val="FF0000"/>
                </a:solidFill>
                <a:latin typeface="Comic Sans MS" pitchFamily="66" charset="0"/>
              </a:rPr>
              <a:t>Características dos piolhos 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pt-BR" sz="3600" b="1" dirty="0">
                <a:solidFill>
                  <a:srgbClr val="FF0000"/>
                </a:solidFill>
                <a:latin typeface="Comic Sans MS" pitchFamily="66" charset="0"/>
              </a:rPr>
              <a:t>Mastigadores (</a:t>
            </a:r>
            <a:r>
              <a:rPr lang="pt-BR" sz="3600" b="1" dirty="0" err="1">
                <a:solidFill>
                  <a:srgbClr val="FF0000"/>
                </a:solidFill>
                <a:latin typeface="Comic Sans MS" pitchFamily="66" charset="0"/>
              </a:rPr>
              <a:t>malófagos</a:t>
            </a:r>
            <a:r>
              <a:rPr lang="pt-BR" sz="3600" b="1" dirty="0">
                <a:solidFill>
                  <a:srgbClr val="FF0000"/>
                </a:solidFill>
                <a:latin typeface="Comic Sans MS" pitchFamily="66" charset="0"/>
              </a:rPr>
              <a:t>):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57158" y="1714488"/>
            <a:ext cx="821537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Aft>
                <a:spcPts val="18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400" dirty="0"/>
              <a:t>  </a:t>
            </a:r>
            <a:r>
              <a:rPr lang="pt-BR" sz="2800" b="1" dirty="0">
                <a:latin typeface="Comic Sans MS" pitchFamily="66" charset="0"/>
              </a:rPr>
              <a:t>Cerdas pelo corpo; </a:t>
            </a:r>
          </a:p>
          <a:p>
            <a:pPr algn="just">
              <a:lnSpc>
                <a:spcPct val="90000"/>
              </a:lnSpc>
              <a:spcAft>
                <a:spcPts val="18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dirty="0">
                <a:latin typeface="Comic Sans MS" pitchFamily="66" charset="0"/>
              </a:rPr>
              <a:t> Ausência de asas; </a:t>
            </a:r>
          </a:p>
          <a:p>
            <a:pPr algn="just">
              <a:lnSpc>
                <a:spcPct val="90000"/>
              </a:lnSpc>
              <a:spcAft>
                <a:spcPts val="18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dirty="0">
                <a:latin typeface="Comic Sans MS" pitchFamily="66" charset="0"/>
              </a:rPr>
              <a:t> Passam toda a vida no hospedeiro, agarrados aos pêlos ou penas; </a:t>
            </a:r>
          </a:p>
          <a:p>
            <a:pPr algn="just">
              <a:lnSpc>
                <a:spcPct val="90000"/>
              </a:lnSpc>
              <a:spcAft>
                <a:spcPts val="18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dirty="0">
                <a:latin typeface="Comic Sans MS" pitchFamily="66" charset="0"/>
              </a:rPr>
              <a:t> Certa especificidade para cada espécie, mas o mesmo animal pode ser parasitado por várias espécies;</a:t>
            </a:r>
          </a:p>
          <a:p>
            <a:pPr algn="just">
              <a:lnSpc>
                <a:spcPct val="90000"/>
              </a:lnSpc>
              <a:spcAft>
                <a:spcPts val="18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dirty="0">
                <a:latin typeface="Comic Sans MS" pitchFamily="66" charset="0"/>
              </a:rPr>
              <a:t> A fêmea produz uma substância </a:t>
            </a:r>
            <a:r>
              <a:rPr lang="pt-BR" sz="2800" b="1" dirty="0" err="1">
                <a:latin typeface="Comic Sans MS" pitchFamily="66" charset="0"/>
              </a:rPr>
              <a:t>cimentante</a:t>
            </a:r>
            <a:r>
              <a:rPr lang="pt-BR" sz="2800" b="1" dirty="0">
                <a:latin typeface="Comic Sans MS" pitchFamily="66" charset="0"/>
              </a:rPr>
              <a:t> nas suas glândulas </a:t>
            </a:r>
            <a:r>
              <a:rPr lang="pt-BR" sz="2800" b="1" dirty="0" err="1">
                <a:latin typeface="Comic Sans MS" pitchFamily="66" charset="0"/>
              </a:rPr>
              <a:t>coletéricas</a:t>
            </a:r>
            <a:r>
              <a:rPr lang="pt-BR" sz="2800" b="1" dirty="0">
                <a:latin typeface="Comic Sans MS" pitchFamily="66" charset="0"/>
              </a:rPr>
              <a:t> que permite que os ovos fiquem colados ao pelo ou penas. </a:t>
            </a:r>
            <a:endParaRPr lang="pt-BR" sz="2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554411"/>
      </p:ext>
    </p:extLst>
  </p:cSld>
  <p:clrMapOvr>
    <a:masterClrMapping/>
  </p:clrMapOvr>
  <p:transition spd="med">
    <p:pull dir="rd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3405"/>
            <a:ext cx="3662382" cy="3204584"/>
          </a:xfrm>
          <a:prstGeom prst="rect">
            <a:avLst/>
          </a:prstGeom>
          <a:ln w="228600" cap="sq" cmpd="thickThin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aixaDeTexto 4"/>
          <p:cNvSpPr txBox="1"/>
          <p:nvPr/>
        </p:nvSpPr>
        <p:spPr>
          <a:xfrm>
            <a:off x="467544" y="4929198"/>
            <a:ext cx="571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omic Sans MS" pitchFamily="66" charset="0"/>
              </a:rPr>
              <a:t>Ovo (lêndea) de piolho de aves fixado à pena</a:t>
            </a:r>
          </a:p>
        </p:txBody>
      </p:sp>
      <p:pic>
        <p:nvPicPr>
          <p:cNvPr id="19458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683" y="1052737"/>
            <a:ext cx="3380913" cy="34372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362763"/>
      </p:ext>
    </p:extLst>
  </p:cSld>
  <p:clrMapOvr>
    <a:masterClrMapping/>
  </p:clrMapOvr>
  <p:transition spd="med">
    <p:pull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785754" y="5143512"/>
            <a:ext cx="83582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b="1" u="sng" dirty="0">
                <a:solidFill>
                  <a:srgbClr val="FFFF00"/>
                </a:solidFill>
                <a:latin typeface="Comic Sans MS" pitchFamily="66" charset="0"/>
              </a:rPr>
              <a:t>Carrapatos duros:</a:t>
            </a:r>
            <a:r>
              <a:rPr lang="pt-BR" sz="24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pt-BR" sz="2400" b="1" i="1" dirty="0" err="1">
                <a:solidFill>
                  <a:schemeClr val="bg1"/>
                </a:solidFill>
                <a:latin typeface="Comic Sans MS" pitchFamily="66" charset="0"/>
              </a:rPr>
              <a:t>Ixodes</a:t>
            </a:r>
            <a:r>
              <a:rPr lang="pt-BR" sz="2400" b="1" dirty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pt-BR" sz="2400" b="1" i="1" dirty="0" err="1">
                <a:solidFill>
                  <a:schemeClr val="bg1"/>
                </a:solidFill>
                <a:latin typeface="Comic Sans MS" pitchFamily="66" charset="0"/>
              </a:rPr>
              <a:t>Amblyomma</a:t>
            </a:r>
            <a:r>
              <a:rPr lang="pt-BR" sz="2400" b="1" dirty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pt-BR" sz="2400" b="1" i="1" dirty="0" err="1">
                <a:solidFill>
                  <a:schemeClr val="bg1"/>
                </a:solidFill>
                <a:latin typeface="Comic Sans MS" pitchFamily="66" charset="0"/>
              </a:rPr>
              <a:t>Rhipicephalus</a:t>
            </a:r>
            <a:r>
              <a:rPr lang="pt-BR" sz="2400" b="1" dirty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pt-BR" sz="2400" b="1" i="1" dirty="0" err="1">
                <a:solidFill>
                  <a:schemeClr val="bg1"/>
                </a:solidFill>
                <a:latin typeface="Comic Sans MS" pitchFamily="66" charset="0"/>
              </a:rPr>
              <a:t>Anocentor</a:t>
            </a:r>
            <a:endParaRPr lang="en-US" sz="24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8197" name="Text Box 9"/>
          <p:cNvSpPr txBox="1">
            <a:spLocks noChangeArrowheads="1"/>
          </p:cNvSpPr>
          <p:nvPr/>
        </p:nvSpPr>
        <p:spPr bwMode="auto">
          <a:xfrm>
            <a:off x="785786" y="6143644"/>
            <a:ext cx="79296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b="1" u="sng" dirty="0">
                <a:solidFill>
                  <a:srgbClr val="FFFF00"/>
                </a:solidFill>
                <a:latin typeface="Comic Sans MS" pitchFamily="66" charset="0"/>
              </a:rPr>
              <a:t>Carrapatos moles:</a:t>
            </a:r>
            <a:r>
              <a:rPr lang="pt-BR" sz="24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pt-BR" sz="2400" b="1" i="1" dirty="0" err="1">
                <a:solidFill>
                  <a:schemeClr val="bg1"/>
                </a:solidFill>
                <a:latin typeface="Comic Sans MS" pitchFamily="66" charset="0"/>
              </a:rPr>
              <a:t>Argas</a:t>
            </a:r>
            <a:r>
              <a:rPr lang="pt-BR" sz="2400" b="1" dirty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pt-BR" sz="2400" b="1" i="1" dirty="0" err="1">
                <a:solidFill>
                  <a:schemeClr val="bg1"/>
                </a:solidFill>
                <a:latin typeface="Comic Sans MS" pitchFamily="66" charset="0"/>
              </a:rPr>
              <a:t>Ornithodoros</a:t>
            </a:r>
            <a:r>
              <a:rPr lang="pt-BR" sz="2400" b="1" dirty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pt-BR" sz="2400" b="1" i="1" dirty="0" err="1">
                <a:solidFill>
                  <a:schemeClr val="bg1"/>
                </a:solidFill>
                <a:latin typeface="Comic Sans MS" pitchFamily="66" charset="0"/>
              </a:rPr>
              <a:t>Otobius</a:t>
            </a:r>
            <a:endParaRPr lang="en-US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199" name="Text Box 13"/>
          <p:cNvSpPr txBox="1">
            <a:spLocks noChangeArrowheads="1"/>
          </p:cNvSpPr>
          <p:nvPr/>
        </p:nvSpPr>
        <p:spPr bwMode="auto">
          <a:xfrm>
            <a:off x="357158" y="0"/>
            <a:ext cx="8786842" cy="59309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lvl="1" defTabSz="449263" eaLnBrk="0" hangingPunct="0">
              <a:lnSpc>
                <a:spcPct val="95000"/>
              </a:lnSpc>
              <a:spcBef>
                <a:spcPts val="400"/>
              </a:spcBef>
              <a:buClr>
                <a:srgbClr val="FFFF00"/>
              </a:buClr>
              <a:buSzPct val="100000"/>
              <a:buFont typeface="Wingdings" pitchFamily="2" charset="2"/>
              <a:buChar char="§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dirty="0">
                <a:solidFill>
                  <a:srgbClr val="FFCC66"/>
                </a:solidFill>
                <a:latin typeface="Arial Unicode MS" pitchFamily="34" charset="-128"/>
              </a:rPr>
              <a:t> </a:t>
            </a:r>
            <a:r>
              <a:rPr lang="en-GB" sz="4400" b="1" dirty="0" err="1">
                <a:solidFill>
                  <a:srgbClr val="FFFF00"/>
                </a:solidFill>
                <a:latin typeface="Comic Sans MS" pitchFamily="66" charset="0"/>
              </a:rPr>
              <a:t>Carrapatos</a:t>
            </a:r>
            <a:r>
              <a:rPr lang="en-GB" sz="4400" b="1" dirty="0">
                <a:solidFill>
                  <a:srgbClr val="FFFF00"/>
                </a:solidFill>
                <a:latin typeface="Comic Sans MS" pitchFamily="66" charset="0"/>
              </a:rPr>
              <a:t>-</a:t>
            </a:r>
          </a:p>
          <a:p>
            <a:pPr lvl="1" defTabSz="449263" eaLnBrk="0" hangingPunct="0">
              <a:lnSpc>
                <a:spcPct val="95000"/>
              </a:lnSpc>
              <a:spcBef>
                <a:spcPts val="400"/>
              </a:spcBef>
              <a:buClr>
                <a:srgbClr val="FFFF00"/>
              </a:buClr>
              <a:buSzPct val="100000"/>
              <a:buFont typeface="Wingdings" pitchFamily="2" charset="2"/>
              <a:buChar char="§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Dimorfismo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sexual </a:t>
            </a:r>
          </a:p>
          <a:p>
            <a:pPr lvl="1" defTabSz="449263" eaLnBrk="0" hangingPunct="0">
              <a:lnSpc>
                <a:spcPct val="150000"/>
              </a:lnSpc>
              <a:spcBef>
                <a:spcPts val="400"/>
              </a:spcBef>
              <a:buClr>
                <a:srgbClr val="FFFF00"/>
              </a:buClr>
              <a:buSzPct val="100000"/>
              <a:buFont typeface="Wingdings" pitchFamily="2" charset="2"/>
              <a:buChar char="§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2400" b="1" i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Possuem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par de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estigmas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respiratórios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,</a:t>
            </a:r>
          </a:p>
          <a:p>
            <a:pPr lvl="1" defTabSz="449263" eaLnBrk="0" hangingPunct="0">
              <a:lnSpc>
                <a:spcPct val="150000"/>
              </a:lnSpc>
              <a:spcBef>
                <a:spcPts val="400"/>
              </a:spcBef>
              <a:buClr>
                <a:srgbClr val="FFFF00"/>
              </a:buClr>
              <a:buSzPct val="100000"/>
              <a:buFont typeface="Wingdings" pitchFamily="2" charset="2"/>
              <a:buChar char="§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Presença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de escudo dorsal,</a:t>
            </a:r>
          </a:p>
          <a:p>
            <a:pPr lvl="1" defTabSz="449263" eaLnBrk="0" hangingPunct="0">
              <a:lnSpc>
                <a:spcPct val="150000"/>
              </a:lnSpc>
              <a:spcBef>
                <a:spcPts val="400"/>
              </a:spcBef>
              <a:buClr>
                <a:srgbClr val="FFFF00"/>
              </a:buClr>
              <a:buSzPct val="100000"/>
              <a:buFont typeface="Wingdings" pitchFamily="2" charset="2"/>
              <a:buChar char="§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Podem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ser de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vida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livres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parasitos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internos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(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vias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respiratórias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ou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externos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de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répteis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).</a:t>
            </a:r>
          </a:p>
          <a:p>
            <a:pPr lvl="1" defTabSz="449263" eaLnBrk="0" hangingPunct="0">
              <a:lnSpc>
                <a:spcPct val="150000"/>
              </a:lnSpc>
              <a:spcBef>
                <a:spcPts val="400"/>
              </a:spcBef>
              <a:buClr>
                <a:srgbClr val="FFFF00"/>
              </a:buClr>
              <a:buSzPct val="100000"/>
              <a:buFont typeface="Wingdings" pitchFamily="2" charset="2"/>
              <a:buChar char="§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Larvas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com 3 pares de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patas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.</a:t>
            </a:r>
          </a:p>
          <a:p>
            <a:pPr lvl="1" defTabSz="449263" eaLnBrk="0" hangingPunct="0">
              <a:lnSpc>
                <a:spcPct val="150000"/>
              </a:lnSpc>
              <a:spcBef>
                <a:spcPts val="400"/>
              </a:spcBef>
              <a:buClr>
                <a:srgbClr val="FFFF00"/>
              </a:buClr>
              <a:buSzPct val="100000"/>
              <a:buFont typeface="Wingdings" pitchFamily="2" charset="2"/>
              <a:buChar char="§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Ninfas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e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adultos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com 4 pares de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patas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.</a:t>
            </a:r>
          </a:p>
          <a:p>
            <a:pPr lvl="1" defTabSz="449263" eaLnBrk="0" hangingPunct="0">
              <a:lnSpc>
                <a:spcPct val="150000"/>
              </a:lnSpc>
              <a:spcBef>
                <a:spcPts val="400"/>
              </a:spcBef>
              <a:buClr>
                <a:srgbClr val="FFFF00"/>
              </a:buClr>
              <a:buSzPct val="100000"/>
              <a:buFont typeface="Wingdings" pitchFamily="2" charset="2"/>
              <a:buChar char="§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Respirção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cutanea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ou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Comic Sans MS" pitchFamily="66" charset="0"/>
              </a:rPr>
              <a:t>traqueal</a:t>
            </a:r>
            <a:r>
              <a:rPr lang="en-GB" sz="24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  <a:p>
            <a:pPr lvl="1" defTabSz="449263" eaLnBrk="0" hangingPunct="0">
              <a:lnSpc>
                <a:spcPct val="150000"/>
              </a:lnSpc>
              <a:spcBef>
                <a:spcPts val="400"/>
              </a:spcBef>
              <a:buClr>
                <a:srgbClr val="FFFF00"/>
              </a:buClr>
              <a:buSzPct val="10000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endParaRPr lang="en-GB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57158" y="285728"/>
            <a:ext cx="828680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pt-BR" sz="3600" b="1" dirty="0">
                <a:latin typeface="Comic Sans MS" pitchFamily="66" charset="0"/>
              </a:rPr>
              <a:t>Imp. zootécnica dos piolhos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57158" y="1071546"/>
            <a:ext cx="8215370" cy="5512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Aft>
                <a:spcPts val="30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</a:t>
            </a:r>
            <a:r>
              <a:rPr lang="pt-BR" sz="2800" b="1" dirty="0">
                <a:latin typeface="Comic Sans MS" pitchFamily="66" charset="0"/>
              </a:rPr>
              <a:t>O animal se coça, diminui ingestão de alimentos, torna-se irritado, com má aparência e podem aparecer infecções secundárias, o que gera perda de peso e queda na produtividade. </a:t>
            </a:r>
          </a:p>
          <a:p>
            <a:pPr algn="just">
              <a:lnSpc>
                <a:spcPct val="90000"/>
              </a:lnSpc>
              <a:spcAft>
                <a:spcPts val="30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dirty="0">
                <a:latin typeface="Comic Sans MS" pitchFamily="66" charset="0"/>
              </a:rPr>
              <a:t> Quando a infestação é muito grande, o animal torna-se irritadiço, adquire péssima aparência e </a:t>
            </a:r>
            <a:r>
              <a:rPr lang="pt-BR" sz="2800" b="1" dirty="0">
                <a:solidFill>
                  <a:srgbClr val="C00000"/>
                </a:solidFill>
                <a:latin typeface="Comic Sans MS" pitchFamily="66" charset="0"/>
              </a:rPr>
              <a:t>pouco se reproduz</a:t>
            </a: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.</a:t>
            </a:r>
          </a:p>
          <a:p>
            <a:pPr algn="just">
              <a:lnSpc>
                <a:spcPct val="90000"/>
              </a:lnSpc>
              <a:spcAft>
                <a:spcPts val="30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dirty="0">
                <a:latin typeface="Comic Sans MS" pitchFamily="66" charset="0"/>
              </a:rPr>
              <a:t> Ferimentos podem agravar-se por invasão bacteriana.</a:t>
            </a:r>
          </a:p>
          <a:p>
            <a:pPr algn="just">
              <a:lnSpc>
                <a:spcPct val="90000"/>
              </a:lnSpc>
              <a:spcAft>
                <a:spcPts val="30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endParaRPr lang="pt-BR" sz="28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25153"/>
      </p:ext>
    </p:extLst>
  </p:cSld>
  <p:clrMapOvr>
    <a:masterClrMapping/>
  </p:clrMapOvr>
  <p:transition spd="med">
    <p:pull dir="rd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250133" y="2521059"/>
            <a:ext cx="6643734" cy="181588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omic Sans MS" pitchFamily="66" charset="0"/>
              </a:rPr>
              <a:t>OBS: Maior quantidade de piolhos ocorre no inverno </a:t>
            </a:r>
          </a:p>
          <a:p>
            <a:pPr algn="ctr"/>
            <a:r>
              <a:rPr lang="pt-BR" sz="2800" b="1" dirty="0">
                <a:latin typeface="Comic Sans MS" pitchFamily="66" charset="0"/>
              </a:rPr>
              <a:t>(por causa da temperatura) pela </a:t>
            </a:r>
          </a:p>
          <a:p>
            <a:pPr algn="ctr"/>
            <a:r>
              <a:rPr lang="pt-BR" sz="2800" b="1" dirty="0">
                <a:latin typeface="Comic Sans MS" pitchFamily="66" charset="0"/>
              </a:rPr>
              <a:t>aglomeração de indivíduos.</a:t>
            </a:r>
          </a:p>
        </p:txBody>
      </p:sp>
      <p:sp>
        <p:nvSpPr>
          <p:cNvPr id="5" name="Seta para baixo 4"/>
          <p:cNvSpPr/>
          <p:nvPr/>
        </p:nvSpPr>
        <p:spPr>
          <a:xfrm>
            <a:off x="4286248" y="1000108"/>
            <a:ext cx="571504" cy="1143008"/>
          </a:xfrm>
          <a:prstGeom prst="down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6211646"/>
      </p:ext>
    </p:extLst>
  </p:cSld>
  <p:clrMapOvr>
    <a:masterClrMapping/>
  </p:clrMapOvr>
  <p:transition spd="med">
    <p:pull dir="rd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21439" y="285728"/>
            <a:ext cx="850112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pt-BR" sz="3200" b="1" u="sng" dirty="0">
                <a:latin typeface="Comic Sans MS" pitchFamily="66" charset="0"/>
              </a:rPr>
              <a:t>Ciclo biológico geral dos piolhos </a:t>
            </a:r>
            <a:r>
              <a:rPr lang="pt-BR" sz="3200" b="1" u="sng" dirty="0" err="1">
                <a:latin typeface="Comic Sans MS" pitchFamily="66" charset="0"/>
              </a:rPr>
              <a:t>malófagos</a:t>
            </a:r>
            <a:endParaRPr lang="pt-BR" sz="3200" b="1" u="sng" dirty="0">
              <a:latin typeface="Comic Sans MS" pitchFamily="66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57158" y="1928802"/>
            <a:ext cx="8215370" cy="528452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Aft>
                <a:spcPts val="30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</a:t>
            </a:r>
            <a:r>
              <a:rPr lang="pt-BR" sz="2800" b="1" dirty="0">
                <a:latin typeface="Comic Sans MS" pitchFamily="66" charset="0"/>
              </a:rPr>
              <a:t>Duração do ciclo:</a:t>
            </a:r>
          </a:p>
          <a:p>
            <a:pPr lvl="1" algn="just">
              <a:lnSpc>
                <a:spcPct val="90000"/>
              </a:lnSpc>
              <a:spcAft>
                <a:spcPts val="30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rgbClr val="C00000"/>
                </a:solidFill>
                <a:latin typeface="Comic Sans MS" pitchFamily="66" charset="0"/>
              </a:rPr>
              <a:t>Mais ou menos 20 dias (21 a 30 dias)</a:t>
            </a:r>
          </a:p>
          <a:p>
            <a:pPr algn="just">
              <a:lnSpc>
                <a:spcPct val="90000"/>
              </a:lnSpc>
              <a:spcAft>
                <a:spcPts val="30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pt-BR" sz="2800" b="1" dirty="0">
                <a:latin typeface="Comic Sans MS" pitchFamily="66" charset="0"/>
              </a:rPr>
              <a:t>Alimentação:</a:t>
            </a:r>
          </a:p>
          <a:p>
            <a:pPr lvl="1" algn="just">
              <a:lnSpc>
                <a:spcPct val="90000"/>
              </a:lnSpc>
              <a:spcAft>
                <a:spcPts val="30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rgbClr val="C00000"/>
                </a:solidFill>
                <a:latin typeface="Comic Sans MS" pitchFamily="66" charset="0"/>
              </a:rPr>
              <a:t>Os piolhos mastigadores se alimentam de </a:t>
            </a:r>
            <a:r>
              <a:rPr lang="pt-BR" sz="2400" b="1" dirty="0" err="1">
                <a:solidFill>
                  <a:srgbClr val="C00000"/>
                </a:solidFill>
                <a:latin typeface="Comic Sans MS" pitchFamily="66" charset="0"/>
              </a:rPr>
              <a:t>bárbulas</a:t>
            </a:r>
            <a:r>
              <a:rPr lang="pt-BR" sz="2400" b="1" dirty="0">
                <a:solidFill>
                  <a:srgbClr val="C00000"/>
                </a:solidFill>
                <a:latin typeface="Comic Sans MS" pitchFamily="66" charset="0"/>
              </a:rPr>
              <a:t> de penas e de células de descamação da pele.</a:t>
            </a:r>
          </a:p>
          <a:p>
            <a:pPr lvl="1" algn="just">
              <a:lnSpc>
                <a:spcPct val="90000"/>
              </a:lnSpc>
              <a:spcAft>
                <a:spcPts val="30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rgbClr val="C00000"/>
                </a:solidFill>
                <a:latin typeface="Comic Sans MS" pitchFamily="66" charset="0"/>
              </a:rPr>
              <a:t> Algumas espécies ingerem sangue que aflora à superfície da pele.</a:t>
            </a:r>
          </a:p>
          <a:p>
            <a:pPr algn="just">
              <a:lnSpc>
                <a:spcPct val="90000"/>
              </a:lnSpc>
              <a:spcAft>
                <a:spcPts val="30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endParaRPr lang="pt-BR" sz="2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50133" y="1214422"/>
            <a:ext cx="6643734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Comic Sans MS" pitchFamily="66" charset="0"/>
              </a:rPr>
              <a:t>Ovo – ninfa 1 – ninfa 2 – ninfa 3 – adulto</a:t>
            </a:r>
          </a:p>
        </p:txBody>
      </p:sp>
    </p:spTree>
    <p:extLst>
      <p:ext uri="{BB962C8B-B14F-4D97-AF65-F5344CB8AC3E}">
        <p14:creationId xmlns:p14="http://schemas.microsoft.com/office/powerpoint/2010/main" val="4130270183"/>
      </p:ext>
    </p:extLst>
  </p:cSld>
  <p:clrMapOvr>
    <a:masterClrMapping/>
  </p:clrMapOvr>
  <p:transition spd="med">
    <p:pull dir="rd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14282" y="285728"/>
            <a:ext cx="8501122" cy="633404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Aft>
                <a:spcPts val="30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</a:t>
            </a:r>
            <a:r>
              <a:rPr lang="pt-BR" sz="2800" b="1" dirty="0">
                <a:latin typeface="Comic Sans MS" pitchFamily="66" charset="0"/>
              </a:rPr>
              <a:t>Disseminação:</a:t>
            </a:r>
          </a:p>
          <a:p>
            <a:pPr lvl="1" algn="just">
              <a:lnSpc>
                <a:spcPct val="90000"/>
              </a:lnSpc>
              <a:spcAft>
                <a:spcPts val="30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rgbClr val="C00000"/>
                </a:solidFill>
                <a:latin typeface="Comic Sans MS" pitchFamily="66" charset="0"/>
              </a:rPr>
              <a:t>Através de contato direto, fora do hospedeiro morrem em três a sete dias.</a:t>
            </a:r>
          </a:p>
          <a:p>
            <a:pPr algn="just">
              <a:lnSpc>
                <a:spcPct val="90000"/>
              </a:lnSpc>
              <a:spcAft>
                <a:spcPts val="30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pt-BR" sz="2800" b="1" dirty="0">
                <a:latin typeface="Comic Sans MS" pitchFamily="66" charset="0"/>
              </a:rPr>
              <a:t>Controle:</a:t>
            </a:r>
          </a:p>
          <a:p>
            <a:pPr lvl="1" algn="just">
              <a:lnSpc>
                <a:spcPct val="90000"/>
              </a:lnSpc>
              <a:spcAft>
                <a:spcPts val="30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pt-BR" sz="2400" b="1" dirty="0">
                <a:solidFill>
                  <a:srgbClr val="C00000"/>
                </a:solidFill>
                <a:latin typeface="Comic Sans MS" pitchFamily="66" charset="0"/>
              </a:rPr>
              <a:t>Tratar e manter os animais isolados e em boas condições de higiene.</a:t>
            </a:r>
          </a:p>
          <a:p>
            <a:pPr lvl="1" algn="just">
              <a:lnSpc>
                <a:spcPct val="90000"/>
              </a:lnSpc>
              <a:spcAft>
                <a:spcPts val="30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rgbClr val="C00000"/>
                </a:solidFill>
                <a:latin typeface="Comic Sans MS" pitchFamily="66" charset="0"/>
              </a:rPr>
              <a:t> Deve-se tratar com inseticidas duas vezes por semana durante três a quatro semanas. </a:t>
            </a:r>
          </a:p>
          <a:p>
            <a:pPr lvl="1" algn="just">
              <a:lnSpc>
                <a:spcPct val="90000"/>
              </a:lnSpc>
              <a:spcAft>
                <a:spcPts val="30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rgbClr val="C00000"/>
                </a:solidFill>
                <a:latin typeface="Comic Sans MS" pitchFamily="66" charset="0"/>
              </a:rPr>
              <a:t> Tratar com inseticidas repetindo após 10 a 14 dias.</a:t>
            </a:r>
          </a:p>
          <a:p>
            <a:pPr algn="just">
              <a:lnSpc>
                <a:spcPct val="90000"/>
              </a:lnSpc>
              <a:spcAft>
                <a:spcPts val="30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endParaRPr lang="pt-BR" sz="28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482163"/>
      </p:ext>
    </p:extLst>
  </p:cSld>
  <p:clrMapOvr>
    <a:masterClrMapping/>
  </p:clrMapOvr>
  <p:transition spd="med">
    <p:pull dir="rd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14282" y="841531"/>
            <a:ext cx="8501122" cy="476438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i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pt-BR" sz="2800" b="1" i="1" dirty="0">
                <a:latin typeface="Comic Sans MS" pitchFamily="66" charset="0"/>
              </a:rPr>
              <a:t>Filo </a:t>
            </a:r>
            <a:r>
              <a:rPr lang="pt-BR" sz="2800" b="1" i="1" dirty="0" err="1">
                <a:latin typeface="Comic Sans MS" pitchFamily="66" charset="0"/>
              </a:rPr>
              <a:t>Arthropoda</a:t>
            </a:r>
            <a:endParaRPr lang="pt-BR" sz="2800" b="1" i="1" dirty="0">
              <a:latin typeface="Comic Sans MS" pitchFamily="66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i="1" dirty="0">
                <a:latin typeface="Comic Sans MS" pitchFamily="66" charset="0"/>
              </a:rPr>
              <a:t> Classe </a:t>
            </a:r>
            <a:r>
              <a:rPr lang="pt-BR" sz="2800" b="1" i="1" dirty="0" err="1">
                <a:latin typeface="Comic Sans MS" pitchFamily="66" charset="0"/>
              </a:rPr>
              <a:t>Insecta</a:t>
            </a:r>
            <a:endParaRPr lang="pt-BR" sz="2800" b="1" i="1" dirty="0">
              <a:latin typeface="Comic Sans MS" pitchFamily="66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i="1" dirty="0">
                <a:latin typeface="Comic Sans MS" pitchFamily="66" charset="0"/>
              </a:rPr>
              <a:t> </a:t>
            </a:r>
            <a:r>
              <a:rPr lang="pt-BR" sz="2800" b="1" i="1" dirty="0" err="1">
                <a:latin typeface="Comic Sans MS" pitchFamily="66" charset="0"/>
              </a:rPr>
              <a:t>Familia</a:t>
            </a:r>
            <a:r>
              <a:rPr lang="pt-BR" sz="2800" b="1" i="1" dirty="0">
                <a:latin typeface="Comic Sans MS" pitchFamily="66" charset="0"/>
              </a:rPr>
              <a:t> </a:t>
            </a:r>
            <a:r>
              <a:rPr lang="pt-BR" sz="2800" dirty="0" err="1">
                <a:solidFill>
                  <a:schemeClr val="bg1"/>
                </a:solidFill>
                <a:hlinkClick r:id="rId3"/>
              </a:rPr>
              <a:t>Trichodectidae</a:t>
            </a:r>
            <a:endParaRPr lang="pt-BR" sz="2800" dirty="0">
              <a:solidFill>
                <a:schemeClr val="bg1"/>
              </a:solidFill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i="1" dirty="0">
                <a:latin typeface="Comic Sans MS" pitchFamily="66" charset="0"/>
              </a:rPr>
              <a:t> Gênero </a:t>
            </a:r>
            <a:r>
              <a:rPr lang="pt-BR" sz="2800" b="1" i="1" dirty="0" err="1">
                <a:latin typeface="Comic Sans MS" pitchFamily="66" charset="0"/>
              </a:rPr>
              <a:t>Bovicola</a:t>
            </a:r>
            <a:r>
              <a:rPr lang="pt-BR" sz="2800" b="1" i="1" dirty="0">
                <a:latin typeface="Comic Sans MS" pitchFamily="66" charset="0"/>
              </a:rPr>
              <a:t> (</a:t>
            </a:r>
            <a:r>
              <a:rPr lang="pt-BR" sz="2800" b="1" i="1" dirty="0" err="1">
                <a:latin typeface="Comic Sans MS" pitchFamily="66" charset="0"/>
              </a:rPr>
              <a:t>bovicola</a:t>
            </a:r>
            <a:r>
              <a:rPr lang="pt-BR" sz="2800" b="1" i="1" dirty="0">
                <a:latin typeface="Comic Sans MS" pitchFamily="66" charset="0"/>
              </a:rPr>
              <a:t>) ovis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  <a:buClr>
                <a:schemeClr val="tx2">
                  <a:lumMod val="50000"/>
                </a:schemeClr>
              </a:buClr>
            </a:pPr>
            <a:endParaRPr lang="pt-BR" sz="2800" b="1" i="1" dirty="0">
              <a:latin typeface="Comic Sans MS" pitchFamily="66" charset="0"/>
            </a:endParaRPr>
          </a:p>
          <a:p>
            <a:pPr algn="just">
              <a:lnSpc>
                <a:spcPct val="90000"/>
              </a:lnSpc>
              <a:spcAft>
                <a:spcPts val="30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dirty="0">
                <a:latin typeface="Comic Sans MS" pitchFamily="66" charset="0"/>
              </a:rPr>
              <a:t> </a:t>
            </a:r>
            <a:r>
              <a:rPr lang="pt-BR" sz="2600" b="1" dirty="0">
                <a:latin typeface="Comic Sans MS" pitchFamily="66" charset="0"/>
              </a:rPr>
              <a:t>Principal piolho que afeta </a:t>
            </a:r>
            <a:r>
              <a:rPr lang="pt-BR" sz="2600" b="1" dirty="0">
                <a:solidFill>
                  <a:srgbClr val="FF0000"/>
                </a:solidFill>
                <a:latin typeface="Comic Sans MS" pitchFamily="66" charset="0"/>
              </a:rPr>
              <a:t>ovinos, “pediculose”.</a:t>
            </a:r>
          </a:p>
          <a:p>
            <a:pPr algn="just">
              <a:lnSpc>
                <a:spcPct val="90000"/>
              </a:lnSpc>
              <a:spcAft>
                <a:spcPts val="30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600" b="1" dirty="0">
                <a:latin typeface="Comic Sans MS" pitchFamily="66" charset="0"/>
              </a:rPr>
              <a:t> Se alimenta das secreções e descamações de pele dos ovinos.</a:t>
            </a:r>
          </a:p>
          <a:p>
            <a:pPr algn="just">
              <a:lnSpc>
                <a:spcPct val="90000"/>
              </a:lnSpc>
              <a:spcAft>
                <a:spcPts val="30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endParaRPr lang="pt-BR" sz="2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8434" name="Picture 2" descr="Resultado de imagem para piolho ovi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616" y="23956"/>
            <a:ext cx="3456384" cy="21283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agem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09119"/>
            <a:ext cx="3074445" cy="2195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825732"/>
      </p:ext>
    </p:extLst>
  </p:cSld>
  <p:clrMapOvr>
    <a:masterClrMapping/>
  </p:clrMapOvr>
  <p:transition spd="med">
    <p:pull dir="rd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57158" y="285728"/>
            <a:ext cx="828680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</a:rPr>
              <a:t>Importância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57158" y="1285860"/>
            <a:ext cx="8143932" cy="457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Aft>
                <a:spcPts val="36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  <a:latin typeface="Comic Sans MS" pitchFamily="66" charset="0"/>
              </a:rPr>
              <a:t>Gera perdas significativas, dependendo do grau e da duração da infestação.</a:t>
            </a:r>
          </a:p>
          <a:p>
            <a:pPr algn="just">
              <a:lnSpc>
                <a:spcPct val="90000"/>
              </a:lnSpc>
              <a:spcAft>
                <a:spcPts val="36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dirty="0">
                <a:solidFill>
                  <a:schemeClr val="bg1"/>
                </a:solidFill>
                <a:latin typeface="Comic Sans MS" pitchFamily="66" charset="0"/>
              </a:rPr>
              <a:t> Estima-se a perda de 300 a 800gr de lã limpa por animal.</a:t>
            </a:r>
          </a:p>
          <a:p>
            <a:pPr algn="just">
              <a:lnSpc>
                <a:spcPct val="90000"/>
              </a:lnSpc>
              <a:spcAft>
                <a:spcPts val="36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dirty="0">
                <a:solidFill>
                  <a:schemeClr val="bg1"/>
                </a:solidFill>
                <a:latin typeface="Comic Sans MS" pitchFamily="66" charset="0"/>
              </a:rPr>
              <a:t> Também provoca um decréscimo na qualidade do velo e prejuízos durante o processamento industrial.</a:t>
            </a:r>
          </a:p>
          <a:p>
            <a:pPr algn="just">
              <a:lnSpc>
                <a:spcPct val="90000"/>
              </a:lnSpc>
              <a:spcAft>
                <a:spcPts val="6600"/>
              </a:spcAft>
              <a:buClr>
                <a:schemeClr val="tx2">
                  <a:lumMod val="50000"/>
                </a:schemeClr>
              </a:buClr>
            </a:pPr>
            <a:endParaRPr lang="pt-BR" sz="2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Imagem 4" descr="imagem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2829" y="4786322"/>
            <a:ext cx="2275340" cy="1706505"/>
          </a:xfrm>
          <a:prstGeom prst="rect">
            <a:avLst/>
          </a:prstGeom>
          <a:ln w="127000" cap="sq" cmpd="thickThin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29375189"/>
      </p:ext>
    </p:extLst>
  </p:cSld>
  <p:clrMapOvr>
    <a:masterClrMapping/>
  </p:clrMapOvr>
  <p:transition spd="med">
    <p:pull dir="rd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357158" y="285728"/>
            <a:ext cx="8143932" cy="60016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Aft>
                <a:spcPts val="36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itchFamily="66" charset="0"/>
              </a:rPr>
              <a:t> </a:t>
            </a:r>
            <a:r>
              <a:rPr lang="pt-BR" sz="3200" b="1" dirty="0">
                <a:solidFill>
                  <a:srgbClr val="C00000"/>
                </a:solidFill>
                <a:latin typeface="Comic Sans MS" pitchFamily="66" charset="0"/>
              </a:rPr>
              <a:t>Ciclo de vida:</a:t>
            </a:r>
          </a:p>
          <a:p>
            <a:pPr lvl="1" algn="just">
              <a:lnSpc>
                <a:spcPct val="90000"/>
              </a:lnSpc>
              <a:spcAft>
                <a:spcPts val="36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Dura aproximadamente 30 dias em condições ideais.</a:t>
            </a:r>
          </a:p>
          <a:p>
            <a:pPr algn="just">
              <a:lnSpc>
                <a:spcPct val="90000"/>
              </a:lnSpc>
              <a:spcAft>
                <a:spcPts val="36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pt-BR" sz="3200" b="1" dirty="0">
                <a:solidFill>
                  <a:srgbClr val="C00000"/>
                </a:solidFill>
                <a:latin typeface="Comic Sans MS" pitchFamily="66" charset="0"/>
              </a:rPr>
              <a:t>Transmissão: </a:t>
            </a:r>
          </a:p>
          <a:p>
            <a:pPr lvl="1" algn="just">
              <a:lnSpc>
                <a:spcPct val="90000"/>
              </a:lnSpc>
              <a:spcAft>
                <a:spcPts val="36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Por contato direto entre os animais.</a:t>
            </a:r>
          </a:p>
          <a:p>
            <a:pPr lvl="1" algn="just">
              <a:lnSpc>
                <a:spcPct val="90000"/>
              </a:lnSpc>
              <a:spcAft>
                <a:spcPts val="36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Também é possível a infestação entre estabelecimentos (</a:t>
            </a:r>
            <a:r>
              <a:rPr lang="pt-BR" sz="2800" b="1" dirty="0" err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lindeiros</a:t>
            </a: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), ou por ovinos em trânsito.</a:t>
            </a:r>
          </a:p>
          <a:p>
            <a:pPr algn="just">
              <a:lnSpc>
                <a:spcPct val="90000"/>
              </a:lnSpc>
              <a:spcAft>
                <a:spcPts val="6600"/>
              </a:spcAft>
              <a:buClr>
                <a:schemeClr val="tx2">
                  <a:lumMod val="50000"/>
                </a:schemeClr>
              </a:buClr>
            </a:pPr>
            <a:endParaRPr lang="pt-BR" sz="2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173631"/>
      </p:ext>
    </p:extLst>
  </p:cSld>
  <p:clrMapOvr>
    <a:masterClrMapping/>
  </p:clrMapOvr>
  <p:transition spd="med">
    <p:pull dir="rd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357158" y="285728"/>
            <a:ext cx="8143932" cy="301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Aft>
                <a:spcPts val="36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itchFamily="66" charset="0"/>
              </a:rPr>
              <a:t> </a:t>
            </a:r>
            <a:r>
              <a:rPr lang="pt-BR" sz="3200" b="1" dirty="0">
                <a:solidFill>
                  <a:srgbClr val="C00000"/>
                </a:solidFill>
                <a:latin typeface="Comic Sans MS" pitchFamily="66" charset="0"/>
              </a:rPr>
              <a:t>Detecção:</a:t>
            </a:r>
          </a:p>
          <a:p>
            <a:pPr lvl="1" algn="just">
              <a:lnSpc>
                <a:spcPct val="90000"/>
              </a:lnSpc>
              <a:spcAft>
                <a:spcPts val="36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pt-BR" sz="2800" b="1" dirty="0">
                <a:solidFill>
                  <a:schemeClr val="bg1"/>
                </a:solidFill>
                <a:latin typeface="Comic Sans MS" pitchFamily="66" charset="0"/>
              </a:rPr>
              <a:t>Sugere-se a revisão de 20 animais por rebanho, 2 vezes por ano: </a:t>
            </a:r>
            <a:r>
              <a:rPr lang="pt-BR" sz="2800" b="1" dirty="0">
                <a:solidFill>
                  <a:srgbClr val="C00000"/>
                </a:solidFill>
                <a:latin typeface="Comic Sans MS" pitchFamily="66" charset="0"/>
              </a:rPr>
              <a:t>durante o inverno e antes da </a:t>
            </a:r>
            <a:r>
              <a:rPr lang="pt-BR" sz="2800" b="1" dirty="0" err="1">
                <a:solidFill>
                  <a:srgbClr val="C00000"/>
                </a:solidFill>
                <a:latin typeface="Comic Sans MS" pitchFamily="66" charset="0"/>
              </a:rPr>
              <a:t>esquila</a:t>
            </a:r>
            <a:endParaRPr lang="pt-BR" sz="2800" b="1" dirty="0">
              <a:solidFill>
                <a:srgbClr val="C00000"/>
              </a:solidFill>
              <a:latin typeface="Comic Sans MS" pitchFamily="66" charset="0"/>
            </a:endParaRPr>
          </a:p>
          <a:p>
            <a:pPr algn="just">
              <a:lnSpc>
                <a:spcPct val="90000"/>
              </a:lnSpc>
              <a:spcAft>
                <a:spcPts val="6600"/>
              </a:spcAft>
              <a:buClr>
                <a:schemeClr val="tx2">
                  <a:lumMod val="50000"/>
                </a:schemeClr>
              </a:buClr>
            </a:pPr>
            <a:endParaRPr lang="pt-BR" sz="2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" name="Imagem 2" descr="siti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8147" y="2786058"/>
            <a:ext cx="5687707" cy="3000396"/>
          </a:xfrm>
          <a:prstGeom prst="rect">
            <a:avLst/>
          </a:prstGeom>
          <a:ln w="127000" cap="sq" cmpd="thickThin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CaixaDeTexto 3"/>
          <p:cNvSpPr txBox="1"/>
          <p:nvPr/>
        </p:nvSpPr>
        <p:spPr>
          <a:xfrm>
            <a:off x="1535885" y="6000768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Comic Sans MS" pitchFamily="66" charset="0"/>
              </a:rPr>
              <a:t>Lugares de inspeção para detectar piolhos em ovinos</a:t>
            </a:r>
          </a:p>
        </p:txBody>
      </p:sp>
    </p:spTree>
    <p:extLst>
      <p:ext uri="{BB962C8B-B14F-4D97-AF65-F5344CB8AC3E}">
        <p14:creationId xmlns:p14="http://schemas.microsoft.com/office/powerpoint/2010/main" val="2315982691"/>
      </p:ext>
    </p:extLst>
  </p:cSld>
  <p:clrMapOvr>
    <a:masterClrMapping/>
  </p:clrMapOvr>
  <p:transition spd="med">
    <p:pull dir="rd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07504" y="131682"/>
            <a:ext cx="8393586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Aft>
                <a:spcPts val="36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itchFamily="66" charset="0"/>
              </a:rPr>
              <a:t> </a:t>
            </a:r>
            <a:r>
              <a:rPr lang="pt-BR" sz="3200" b="1" dirty="0">
                <a:solidFill>
                  <a:srgbClr val="C00000"/>
                </a:solidFill>
                <a:latin typeface="Comic Sans MS" pitchFamily="66" charset="0"/>
              </a:rPr>
              <a:t>Controle e erradicação:</a:t>
            </a:r>
          </a:p>
          <a:p>
            <a:pPr lvl="1" algn="just">
              <a:spcAft>
                <a:spcPts val="36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  <a:latin typeface="Comic Sans MS" pitchFamily="66" charset="0"/>
              </a:rPr>
              <a:t>Banho estratégico </a:t>
            </a:r>
            <a:r>
              <a:rPr lang="pt-BR" sz="2800" b="1" dirty="0">
                <a:solidFill>
                  <a:schemeClr val="bg1"/>
                </a:solidFill>
                <a:latin typeface="Comic Sans MS" pitchFamily="66" charset="0"/>
              </a:rPr>
              <a:t>    </a:t>
            </a:r>
            <a:r>
              <a:rPr lang="pt-BR" sz="2800" b="1" u="sng" dirty="0">
                <a:solidFill>
                  <a:schemeClr val="bg1"/>
                </a:solidFill>
                <a:latin typeface="Comic Sans MS" pitchFamily="66" charset="0"/>
              </a:rPr>
              <a:t>imersão, aspersão </a:t>
            </a:r>
            <a:r>
              <a:rPr lang="pt-BR" sz="2800" b="1" dirty="0">
                <a:solidFill>
                  <a:schemeClr val="bg1"/>
                </a:solidFill>
                <a:latin typeface="Comic Sans MS" pitchFamily="66" charset="0"/>
              </a:rPr>
              <a:t>ou </a:t>
            </a:r>
            <a:r>
              <a:rPr lang="pt-BR" sz="2800" b="1" dirty="0" err="1">
                <a:solidFill>
                  <a:schemeClr val="bg1"/>
                </a:solidFill>
                <a:latin typeface="Comic Sans MS" pitchFamily="66" charset="0"/>
              </a:rPr>
              <a:t>pour-on</a:t>
            </a:r>
            <a:r>
              <a:rPr lang="pt-BR" sz="2800" b="1" dirty="0">
                <a:solidFill>
                  <a:schemeClr val="bg1"/>
                </a:solidFill>
                <a:latin typeface="Comic Sans MS" pitchFamily="66" charset="0"/>
              </a:rPr>
              <a:t>. Um banho obrigatório.</a:t>
            </a:r>
          </a:p>
          <a:p>
            <a:pPr lvl="1" algn="just">
              <a:spcAft>
                <a:spcPts val="36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pt-BR" sz="2800" b="1" dirty="0">
                <a:solidFill>
                  <a:schemeClr val="bg1"/>
                </a:solidFill>
                <a:latin typeface="Comic Sans MS" pitchFamily="66" charset="0"/>
              </a:rPr>
              <a:t>Reforço: intervalo de 12 a 15 dias.  (</a:t>
            </a:r>
            <a:r>
              <a:rPr lang="pt-BR" sz="1400" b="1" dirty="0">
                <a:solidFill>
                  <a:schemeClr val="bg1"/>
                </a:solidFill>
                <a:latin typeface="Comic Sans MS" pitchFamily="66" charset="0"/>
              </a:rPr>
              <a:t>máximo 15-18)</a:t>
            </a:r>
            <a:r>
              <a:rPr lang="pt-BR" sz="2800" b="1" dirty="0">
                <a:solidFill>
                  <a:schemeClr val="bg1"/>
                </a:solidFill>
                <a:latin typeface="Comic Sans MS" pitchFamily="66" charset="0"/>
              </a:rPr>
              <a:t>, propriedades com ocorrência é recomenda-se 2 banhos com</a:t>
            </a:r>
          </a:p>
          <a:p>
            <a:pPr lvl="1" algn="just">
              <a:spcAft>
                <a:spcPts val="36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000" dirty="0"/>
              <a:t> Os ovinos devem ser banhados estrategicamente para controle de piolhos e sarna. Os rebanhos afetados devem ser banhados duas vezes seguidas.</a:t>
            </a:r>
          </a:p>
          <a:p>
            <a:pPr lvl="1" algn="just">
              <a:spcAft>
                <a:spcPts val="36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§"/>
            </a:pPr>
            <a:r>
              <a:rPr lang="pt-BR" sz="2000" b="1" dirty="0">
                <a:solidFill>
                  <a:schemeClr val="bg1"/>
                </a:solidFill>
                <a:latin typeface="Comic Sans MS" pitchFamily="66" charset="0"/>
              </a:rPr>
              <a:t>Tomar todos os cuidados para eficácia o banho e do produto utilizado.</a:t>
            </a:r>
          </a:p>
          <a:p>
            <a:pPr algn="just">
              <a:lnSpc>
                <a:spcPct val="90000"/>
              </a:lnSpc>
              <a:spcAft>
                <a:spcPts val="6600"/>
              </a:spcAft>
              <a:buClr>
                <a:schemeClr val="tx2">
                  <a:lumMod val="50000"/>
                </a:schemeClr>
              </a:buClr>
            </a:pPr>
            <a:endParaRPr lang="pt-BR" sz="2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Seta para a direita 4"/>
          <p:cNvSpPr/>
          <p:nvPr/>
        </p:nvSpPr>
        <p:spPr>
          <a:xfrm>
            <a:off x="4857752" y="1197892"/>
            <a:ext cx="428628" cy="28575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18" descr="Imagem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0"/>
            <a:ext cx="1379413" cy="1312338"/>
          </a:xfrm>
          <a:prstGeom prst="rect">
            <a:avLst/>
          </a:prstGeom>
          <a:ln w="76200" cap="sq" cmpd="thickThin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51898016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692696"/>
            <a:ext cx="8280920" cy="576304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pt-BR" dirty="0"/>
              <a:t>O tratamento para piolho deve ser realizado durante o mês de abril,  todo o produtor de ovinos está obrigado a fazer no mínimo um tratamento.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dirty="0"/>
              <a:t>Uso de boas técnicas de manejo, a correta preparação dos banhos e o controle permanente dos animais, são fatores essenciais num programa de erradicação dos ectoparasitos.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dirty="0"/>
              <a:t>Dias destaca a importância de os produtores banharem todos os animais ao mesmo tempo, sendo o ideal que a data coincida, aproximadamente, com a data do banho das propriedades vizinhas.</a:t>
            </a:r>
          </a:p>
        </p:txBody>
      </p:sp>
      <p:pic>
        <p:nvPicPr>
          <p:cNvPr id="4" name="Imagem 3" descr="Imagem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56318" y="5309007"/>
            <a:ext cx="2160241" cy="1341327"/>
          </a:xfrm>
          <a:prstGeom prst="rect">
            <a:avLst/>
          </a:prstGeom>
          <a:ln w="76200" cap="sq" cmpd="thickThin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79393607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o">
  <a:themeElements>
    <a:clrScheme name="Personalizada 4">
      <a:dk1>
        <a:srgbClr val="FFFFFF"/>
      </a:dk1>
      <a:lt1>
        <a:sysClr val="window" lastClr="FFFFFF"/>
      </a:lt1>
      <a:dk2>
        <a:srgbClr val="FFFFFF"/>
      </a:dk2>
      <a:lt2>
        <a:srgbClr val="002060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FFFFFF"/>
      </a:accent5>
      <a:accent6>
        <a:srgbClr val="FFFFFF"/>
      </a:accent6>
      <a:hlink>
        <a:srgbClr val="D2611C"/>
      </a:hlink>
      <a:folHlink>
        <a:srgbClr val="FFFFFF"/>
      </a:folHlink>
    </a:clrScheme>
    <a:fontScheme name="Opulent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alcão Envidraçad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9420</TotalTime>
  <Words>4029</Words>
  <Application>Microsoft Office PowerPoint</Application>
  <PresentationFormat>Apresentação na tela (4:3)</PresentationFormat>
  <Paragraphs>592</Paragraphs>
  <Slides>100</Slides>
  <Notes>67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100</vt:i4>
      </vt:variant>
    </vt:vector>
  </HeadingPairs>
  <TitlesOfParts>
    <vt:vector size="111" baseType="lpstr">
      <vt:lpstr>Arial</vt:lpstr>
      <vt:lpstr>Arial Unicode MS</vt:lpstr>
      <vt:lpstr>Calibri</vt:lpstr>
      <vt:lpstr>Comic Sans MS</vt:lpstr>
      <vt:lpstr>Corbel</vt:lpstr>
      <vt:lpstr>Tahoma</vt:lpstr>
      <vt:lpstr>Trebuchet MS</vt:lpstr>
      <vt:lpstr>Wingdings</vt:lpstr>
      <vt:lpstr>Wingdings 2</vt:lpstr>
      <vt:lpstr>Opulento</vt:lpstr>
      <vt:lpstr>Document</vt:lpstr>
      <vt:lpstr>ARTRÓPODES  Carrapatos</vt:lpstr>
      <vt:lpstr>Apresentação do PowerPoint</vt:lpstr>
      <vt:lpstr>Artropodes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Aplicação de carrapaticidas</vt:lpstr>
      <vt:lpstr>Controle banhos</vt:lpstr>
      <vt:lpstr>Apresentação do PowerPoint</vt:lpstr>
      <vt:lpstr>Cuidados</vt:lpstr>
      <vt:lpstr>Cuidados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MUITO OBRIGADA!!!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Usuário</dc:creator>
  <cp:lastModifiedBy>larissa picada brum</cp:lastModifiedBy>
  <cp:revision>148</cp:revision>
  <dcterms:created xsi:type="dcterms:W3CDTF">2008-01-05T12:48:03Z</dcterms:created>
  <dcterms:modified xsi:type="dcterms:W3CDTF">2022-02-09T20:33:31Z</dcterms:modified>
</cp:coreProperties>
</file>