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434" r:id="rId3"/>
    <p:sldId id="447" r:id="rId4"/>
    <p:sldId id="448" r:id="rId5"/>
    <p:sldId id="449" r:id="rId6"/>
    <p:sldId id="469" r:id="rId7"/>
    <p:sldId id="452" r:id="rId8"/>
    <p:sldId id="451" r:id="rId9"/>
    <p:sldId id="463" r:id="rId10"/>
    <p:sldId id="453" r:id="rId11"/>
    <p:sldId id="471" r:id="rId12"/>
    <p:sldId id="478" r:id="rId13"/>
    <p:sldId id="472" r:id="rId14"/>
    <p:sldId id="477" r:id="rId15"/>
    <p:sldId id="481" r:id="rId16"/>
    <p:sldId id="483" r:id="rId17"/>
    <p:sldId id="484" r:id="rId18"/>
    <p:sldId id="485" r:id="rId19"/>
    <p:sldId id="486" r:id="rId20"/>
    <p:sldId id="487" r:id="rId21"/>
    <p:sldId id="473" r:id="rId22"/>
    <p:sldId id="474" r:id="rId23"/>
    <p:sldId id="475" r:id="rId24"/>
    <p:sldId id="476" r:id="rId25"/>
    <p:sldId id="488" r:id="rId26"/>
    <p:sldId id="489" r:id="rId27"/>
    <p:sldId id="490" r:id="rId28"/>
    <p:sldId id="491" r:id="rId2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448319F-6D70-4649-BBC5-D8FCC4A3AE1B}" type="datetimeFigureOut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45CD053-84CC-4ABC-819A-E5479C47CD7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2289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5842C-E2B7-463B-A915-D7B6F11A2544}" type="datetime1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7B88E-CED6-4223-9B72-3779481A83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78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FBFE4-58E1-409D-9285-893A27FF238C}" type="datetime1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5D4A2-D70F-4736-8977-D2EB9A74A15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9313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0424B-F54D-4044-BE19-AC7A77CBC3F9}" type="datetime1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12A05-726F-49D2-8E64-D241F68FA82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236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ítulo e conteúdo em cima do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1B33006-7025-46CD-A5D7-79E7D692D0B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07893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ED2B5-BC1F-4741-8F88-29EF08B43004}" type="datetime1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8E19D-8EDC-4A3E-98F3-680CBCD34F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9755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E7221-542D-4972-8C44-8EA5E044567A}" type="datetime1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876AF-7E4A-42B7-959C-FF6A0C23E8E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2759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FDBA5-AACF-448D-BE7C-70F565B81495}" type="datetime1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8749A-12FC-4642-8CC3-50F5DFB5617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851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1BB65-7743-4936-A3FD-EF4997C464A3}" type="datetime1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F52AD-47AD-4124-AFA4-69F23D515F0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847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2CBB9-7E96-4DB5-8DA3-26E97FD04BA7}" type="datetime1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5AB5D-E5B4-4CB8-85BC-50FA469AB7C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48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DFFE8-2B5E-4CC0-BC43-3E3E641E0A5B}" type="datetime1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27158-277A-4365-A6D7-73180D493CC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117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9A603-7080-4F2D-A4C8-EE10EBFDE238}" type="datetime1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796A8-D239-4D89-83E5-1343A5C162F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0394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6DB98-C6EB-4521-AB29-53317AF7B2AA}" type="datetime1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61CE9-B6B5-4E64-B10A-B3962DD1191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9333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183C44-07F9-4DDF-BE9D-E9A6663221A3}" type="datetime1">
              <a:rPr lang="pt-BR"/>
              <a:pPr>
                <a:defRPr/>
              </a:pPr>
              <a:t>04/08/2014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4BFCF5-82DB-443A-9DF4-8F12902DA6A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ítulo 1"/>
          <p:cNvSpPr>
            <a:spLocks noGrp="1"/>
          </p:cNvSpPr>
          <p:nvPr>
            <p:ph type="ctrTitle"/>
          </p:nvPr>
        </p:nvSpPr>
        <p:spPr>
          <a:xfrm>
            <a:off x="685800" y="2276475"/>
            <a:ext cx="7772400" cy="1323975"/>
          </a:xfrm>
        </p:spPr>
        <p:txBody>
          <a:bodyPr/>
          <a:lstStyle/>
          <a:p>
            <a:r>
              <a:rPr lang="pt-BR" dirty="0" smtClean="0"/>
              <a:t>Tomada de Decisão</a:t>
            </a:r>
            <a:endParaRPr lang="pt-BR" altLang="pt-BR" dirty="0" smtClean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Professor: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Fábio </a:t>
            </a:r>
            <a:r>
              <a:rPr lang="pt-BR" dirty="0" err="1" smtClean="0"/>
              <a:t>Josende</a:t>
            </a:r>
            <a:r>
              <a:rPr lang="pt-BR" dirty="0" smtClean="0"/>
              <a:t> Paz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2F1C2-A6BE-41EF-B7FE-4332ABDFD0A5}" type="slidenum">
              <a:rPr lang="pt-BR"/>
              <a:pPr>
                <a:defRPr/>
              </a:pPr>
              <a:t>1</a:t>
            </a:fld>
            <a:endParaRPr lang="pt-BR"/>
          </a:p>
        </p:txBody>
      </p:sp>
      <p:pic>
        <p:nvPicPr>
          <p:cNvPr id="205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60350"/>
            <a:ext cx="3097213" cy="193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sz="3200" dirty="0"/>
              <a:t>Etapas do processo de Tomada de Decisão</a:t>
            </a: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75000"/>
              </a:lnSpc>
              <a:spcAft>
                <a:spcPct val="20000"/>
              </a:spcAft>
              <a:buFont typeface="Wingdings" pitchFamily="2" charset="2"/>
              <a:buNone/>
            </a:pPr>
            <a:r>
              <a:rPr lang="pt-PT" altLang="pt-BR" sz="2400" b="1" dirty="0">
                <a:solidFill>
                  <a:srgbClr val="000000"/>
                </a:solidFill>
                <a:sym typeface="Wingdings" pitchFamily="2" charset="2"/>
              </a:rPr>
              <a:t>1ª Etapa: Identificação do Problema</a:t>
            </a:r>
            <a:endParaRPr lang="pt-PT" altLang="pt-BR" sz="2400" b="1" dirty="0">
              <a:solidFill>
                <a:srgbClr val="000000"/>
              </a:solidFill>
              <a:cs typeface="Times New Roman" pitchFamily="18" charset="0"/>
              <a:sym typeface="Wingdings" pitchFamily="2" charset="2"/>
            </a:endParaRPr>
          </a:p>
          <a:p>
            <a:pPr algn="just">
              <a:lnSpc>
                <a:spcPct val="175000"/>
              </a:lnSpc>
              <a:spcAft>
                <a:spcPct val="20000"/>
              </a:spcAft>
              <a:buFont typeface="Wingdings" pitchFamily="2" charset="2"/>
              <a:buNone/>
            </a:pPr>
            <a:r>
              <a:rPr lang="pt-PT" altLang="pt-BR" sz="2400" b="1" dirty="0">
                <a:solidFill>
                  <a:srgbClr val="000000"/>
                </a:solidFill>
                <a:sym typeface="Wingdings" pitchFamily="2" charset="2"/>
              </a:rPr>
              <a:t>2ª Etapa: Desenvolvimento de Alternativas </a:t>
            </a:r>
            <a:endParaRPr lang="pt-PT" altLang="pt-BR" sz="2400" b="1" dirty="0">
              <a:solidFill>
                <a:srgbClr val="000000"/>
              </a:solidFill>
              <a:cs typeface="Times New Roman" pitchFamily="18" charset="0"/>
              <a:sym typeface="Wingdings" pitchFamily="2" charset="2"/>
            </a:endParaRPr>
          </a:p>
          <a:p>
            <a:pPr algn="just">
              <a:lnSpc>
                <a:spcPct val="175000"/>
              </a:lnSpc>
              <a:spcAft>
                <a:spcPct val="20000"/>
              </a:spcAft>
              <a:buFont typeface="Wingdings" pitchFamily="2" charset="2"/>
              <a:buNone/>
            </a:pPr>
            <a:r>
              <a:rPr lang="pt-PT" altLang="pt-BR" sz="2400" b="1" dirty="0">
                <a:solidFill>
                  <a:srgbClr val="000000"/>
                </a:solidFill>
                <a:sym typeface="Wingdings" pitchFamily="2" charset="2"/>
              </a:rPr>
              <a:t>3ª Etapa: Avaliação de Alternativas </a:t>
            </a:r>
            <a:endParaRPr lang="pt-PT" altLang="pt-BR" sz="2400" b="1" dirty="0">
              <a:solidFill>
                <a:srgbClr val="000000"/>
              </a:solidFill>
              <a:cs typeface="Times New Roman" pitchFamily="18" charset="0"/>
              <a:sym typeface="Wingdings" pitchFamily="2" charset="2"/>
            </a:endParaRPr>
          </a:p>
          <a:p>
            <a:pPr algn="just">
              <a:lnSpc>
                <a:spcPct val="175000"/>
              </a:lnSpc>
              <a:spcAft>
                <a:spcPct val="20000"/>
              </a:spcAft>
              <a:buFont typeface="Wingdings" pitchFamily="2" charset="2"/>
              <a:buNone/>
            </a:pPr>
            <a:r>
              <a:rPr lang="pt-PT" altLang="pt-BR" sz="2400" b="1" dirty="0">
                <a:solidFill>
                  <a:srgbClr val="000000"/>
                </a:solidFill>
                <a:sym typeface="Wingdings" pitchFamily="2" charset="2"/>
              </a:rPr>
              <a:t>4ª Etapa: Escolha de uma Alternativa</a:t>
            </a:r>
            <a:endParaRPr lang="pt-PT" altLang="pt-BR" sz="2400" b="1" dirty="0">
              <a:solidFill>
                <a:srgbClr val="000000"/>
              </a:solidFill>
              <a:cs typeface="Times New Roman" pitchFamily="18" charset="0"/>
              <a:sym typeface="Wingdings" pitchFamily="2" charset="2"/>
            </a:endParaRPr>
          </a:p>
          <a:p>
            <a:pPr algn="just">
              <a:lnSpc>
                <a:spcPct val="175000"/>
              </a:lnSpc>
              <a:spcAft>
                <a:spcPct val="20000"/>
              </a:spcAft>
              <a:buFont typeface="Wingdings" pitchFamily="2" charset="2"/>
              <a:buNone/>
            </a:pPr>
            <a:r>
              <a:rPr lang="pt-PT" altLang="pt-BR" sz="2400" b="1" dirty="0">
                <a:solidFill>
                  <a:srgbClr val="000000"/>
                </a:solidFill>
                <a:sym typeface="Wingdings" pitchFamily="2" charset="2"/>
              </a:rPr>
              <a:t>5ª Etapa: Aplicação da Decisão </a:t>
            </a:r>
            <a:endParaRPr lang="pt-PT" altLang="pt-BR" sz="2400" b="1" dirty="0">
              <a:solidFill>
                <a:srgbClr val="000000"/>
              </a:solidFill>
              <a:cs typeface="Times New Roman" pitchFamily="18" charset="0"/>
              <a:sym typeface="Wingdings" pitchFamily="2" charset="2"/>
            </a:endParaRPr>
          </a:p>
          <a:p>
            <a:pPr algn="just">
              <a:lnSpc>
                <a:spcPct val="175000"/>
              </a:lnSpc>
              <a:spcAft>
                <a:spcPct val="20000"/>
              </a:spcAft>
              <a:buFont typeface="Wingdings" pitchFamily="2" charset="2"/>
              <a:buNone/>
            </a:pPr>
            <a:r>
              <a:rPr lang="pt-PT" altLang="pt-BR" sz="2400" b="1" dirty="0">
                <a:solidFill>
                  <a:srgbClr val="000000"/>
                </a:solidFill>
                <a:sym typeface="Wingdings" pitchFamily="2" charset="2"/>
              </a:rPr>
              <a:t>6ª Etapa: Controlo e </a:t>
            </a:r>
            <a:r>
              <a:rPr lang="pt-PT" altLang="pt-BR" sz="2400" b="1" dirty="0" smtClean="0">
                <a:solidFill>
                  <a:srgbClr val="000000"/>
                </a:solidFill>
                <a:sym typeface="Wingdings" pitchFamily="2" charset="2"/>
              </a:rPr>
              <a:t>Avaliação</a:t>
            </a:r>
            <a:endParaRPr lang="pt-PT" altLang="pt-BR" sz="2400" b="1" dirty="0">
              <a:solidFill>
                <a:srgbClr val="000000"/>
              </a:solidFill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3857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237B2-6EA7-4737-A995-1C8B313C57BF}" type="slidenum">
              <a:rPr lang="pt-PT" altLang="pt-BR"/>
              <a:pPr/>
              <a:t>11</a:t>
            </a:fld>
            <a:endParaRPr lang="pt-PT" altLang="pt-B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07993" y="42574"/>
            <a:ext cx="8229600" cy="1143000"/>
          </a:xfrm>
        </p:spPr>
        <p:txBody>
          <a:bodyPr/>
          <a:lstStyle/>
          <a:p>
            <a:pPr algn="just"/>
            <a:r>
              <a:rPr lang="pt-PT" altLang="pt-BR" sz="29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/>
            </a:r>
            <a:br>
              <a:rPr lang="pt-PT" altLang="pt-BR" sz="29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</a:br>
            <a:r>
              <a:rPr lang="pt-PT" altLang="pt-BR" sz="25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1ª Etapa: Identificação do Problema</a:t>
            </a:r>
            <a:r>
              <a:rPr lang="pt-PT" altLang="pt-BR" sz="29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 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8229600" cy="174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5000"/>
              </a:lnSpc>
              <a:spcBef>
                <a:spcPct val="50000"/>
              </a:spcBef>
            </a:pPr>
            <a:r>
              <a:rPr lang="pt-PT" altLang="pt-BR" sz="1600" b="1">
                <a:ea typeface="Batang" pitchFamily="18" charset="-127"/>
              </a:rPr>
              <a:t>    </a:t>
            </a:r>
            <a:endParaRPr lang="pt-PT" altLang="pt-BR" sz="1600" b="1"/>
          </a:p>
          <a:p>
            <a:pPr>
              <a:spcBef>
                <a:spcPct val="50000"/>
              </a:spcBef>
            </a:pPr>
            <a:endParaRPr lang="pt-PT" altLang="pt-BR" sz="2000"/>
          </a:p>
          <a:p>
            <a:pPr>
              <a:spcBef>
                <a:spcPct val="50000"/>
              </a:spcBef>
            </a:pPr>
            <a:endParaRPr lang="pt-PT" altLang="pt-BR" sz="2000"/>
          </a:p>
          <a:p>
            <a:pPr>
              <a:spcBef>
                <a:spcPct val="50000"/>
              </a:spcBef>
            </a:pPr>
            <a:endParaRPr lang="pt-PT" altLang="pt-BR" sz="2000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85800" y="2057400"/>
            <a:ext cx="7620000" cy="2786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pt-BR" altLang="pt-BR" sz="2000" dirty="0">
                <a:latin typeface="+mn-lt"/>
              </a:rPr>
              <a:t>O processo se inicia com uma situação de frustração, interesse, desafio, curiosidade ou irritação</a:t>
            </a:r>
            <a:r>
              <a:rPr lang="pt-BR" altLang="pt-BR" sz="2000" dirty="0" smtClean="0">
                <a:latin typeface="+mn-lt"/>
              </a:rPr>
              <a:t>;</a:t>
            </a:r>
          </a:p>
          <a:p>
            <a:pPr algn="just"/>
            <a:endParaRPr lang="pt-BR" altLang="pt-BR" sz="2000" dirty="0">
              <a:latin typeface="+mn-lt"/>
            </a:endParaRPr>
          </a:p>
          <a:p>
            <a:pPr algn="just"/>
            <a:r>
              <a:rPr lang="pt-BR" altLang="pt-BR" sz="2000" dirty="0">
                <a:latin typeface="+mn-lt"/>
              </a:rPr>
              <a:t>Há um objetivo a ser atingido e apresenta-se um obstáculo, ou acontece uma situação irregular que se deve corrigir, ou está ocorrendo um fato que exige um tipo de ação, ou apresenta-se uma oportunidade que pode ser aproveitada. </a:t>
            </a:r>
          </a:p>
          <a:p>
            <a:pPr algn="just">
              <a:lnSpc>
                <a:spcPct val="145000"/>
              </a:lnSpc>
              <a:spcBef>
                <a:spcPct val="50000"/>
              </a:spcBef>
              <a:spcAft>
                <a:spcPct val="35000"/>
              </a:spcAft>
              <a:buFont typeface="Wingdings" pitchFamily="2" charset="2"/>
              <a:buNone/>
            </a:pPr>
            <a:endParaRPr lang="pt-PT" altLang="pt-BR" sz="1800" dirty="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Conector reto 8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9967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237B2-6EA7-4737-A995-1C8B313C57BF}" type="slidenum">
              <a:rPr lang="pt-PT" altLang="pt-BR"/>
              <a:pPr/>
              <a:t>12</a:t>
            </a:fld>
            <a:endParaRPr lang="pt-PT" altLang="pt-B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07993" y="42574"/>
            <a:ext cx="8229600" cy="1143000"/>
          </a:xfrm>
        </p:spPr>
        <p:txBody>
          <a:bodyPr/>
          <a:lstStyle/>
          <a:p>
            <a:pPr algn="just"/>
            <a:r>
              <a:rPr lang="pt-PT" altLang="pt-BR" sz="29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/>
            </a:r>
            <a:br>
              <a:rPr lang="pt-PT" altLang="pt-BR" sz="29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</a:br>
            <a:r>
              <a:rPr lang="pt-PT" altLang="pt-BR" sz="25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1ª Etapa: Identificação do Problema</a:t>
            </a:r>
            <a:r>
              <a:rPr lang="pt-PT" altLang="pt-BR" sz="29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 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8229600" cy="174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5000"/>
              </a:lnSpc>
              <a:spcBef>
                <a:spcPct val="50000"/>
              </a:spcBef>
            </a:pPr>
            <a:r>
              <a:rPr lang="pt-PT" altLang="pt-BR" sz="1600" b="1">
                <a:ea typeface="Batang" pitchFamily="18" charset="-127"/>
              </a:rPr>
              <a:t>    </a:t>
            </a:r>
            <a:endParaRPr lang="pt-PT" altLang="pt-BR" sz="1600" b="1"/>
          </a:p>
          <a:p>
            <a:pPr>
              <a:spcBef>
                <a:spcPct val="50000"/>
              </a:spcBef>
            </a:pPr>
            <a:endParaRPr lang="pt-PT" altLang="pt-BR" sz="2000"/>
          </a:p>
          <a:p>
            <a:pPr>
              <a:spcBef>
                <a:spcPct val="50000"/>
              </a:spcBef>
            </a:pPr>
            <a:endParaRPr lang="pt-PT" altLang="pt-BR" sz="2000"/>
          </a:p>
          <a:p>
            <a:pPr>
              <a:spcBef>
                <a:spcPct val="50000"/>
              </a:spcBef>
            </a:pPr>
            <a:endParaRPr lang="pt-PT" altLang="pt-BR" sz="2000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85800" y="2057400"/>
            <a:ext cx="7620000" cy="235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45000"/>
              </a:lnSpc>
              <a:spcBef>
                <a:spcPct val="50000"/>
              </a:spcBef>
              <a:spcAft>
                <a:spcPct val="35000"/>
              </a:spcAft>
              <a:buFont typeface="Wingdings" pitchFamily="2" charset="2"/>
              <a:buNone/>
            </a:pPr>
            <a:r>
              <a:rPr lang="pt-PT" altLang="pt-BR" sz="1800" dirty="0" smtClean="0">
                <a:solidFill>
                  <a:srgbClr val="000000"/>
                </a:solidFill>
                <a:latin typeface="+mn-lt"/>
              </a:rPr>
              <a:t>Para </a:t>
            </a:r>
            <a:r>
              <a:rPr lang="pt-PT" altLang="pt-BR" sz="1800" dirty="0">
                <a:solidFill>
                  <a:srgbClr val="000000"/>
                </a:solidFill>
                <a:latin typeface="+mn-lt"/>
              </a:rPr>
              <a:t>detectar problemas, os gestores contam com vários indicadores:</a:t>
            </a:r>
            <a:endParaRPr lang="pt-PT" altLang="pt-BR" sz="1800" dirty="0">
              <a:solidFill>
                <a:srgbClr val="000000"/>
              </a:solidFill>
              <a:latin typeface="+mn-lt"/>
              <a:cs typeface="Times New Roman" pitchFamily="18" charset="0"/>
            </a:endParaRPr>
          </a:p>
          <a:p>
            <a:pPr algn="just">
              <a:lnSpc>
                <a:spcPct val="145000"/>
              </a:lnSpc>
              <a:spcBef>
                <a:spcPct val="50000"/>
              </a:spcBef>
              <a:spcAft>
                <a:spcPct val="35000"/>
              </a:spcAft>
              <a:buFont typeface="Wingdings" pitchFamily="2" charset="2"/>
              <a:buAutoNum type="arabicPeriod"/>
            </a:pPr>
            <a:r>
              <a:rPr lang="pt-PT" altLang="pt-BR" sz="1800" b="1" dirty="0">
                <a:solidFill>
                  <a:srgbClr val="000000"/>
                </a:solidFill>
                <a:latin typeface="+mn-lt"/>
              </a:rPr>
              <a:t>Desvio em relação ao desempenho passado</a:t>
            </a:r>
          </a:p>
          <a:p>
            <a:pPr algn="just">
              <a:lnSpc>
                <a:spcPct val="145000"/>
              </a:lnSpc>
              <a:spcBef>
                <a:spcPct val="50000"/>
              </a:spcBef>
              <a:spcAft>
                <a:spcPct val="35000"/>
              </a:spcAft>
              <a:buFont typeface="Wingdings" pitchFamily="2" charset="2"/>
              <a:buAutoNum type="arabicPeriod"/>
            </a:pPr>
            <a:r>
              <a:rPr lang="pt-PT" altLang="pt-BR" sz="1800" b="1" dirty="0">
                <a:solidFill>
                  <a:srgbClr val="000000"/>
                </a:solidFill>
                <a:latin typeface="+mn-lt"/>
              </a:rPr>
              <a:t>Desvio em relação ao plano</a:t>
            </a:r>
            <a:endParaRPr lang="pt-PT" altLang="pt-BR" sz="1800" dirty="0">
              <a:solidFill>
                <a:srgbClr val="000000"/>
              </a:solidFill>
              <a:latin typeface="+mn-lt"/>
            </a:endParaRPr>
          </a:p>
          <a:p>
            <a:pPr algn="just">
              <a:lnSpc>
                <a:spcPct val="145000"/>
              </a:lnSpc>
              <a:spcBef>
                <a:spcPct val="50000"/>
              </a:spcBef>
              <a:spcAft>
                <a:spcPct val="35000"/>
              </a:spcAft>
              <a:buFont typeface="Wingdings" pitchFamily="2" charset="2"/>
              <a:buAutoNum type="arabicPeriod"/>
            </a:pPr>
            <a:r>
              <a:rPr lang="pt-PT" altLang="pt-BR" sz="1800" b="1" dirty="0">
                <a:solidFill>
                  <a:srgbClr val="000000"/>
                </a:solidFill>
                <a:latin typeface="+mn-lt"/>
              </a:rPr>
              <a:t>Crítica externa</a:t>
            </a:r>
            <a:endParaRPr lang="pt-PT" altLang="pt-BR" sz="16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7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Conector reto 8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944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B15-3C22-43CE-9A0A-421E09C30EDD}" type="slidenum">
              <a:rPr lang="pt-PT" altLang="pt-BR"/>
              <a:pPr/>
              <a:t>13</a:t>
            </a:fld>
            <a:endParaRPr lang="pt-PT" altLang="pt-BR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7481" y="-90487"/>
            <a:ext cx="7772400" cy="1143000"/>
          </a:xfrm>
        </p:spPr>
        <p:txBody>
          <a:bodyPr/>
          <a:lstStyle/>
          <a:p>
            <a:pPr algn="just"/>
            <a:r>
              <a:rPr lang="pt-PT" altLang="pt-BR" sz="25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/>
            </a:r>
            <a:br>
              <a:rPr lang="pt-PT" altLang="pt-BR" sz="25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</a:br>
            <a:r>
              <a:rPr lang="pt-PT" altLang="pt-BR" sz="25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/>
            </a:r>
            <a:br>
              <a:rPr lang="pt-PT" altLang="pt-BR" sz="25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</a:br>
            <a:r>
              <a:rPr lang="pt-PT" altLang="pt-BR" sz="25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2ª Etapa: Desenvolvimento de Alternativas</a:t>
            </a:r>
            <a:r>
              <a:rPr lang="pt-PT" altLang="pt-BR" sz="21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 </a:t>
            </a:r>
          </a:p>
        </p:txBody>
      </p:sp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8229600" cy="174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5000"/>
              </a:lnSpc>
              <a:spcBef>
                <a:spcPct val="50000"/>
              </a:spcBef>
            </a:pPr>
            <a:r>
              <a:rPr lang="pt-PT" altLang="pt-BR" sz="1600" b="1">
                <a:ea typeface="Batang" pitchFamily="18" charset="-127"/>
              </a:rPr>
              <a:t>    </a:t>
            </a:r>
            <a:endParaRPr lang="pt-PT" altLang="pt-BR" sz="1600" b="1"/>
          </a:p>
          <a:p>
            <a:pPr>
              <a:spcBef>
                <a:spcPct val="50000"/>
              </a:spcBef>
            </a:pPr>
            <a:endParaRPr lang="pt-PT" altLang="pt-BR" sz="2000"/>
          </a:p>
          <a:p>
            <a:pPr>
              <a:spcBef>
                <a:spcPct val="50000"/>
              </a:spcBef>
            </a:pPr>
            <a:endParaRPr lang="pt-PT" altLang="pt-BR" sz="2000"/>
          </a:p>
          <a:p>
            <a:pPr>
              <a:spcBef>
                <a:spcPct val="50000"/>
              </a:spcBef>
            </a:pPr>
            <a:endParaRPr lang="pt-PT" altLang="pt-BR" sz="2000"/>
          </a:p>
        </p:txBody>
      </p:sp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533400" y="1628800"/>
            <a:ext cx="7620000" cy="5663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70000"/>
              </a:lnSpc>
              <a:spcBef>
                <a:spcPct val="50000"/>
              </a:spcBef>
              <a:spcAft>
                <a:spcPct val="100000"/>
              </a:spcAft>
              <a:buFontTx/>
              <a:buChar char="-"/>
            </a:pPr>
            <a:r>
              <a:rPr lang="pt-PT" altLang="pt-BR" sz="2000" dirty="0">
                <a:solidFill>
                  <a:srgbClr val="000000"/>
                </a:solidFill>
              </a:rPr>
              <a:t>Consiste na listagem das várias formas possíveis de resolver um problema que foi identificado e requer solução. </a:t>
            </a:r>
            <a:endParaRPr lang="pt-PT" altLang="pt-BR" sz="2000" dirty="0" smtClean="0">
              <a:solidFill>
                <a:srgbClr val="000000"/>
              </a:solidFill>
            </a:endParaRPr>
          </a:p>
          <a:p>
            <a:pPr algn="just">
              <a:lnSpc>
                <a:spcPct val="170000"/>
              </a:lnSpc>
              <a:spcBef>
                <a:spcPct val="50000"/>
              </a:spcBef>
              <a:spcAft>
                <a:spcPct val="100000"/>
              </a:spcAft>
              <a:buFontTx/>
              <a:buChar char="-"/>
            </a:pPr>
            <a:r>
              <a:rPr lang="pt-BR" altLang="pt-BR" sz="2000" dirty="0"/>
              <a:t>Consiste em procurar entender o problema ou oportunidade e identificar suas causas e </a:t>
            </a:r>
            <a:r>
              <a:rPr lang="pt-BR" altLang="pt-BR" sz="2000" dirty="0" smtClean="0"/>
              <a:t>consequências;</a:t>
            </a:r>
            <a:endParaRPr lang="pt-BR" altLang="pt-BR" sz="2000" dirty="0"/>
          </a:p>
          <a:p>
            <a:pPr algn="just">
              <a:lnSpc>
                <a:spcPct val="170000"/>
              </a:lnSpc>
              <a:spcBef>
                <a:spcPct val="50000"/>
              </a:spcBef>
              <a:spcAft>
                <a:spcPct val="100000"/>
              </a:spcAft>
              <a:buFontTx/>
              <a:buChar char="-"/>
            </a:pPr>
            <a:r>
              <a:rPr lang="pt-PT" altLang="pt-BR" sz="2000" dirty="0" smtClean="0">
                <a:solidFill>
                  <a:srgbClr val="000000"/>
                </a:solidFill>
              </a:rPr>
              <a:t>Todas </a:t>
            </a:r>
            <a:r>
              <a:rPr lang="pt-PT" altLang="pt-BR" sz="2000" dirty="0">
                <a:solidFill>
                  <a:srgbClr val="000000"/>
                </a:solidFill>
              </a:rPr>
              <a:t>as alternativas possíveis devem ser consideradas. Ao não considerar uma hipótese, antes de avaliar a mesma, podemos estar </a:t>
            </a:r>
            <a:r>
              <a:rPr lang="pt-PT" altLang="pt-BR" sz="2000" dirty="0" smtClean="0">
                <a:solidFill>
                  <a:srgbClr val="000000"/>
                </a:solidFill>
              </a:rPr>
              <a:t>excluindo a </a:t>
            </a:r>
            <a:r>
              <a:rPr lang="pt-PT" altLang="pt-BR" sz="2000" dirty="0">
                <a:solidFill>
                  <a:srgbClr val="000000"/>
                </a:solidFill>
              </a:rPr>
              <a:t>“melhor solução</a:t>
            </a:r>
            <a:r>
              <a:rPr lang="pt-PT" altLang="pt-BR" sz="2000" dirty="0" smtClean="0">
                <a:solidFill>
                  <a:srgbClr val="000000"/>
                </a:solidFill>
              </a:rPr>
              <a:t>”.</a:t>
            </a:r>
          </a:p>
          <a:p>
            <a:pPr algn="just">
              <a:lnSpc>
                <a:spcPct val="170000"/>
              </a:lnSpc>
              <a:spcBef>
                <a:spcPct val="50000"/>
              </a:spcBef>
              <a:spcAft>
                <a:spcPct val="100000"/>
              </a:spcAft>
              <a:buFontTx/>
              <a:buChar char="-"/>
            </a:pPr>
            <a:endParaRPr lang="pt-PT" altLang="pt-BR" sz="20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7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Conector reto 8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6023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1B15-3C22-43CE-9A0A-421E09C30EDD}" type="slidenum">
              <a:rPr lang="pt-PT" altLang="pt-BR"/>
              <a:pPr/>
              <a:t>14</a:t>
            </a:fld>
            <a:endParaRPr lang="pt-PT" altLang="pt-BR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9519" y="-123342"/>
            <a:ext cx="7772400" cy="1143000"/>
          </a:xfrm>
        </p:spPr>
        <p:txBody>
          <a:bodyPr/>
          <a:lstStyle/>
          <a:p>
            <a:pPr algn="l"/>
            <a:r>
              <a:rPr lang="pt-PT" altLang="pt-BR" sz="28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/>
            </a:r>
            <a:br>
              <a:rPr lang="pt-PT" altLang="pt-BR" sz="28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</a:br>
            <a:r>
              <a:rPr lang="pt-PT" altLang="pt-BR" sz="2800" b="1" dirty="0" smtClean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2ª </a:t>
            </a:r>
            <a:r>
              <a:rPr lang="pt-PT" altLang="pt-BR" sz="28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Etapa: Desenvolvimento de </a:t>
            </a:r>
            <a:r>
              <a:rPr lang="pt-PT" altLang="pt-BR" sz="2800" b="1" dirty="0" smtClean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Alternativas</a:t>
            </a:r>
            <a:br>
              <a:rPr lang="pt-PT" altLang="pt-BR" sz="2800" b="1" dirty="0" smtClean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</a:br>
            <a:r>
              <a:rPr lang="pt-PT" altLang="pt-BR" sz="2800" b="1" dirty="0" smtClean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Diagrama de ISHIKAWA</a:t>
            </a:r>
            <a:r>
              <a:rPr lang="pt-PT" altLang="pt-BR" sz="2400" b="1" dirty="0" smtClean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 </a:t>
            </a:r>
            <a:endParaRPr lang="pt-PT" altLang="pt-BR" sz="2400" b="1" dirty="0">
              <a:solidFill>
                <a:srgbClr val="000000"/>
              </a:solidFill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381000" y="1700808"/>
            <a:ext cx="822960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pt-BR" altLang="pt-BR" sz="2000" dirty="0"/>
              <a:t>Técnica criada por Ishikawa em 1943, é conhecida por vários nomes: diagrama causa-efeito, diagrama espinha de peixe, diagrama 4P, diagrama 6M</a:t>
            </a:r>
            <a:r>
              <a:rPr lang="pt-BR" altLang="pt-BR" sz="2000" dirty="0" smtClean="0"/>
              <a:t>.</a:t>
            </a:r>
          </a:p>
          <a:p>
            <a:pPr algn="just"/>
            <a:endParaRPr lang="pt-BR" altLang="pt-BR" sz="2000" dirty="0"/>
          </a:p>
          <a:p>
            <a:pPr algn="just"/>
            <a:r>
              <a:rPr lang="pt-BR" altLang="pt-BR" sz="2000" dirty="0"/>
              <a:t>Ferramenta de grande utilidade, pois permite conhecer os problemas cada vez mais a fundo. Pode ser facilmente aprendida e imediatamente posta em prática por pessoas de qualquer nível dentro da empresa</a:t>
            </a:r>
            <a:r>
              <a:rPr lang="pt-BR" altLang="pt-BR" sz="2000" dirty="0" smtClean="0"/>
              <a:t>.</a:t>
            </a:r>
          </a:p>
          <a:p>
            <a:pPr algn="just"/>
            <a:endParaRPr lang="pt-BR" altLang="pt-BR" sz="2000" dirty="0"/>
          </a:p>
          <a:p>
            <a:pPr algn="just"/>
            <a:r>
              <a:rPr lang="pt-BR" altLang="pt-BR" sz="2000" dirty="0"/>
              <a:t>É útil quando </a:t>
            </a:r>
            <a:r>
              <a:rPr lang="pt-BR" altLang="pt-BR" sz="2000" dirty="0" smtClean="0"/>
              <a:t>necessita </a:t>
            </a:r>
            <a:r>
              <a:rPr lang="pt-BR" altLang="pt-BR" sz="2000" dirty="0"/>
              <a:t>identificar, explorar e ressaltar todas as causas possíveis de um problema ou situação específica. </a:t>
            </a:r>
          </a:p>
        </p:txBody>
      </p:sp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685800" y="2362200"/>
            <a:ext cx="7620000" cy="506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70000"/>
              </a:lnSpc>
              <a:spcBef>
                <a:spcPct val="50000"/>
              </a:spcBef>
              <a:spcAft>
                <a:spcPct val="100000"/>
              </a:spcAft>
              <a:buFontTx/>
              <a:buChar char="-"/>
            </a:pPr>
            <a:endParaRPr lang="pt-PT" altLang="pt-BR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7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Conector reto 8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0261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4530725"/>
          </a:xfrm>
        </p:spPr>
        <p:txBody>
          <a:bodyPr/>
          <a:lstStyle/>
          <a:p>
            <a:r>
              <a:rPr lang="pt-BR" altLang="pt-BR" sz="2800" dirty="0"/>
              <a:t>Pode ser usado individualmente.</a:t>
            </a:r>
          </a:p>
          <a:p>
            <a:r>
              <a:rPr lang="pt-BR" altLang="pt-BR" sz="2800" dirty="0"/>
              <a:t>Discussão em grupo.</a:t>
            </a:r>
          </a:p>
          <a:p>
            <a:r>
              <a:rPr lang="pt-BR" altLang="pt-BR" sz="2800" dirty="0"/>
              <a:t>Destaca as áreas mais significativas.</a:t>
            </a:r>
          </a:p>
        </p:txBody>
      </p:sp>
      <p:sp>
        <p:nvSpPr>
          <p:cNvPr id="3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" name="Conector reto 4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5827" y="405884"/>
            <a:ext cx="47418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altLang="pt-BR" sz="36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Diagrama de ISHIKAWA</a:t>
            </a:r>
            <a:r>
              <a:rPr lang="pt-PT" altLang="pt-BR" sz="32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 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4253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Grp="1" noChangeArrowheads="1"/>
          </p:cNvSpPr>
          <p:nvPr>
            <p:ph type="title"/>
          </p:nvPr>
        </p:nvSpPr>
        <p:spPr>
          <a:xfrm>
            <a:off x="-396552" y="84138"/>
            <a:ext cx="8229600" cy="1143000"/>
          </a:xfrm>
        </p:spPr>
        <p:txBody>
          <a:bodyPr/>
          <a:lstStyle/>
          <a:p>
            <a:r>
              <a:rPr lang="pt-BR" altLang="pt-BR" dirty="0"/>
              <a:t>Diagrama</a:t>
            </a:r>
          </a:p>
        </p:txBody>
      </p:sp>
      <p:sp>
        <p:nvSpPr>
          <p:cNvPr id="69644" name="Rectangle 12"/>
          <p:cNvSpPr>
            <a:spLocks noGrp="1" noChangeArrowheads="1"/>
          </p:cNvSpPr>
          <p:nvPr>
            <p:ph type="body" sz="half" idx="2"/>
          </p:nvPr>
        </p:nvSpPr>
        <p:spPr>
          <a:xfrm>
            <a:off x="539750" y="5084763"/>
            <a:ext cx="8229600" cy="215900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pt-BR" altLang="pt-BR" sz="1000"/>
              <a:t>Fonte: www.proficience.com.br/index_arquivos/QCeTecn_arquivos/FerrEstat_arquivos/causaefeito </a:t>
            </a:r>
          </a:p>
        </p:txBody>
      </p:sp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0" y="1946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9637" name="Picture 5" descr="Espinha de Peixe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628775"/>
            <a:ext cx="7524750" cy="3317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4460875" y="4667250"/>
            <a:ext cx="2222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pt-BR" altLang="pt-BR" sz="1000">
                <a:solidFill>
                  <a:srgbClr val="000000"/>
                </a:solidFill>
                <a:latin typeface="Trebuchet MS" pitchFamily="34" charset="0"/>
                <a:cs typeface="Times New Roman" pitchFamily="18" charset="0"/>
              </a:rPr>
              <a:t> </a:t>
            </a:r>
            <a:endParaRPr lang="pt-BR" altLang="pt-BR"/>
          </a:p>
        </p:txBody>
      </p:sp>
      <p:sp>
        <p:nvSpPr>
          <p:cNvPr id="7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Conector reto 8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461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-1588" y="84138"/>
            <a:ext cx="8229600" cy="1143000"/>
          </a:xfrm>
        </p:spPr>
        <p:txBody>
          <a:bodyPr/>
          <a:lstStyle/>
          <a:p>
            <a:r>
              <a:rPr lang="pt-BR" altLang="pt-BR" b="1" dirty="0"/>
              <a:t>Razões e benefícios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661025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pt-BR" altLang="pt-BR" sz="1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t-BR" altLang="pt-BR" sz="1800" b="1" i="1" u="sng" dirty="0"/>
              <a:t>Razões: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altLang="pt-BR" sz="1800" b="1" u="sng" dirty="0"/>
          </a:p>
          <a:p>
            <a:pPr>
              <a:lnSpc>
                <a:spcPct val="80000"/>
              </a:lnSpc>
            </a:pPr>
            <a:r>
              <a:rPr lang="pt-BR" altLang="pt-BR" sz="1800" dirty="0"/>
              <a:t>Para identificar as informações a respeito das causas do seu problema. </a:t>
            </a:r>
          </a:p>
          <a:p>
            <a:pPr>
              <a:lnSpc>
                <a:spcPct val="80000"/>
              </a:lnSpc>
            </a:pPr>
            <a:r>
              <a:rPr lang="pt-BR" altLang="pt-BR" sz="1800" dirty="0"/>
              <a:t>Para organizar e documentar as causas potenciais de um efeito ou característica de qualidade. </a:t>
            </a:r>
          </a:p>
          <a:p>
            <a:pPr>
              <a:lnSpc>
                <a:spcPct val="80000"/>
              </a:lnSpc>
            </a:pPr>
            <a:r>
              <a:rPr lang="pt-BR" altLang="pt-BR" sz="1800" dirty="0"/>
              <a:t>Para indicar o relacionamento de cada causa e </a:t>
            </a:r>
            <a:r>
              <a:rPr lang="pt-BR" altLang="pt-BR" sz="1800" dirty="0" err="1"/>
              <a:t>subcausa</a:t>
            </a:r>
            <a:r>
              <a:rPr lang="pt-BR" altLang="pt-BR" sz="1800" dirty="0"/>
              <a:t> as demais e ao efeito ou característica de qualidade. </a:t>
            </a:r>
          </a:p>
          <a:p>
            <a:pPr>
              <a:lnSpc>
                <a:spcPct val="80000"/>
              </a:lnSpc>
            </a:pPr>
            <a:r>
              <a:rPr lang="pt-BR" altLang="pt-BR" sz="1800" dirty="0"/>
              <a:t>Reduzir a tendência de procurar uma causa "Verdadeira", em prejuízo do desconhecido. ou </a:t>
            </a:r>
            <a:r>
              <a:rPr lang="pt-BR" altLang="pt-BR" sz="1800" dirty="0" smtClean="0"/>
              <a:t>esquecimento entre as </a:t>
            </a:r>
            <a:r>
              <a:rPr lang="pt-BR" altLang="pt-BR" sz="1800" dirty="0"/>
              <a:t>causas potenciais. </a:t>
            </a:r>
            <a:endParaRPr lang="pt-BR" altLang="pt-BR" sz="1800" b="1" i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altLang="pt-BR" sz="1800" b="1" i="1" u="sng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t-BR" altLang="pt-BR" sz="1800" b="1" i="1" u="sng" dirty="0"/>
              <a:t>Benefícios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altLang="pt-BR" sz="1800" u="sng" dirty="0"/>
          </a:p>
          <a:p>
            <a:pPr>
              <a:lnSpc>
                <a:spcPct val="80000"/>
              </a:lnSpc>
            </a:pPr>
            <a:r>
              <a:rPr lang="pt-BR" altLang="pt-BR" sz="1800" dirty="0"/>
              <a:t>Ajuda a </a:t>
            </a:r>
            <a:r>
              <a:rPr lang="pt-BR" altLang="pt-BR" sz="1800" dirty="0" smtClean="0"/>
              <a:t>focar </a:t>
            </a:r>
            <a:r>
              <a:rPr lang="pt-BR" altLang="pt-BR" sz="1800" dirty="0"/>
              <a:t>o aperfeiçoamento do processo </a:t>
            </a:r>
          </a:p>
          <a:p>
            <a:pPr>
              <a:lnSpc>
                <a:spcPct val="80000"/>
              </a:lnSpc>
            </a:pPr>
            <a:r>
              <a:rPr lang="pt-BR" altLang="pt-BR" sz="1800" dirty="0" smtClean="0"/>
              <a:t>Registra visualmente </a:t>
            </a:r>
            <a:r>
              <a:rPr lang="pt-BR" altLang="pt-BR" sz="1800" dirty="0"/>
              <a:t>as causas potenciais que podem ser revistas e atualizadas. </a:t>
            </a:r>
          </a:p>
          <a:p>
            <a:pPr>
              <a:lnSpc>
                <a:spcPct val="80000"/>
              </a:lnSpc>
            </a:pPr>
            <a:r>
              <a:rPr lang="pt-BR" altLang="pt-BR" sz="1800" dirty="0"/>
              <a:t>Provê urna estrutura para o brainstorming. </a:t>
            </a:r>
          </a:p>
          <a:p>
            <a:pPr>
              <a:lnSpc>
                <a:spcPct val="80000"/>
              </a:lnSpc>
            </a:pPr>
            <a:r>
              <a:rPr lang="pt-BR" altLang="pt-BR" sz="1800" dirty="0"/>
              <a:t>Envolve todos. </a:t>
            </a:r>
          </a:p>
        </p:txBody>
      </p:sp>
      <p:sp>
        <p:nvSpPr>
          <p:cNvPr id="4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" name="Conector reto 5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414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-468560" y="84138"/>
            <a:ext cx="8229600" cy="1143000"/>
          </a:xfrm>
        </p:spPr>
        <p:txBody>
          <a:bodyPr/>
          <a:lstStyle/>
          <a:p>
            <a:r>
              <a:rPr lang="pt-BR" altLang="pt-BR" dirty="0"/>
              <a:t>Exemplo: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pt-BR" altLang="pt-BR" sz="2400" dirty="0"/>
              <a:t> Em uma empresa de mecânica, há muita perda na oficina, no processo de </a:t>
            </a:r>
            <a:r>
              <a:rPr lang="pt-BR" altLang="pt-BR" sz="2400" dirty="0" smtClean="0"/>
              <a:t>fabricação </a:t>
            </a:r>
            <a:r>
              <a:rPr lang="pt-BR" altLang="pt-BR" sz="2400" dirty="0"/>
              <a:t>de peças mecânicas (usinagem). Resolveu-se fazer um estudo para identificar as possíveis causas das perdas.</a:t>
            </a:r>
          </a:p>
        </p:txBody>
      </p:sp>
      <p:sp>
        <p:nvSpPr>
          <p:cNvPr id="4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" name="Conector reto 5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771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6" name="Picture 8" descr="Exemplo Diagrama Espinha de Peixe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692150"/>
            <a:ext cx="8424862" cy="5222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740" name="Rectangle 12"/>
          <p:cNvSpPr>
            <a:spLocks noGrp="1" noChangeArrowheads="1"/>
          </p:cNvSpPr>
          <p:nvPr>
            <p:ph type="body" sz="half" idx="2"/>
          </p:nvPr>
        </p:nvSpPr>
        <p:spPr>
          <a:xfrm>
            <a:off x="539750" y="6021388"/>
            <a:ext cx="8229600" cy="215900"/>
          </a:xfrm>
          <a:noFill/>
          <a:ln/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pt-BR" altLang="pt-BR" sz="1000"/>
              <a:t>Fonte: www.proficience.com.br/index_arquivos/QCeTecn_arquivos/FerrEstat_arquivos/causaefeito </a:t>
            </a:r>
          </a:p>
        </p:txBody>
      </p:sp>
    </p:spTree>
    <p:extLst>
      <p:ext uri="{BB962C8B-B14F-4D97-AF65-F5344CB8AC3E}">
        <p14:creationId xmlns:p14="http://schemas.microsoft.com/office/powerpoint/2010/main" val="215679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4377" y="67695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Tomada de Decisão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902200"/>
          </a:xfrm>
        </p:spPr>
        <p:txBody>
          <a:bodyPr/>
          <a:lstStyle/>
          <a:p>
            <a:pPr algn="just"/>
            <a:endParaRPr lang="pt-BR" altLang="pt-BR" sz="2400" dirty="0"/>
          </a:p>
          <a:p>
            <a:pPr algn="just"/>
            <a:endParaRPr lang="pt-BR" altLang="pt-BR" sz="2400" dirty="0" smtClean="0"/>
          </a:p>
          <a:p>
            <a:endParaRPr lang="pt-BR" altLang="pt-BR" sz="2000" dirty="0" smtClean="0"/>
          </a:p>
          <a:p>
            <a:pPr marL="0" indent="0">
              <a:buNone/>
            </a:pPr>
            <a:endParaRPr lang="pt-BR" altLang="pt-BR" sz="2000" dirty="0" smtClean="0"/>
          </a:p>
          <a:p>
            <a:pPr marL="0" indent="0">
              <a:buNone/>
            </a:pPr>
            <a:endParaRPr lang="pt-BR" altLang="pt-BR" sz="2000" dirty="0" smtClean="0"/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www.jornalagora.com.br/uploads/galeria_fotos/24945_zoo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769" y="1412776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999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46063" y="685800"/>
            <a:ext cx="8897937" cy="1143000"/>
          </a:xfrm>
        </p:spPr>
        <p:txBody>
          <a:bodyPr/>
          <a:lstStyle/>
          <a:p>
            <a:r>
              <a:rPr lang="pt-BR" altLang="pt-BR"/>
              <a:t>Diagnóstico – Diagrama de Ishikawa</a:t>
            </a:r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381000" y="4191000"/>
            <a:ext cx="6934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7315200" y="3124200"/>
            <a:ext cx="2286000" cy="1274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pt-BR" altLang="pt-BR" sz="2400" dirty="0">
                <a:latin typeface="Tahoma" pitchFamily="34" charset="0"/>
              </a:rPr>
              <a:t>Por que ocorrem acidentes de trânsito?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 flipH="1" flipV="1">
            <a:off x="2438400" y="2133600"/>
            <a:ext cx="762000" cy="2057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H="1" flipV="1">
            <a:off x="5791200" y="2133600"/>
            <a:ext cx="762000" cy="2057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rot="2078444" flipH="1" flipV="1">
            <a:off x="2514600" y="4191000"/>
            <a:ext cx="762000" cy="2057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rot="2078444" flipH="1" flipV="1">
            <a:off x="5867400" y="4191000"/>
            <a:ext cx="762000" cy="2057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1219200" y="1600200"/>
            <a:ext cx="342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3600" dirty="0">
                <a:latin typeface="Tahoma" pitchFamily="34" charset="0"/>
              </a:rPr>
              <a:t>Motorista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4724400" y="1600200"/>
            <a:ext cx="342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3600">
                <a:latin typeface="Tahoma" pitchFamily="34" charset="0"/>
              </a:rPr>
              <a:t>Veículos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1219200" y="6140450"/>
            <a:ext cx="342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3600">
                <a:latin typeface="Tahoma" pitchFamily="34" charset="0"/>
              </a:rPr>
              <a:t>Fiscalização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5410200" y="6140450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3600">
                <a:latin typeface="Tahoma" pitchFamily="34" charset="0"/>
              </a:rPr>
              <a:t>Vias</a:t>
            </a:r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>
            <a:off x="609600" y="28956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76200" y="243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dirty="0">
                <a:latin typeface="Tahoma" pitchFamily="34" charset="0"/>
              </a:rPr>
              <a:t>Falta de educação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190500" y="3322023"/>
            <a:ext cx="28956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1600" dirty="0">
                <a:latin typeface="Tahoma" pitchFamily="34" charset="0"/>
              </a:rPr>
              <a:t>Desconhece a fiscalização</a:t>
            </a:r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457200" y="38100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1295400" y="4572000"/>
            <a:ext cx="20574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1600" dirty="0">
                <a:latin typeface="Tahoma" pitchFamily="34" charset="0"/>
              </a:rPr>
              <a:t>Insuficiente</a:t>
            </a:r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609600" y="45720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499" name="Line 19"/>
          <p:cNvSpPr>
            <a:spLocks noChangeShapeType="1"/>
          </p:cNvSpPr>
          <p:nvPr/>
        </p:nvSpPr>
        <p:spPr bwMode="auto">
          <a:xfrm>
            <a:off x="609600" y="54102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609600" y="4953000"/>
            <a:ext cx="2286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dirty="0">
                <a:latin typeface="Tahoma" pitchFamily="34" charset="0"/>
              </a:rPr>
              <a:t>Sem </a:t>
            </a:r>
            <a:r>
              <a:rPr lang="pt-BR" altLang="pt-BR" sz="1600" dirty="0">
                <a:latin typeface="Tahoma" pitchFamily="34" charset="0"/>
              </a:rPr>
              <a:t>equipamento</a:t>
            </a:r>
            <a:endParaRPr lang="pt-BR" altLang="pt-BR" dirty="0">
              <a:latin typeface="Tahoma" pitchFamily="34" charset="0"/>
            </a:endParaRPr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>
            <a:off x="4038600" y="2895600"/>
            <a:ext cx="205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502" name="Line 22"/>
          <p:cNvSpPr>
            <a:spLocks noChangeShapeType="1"/>
          </p:cNvSpPr>
          <p:nvPr/>
        </p:nvSpPr>
        <p:spPr bwMode="auto">
          <a:xfrm flipH="1">
            <a:off x="3810000" y="38100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503" name="Line 23"/>
          <p:cNvSpPr>
            <a:spLocks noChangeShapeType="1"/>
          </p:cNvSpPr>
          <p:nvPr/>
        </p:nvSpPr>
        <p:spPr bwMode="auto">
          <a:xfrm flipH="1">
            <a:off x="3962400" y="45720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504" name="Line 24"/>
          <p:cNvSpPr>
            <a:spLocks noChangeShapeType="1"/>
          </p:cNvSpPr>
          <p:nvPr/>
        </p:nvSpPr>
        <p:spPr bwMode="auto">
          <a:xfrm>
            <a:off x="3962400" y="54102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3543300" y="2438399"/>
            <a:ext cx="28956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1600">
                <a:latin typeface="Tahoma" pitchFamily="34" charset="0"/>
              </a:rPr>
              <a:t>Velhos e mal-conservados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3505200" y="3352800"/>
            <a:ext cx="28956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1400" dirty="0">
                <a:latin typeface="Tahoma" pitchFamily="34" charset="0"/>
              </a:rPr>
              <a:t>Falta equipamento de segurança</a:t>
            </a: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3886200" y="45720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dirty="0">
                <a:latin typeface="Tahoma" pitchFamily="34" charset="0"/>
              </a:rPr>
              <a:t>Sem conservação</a:t>
            </a:r>
          </a:p>
        </p:txBody>
      </p:sp>
      <p:sp>
        <p:nvSpPr>
          <p:cNvPr id="20508" name="Text Box 28"/>
          <p:cNvSpPr txBox="1">
            <a:spLocks noChangeArrowheads="1"/>
          </p:cNvSpPr>
          <p:nvPr/>
        </p:nvSpPr>
        <p:spPr bwMode="auto">
          <a:xfrm>
            <a:off x="3429000" y="54102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>
                <a:latin typeface="Tahoma" pitchFamily="34" charset="0"/>
              </a:rPr>
              <a:t>Falta de educação</a:t>
            </a:r>
          </a:p>
        </p:txBody>
      </p:sp>
    </p:spTree>
    <p:extLst>
      <p:ext uri="{BB962C8B-B14F-4D97-AF65-F5344CB8AC3E}">
        <p14:creationId xmlns:p14="http://schemas.microsoft.com/office/powerpoint/2010/main" val="35271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B6E78-3A05-49A9-84BD-B1CA0764B212}" type="slidenum">
              <a:rPr lang="pt-PT" altLang="pt-BR"/>
              <a:pPr/>
              <a:t>21</a:t>
            </a:fld>
            <a:endParaRPr lang="pt-PT" altLang="pt-BR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-10228" y="0"/>
            <a:ext cx="7772400" cy="1143000"/>
          </a:xfrm>
        </p:spPr>
        <p:txBody>
          <a:bodyPr/>
          <a:lstStyle/>
          <a:p>
            <a:pPr algn="just"/>
            <a:r>
              <a:rPr lang="pt-PT" altLang="pt-BR" sz="25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/>
            </a:r>
            <a:br>
              <a:rPr lang="pt-PT" altLang="pt-BR" sz="25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</a:br>
            <a:r>
              <a:rPr lang="pt-PT" altLang="pt-BR" sz="25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3ª Etapa: Avaliação de Alternativas</a:t>
            </a:r>
            <a:r>
              <a:rPr lang="pt-PT" altLang="pt-BR" sz="21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 </a:t>
            </a:r>
          </a:p>
        </p:txBody>
      </p: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8229600" cy="174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5000"/>
              </a:lnSpc>
              <a:spcBef>
                <a:spcPct val="50000"/>
              </a:spcBef>
            </a:pPr>
            <a:r>
              <a:rPr lang="pt-PT" altLang="pt-BR" sz="1600" b="1">
                <a:ea typeface="Batang" pitchFamily="18" charset="-127"/>
              </a:rPr>
              <a:t>    </a:t>
            </a:r>
            <a:endParaRPr lang="pt-PT" altLang="pt-BR" sz="1600" b="1"/>
          </a:p>
          <a:p>
            <a:pPr>
              <a:spcBef>
                <a:spcPct val="50000"/>
              </a:spcBef>
            </a:pPr>
            <a:endParaRPr lang="pt-PT" altLang="pt-BR" sz="2000"/>
          </a:p>
          <a:p>
            <a:pPr>
              <a:spcBef>
                <a:spcPct val="50000"/>
              </a:spcBef>
            </a:pPr>
            <a:endParaRPr lang="pt-PT" altLang="pt-BR" sz="2000"/>
          </a:p>
          <a:p>
            <a:pPr>
              <a:spcBef>
                <a:spcPct val="50000"/>
              </a:spcBef>
            </a:pPr>
            <a:endParaRPr lang="pt-PT" altLang="pt-BR" sz="2000"/>
          </a:p>
        </p:txBody>
      </p:sp>
      <p:sp>
        <p:nvSpPr>
          <p:cNvPr id="112645" name="Rectangle 5"/>
          <p:cNvSpPr>
            <a:spLocks noChangeArrowheads="1"/>
          </p:cNvSpPr>
          <p:nvPr/>
        </p:nvSpPr>
        <p:spPr bwMode="auto">
          <a:xfrm>
            <a:off x="533400" y="1981200"/>
            <a:ext cx="8077200" cy="3418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35000"/>
              </a:lnSpc>
              <a:spcBef>
                <a:spcPct val="50000"/>
              </a:spcBef>
              <a:spcAft>
                <a:spcPct val="100000"/>
              </a:spcAft>
              <a:buFont typeface="Wingdings" pitchFamily="2" charset="2"/>
              <a:buNone/>
            </a:pPr>
            <a:r>
              <a:rPr lang="pt-PT" altLang="pt-BR" sz="2000" dirty="0">
                <a:solidFill>
                  <a:srgbClr val="000000"/>
                </a:solidFill>
              </a:rPr>
              <a:t>Uma vez desenvolvidas, </a:t>
            </a:r>
            <a:r>
              <a:rPr lang="pt-PT" altLang="pt-BR" sz="2000" b="1" dirty="0">
                <a:solidFill>
                  <a:srgbClr val="000000"/>
                </a:solidFill>
              </a:rPr>
              <a:t>as alternativas devem ser avaliadas e comparadas</a:t>
            </a:r>
            <a:r>
              <a:rPr lang="pt-PT" altLang="pt-BR" sz="2000" dirty="0">
                <a:solidFill>
                  <a:srgbClr val="000000"/>
                </a:solidFill>
              </a:rPr>
              <a:t>. </a:t>
            </a:r>
          </a:p>
          <a:p>
            <a:pPr algn="just">
              <a:lnSpc>
                <a:spcPct val="135000"/>
              </a:lnSpc>
              <a:spcBef>
                <a:spcPct val="50000"/>
              </a:spcBef>
              <a:spcAft>
                <a:spcPct val="100000"/>
              </a:spcAft>
              <a:buFont typeface="Wingdings" pitchFamily="2" charset="2"/>
              <a:buNone/>
            </a:pPr>
            <a:r>
              <a:rPr lang="pt-PT" altLang="pt-BR" sz="2000" b="1" dirty="0">
                <a:solidFill>
                  <a:srgbClr val="000000"/>
                </a:solidFill>
              </a:rPr>
              <a:t>A relação alternativa – resultado baseia-se em três condições possíveis: </a:t>
            </a:r>
            <a:endParaRPr lang="pt-PT" altLang="pt-BR" sz="2000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>
              <a:lnSpc>
                <a:spcPct val="105000"/>
              </a:lnSpc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ü"/>
            </a:pPr>
            <a:r>
              <a:rPr lang="pt-PT" altLang="pt-BR" sz="2000" b="1" dirty="0">
                <a:solidFill>
                  <a:srgbClr val="000000"/>
                </a:solidFill>
              </a:rPr>
              <a:t>Certeza</a:t>
            </a:r>
            <a:endParaRPr lang="pt-PT" altLang="pt-BR" sz="20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>
              <a:lnSpc>
                <a:spcPct val="105000"/>
              </a:lnSpc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ü"/>
            </a:pPr>
            <a:r>
              <a:rPr lang="pt-PT" altLang="pt-BR" sz="2000" b="1" dirty="0">
                <a:solidFill>
                  <a:srgbClr val="000000"/>
                </a:solidFill>
              </a:rPr>
              <a:t>Risco</a:t>
            </a:r>
            <a:endParaRPr lang="pt-PT" altLang="pt-BR" sz="20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>
              <a:lnSpc>
                <a:spcPct val="105000"/>
              </a:lnSpc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ü"/>
            </a:pPr>
            <a:r>
              <a:rPr lang="pt-PT" altLang="pt-BR" sz="2000" b="1" dirty="0">
                <a:solidFill>
                  <a:srgbClr val="000000"/>
                </a:solidFill>
              </a:rPr>
              <a:t>Incerteza</a:t>
            </a:r>
            <a:endParaRPr lang="pt-PT" altLang="pt-BR" sz="2000" dirty="0">
              <a:solidFill>
                <a:srgbClr val="000000"/>
              </a:solidFill>
            </a:endParaRPr>
          </a:p>
        </p:txBody>
      </p:sp>
      <p:sp>
        <p:nvSpPr>
          <p:cNvPr id="7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Conector reto 8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9441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ACC4A-2673-4370-9C10-B5B7EF7B7140}" type="slidenum">
              <a:rPr lang="pt-PT" altLang="pt-BR"/>
              <a:pPr/>
              <a:t>22</a:t>
            </a:fld>
            <a:endParaRPr lang="pt-PT" altLang="pt-BR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-37147" y="19050"/>
            <a:ext cx="7772400" cy="1143000"/>
          </a:xfrm>
        </p:spPr>
        <p:txBody>
          <a:bodyPr/>
          <a:lstStyle/>
          <a:p>
            <a:pPr algn="just"/>
            <a:r>
              <a:rPr lang="pt-PT" altLang="pt-BR" sz="21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/>
            </a:r>
            <a:br>
              <a:rPr lang="pt-PT" altLang="pt-BR" sz="21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</a:br>
            <a:r>
              <a:rPr lang="pt-PT" altLang="pt-BR" sz="25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4ª Etapa: Escolha de uma Alternativa</a:t>
            </a:r>
            <a:r>
              <a:rPr lang="pt-PT" altLang="pt-BR" sz="21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  </a:t>
            </a:r>
          </a:p>
        </p:txBody>
      </p:sp>
      <p:sp>
        <p:nvSpPr>
          <p:cNvPr id="138244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8229600" cy="174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5000"/>
              </a:lnSpc>
              <a:spcBef>
                <a:spcPct val="50000"/>
              </a:spcBef>
            </a:pPr>
            <a:r>
              <a:rPr lang="pt-PT" altLang="pt-BR" sz="1600" b="1">
                <a:ea typeface="Batang" pitchFamily="18" charset="-127"/>
              </a:rPr>
              <a:t>    </a:t>
            </a:r>
            <a:endParaRPr lang="pt-PT" altLang="pt-BR" sz="1600" b="1"/>
          </a:p>
          <a:p>
            <a:pPr>
              <a:spcBef>
                <a:spcPct val="50000"/>
              </a:spcBef>
            </a:pPr>
            <a:endParaRPr lang="pt-PT" altLang="pt-BR" sz="2000"/>
          </a:p>
          <a:p>
            <a:pPr>
              <a:spcBef>
                <a:spcPct val="50000"/>
              </a:spcBef>
            </a:pPr>
            <a:endParaRPr lang="pt-PT" altLang="pt-BR" sz="2000"/>
          </a:p>
          <a:p>
            <a:pPr>
              <a:spcBef>
                <a:spcPct val="50000"/>
              </a:spcBef>
            </a:pPr>
            <a:endParaRPr lang="pt-PT" altLang="pt-BR" sz="2000"/>
          </a:p>
        </p:txBody>
      </p:sp>
      <p:sp>
        <p:nvSpPr>
          <p:cNvPr id="138245" name="Rectangle 5"/>
          <p:cNvSpPr>
            <a:spLocks noChangeArrowheads="1"/>
          </p:cNvSpPr>
          <p:nvPr/>
        </p:nvSpPr>
        <p:spPr bwMode="auto">
          <a:xfrm>
            <a:off x="452620" y="1403739"/>
            <a:ext cx="8153400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45000"/>
              </a:lnSpc>
              <a:spcBef>
                <a:spcPct val="50000"/>
              </a:spcBef>
              <a:spcAft>
                <a:spcPct val="100000"/>
              </a:spcAft>
              <a:buFont typeface="Wingdings" pitchFamily="2" charset="2"/>
              <a:buChar char="ü"/>
            </a:pPr>
            <a:r>
              <a:rPr lang="pt-PT" altLang="pt-BR" sz="2000" dirty="0">
                <a:solidFill>
                  <a:srgbClr val="000000"/>
                </a:solidFill>
              </a:rPr>
              <a:t>A alternativa que se mostrar mais vantajosa para a organização será a escolhida para ser implementada. </a:t>
            </a:r>
            <a:endParaRPr lang="pt-PT" altLang="pt-BR" sz="2000" dirty="0">
              <a:solidFill>
                <a:srgbClr val="000000"/>
              </a:solidFill>
              <a:cs typeface="Times New Roman" pitchFamily="18" charset="0"/>
            </a:endParaRPr>
          </a:p>
          <a:p>
            <a:pPr algn="just">
              <a:lnSpc>
                <a:spcPct val="145000"/>
              </a:lnSpc>
              <a:spcBef>
                <a:spcPct val="50000"/>
              </a:spcBef>
              <a:spcAft>
                <a:spcPct val="100000"/>
              </a:spcAft>
              <a:buFont typeface="Wingdings" pitchFamily="2" charset="2"/>
              <a:buChar char="ü"/>
            </a:pPr>
            <a:r>
              <a:rPr lang="pt-PT" altLang="pt-BR" sz="2000" dirty="0">
                <a:solidFill>
                  <a:srgbClr val="000000"/>
                </a:solidFill>
              </a:rPr>
              <a:t>A escolha de uma alternativa visa resolver um problema para se atingir um </a:t>
            </a:r>
            <a:r>
              <a:rPr lang="pt-PT" altLang="pt-BR" sz="2000" dirty="0" smtClean="0">
                <a:solidFill>
                  <a:srgbClr val="000000"/>
                </a:solidFill>
              </a:rPr>
              <a:t>objetivo </a:t>
            </a:r>
            <a:r>
              <a:rPr lang="pt-PT" altLang="pt-BR" sz="2000" dirty="0">
                <a:solidFill>
                  <a:srgbClr val="000000"/>
                </a:solidFill>
              </a:rPr>
              <a:t>pré-determinado. </a:t>
            </a:r>
          </a:p>
          <a:p>
            <a:pPr algn="just">
              <a:lnSpc>
                <a:spcPct val="145000"/>
              </a:lnSpc>
              <a:spcBef>
                <a:spcPct val="50000"/>
              </a:spcBef>
              <a:spcAft>
                <a:spcPct val="100000"/>
              </a:spcAft>
              <a:buFont typeface="Wingdings" pitchFamily="2" charset="2"/>
              <a:buChar char="ü"/>
            </a:pPr>
            <a:r>
              <a:rPr lang="pt-PT" altLang="pt-BR" sz="2000" dirty="0">
                <a:solidFill>
                  <a:srgbClr val="000000"/>
                </a:solidFill>
              </a:rPr>
              <a:t>Mais do que “</a:t>
            </a:r>
            <a:r>
              <a:rPr lang="pt-PT" altLang="pt-BR" sz="2000" dirty="0" smtClean="0">
                <a:solidFill>
                  <a:srgbClr val="000000"/>
                </a:solidFill>
              </a:rPr>
              <a:t>otimizar</a:t>
            </a:r>
            <a:r>
              <a:rPr lang="pt-PT" altLang="pt-BR" sz="2000" dirty="0">
                <a:solidFill>
                  <a:srgbClr val="000000"/>
                </a:solidFill>
              </a:rPr>
              <a:t>”, o decisor precisa de “satisfazer”, isto é, escolher uma alternativa que conduza a um resultado aceitável, satisfatório</a:t>
            </a:r>
            <a:r>
              <a:rPr lang="pt-PT" altLang="pt-BR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7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Conector reto 8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987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EB2B8-11EC-4AA3-842D-4A6BFFCEBF28}" type="slidenum">
              <a:rPr lang="pt-PT" altLang="pt-BR"/>
              <a:pPr/>
              <a:t>23</a:t>
            </a:fld>
            <a:endParaRPr lang="pt-PT" altLang="pt-BR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65215"/>
            <a:ext cx="8229600" cy="1143000"/>
          </a:xfrm>
        </p:spPr>
        <p:txBody>
          <a:bodyPr/>
          <a:lstStyle/>
          <a:p>
            <a:pPr algn="just"/>
            <a:r>
              <a:rPr lang="pt-PT" altLang="pt-BR" sz="21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/>
            </a:r>
            <a:br>
              <a:rPr lang="pt-PT" altLang="pt-BR" sz="21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</a:br>
            <a:r>
              <a:rPr lang="pt-PT" altLang="pt-BR" sz="25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5ª Etapa: Aplicação da Decisão</a:t>
            </a:r>
            <a:r>
              <a:rPr lang="pt-PT" altLang="pt-BR" sz="21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>  </a:t>
            </a:r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539750" y="1628800"/>
            <a:ext cx="8077200" cy="2322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087438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724025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360613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99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454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911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368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8260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15000"/>
              </a:lnSpc>
              <a:buFont typeface="Wingdings" pitchFamily="2" charset="2"/>
              <a:buNone/>
            </a:pPr>
            <a:r>
              <a:rPr lang="pt-PT" altLang="pt-BR" sz="1800" dirty="0">
                <a:solidFill>
                  <a:srgbClr val="000000"/>
                </a:solidFill>
                <a:latin typeface="Arial" charset="0"/>
              </a:rPr>
              <a:t>	É a etapa que corresponde à passagem à </a:t>
            </a:r>
            <a:r>
              <a:rPr lang="pt-PT" altLang="pt-BR" sz="1800" dirty="0" smtClean="0">
                <a:solidFill>
                  <a:srgbClr val="000000"/>
                </a:solidFill>
                <a:latin typeface="Arial" charset="0"/>
              </a:rPr>
              <a:t>ação</a:t>
            </a:r>
            <a:r>
              <a:rPr lang="pt-PT" altLang="pt-BR" sz="1800" dirty="0">
                <a:solidFill>
                  <a:srgbClr val="000000"/>
                </a:solidFill>
                <a:latin typeface="Arial" charset="0"/>
              </a:rPr>
              <a:t>. </a:t>
            </a: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r>
              <a:rPr lang="pt-PT" altLang="pt-BR" sz="1800" dirty="0">
                <a:solidFill>
                  <a:srgbClr val="000000"/>
                </a:solidFill>
                <a:latin typeface="Arial" charset="0"/>
              </a:rPr>
              <a:t>	Uma decisão deve ser eficazmente implementada para que se </a:t>
            </a:r>
            <a:r>
              <a:rPr lang="pt-PT" altLang="pt-BR" sz="1800" dirty="0" smtClean="0">
                <a:solidFill>
                  <a:srgbClr val="000000"/>
                </a:solidFill>
                <a:latin typeface="Arial" charset="0"/>
              </a:rPr>
              <a:t>cumpra </a:t>
            </a:r>
            <a:r>
              <a:rPr lang="pt-PT" altLang="pt-BR" sz="1800" dirty="0">
                <a:solidFill>
                  <a:srgbClr val="000000"/>
                </a:solidFill>
                <a:latin typeface="Arial" charset="0"/>
              </a:rPr>
              <a:t>o </a:t>
            </a:r>
            <a:r>
              <a:rPr lang="pt-PT" altLang="pt-BR" sz="1800" dirty="0" smtClean="0">
                <a:solidFill>
                  <a:srgbClr val="000000"/>
                </a:solidFill>
                <a:latin typeface="Arial" charset="0"/>
              </a:rPr>
              <a:t>objetivo </a:t>
            </a:r>
            <a:r>
              <a:rPr lang="pt-PT" altLang="pt-BR" sz="1800" dirty="0">
                <a:solidFill>
                  <a:srgbClr val="000000"/>
                </a:solidFill>
                <a:latin typeface="Arial" charset="0"/>
              </a:rPr>
              <a:t>para o qual foi tomada. </a:t>
            </a: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r>
              <a:rPr lang="pt-PT" altLang="pt-BR" sz="1800" dirty="0">
                <a:solidFill>
                  <a:srgbClr val="000000"/>
                </a:solidFill>
                <a:latin typeface="Arial" charset="0"/>
              </a:rPr>
              <a:t>		</a:t>
            </a: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816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EB2B8-11EC-4AA3-842D-4A6BFFCEBF28}" type="slidenum">
              <a:rPr lang="pt-PT" altLang="pt-BR"/>
              <a:pPr/>
              <a:t>24</a:t>
            </a:fld>
            <a:endParaRPr lang="pt-PT" altLang="pt-BR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65215"/>
            <a:ext cx="8229600" cy="1143000"/>
          </a:xfrm>
        </p:spPr>
        <p:txBody>
          <a:bodyPr/>
          <a:lstStyle/>
          <a:p>
            <a:pPr algn="l"/>
            <a:r>
              <a:rPr lang="pt-PT" altLang="pt-BR" sz="21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/>
            </a:r>
            <a:br>
              <a:rPr lang="pt-PT" altLang="pt-BR" sz="21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</a:br>
            <a:r>
              <a:rPr lang="pt-PT" altLang="pt-BR" sz="2400" b="1" dirty="0">
                <a:solidFill>
                  <a:srgbClr val="000000"/>
                </a:solidFill>
                <a:latin typeface="Arial" charset="0"/>
                <a:sym typeface="Wingdings" pitchFamily="2" charset="2"/>
              </a:rPr>
              <a:t>6ª Etapa: </a:t>
            </a:r>
            <a:r>
              <a:rPr lang="pt-PT" altLang="pt-BR" sz="2400" b="1" dirty="0" smtClean="0">
                <a:solidFill>
                  <a:srgbClr val="000000"/>
                </a:solidFill>
                <a:latin typeface="Arial" charset="0"/>
                <a:sym typeface="Wingdings" pitchFamily="2" charset="2"/>
              </a:rPr>
              <a:t>Controle </a:t>
            </a:r>
            <a:r>
              <a:rPr lang="pt-PT" altLang="pt-BR" sz="2400" b="1" dirty="0">
                <a:solidFill>
                  <a:srgbClr val="000000"/>
                </a:solidFill>
                <a:latin typeface="Arial" charset="0"/>
                <a:sym typeface="Wingdings" pitchFamily="2" charset="2"/>
              </a:rPr>
              <a:t>e </a:t>
            </a:r>
            <a:r>
              <a:rPr lang="pt-PT" altLang="pt-BR" sz="2400" b="1" dirty="0" smtClean="0">
                <a:solidFill>
                  <a:srgbClr val="000000"/>
                </a:solidFill>
                <a:latin typeface="Arial" charset="0"/>
                <a:sym typeface="Wingdings" pitchFamily="2" charset="2"/>
              </a:rPr>
              <a:t>Avaliação</a:t>
            </a:r>
            <a:br>
              <a:rPr lang="pt-PT" altLang="pt-BR" sz="2400" b="1" dirty="0" smtClean="0">
                <a:solidFill>
                  <a:srgbClr val="000000"/>
                </a:solidFill>
                <a:latin typeface="Arial" charset="0"/>
                <a:sym typeface="Wingdings" pitchFamily="2" charset="2"/>
              </a:rPr>
            </a:br>
            <a:endParaRPr lang="pt-PT" altLang="pt-BR" sz="2100" b="1" dirty="0">
              <a:solidFill>
                <a:srgbClr val="000000"/>
              </a:solidFill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539750" y="1628800"/>
            <a:ext cx="8077200" cy="2322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087438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724025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360613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99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454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911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368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8260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15000"/>
              </a:lnSpc>
              <a:buFont typeface="Wingdings" pitchFamily="2" charset="2"/>
              <a:buNone/>
            </a:pPr>
            <a:r>
              <a:rPr lang="pt-PT" altLang="pt-BR" sz="1800" dirty="0">
                <a:solidFill>
                  <a:srgbClr val="000000"/>
                </a:solidFill>
                <a:latin typeface="Arial" charset="0"/>
              </a:rPr>
              <a:t>	 Implementar uma decisão envolve mais do que dar ordens adequadas. </a:t>
            </a: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r>
              <a:rPr lang="pt-PT" altLang="pt-BR" sz="1800" dirty="0">
                <a:solidFill>
                  <a:srgbClr val="000000"/>
                </a:solidFill>
                <a:latin typeface="Arial" charset="0"/>
              </a:rPr>
              <a:t>	Só com mecanismos de </a:t>
            </a:r>
            <a:r>
              <a:rPr lang="pt-PT" altLang="pt-BR" sz="1800" dirty="0" smtClean="0">
                <a:solidFill>
                  <a:srgbClr val="000000"/>
                </a:solidFill>
                <a:latin typeface="Arial" charset="0"/>
              </a:rPr>
              <a:t>controle </a:t>
            </a:r>
            <a:r>
              <a:rPr lang="pt-PT" altLang="pt-BR" sz="1800" dirty="0">
                <a:solidFill>
                  <a:srgbClr val="000000"/>
                </a:solidFill>
                <a:latin typeface="Arial" charset="0"/>
              </a:rPr>
              <a:t>é possível obter </a:t>
            </a:r>
            <a:r>
              <a:rPr lang="pt-PT" altLang="pt-BR" sz="1800" i="1" dirty="0">
                <a:solidFill>
                  <a:srgbClr val="000000"/>
                </a:solidFill>
                <a:latin typeface="Arial" charset="0"/>
              </a:rPr>
              <a:t>feedback</a:t>
            </a:r>
            <a:r>
              <a:rPr lang="pt-PT" altLang="pt-BR" sz="1800" dirty="0">
                <a:solidFill>
                  <a:srgbClr val="000000"/>
                </a:solidFill>
                <a:latin typeface="Arial" charset="0"/>
              </a:rPr>
              <a:t> sobre a resolução do problema.</a:t>
            </a:r>
            <a:endParaRPr lang="pt-PT" altLang="pt-BR" sz="1800" dirty="0">
              <a:solidFill>
                <a:srgbClr val="000000"/>
              </a:solidFill>
              <a:latin typeface="Arial" charset="0"/>
              <a:sym typeface="Wingdings" pitchFamily="2" charset="2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r>
              <a:rPr lang="pt-PT" altLang="pt-BR" sz="1800" dirty="0">
                <a:solidFill>
                  <a:srgbClr val="000000"/>
                </a:solidFill>
                <a:latin typeface="Arial" charset="0"/>
              </a:rPr>
              <a:t>		</a:t>
            </a: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2" name="Picture 2" descr="https://catracalivre.com.br/wp-content/uploads/2013/06/shutterstock_11393020_ne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121740"/>
            <a:ext cx="4449390" cy="3337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0774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EB2B8-11EC-4AA3-842D-4A6BFFCEBF28}" type="slidenum">
              <a:rPr lang="pt-PT" altLang="pt-BR"/>
              <a:pPr/>
              <a:t>25</a:t>
            </a:fld>
            <a:endParaRPr lang="pt-PT" altLang="pt-BR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65215"/>
            <a:ext cx="8229600" cy="1143000"/>
          </a:xfrm>
        </p:spPr>
        <p:txBody>
          <a:bodyPr/>
          <a:lstStyle/>
          <a:p>
            <a:pPr algn="l"/>
            <a:r>
              <a:rPr lang="pt-PT" altLang="pt-BR" sz="21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/>
            </a:r>
            <a:br>
              <a:rPr lang="pt-PT" altLang="pt-BR" sz="21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</a:br>
            <a:r>
              <a:rPr lang="pt-PT" altLang="pt-BR" sz="2400" b="1" dirty="0" smtClean="0">
                <a:solidFill>
                  <a:srgbClr val="000000"/>
                </a:solidFill>
                <a:latin typeface="Arial" charset="0"/>
                <a:sym typeface="Wingdings" pitchFamily="2" charset="2"/>
              </a:rPr>
              <a:t>Estilos de Decisão</a:t>
            </a:r>
            <a:br>
              <a:rPr lang="pt-PT" altLang="pt-BR" sz="2400" b="1" dirty="0" smtClean="0">
                <a:solidFill>
                  <a:srgbClr val="000000"/>
                </a:solidFill>
                <a:latin typeface="Arial" charset="0"/>
                <a:sym typeface="Wingdings" pitchFamily="2" charset="2"/>
              </a:rPr>
            </a:br>
            <a:endParaRPr lang="pt-PT" altLang="pt-BR" sz="2100" b="1" dirty="0">
              <a:solidFill>
                <a:srgbClr val="000000"/>
              </a:solidFill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251520" y="1372011"/>
            <a:ext cx="8077200" cy="4552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087438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724025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360613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99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454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911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368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8260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b="1" dirty="0" smtClean="0">
              <a:solidFill>
                <a:srgbClr val="000000"/>
              </a:solidFill>
              <a:latin typeface="Arial" charset="0"/>
              <a:sym typeface="Wingdings" pitchFamily="2" charset="2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r>
              <a:rPr lang="pt-PT" altLang="pt-BR" sz="1800" b="1" dirty="0" smtClean="0">
                <a:solidFill>
                  <a:srgbClr val="000000"/>
                </a:solidFill>
                <a:latin typeface="Arial" charset="0"/>
                <a:sym typeface="Wingdings" pitchFamily="2" charset="2"/>
              </a:rPr>
              <a:t>Diretivo </a:t>
            </a:r>
            <a:r>
              <a:rPr lang="pt-PT" altLang="pt-BR" sz="1800" dirty="0" smtClean="0">
                <a:solidFill>
                  <a:srgbClr val="000000"/>
                </a:solidFill>
                <a:latin typeface="Arial" charset="0"/>
                <a:sym typeface="Wingdings" pitchFamily="2" charset="2"/>
              </a:rPr>
              <a:t>– usado por pessoas que preferem soluções simples e bem definidas.  Tomam decisões rápidas, geralmente são eficientes e racionais e preferem confiar nas regras ou nos procedimentos existentes para tomar decisões. </a:t>
            </a: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 smtClean="0">
              <a:solidFill>
                <a:srgbClr val="000000"/>
              </a:solidFill>
              <a:latin typeface="Arial" charset="0"/>
              <a:sym typeface="Wingdings" pitchFamily="2" charset="2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  <a:sym typeface="Wingdings" pitchFamily="2" charset="2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r>
              <a:rPr lang="pt-PT" altLang="pt-BR" sz="1800" b="1" dirty="0" smtClean="0">
                <a:solidFill>
                  <a:srgbClr val="000000"/>
                </a:solidFill>
                <a:latin typeface="Arial" charset="0"/>
                <a:sym typeface="Wingdings" pitchFamily="2" charset="2"/>
              </a:rPr>
              <a:t>Analítico</a:t>
            </a:r>
            <a:r>
              <a:rPr lang="pt-PT" altLang="pt-BR" sz="1800" dirty="0" smtClean="0">
                <a:solidFill>
                  <a:srgbClr val="000000"/>
                </a:solidFill>
                <a:latin typeface="Arial" charset="0"/>
                <a:sym typeface="Wingdings" pitchFamily="2" charset="2"/>
              </a:rPr>
              <a:t> – Gostam de considerar soluções complexas baseadas em quantos dados podem reunir.  Procuram as melhores decisões possiveis através das informações possíveis. </a:t>
            </a: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  <a:sym typeface="Wingdings" pitchFamily="2" charset="2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r>
              <a:rPr lang="pt-PT" altLang="pt-BR" sz="1800" dirty="0">
                <a:solidFill>
                  <a:srgbClr val="000000"/>
                </a:solidFill>
                <a:latin typeface="Arial" charset="0"/>
              </a:rPr>
              <a:t>		</a:t>
            </a: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179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EB2B8-11EC-4AA3-842D-4A6BFFCEBF28}" type="slidenum">
              <a:rPr lang="pt-PT" altLang="pt-BR"/>
              <a:pPr/>
              <a:t>26</a:t>
            </a:fld>
            <a:endParaRPr lang="pt-PT" altLang="pt-BR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65215"/>
            <a:ext cx="8229600" cy="1143000"/>
          </a:xfrm>
        </p:spPr>
        <p:txBody>
          <a:bodyPr/>
          <a:lstStyle/>
          <a:p>
            <a:pPr algn="l"/>
            <a:r>
              <a:rPr lang="pt-PT" altLang="pt-BR" sz="21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/>
            </a:r>
            <a:br>
              <a:rPr lang="pt-PT" altLang="pt-BR" sz="21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</a:br>
            <a:r>
              <a:rPr lang="pt-PT" altLang="pt-BR" sz="2400" b="1" dirty="0" smtClean="0">
                <a:solidFill>
                  <a:srgbClr val="000000"/>
                </a:solidFill>
                <a:latin typeface="Arial" charset="0"/>
                <a:sym typeface="Wingdings" pitchFamily="2" charset="2"/>
              </a:rPr>
              <a:t>Estilos de Decisão</a:t>
            </a:r>
            <a:br>
              <a:rPr lang="pt-PT" altLang="pt-BR" sz="2400" b="1" dirty="0" smtClean="0">
                <a:solidFill>
                  <a:srgbClr val="000000"/>
                </a:solidFill>
                <a:latin typeface="Arial" charset="0"/>
                <a:sym typeface="Wingdings" pitchFamily="2" charset="2"/>
              </a:rPr>
            </a:br>
            <a:endParaRPr lang="pt-PT" altLang="pt-BR" sz="2100" b="1" dirty="0">
              <a:solidFill>
                <a:srgbClr val="000000"/>
              </a:solidFill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251520" y="1372011"/>
            <a:ext cx="8077200" cy="4552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087438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724025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360613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99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454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911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368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8260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b="1" dirty="0" smtClean="0">
              <a:solidFill>
                <a:srgbClr val="000000"/>
              </a:solidFill>
              <a:latin typeface="Arial" charset="0"/>
              <a:sym typeface="Wingdings" pitchFamily="2" charset="2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r>
              <a:rPr lang="pt-PT" altLang="pt-BR" sz="1800" b="1" dirty="0" smtClean="0">
                <a:solidFill>
                  <a:srgbClr val="000000"/>
                </a:solidFill>
                <a:latin typeface="Arial" charset="0"/>
                <a:sym typeface="Wingdings" pitchFamily="2" charset="2"/>
              </a:rPr>
              <a:t>Conceitual</a:t>
            </a:r>
            <a:r>
              <a:rPr lang="pt-PT" altLang="pt-BR" sz="1800" dirty="0" smtClean="0">
                <a:solidFill>
                  <a:srgbClr val="000000"/>
                </a:solidFill>
                <a:latin typeface="Arial" charset="0"/>
                <a:sym typeface="Wingdings" pitchFamily="2" charset="2"/>
              </a:rPr>
              <a:t> </a:t>
            </a:r>
            <a:r>
              <a:rPr lang="pt-PT" altLang="pt-BR" sz="1800" dirty="0">
                <a:solidFill>
                  <a:srgbClr val="000000"/>
                </a:solidFill>
                <a:latin typeface="Arial" charset="0"/>
                <a:sym typeface="Wingdings" pitchFamily="2" charset="2"/>
              </a:rPr>
              <a:t>– também gostam de considerar uma grande quantidade de informação, porém socializam mais, confiam tantos nos sistemas quanto nas pessoas e gostam de resolver problemas criativamente. </a:t>
            </a: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 smtClean="0">
              <a:solidFill>
                <a:srgbClr val="000000"/>
              </a:solidFill>
              <a:latin typeface="Arial" charset="0"/>
              <a:sym typeface="Wingdings" pitchFamily="2" charset="2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  <a:sym typeface="Wingdings" pitchFamily="2" charset="2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  <a:sym typeface="Wingdings" pitchFamily="2" charset="2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r>
              <a:rPr lang="pt-PT" altLang="pt-BR" sz="1800" b="1" dirty="0">
                <a:solidFill>
                  <a:srgbClr val="000000"/>
                </a:solidFill>
                <a:latin typeface="Arial" charset="0"/>
                <a:sym typeface="Wingdings" pitchFamily="2" charset="2"/>
              </a:rPr>
              <a:t>Comportamental </a:t>
            </a:r>
            <a:r>
              <a:rPr lang="pt-PT" altLang="pt-BR" sz="1800" dirty="0">
                <a:solidFill>
                  <a:srgbClr val="000000"/>
                </a:solidFill>
                <a:latin typeface="Arial" charset="0"/>
                <a:sym typeface="Wingdings" pitchFamily="2" charset="2"/>
              </a:rPr>
              <a:t>– estilo dos gerentes que tem uma profunda preocupação com as pessoas, gostam de conversar e compreender seus sentimentos sobre uma possivel decisão sua, suas causas e efeitos. </a:t>
            </a: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  <a:sym typeface="Wingdings" pitchFamily="2" charset="2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r>
              <a:rPr lang="pt-PT" altLang="pt-BR" sz="1800" dirty="0">
                <a:solidFill>
                  <a:srgbClr val="000000"/>
                </a:solidFill>
                <a:latin typeface="Arial" charset="0"/>
              </a:rPr>
              <a:t>		</a:t>
            </a: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762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EB2B8-11EC-4AA3-842D-4A6BFFCEBF28}" type="slidenum">
              <a:rPr lang="pt-PT" altLang="pt-BR"/>
              <a:pPr/>
              <a:t>27</a:t>
            </a:fld>
            <a:endParaRPr lang="pt-PT" altLang="pt-BR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-65215"/>
            <a:ext cx="8229600" cy="1143000"/>
          </a:xfrm>
        </p:spPr>
        <p:txBody>
          <a:bodyPr/>
          <a:lstStyle/>
          <a:p>
            <a:pPr algn="l"/>
            <a:r>
              <a:rPr lang="pt-PT" altLang="pt-BR" sz="21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  <a:t/>
            </a:r>
            <a:br>
              <a:rPr lang="pt-PT" altLang="pt-BR" sz="2100" b="1" dirty="0">
                <a:solidFill>
                  <a:srgbClr val="000000"/>
                </a:solidFill>
                <a:cs typeface="Times New Roman" pitchFamily="18" charset="0"/>
                <a:sym typeface="Wingdings" pitchFamily="2" charset="2"/>
              </a:rPr>
            </a:br>
            <a:r>
              <a:rPr lang="pt-PT" altLang="pt-BR" sz="2400" b="1" dirty="0" smtClean="0">
                <a:solidFill>
                  <a:srgbClr val="000000"/>
                </a:solidFill>
                <a:latin typeface="Arial" charset="0"/>
                <a:sym typeface="Wingdings" pitchFamily="2" charset="2"/>
              </a:rPr>
              <a:t>Atividades</a:t>
            </a:r>
            <a:br>
              <a:rPr lang="pt-PT" altLang="pt-BR" sz="2400" b="1" dirty="0" smtClean="0">
                <a:solidFill>
                  <a:srgbClr val="000000"/>
                </a:solidFill>
                <a:latin typeface="Arial" charset="0"/>
                <a:sym typeface="Wingdings" pitchFamily="2" charset="2"/>
              </a:rPr>
            </a:br>
            <a:endParaRPr lang="pt-PT" altLang="pt-BR" sz="2100" b="1" dirty="0">
              <a:solidFill>
                <a:srgbClr val="000000"/>
              </a:solidFill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251520" y="1372011"/>
            <a:ext cx="8077200" cy="3277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087438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724025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360613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99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454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911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368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8260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  <a:sym typeface="Wingdings" pitchFamily="2" charset="2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r>
              <a:rPr lang="pt-PT" altLang="pt-BR" sz="1800" dirty="0" smtClean="0">
                <a:solidFill>
                  <a:srgbClr val="000000"/>
                </a:solidFill>
                <a:latin typeface="Arial" charset="0"/>
              </a:rPr>
              <a:t>Analise duas decisões que você tenha tomado nos últimos seis meses. Elas eram programadas ou não programadas?  Que modelo – clássico, administrativo ou político.</a:t>
            </a: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r>
              <a:rPr lang="pt-PT" altLang="pt-BR" sz="1800" dirty="0" smtClean="0">
                <a:solidFill>
                  <a:srgbClr val="000000"/>
                </a:solidFill>
                <a:latin typeface="Arial" charset="0"/>
              </a:rPr>
              <a:t>Qual seu estilo pessoal de Decisão? Questionário.</a:t>
            </a: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</a:endParaRP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r>
              <a:rPr lang="pt-PT" altLang="pt-BR" sz="1800" dirty="0">
                <a:solidFill>
                  <a:srgbClr val="000000"/>
                </a:solidFill>
                <a:latin typeface="Arial" charset="0"/>
              </a:rPr>
              <a:t>		</a:t>
            </a:r>
          </a:p>
          <a:p>
            <a:pPr algn="just">
              <a:lnSpc>
                <a:spcPct val="115000"/>
              </a:lnSpc>
              <a:buFont typeface="Wingdings" pitchFamily="2" charset="2"/>
              <a:buNone/>
            </a:pPr>
            <a:endParaRPr lang="pt-PT" altLang="pt-BR" sz="1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Conector reto 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438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– diretiva</a:t>
            </a:r>
          </a:p>
          <a:p>
            <a:r>
              <a:rPr lang="pt-BR" dirty="0" smtClean="0"/>
              <a:t>B – analítica</a:t>
            </a:r>
          </a:p>
          <a:p>
            <a:r>
              <a:rPr lang="pt-BR" dirty="0" smtClean="0"/>
              <a:t>C – conceitual </a:t>
            </a:r>
          </a:p>
          <a:p>
            <a:r>
              <a:rPr lang="pt-BR" smtClean="0"/>
              <a:t>D – comportamental.</a:t>
            </a:r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D27158-277A-4365-A6D7-73180D493CCF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364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>
                <a:ea typeface="+mj-ea"/>
                <a:cs typeface="+mj-cs"/>
              </a:rPr>
              <a:t>Conceito de Decisão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902200"/>
          </a:xfrm>
        </p:spPr>
        <p:txBody>
          <a:bodyPr/>
          <a:lstStyle/>
          <a:p>
            <a:pPr algn="just"/>
            <a:endParaRPr lang="pt-BR" altLang="pt-BR" sz="2400" dirty="0"/>
          </a:p>
          <a:p>
            <a:pPr algn="just"/>
            <a:endParaRPr lang="pt-BR" altLang="pt-BR" sz="2400" dirty="0" smtClean="0"/>
          </a:p>
          <a:p>
            <a:endParaRPr lang="pt-BR" altLang="pt-BR" sz="2000" dirty="0" smtClean="0"/>
          </a:p>
          <a:p>
            <a:pPr marL="0" indent="0">
              <a:buNone/>
            </a:pPr>
            <a:endParaRPr lang="pt-BR" altLang="pt-BR" sz="2000" dirty="0" smtClean="0"/>
          </a:p>
          <a:p>
            <a:pPr marL="0" indent="0">
              <a:buNone/>
            </a:pPr>
            <a:endParaRPr lang="pt-BR" altLang="pt-BR" sz="2000" dirty="0" smtClean="0"/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Espaço Reservado para Conteúdo 2"/>
          <p:cNvSpPr txBox="1">
            <a:spLocks/>
          </p:cNvSpPr>
          <p:nvPr/>
        </p:nvSpPr>
        <p:spPr bwMode="auto">
          <a:xfrm>
            <a:off x="290328" y="1495452"/>
            <a:ext cx="8504238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altLang="pt-BR" sz="2000" dirty="0"/>
              <a:t>Decisão: Escolhas feitas entre duas ou mais alternativas</a:t>
            </a:r>
            <a:r>
              <a:rPr lang="pt-BR" altLang="pt-BR" sz="2000" dirty="0" smtClean="0"/>
              <a:t>.</a:t>
            </a:r>
          </a:p>
          <a:p>
            <a:endParaRPr lang="pt-BR" altLang="pt-BR" sz="2000" dirty="0"/>
          </a:p>
          <a:p>
            <a:r>
              <a:rPr lang="pt-BR" altLang="pt-BR" sz="2000" dirty="0"/>
              <a:t>Todas as decisões requerem a interpretação e a avaliação de informações</a:t>
            </a:r>
            <a:r>
              <a:rPr lang="pt-BR" altLang="pt-BR" sz="2000" dirty="0" smtClean="0"/>
              <a:t>.</a:t>
            </a:r>
          </a:p>
          <a:p>
            <a:endParaRPr lang="pt-BR" altLang="pt-BR" sz="2000" dirty="0"/>
          </a:p>
          <a:p>
            <a:r>
              <a:rPr lang="pt-BR" altLang="pt-BR" sz="2000" dirty="0" smtClean="0"/>
              <a:t>Os </a:t>
            </a:r>
            <a:r>
              <a:rPr lang="pt-BR" altLang="pt-BR" sz="2000" dirty="0"/>
              <a:t>dados vem de diversas fontes e precisam ser selecionados, processados e </a:t>
            </a:r>
            <a:r>
              <a:rPr lang="pt-BR" altLang="pt-BR" sz="2000" dirty="0" smtClean="0"/>
              <a:t>interpretados</a:t>
            </a:r>
          </a:p>
          <a:p>
            <a:endParaRPr lang="pt-BR" sz="2000" dirty="0"/>
          </a:p>
          <a:p>
            <a:r>
              <a:rPr lang="pt-BR" altLang="pt-BR" sz="2400" dirty="0"/>
              <a:t>Uma decisão precisa ser tomada sempre que há um problema que possui mais que uma alternativa para sua solução;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54273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/>
              <a:t>Tomada de Decisão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902200"/>
          </a:xfrm>
        </p:spPr>
        <p:txBody>
          <a:bodyPr/>
          <a:lstStyle/>
          <a:p>
            <a:pPr algn="just"/>
            <a:endParaRPr lang="pt-BR" altLang="pt-BR" sz="2400" dirty="0"/>
          </a:p>
          <a:p>
            <a:pPr algn="just"/>
            <a:endParaRPr lang="pt-BR" altLang="pt-BR" sz="2400" dirty="0" smtClean="0"/>
          </a:p>
          <a:p>
            <a:endParaRPr lang="pt-BR" altLang="pt-BR" sz="2000" dirty="0" smtClean="0"/>
          </a:p>
          <a:p>
            <a:pPr marL="0" indent="0">
              <a:buNone/>
            </a:pPr>
            <a:endParaRPr lang="pt-BR" altLang="pt-BR" sz="2000" dirty="0" smtClean="0"/>
          </a:p>
          <a:p>
            <a:pPr marL="0" indent="0">
              <a:buNone/>
            </a:pPr>
            <a:endParaRPr lang="pt-BR" altLang="pt-BR" sz="2000" dirty="0" smtClean="0"/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Espaço Reservado para Conteúdo 2"/>
          <p:cNvSpPr txBox="1">
            <a:spLocks/>
          </p:cNvSpPr>
          <p:nvPr/>
        </p:nvSpPr>
        <p:spPr bwMode="auto">
          <a:xfrm>
            <a:off x="301625" y="1527175"/>
            <a:ext cx="8504238" cy="468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000" dirty="0" smtClean="0"/>
              <a:t>Plano e estratégias culminam no processo de Decisão;</a:t>
            </a:r>
          </a:p>
          <a:p>
            <a:r>
              <a:rPr lang="pt-BR" sz="2000" dirty="0" smtClean="0"/>
              <a:t>Quanto melhor a tomada de Decisão, melhor o planejamento estratégico.</a:t>
            </a:r>
          </a:p>
          <a:p>
            <a:r>
              <a:rPr lang="pt-BR" sz="2000" dirty="0" smtClean="0"/>
              <a:t>Tomada de Decisão é o processo para identificar problemas e oportunidades e depois resolvê-los.</a:t>
            </a:r>
          </a:p>
          <a:p>
            <a:endParaRPr lang="pt-BR" sz="2000" dirty="0" smtClean="0"/>
          </a:p>
          <a:p>
            <a:endParaRPr lang="pt-BR" sz="2000" dirty="0" smtClean="0"/>
          </a:p>
        </p:txBody>
      </p:sp>
      <p:pic>
        <p:nvPicPr>
          <p:cNvPr id="1026" name="Picture 2" descr="http://conteudo.imasters.com.br/12996/piramide-da-sabedoria%204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9769" y="2966982"/>
            <a:ext cx="4652511" cy="348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64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9050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dirty="0" smtClean="0"/>
              <a:t>Tipos de Decisões e Problemas</a:t>
            </a:r>
            <a:endParaRPr lang="pt-BR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endParaRPr lang="pt-BR" dirty="0" smtClean="0"/>
          </a:p>
        </p:txBody>
      </p:sp>
      <p:graphicFrame>
        <p:nvGraphicFramePr>
          <p:cNvPr id="10" name="Group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131981"/>
              </p:ext>
            </p:extLst>
          </p:nvPr>
        </p:nvGraphicFramePr>
        <p:xfrm>
          <a:off x="251520" y="2204864"/>
          <a:ext cx="8153400" cy="2904744"/>
        </p:xfrm>
        <a:graphic>
          <a:graphicData uri="http://schemas.openxmlformats.org/drawingml/2006/table">
            <a:tbl>
              <a:tblPr/>
              <a:tblGrid>
                <a:gridCol w="1295400"/>
                <a:gridCol w="1219200"/>
                <a:gridCol w="1752600"/>
                <a:gridCol w="388620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Decisão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Problema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Procedimentos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Exemplos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0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Programada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Repetitivo, rotineiro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Regras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Procedimentos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Operacionais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Padronizados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Políticas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Negócios</a:t>
                      </a:r>
                      <a:r>
                        <a:rPr kumimoji="0" lang="pt-PT" alt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: processamento de folha de salários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Faculdade</a:t>
                      </a:r>
                      <a:r>
                        <a:rPr kumimoji="0" lang="pt-PT" alt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: Processamento de candidaturas de admissão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Hospital</a:t>
                      </a:r>
                      <a:r>
                        <a:rPr kumimoji="0" lang="pt-PT" alt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: preparação de um paciente para cirurgia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Governo</a:t>
                      </a:r>
                      <a:r>
                        <a:rPr kumimoji="0" lang="pt-PT" alt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: utilização de um veículo do Estado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Não Programada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Complexo, novo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Resolução criativa do problema</a:t>
                      </a:r>
                      <a:r>
                        <a:rPr kumimoji="0" lang="pt-PT" alt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Negócios</a:t>
                      </a:r>
                      <a:r>
                        <a:rPr kumimoji="0" lang="pt-PT" altLang="pt-B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: lançamento de um novo produto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Faculdade</a:t>
                      </a:r>
                      <a:r>
                        <a:rPr kumimoji="0" lang="pt-PT" altLang="pt-B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: construção de novas salas de aula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Hospital</a:t>
                      </a:r>
                      <a:r>
                        <a:rPr kumimoji="0" lang="pt-PT" altLang="pt-B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: reacção a uma doença epidémica regional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Governo</a:t>
                      </a:r>
                      <a:r>
                        <a:rPr kumimoji="0" lang="pt-PT" altLang="pt-B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: resolução de um problema social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98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B02E3-0389-4417-8DB2-73031E2997C0}" type="slidenum">
              <a:rPr lang="pt-PT" altLang="pt-BR"/>
              <a:pPr/>
              <a:t>6</a:t>
            </a:fld>
            <a:endParaRPr lang="pt-PT" altLang="pt-BR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76200" y="84138"/>
            <a:ext cx="8229600" cy="752574"/>
          </a:xfrm>
        </p:spPr>
        <p:txBody>
          <a:bodyPr/>
          <a:lstStyle/>
          <a:p>
            <a:pPr algn="l"/>
            <a:r>
              <a:rPr lang="pt-PT" altLang="pt-BR" sz="2400" b="1" dirty="0"/>
              <a:t/>
            </a:r>
            <a:br>
              <a:rPr lang="pt-PT" altLang="pt-BR" sz="2400" b="1" dirty="0"/>
            </a:br>
            <a:r>
              <a:rPr lang="pt-PT" altLang="pt-BR" sz="3600" dirty="0"/>
              <a:t>Tipos de Decisão e Nível de Decisão  </a:t>
            </a:r>
            <a:endParaRPr lang="pt-PT" altLang="pt-BR" sz="2400" dirty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14400" y="1716737"/>
            <a:ext cx="6934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endParaRPr lang="pt-PT" altLang="pt-BR" sz="1200"/>
          </a:p>
        </p:txBody>
      </p:sp>
      <p:sp>
        <p:nvSpPr>
          <p:cNvPr id="10291" name="Text Box 51"/>
          <p:cNvSpPr txBox="1">
            <a:spLocks noChangeArrowheads="1"/>
          </p:cNvSpPr>
          <p:nvPr/>
        </p:nvSpPr>
        <p:spPr bwMode="auto">
          <a:xfrm>
            <a:off x="838200" y="5410200"/>
            <a:ext cx="7391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PT" altLang="pt-BR" sz="1200"/>
          </a:p>
        </p:txBody>
      </p: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685800" y="2209800"/>
            <a:ext cx="784860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35000"/>
              </a:lnSpc>
            </a:pPr>
            <a:endParaRPr lang="pt-PT" altLang="pt-BR" sz="2400" b="1">
              <a:solidFill>
                <a:srgbClr val="000000"/>
              </a:solidFill>
              <a:sym typeface="Wingdings" pitchFamily="2" charset="2"/>
            </a:endParaRPr>
          </a:p>
        </p:txBody>
      </p:sp>
      <p:graphicFrame>
        <p:nvGraphicFramePr>
          <p:cNvPr id="10326" name="Group 86"/>
          <p:cNvGraphicFramePr>
            <a:graphicFrameLocks noGrp="1"/>
          </p:cNvGraphicFramePr>
          <p:nvPr/>
        </p:nvGraphicFramePr>
        <p:xfrm>
          <a:off x="1295400" y="2895600"/>
          <a:ext cx="6096000" cy="153670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Topo</a:t>
                      </a:r>
                      <a:r>
                        <a:rPr kumimoji="0" lang="pt-PT" alt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                                Abrangente, não estruturado, não frequente,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Médio / Intermédio</a:t>
                      </a:r>
                      <a:r>
                        <a:rPr kumimoji="0" lang="pt-PT" alt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                  Tanto estruturado, como não estruturado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pt-PT" altLang="pt-B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Baixo / Operacional</a:t>
                      </a:r>
                      <a:r>
                        <a:rPr kumimoji="0" lang="pt-PT" altLang="pt-B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                                  Frequente, estruturado, repetitivo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12" name="Line 72"/>
          <p:cNvSpPr>
            <a:spLocks noChangeShapeType="1"/>
          </p:cNvSpPr>
          <p:nvPr/>
        </p:nvSpPr>
        <p:spPr bwMode="auto">
          <a:xfrm>
            <a:off x="2987675" y="2852738"/>
            <a:ext cx="8382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10318" name="Text Box 78"/>
          <p:cNvSpPr txBox="1">
            <a:spLocks noChangeArrowheads="1"/>
          </p:cNvSpPr>
          <p:nvPr/>
        </p:nvSpPr>
        <p:spPr bwMode="auto">
          <a:xfrm>
            <a:off x="5181600" y="22860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PT" altLang="pt-BR" sz="1200" b="1"/>
              <a:t>Decisões não Programadas </a:t>
            </a:r>
          </a:p>
        </p:txBody>
      </p:sp>
      <p:sp>
        <p:nvSpPr>
          <p:cNvPr id="10319" name="Text Box 79"/>
          <p:cNvSpPr txBox="1">
            <a:spLocks noChangeArrowheads="1"/>
          </p:cNvSpPr>
          <p:nvPr/>
        </p:nvSpPr>
        <p:spPr bwMode="auto">
          <a:xfrm>
            <a:off x="1219200" y="4724400"/>
            <a:ext cx="1219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altLang="pt-BR" sz="1200" b="1"/>
              <a:t>Decisões </a:t>
            </a:r>
          </a:p>
          <a:p>
            <a:pPr>
              <a:spcBef>
                <a:spcPct val="50000"/>
              </a:spcBef>
            </a:pPr>
            <a:r>
              <a:rPr lang="pt-PT" altLang="pt-BR" sz="1200" b="1"/>
              <a:t>Programadas </a:t>
            </a:r>
          </a:p>
        </p:txBody>
      </p:sp>
      <p:sp>
        <p:nvSpPr>
          <p:cNvPr id="10320" name="Line 80"/>
          <p:cNvSpPr>
            <a:spLocks noChangeShapeType="1"/>
          </p:cNvSpPr>
          <p:nvPr/>
        </p:nvSpPr>
        <p:spPr bwMode="auto">
          <a:xfrm flipH="1">
            <a:off x="3779838" y="2636838"/>
            <a:ext cx="2362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10324" name="Line 84"/>
          <p:cNvSpPr>
            <a:spLocks noChangeShapeType="1"/>
          </p:cNvSpPr>
          <p:nvPr/>
        </p:nvSpPr>
        <p:spPr bwMode="auto">
          <a:xfrm>
            <a:off x="2209800" y="4724400"/>
            <a:ext cx="1981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pt-BR"/>
          </a:p>
        </p:txBody>
      </p:sp>
      <p:sp>
        <p:nvSpPr>
          <p:cNvPr id="10325" name="Text Box 85"/>
          <p:cNvSpPr txBox="1">
            <a:spLocks noChangeArrowheads="1"/>
          </p:cNvSpPr>
          <p:nvPr/>
        </p:nvSpPr>
        <p:spPr bwMode="auto">
          <a:xfrm>
            <a:off x="228600" y="34290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altLang="pt-BR" sz="1200" b="1"/>
              <a:t>Nível de Gestão</a:t>
            </a:r>
            <a:r>
              <a:rPr lang="pt-PT" altLang="pt-BR" sz="1200"/>
              <a:t> </a:t>
            </a:r>
          </a:p>
        </p:txBody>
      </p:sp>
      <p:sp>
        <p:nvSpPr>
          <p:cNvPr id="10327" name="Text Box 87"/>
          <p:cNvSpPr txBox="1">
            <a:spLocks noChangeArrowheads="1"/>
          </p:cNvSpPr>
          <p:nvPr/>
        </p:nvSpPr>
        <p:spPr bwMode="auto">
          <a:xfrm>
            <a:off x="7620000" y="3352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PT" altLang="pt-BR" sz="1200" b="1"/>
              <a:t>Tipo de Problema</a:t>
            </a:r>
            <a:r>
              <a:rPr lang="pt-PT" altLang="pt-BR" sz="1200"/>
              <a:t> </a:t>
            </a:r>
          </a:p>
        </p:txBody>
      </p:sp>
      <p:sp>
        <p:nvSpPr>
          <p:cNvPr id="16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17" name="Conector reto 16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Conector reto 17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435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48" y="1305272"/>
            <a:ext cx="7827525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899592" y="5877272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A informação é essencial para a Tomada de Decisão.</a:t>
            </a:r>
            <a:endParaRPr lang="pt-BR" b="1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07504" y="84138"/>
            <a:ext cx="8229600" cy="1143000"/>
          </a:xfrm>
        </p:spPr>
        <p:txBody>
          <a:bodyPr/>
          <a:lstStyle/>
          <a:p>
            <a:pPr algn="just"/>
            <a:r>
              <a:rPr lang="pt-BR" sz="4000" dirty="0" smtClean="0"/>
              <a:t>Situações de tomada de Decisão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203964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pt-BR" sz="2000" dirty="0" smtClean="0"/>
              <a:t>Normalmente se classifica em três Modelos:</a:t>
            </a:r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</p:txBody>
      </p:sp>
      <p:sp>
        <p:nvSpPr>
          <p:cNvPr id="11" name="Título 1"/>
          <p:cNvSpPr txBox="1">
            <a:spLocks/>
          </p:cNvSpPr>
          <p:nvPr/>
        </p:nvSpPr>
        <p:spPr bwMode="auto">
          <a:xfrm>
            <a:off x="259904" y="1714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defRPr/>
            </a:pPr>
            <a:r>
              <a:rPr lang="pt-BR" sz="4000" dirty="0" smtClean="0"/>
              <a:t>Modelos de Tomada de Decisão</a:t>
            </a:r>
            <a:endParaRPr lang="pt-BR" sz="40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920090"/>
              </p:ext>
            </p:extLst>
          </p:nvPr>
        </p:nvGraphicFramePr>
        <p:xfrm>
          <a:off x="259904" y="2564904"/>
          <a:ext cx="8426895" cy="216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5952"/>
                <a:gridCol w="2736304"/>
                <a:gridCol w="2674639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Modelo Clássico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Modelo Administrativos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Modelo Político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Metas e problemas bem definidos;</a:t>
                      </a:r>
                    </a:p>
                    <a:p>
                      <a:r>
                        <a:rPr lang="pt-BR" sz="1600" dirty="0" smtClean="0"/>
                        <a:t>Condição de certeza;</a:t>
                      </a:r>
                    </a:p>
                    <a:p>
                      <a:r>
                        <a:rPr lang="pt-BR" sz="1600" dirty="0" smtClean="0"/>
                        <a:t>Informações</a:t>
                      </a:r>
                      <a:r>
                        <a:rPr lang="pt-BR" sz="1600" baseline="0" dirty="0" smtClean="0"/>
                        <a:t> completas sobre as alternativas e seus resultados;</a:t>
                      </a:r>
                    </a:p>
                    <a:p>
                      <a:r>
                        <a:rPr lang="pt-BR" sz="1600" baseline="0" dirty="0" smtClean="0"/>
                        <a:t>Escolha racional do individuo para maximizar os resultados;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Metas e problemas </a:t>
                      </a:r>
                      <a:r>
                        <a:rPr lang="pt-BR" sz="1600" baseline="0" dirty="0" smtClean="0"/>
                        <a:t> </a:t>
                      </a:r>
                      <a:r>
                        <a:rPr lang="pt-BR" sz="1600" dirty="0" smtClean="0"/>
                        <a:t>vagos;</a:t>
                      </a:r>
                    </a:p>
                    <a:p>
                      <a:r>
                        <a:rPr lang="pt-BR" sz="1600" dirty="0" smtClean="0"/>
                        <a:t>Condição de incerteza;</a:t>
                      </a:r>
                    </a:p>
                    <a:p>
                      <a:r>
                        <a:rPr lang="pt-BR" sz="1600" dirty="0" smtClean="0"/>
                        <a:t>Informações</a:t>
                      </a:r>
                      <a:r>
                        <a:rPr lang="pt-BR" sz="1600" baseline="0" dirty="0" smtClean="0"/>
                        <a:t> limitadas sobre as alternativas e seus resultados;</a:t>
                      </a:r>
                    </a:p>
                    <a:p>
                      <a:r>
                        <a:rPr lang="pt-BR" sz="1600" baseline="0" dirty="0" smtClean="0"/>
                        <a:t>Escolha satisfatória, usando a intuição.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Metas</a:t>
                      </a:r>
                      <a:r>
                        <a:rPr lang="pt-BR" sz="1600" baseline="0" dirty="0" smtClean="0"/>
                        <a:t> conflitantes;</a:t>
                      </a:r>
                    </a:p>
                    <a:p>
                      <a:r>
                        <a:rPr lang="pt-BR" sz="1600" baseline="0" dirty="0" smtClean="0"/>
                        <a:t>Condição de incerteza / ambiguidade;</a:t>
                      </a:r>
                    </a:p>
                    <a:p>
                      <a:r>
                        <a:rPr lang="pt-BR" sz="1600" baseline="0" dirty="0" smtClean="0"/>
                        <a:t>Ponto de vistas conflitantes;</a:t>
                      </a:r>
                    </a:p>
                    <a:p>
                      <a:r>
                        <a:rPr lang="pt-BR" sz="1600" baseline="0" dirty="0" smtClean="0"/>
                        <a:t>Barganha e discussão entre membros.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3973349" y="5661248"/>
            <a:ext cx="370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DAFT, </a:t>
            </a:r>
            <a:r>
              <a:rPr lang="pt-BR" dirty="0" err="1" smtClean="0"/>
              <a:t>Richadt</a:t>
            </a:r>
            <a:r>
              <a:rPr lang="pt-BR" dirty="0" smtClean="0"/>
              <a:t> L. Administração, 2010.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270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20022" y="-46037"/>
            <a:ext cx="8229600" cy="1143000"/>
          </a:xfrm>
        </p:spPr>
        <p:txBody>
          <a:bodyPr/>
          <a:lstStyle/>
          <a:p>
            <a:pPr algn="just">
              <a:defRPr/>
            </a:pPr>
            <a:r>
              <a:rPr lang="pt-BR" sz="3200" dirty="0" smtClean="0">
                <a:ea typeface="+mj-ea"/>
                <a:cs typeface="+mj-cs"/>
              </a:rPr>
              <a:t>Etapas do processo de Tomada de Decisão</a:t>
            </a:r>
            <a:endParaRPr lang="pt-BR" sz="3200" dirty="0">
              <a:ea typeface="+mj-ea"/>
              <a:cs typeface="+mj-cs"/>
            </a:endParaRPr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FE79FE-D6DA-4A91-913D-2CC7C70B72BA}" type="slidenum">
              <a:rPr lang="en-US" altLang="pt-BR" sz="1600">
                <a:solidFill>
                  <a:srgbClr val="7B9899"/>
                </a:solidFill>
                <a:latin typeface="Times New Roman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pt-BR" sz="1600">
              <a:solidFill>
                <a:srgbClr val="7B9899"/>
              </a:solidFill>
              <a:latin typeface="Times New Roman" pitchFamily="18" charset="0"/>
            </a:endParaRPr>
          </a:p>
        </p:txBody>
      </p:sp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0" y="6488113"/>
            <a:ext cx="824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>
                <a:latin typeface="Arial" pitchFamily="34" charset="0"/>
                <a:ea typeface="MS PGothic" pitchFamily="34" charset="-128"/>
              </a:rPr>
              <a:t>Fábio Paz 						            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0" y="1052513"/>
            <a:ext cx="642910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Conector reto 6"/>
          <p:cNvCxnSpPr>
            <a:cxnSpLocks noChangeShapeType="1"/>
          </p:cNvCxnSpPr>
          <p:nvPr/>
        </p:nvCxnSpPr>
        <p:spPr bwMode="auto">
          <a:xfrm>
            <a:off x="-1588" y="6465888"/>
            <a:ext cx="6430587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Espaço Reservado para Número de Slide 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3A72EF43-054C-4CF2-BB25-8349F98404B0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84138"/>
            <a:ext cx="1515612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endParaRPr lang="pt-BR" sz="2000" dirty="0" smtClean="0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54" y="1988840"/>
            <a:ext cx="7546163" cy="3563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531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de power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de power</Template>
  <TotalTime>2864</TotalTime>
  <Words>1094</Words>
  <Application>Microsoft Office PowerPoint</Application>
  <PresentationFormat>Apresentação na tela (4:3)</PresentationFormat>
  <Paragraphs>258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29" baseType="lpstr">
      <vt:lpstr>modelo de power</vt:lpstr>
      <vt:lpstr>Tomada de Decisão</vt:lpstr>
      <vt:lpstr>Tomada de Decisão</vt:lpstr>
      <vt:lpstr>Conceito de Decisão</vt:lpstr>
      <vt:lpstr>Tomada de Decisão</vt:lpstr>
      <vt:lpstr>Tipos de Decisões e Problemas</vt:lpstr>
      <vt:lpstr> Tipos de Decisão e Nível de Decisão  </vt:lpstr>
      <vt:lpstr>Situações de tomada de Decisão</vt:lpstr>
      <vt:lpstr>Apresentação do PowerPoint</vt:lpstr>
      <vt:lpstr>Etapas do processo de Tomada de Decisão</vt:lpstr>
      <vt:lpstr>Etapas do processo de Tomada de Decisão</vt:lpstr>
      <vt:lpstr> 1ª Etapa: Identificação do Problema </vt:lpstr>
      <vt:lpstr> 1ª Etapa: Identificação do Problema </vt:lpstr>
      <vt:lpstr>  2ª Etapa: Desenvolvimento de Alternativas </vt:lpstr>
      <vt:lpstr> 2ª Etapa: Desenvolvimento de Alternativas Diagrama de ISHIKAWA </vt:lpstr>
      <vt:lpstr>Apresentação do PowerPoint</vt:lpstr>
      <vt:lpstr>Diagrama</vt:lpstr>
      <vt:lpstr>Razões e benefícios</vt:lpstr>
      <vt:lpstr>Exemplo:</vt:lpstr>
      <vt:lpstr>Apresentação do PowerPoint</vt:lpstr>
      <vt:lpstr>Diagnóstico – Diagrama de Ishikawa</vt:lpstr>
      <vt:lpstr> 3ª Etapa: Avaliação de Alternativas </vt:lpstr>
      <vt:lpstr> 4ª Etapa: Escolha de uma Alternativa  </vt:lpstr>
      <vt:lpstr> 5ª Etapa: Aplicação da Decisão  </vt:lpstr>
      <vt:lpstr> 6ª Etapa: Controle e Avaliação </vt:lpstr>
      <vt:lpstr> Estilos de Decisão </vt:lpstr>
      <vt:lpstr> Estilos de Decisão </vt:lpstr>
      <vt:lpstr> Atividades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EMPREENDEDORISMO</dc:title>
  <dc:creator>FABIO JOSENDE PAZ</dc:creator>
  <cp:lastModifiedBy>FABIO JOSENDE PAZ</cp:lastModifiedBy>
  <cp:revision>189</cp:revision>
  <dcterms:created xsi:type="dcterms:W3CDTF">2014-04-23T19:17:08Z</dcterms:created>
  <dcterms:modified xsi:type="dcterms:W3CDTF">2014-08-04T21:57:36Z</dcterms:modified>
</cp:coreProperties>
</file>