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30/05/2014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Processamento Digital de Sinais</a:t>
            </a:r>
            <a:br>
              <a:rPr lang="pt-BR" dirty="0" smtClean="0"/>
            </a:br>
            <a:r>
              <a:rPr lang="pt-BR" dirty="0" err="1" smtClean="0"/>
              <a:t>Sinais</a:t>
            </a:r>
            <a:r>
              <a:rPr lang="pt-BR" dirty="0" smtClean="0"/>
              <a:t> e sistemas discretos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trazer as </a:t>
            </a:r>
            <a:r>
              <a:rPr lang="pt-BR" dirty="0" smtClean="0"/>
              <a:t>ideias relevantes ao estudo de sistemas discretos, </a:t>
            </a:r>
            <a:r>
              <a:rPr lang="pt-BR" dirty="0"/>
              <a:t>começamos </a:t>
            </a:r>
            <a:r>
              <a:rPr lang="pt-BR" dirty="0" smtClean="0"/>
              <a:t>pelo </a:t>
            </a:r>
            <a:r>
              <a:rPr lang="pt-BR" dirty="0"/>
              <a:t>tratamento de um sistema recursivo simples descrito por uma equação de diferenças de primeira ordem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 smtClean="0"/>
              <a:t>Suponha </a:t>
            </a:r>
            <a:r>
              <a:rPr lang="pt-BR" dirty="0"/>
              <a:t>que temos um sistema recursivo com uma equação de entrada e </a:t>
            </a:r>
            <a:r>
              <a:rPr lang="pt-BR" dirty="0" smtClean="0"/>
              <a:t>saída: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478" y="4560996"/>
            <a:ext cx="4952194" cy="1952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1504"/>
            <a:ext cx="5328592" cy="1172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11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A resposta </a:t>
            </a:r>
            <a:r>
              <a:rPr lang="pt-BR" dirty="0" smtClean="0"/>
              <a:t>y(n</a:t>
            </a:r>
            <a:r>
              <a:rPr lang="pt-BR" dirty="0"/>
              <a:t>) do sistema</a:t>
            </a:r>
            <a:r>
              <a:rPr lang="pt-BR" dirty="0" smtClean="0"/>
              <a:t>, é composto </a:t>
            </a:r>
            <a:r>
              <a:rPr lang="pt-BR" dirty="0"/>
              <a:t>de duas partes.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primeira parte, que contém o termo y (-1), é um resultado da condição inicial y (-1) do sistema.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segunda parte é a resposta do sistema com o sinal de entrada </a:t>
            </a:r>
            <a:r>
              <a:rPr lang="pt-BR" dirty="0" smtClean="0"/>
              <a:t>x(n).</a:t>
            </a:r>
          </a:p>
          <a:p>
            <a:r>
              <a:rPr lang="pt-BR" dirty="0"/>
              <a:t>Se o sistema é inicialmente relaxado no tempo </a:t>
            </a:r>
            <a:r>
              <a:rPr lang="pt-BR" dirty="0" smtClean="0"/>
              <a:t>n=0</a:t>
            </a:r>
            <a:r>
              <a:rPr lang="pt-BR" dirty="0"/>
              <a:t>, então a memória (isto é, a saída do atraso) deve ser igual a </a:t>
            </a:r>
            <a:r>
              <a:rPr lang="pt-BR" dirty="0" smtClean="0"/>
              <a:t>zero y (-1)=0 (sistema recursivo relaxado).</a:t>
            </a:r>
          </a:p>
          <a:p>
            <a:r>
              <a:rPr lang="pt-BR" dirty="0" smtClean="0"/>
              <a:t>A memória </a:t>
            </a:r>
            <a:r>
              <a:rPr lang="pt-BR" dirty="0"/>
              <a:t>do sistema descreve, em certo sentido, o seu "estado", podemos dizer que </a:t>
            </a:r>
            <a:r>
              <a:rPr lang="pt-BR" dirty="0" smtClean="0"/>
              <a:t>a </a:t>
            </a:r>
            <a:r>
              <a:rPr lang="pt-BR" dirty="0"/>
              <a:t>sua </a:t>
            </a:r>
            <a:r>
              <a:rPr lang="pt-BR" dirty="0" smtClean="0"/>
              <a:t>saída </a:t>
            </a:r>
            <a:r>
              <a:rPr lang="pt-BR" dirty="0"/>
              <a:t>é </a:t>
            </a:r>
            <a:r>
              <a:rPr lang="pt-BR" dirty="0" smtClean="0"/>
              <a:t>chamada de </a:t>
            </a:r>
            <a:r>
              <a:rPr lang="pt-BR" dirty="0"/>
              <a:t>resposta </a:t>
            </a:r>
            <a:r>
              <a:rPr lang="pt-BR" dirty="0" smtClean="0"/>
              <a:t>no </a:t>
            </a:r>
            <a:r>
              <a:rPr lang="pt-BR" dirty="0"/>
              <a:t>estado </a:t>
            </a:r>
            <a:r>
              <a:rPr lang="pt-BR" dirty="0" smtClean="0"/>
              <a:t>zero</a:t>
            </a:r>
            <a:r>
              <a:rPr lang="pt-BR" dirty="0"/>
              <a:t>, </a:t>
            </a:r>
            <a:r>
              <a:rPr lang="pt-BR" dirty="0" smtClean="0"/>
              <a:t>que </a:t>
            </a:r>
            <a:r>
              <a:rPr lang="pt-BR" dirty="0"/>
              <a:t>é </a:t>
            </a:r>
            <a:r>
              <a:rPr lang="pt-BR" dirty="0" smtClean="0"/>
              <a:t>indicada </a:t>
            </a:r>
            <a:r>
              <a:rPr lang="pt-BR" dirty="0"/>
              <a:t>por </a:t>
            </a:r>
            <a:r>
              <a:rPr lang="pt-BR" dirty="0" err="1" smtClean="0"/>
              <a:t>Yzs</a:t>
            </a:r>
            <a:r>
              <a:rPr lang="pt-BR" dirty="0" smtClean="0"/>
              <a:t>(n) dado </a:t>
            </a:r>
            <a:r>
              <a:rPr lang="pt-BR" dirty="0"/>
              <a:t>por: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589240"/>
            <a:ext cx="503864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990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Agora, suponha que o sistema </a:t>
            </a:r>
            <a:r>
              <a:rPr lang="pt-BR" dirty="0" smtClean="0"/>
              <a:t>que é </a:t>
            </a:r>
            <a:r>
              <a:rPr lang="pt-BR" dirty="0"/>
              <a:t>inicialmente </a:t>
            </a:r>
            <a:r>
              <a:rPr lang="pt-BR" dirty="0" smtClean="0"/>
              <a:t>não-relaxado (isto </a:t>
            </a:r>
            <a:r>
              <a:rPr lang="pt-BR" dirty="0"/>
              <a:t>é, </a:t>
            </a:r>
            <a:r>
              <a:rPr lang="pt-BR" dirty="0" smtClean="0"/>
              <a:t>y(-</a:t>
            </a:r>
            <a:r>
              <a:rPr lang="pt-BR" dirty="0"/>
              <a:t>1) </a:t>
            </a:r>
            <a:r>
              <a:rPr lang="pt-BR" dirty="0" smtClean="0"/>
              <a:t>≠ 0) </a:t>
            </a:r>
            <a:r>
              <a:rPr lang="pt-BR" dirty="0"/>
              <a:t>e a entrada </a:t>
            </a:r>
            <a:r>
              <a:rPr lang="pt-BR" dirty="0" smtClean="0"/>
              <a:t>x(n)=0 </a:t>
            </a:r>
            <a:r>
              <a:rPr lang="pt-BR" dirty="0"/>
              <a:t>para todos os n. </a:t>
            </a:r>
            <a:endParaRPr lang="pt-BR" dirty="0" smtClean="0"/>
          </a:p>
          <a:p>
            <a:r>
              <a:rPr lang="pt-BR" dirty="0"/>
              <a:t>Em seguida, a saída do sistema de entrada zero é chamada de resposta de entrada zero ou resposta natural e é denotado por </a:t>
            </a:r>
            <a:r>
              <a:rPr lang="pt-BR" dirty="0" err="1" smtClean="0"/>
              <a:t>Yzi</a:t>
            </a:r>
            <a:r>
              <a:rPr lang="pt-BR" dirty="0" smtClean="0"/>
              <a:t>(n):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149080"/>
            <a:ext cx="5112568" cy="115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2814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Resumindo, </a:t>
            </a:r>
            <a:r>
              <a:rPr lang="pt-BR" dirty="0"/>
              <a:t>a resposta de entrada </a:t>
            </a:r>
            <a:r>
              <a:rPr lang="pt-BR" dirty="0" smtClean="0"/>
              <a:t>zero (</a:t>
            </a:r>
            <a:r>
              <a:rPr lang="pt-BR" dirty="0" err="1" smtClean="0"/>
              <a:t>Yzs</a:t>
            </a:r>
            <a:r>
              <a:rPr lang="pt-BR" dirty="0" smtClean="0"/>
              <a:t>), </a:t>
            </a:r>
            <a:r>
              <a:rPr lang="pt-BR" dirty="0"/>
              <a:t>é obtida por fixação do sinal de entrada </a:t>
            </a:r>
            <a:r>
              <a:rPr lang="pt-BR" dirty="0" smtClean="0"/>
              <a:t>em </a:t>
            </a:r>
            <a:r>
              <a:rPr lang="pt-BR" dirty="0"/>
              <a:t>zero, tornando-se independente de entrada</a:t>
            </a:r>
            <a:r>
              <a:rPr lang="pt-BR" dirty="0" smtClean="0"/>
              <a:t>.</a:t>
            </a:r>
          </a:p>
          <a:p>
            <a:r>
              <a:rPr lang="pt-BR" dirty="0" smtClean="0"/>
              <a:t>Ela </a:t>
            </a:r>
            <a:r>
              <a:rPr lang="pt-BR" dirty="0"/>
              <a:t>depende apenas da natureza do sistema e do estado inicial</a:t>
            </a:r>
            <a:r>
              <a:rPr lang="pt-BR" dirty="0" smtClean="0"/>
              <a:t>.</a:t>
            </a:r>
          </a:p>
          <a:p>
            <a:r>
              <a:rPr lang="pt-BR" dirty="0" smtClean="0"/>
              <a:t>Assim</a:t>
            </a:r>
            <a:r>
              <a:rPr lang="pt-BR" dirty="0"/>
              <a:t>, a resposta de </a:t>
            </a:r>
            <a:r>
              <a:rPr lang="pt-BR" dirty="0" smtClean="0"/>
              <a:t>entrada zero(</a:t>
            </a:r>
            <a:r>
              <a:rPr lang="pt-BR" dirty="0" err="1" smtClean="0"/>
              <a:t>Yzi</a:t>
            </a:r>
            <a:r>
              <a:rPr lang="pt-BR" dirty="0" smtClean="0"/>
              <a:t>) </a:t>
            </a:r>
            <a:r>
              <a:rPr lang="pt-BR" dirty="0"/>
              <a:t>é uma característica do sistema em si, e também é conhecido como a resposta natural ou livre do </a:t>
            </a:r>
            <a:r>
              <a:rPr lang="pt-BR" dirty="0" smtClean="0"/>
              <a:t>sistema.</a:t>
            </a:r>
          </a:p>
          <a:p>
            <a:r>
              <a:rPr lang="pt-BR" dirty="0" smtClean="0"/>
              <a:t>Em </a:t>
            </a:r>
            <a:r>
              <a:rPr lang="pt-BR" dirty="0"/>
              <a:t>geral, a resposta total do sistema pode ser expressa como </a:t>
            </a:r>
            <a:r>
              <a:rPr lang="pt-BR" dirty="0" smtClean="0"/>
              <a:t>y(n</a:t>
            </a:r>
            <a:r>
              <a:rPr lang="pt-BR" dirty="0"/>
              <a:t>) = </a:t>
            </a:r>
            <a:r>
              <a:rPr lang="pt-BR" dirty="0" err="1" smtClean="0"/>
              <a:t>Yzi</a:t>
            </a:r>
            <a:r>
              <a:rPr lang="pt-BR" dirty="0" smtClean="0"/>
              <a:t>(n</a:t>
            </a:r>
            <a:r>
              <a:rPr lang="pt-BR" dirty="0"/>
              <a:t>) + </a:t>
            </a:r>
            <a:r>
              <a:rPr lang="pt-BR" dirty="0" err="1" smtClean="0"/>
              <a:t>Yzs</a:t>
            </a:r>
            <a:r>
              <a:rPr lang="pt-BR" dirty="0" smtClean="0"/>
              <a:t>(n</a:t>
            </a:r>
            <a:r>
              <a:rPr lang="pt-BR" dirty="0"/>
              <a:t>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Sistemas recursivos</a:t>
            </a:r>
          </a:p>
        </p:txBody>
      </p:sp>
    </p:spTree>
    <p:extLst>
      <p:ext uri="{BB962C8B-B14F-4D97-AF65-F5344CB8AC3E}">
        <p14:creationId xmlns:p14="http://schemas.microsoft.com/office/powerpoint/2010/main" val="2787758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sistema descrito pela equação de diferença de primeira ordem </a:t>
            </a:r>
            <a:r>
              <a:rPr lang="pt-BR" dirty="0" smtClean="0"/>
              <a:t>é </a:t>
            </a:r>
            <a:r>
              <a:rPr lang="pt-BR" dirty="0"/>
              <a:t>o sistema </a:t>
            </a:r>
            <a:r>
              <a:rPr lang="pt-BR" dirty="0" smtClean="0"/>
              <a:t>recursivo mais </a:t>
            </a:r>
            <a:r>
              <a:rPr lang="pt-BR" dirty="0"/>
              <a:t>simples </a:t>
            </a:r>
            <a:r>
              <a:rPr lang="pt-BR" dirty="0" smtClean="0"/>
              <a:t>possível, e pode ser descritos </a:t>
            </a:r>
            <a:r>
              <a:rPr lang="pt-BR" dirty="0"/>
              <a:t>por equações de diferença </a:t>
            </a:r>
            <a:r>
              <a:rPr lang="pt-BR" dirty="0" smtClean="0"/>
              <a:t>de coeficientes constantes e lineares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forma geral para tal equação </a:t>
            </a:r>
            <a:r>
              <a:rPr lang="pt-BR" dirty="0" smtClean="0"/>
              <a:t>é: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Sistemas recursivos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319" y="4033038"/>
            <a:ext cx="6095790" cy="136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319" y="5377653"/>
            <a:ext cx="6620125" cy="1283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079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 número inteiro N é chamado </a:t>
            </a:r>
            <a:r>
              <a:rPr lang="pt-BR" b="1" dirty="0" smtClean="0">
                <a:solidFill>
                  <a:srgbClr val="FF0000"/>
                </a:solidFill>
              </a:rPr>
              <a:t>ORDEM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do sistema.</a:t>
            </a:r>
          </a:p>
          <a:p>
            <a:r>
              <a:rPr lang="pt-BR" dirty="0" smtClean="0"/>
              <a:t>A </a:t>
            </a:r>
            <a:r>
              <a:rPr lang="pt-BR" dirty="0"/>
              <a:t>saída do sistema no tempo n </a:t>
            </a:r>
            <a:r>
              <a:rPr lang="pt-BR" dirty="0" smtClean="0"/>
              <a:t>é uma </a:t>
            </a:r>
            <a:r>
              <a:rPr lang="pt-BR" dirty="0"/>
              <a:t>soma ponderada de </a:t>
            </a:r>
            <a:r>
              <a:rPr lang="pt-BR" dirty="0" smtClean="0"/>
              <a:t>saídas passadas y(n-1), y(n-2</a:t>
            </a:r>
            <a:r>
              <a:rPr lang="pt-BR" dirty="0"/>
              <a:t>), ..., </a:t>
            </a:r>
            <a:r>
              <a:rPr lang="pt-BR" dirty="0" smtClean="0"/>
              <a:t>y(n-N</a:t>
            </a:r>
            <a:r>
              <a:rPr lang="pt-BR" dirty="0"/>
              <a:t>), bem como </a:t>
            </a:r>
            <a:r>
              <a:rPr lang="pt-BR" dirty="0" smtClean="0"/>
              <a:t>as entradas passadas.</a:t>
            </a:r>
          </a:p>
          <a:p>
            <a:r>
              <a:rPr lang="pt-BR" dirty="0" smtClean="0"/>
              <a:t>Observa-se </a:t>
            </a:r>
            <a:r>
              <a:rPr lang="pt-BR" dirty="0"/>
              <a:t>que, a fim de determinar </a:t>
            </a:r>
            <a:r>
              <a:rPr lang="pt-BR" dirty="0" smtClean="0"/>
              <a:t>y(n</a:t>
            </a:r>
            <a:r>
              <a:rPr lang="pt-BR" dirty="0"/>
              <a:t>) para </a:t>
            </a:r>
            <a:r>
              <a:rPr lang="pt-BR" dirty="0" smtClean="0"/>
              <a:t>n&gt;0</a:t>
            </a:r>
            <a:r>
              <a:rPr lang="pt-BR" dirty="0"/>
              <a:t>, precisamos entrada </a:t>
            </a:r>
            <a:r>
              <a:rPr lang="pt-BR" dirty="0" smtClean="0"/>
              <a:t>x(n</a:t>
            </a:r>
            <a:r>
              <a:rPr lang="pt-BR" dirty="0"/>
              <a:t>) para todos os </a:t>
            </a:r>
            <a:r>
              <a:rPr lang="pt-BR" dirty="0" smtClean="0"/>
              <a:t>n&gt;0</a:t>
            </a:r>
            <a:r>
              <a:rPr lang="pt-BR" dirty="0"/>
              <a:t>, e as condições iniciais </a:t>
            </a:r>
            <a:r>
              <a:rPr lang="pt-BR" dirty="0" smtClean="0"/>
              <a:t>y(-1</a:t>
            </a:r>
            <a:r>
              <a:rPr lang="pt-BR" dirty="0"/>
              <a:t>), y (-2), ..., y (-N). </a:t>
            </a:r>
          </a:p>
          <a:p>
            <a:r>
              <a:rPr lang="pt-BR" dirty="0"/>
              <a:t>Em outras palavras, as condições iniciais resumem tudo o que precisamos saber sobre a história passada da resposta do sistema para calcular o presente e saídas futuras.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solução geral da equação </a:t>
            </a:r>
            <a:r>
              <a:rPr lang="pt-BR" dirty="0" smtClean="0"/>
              <a:t>de diferenças de coeficientes constantes </a:t>
            </a:r>
            <a:r>
              <a:rPr lang="pt-BR" dirty="0"/>
              <a:t>de ordem N </a:t>
            </a:r>
            <a:r>
              <a:rPr lang="pt-BR" dirty="0" smtClean="0"/>
              <a:t>será vista em breve.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Sistemas recursivos</a:t>
            </a:r>
          </a:p>
        </p:txBody>
      </p:sp>
    </p:spTree>
    <p:extLst>
      <p:ext uri="{BB962C8B-B14F-4D97-AF65-F5344CB8AC3E}">
        <p14:creationId xmlns:p14="http://schemas.microsoft.com/office/powerpoint/2010/main" val="3665346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Neste momento reafirmamos as propriedades de linearidade, invariância tempo, e estabilidade no contexto dos sistemas recursivas descritos por equações de diferença </a:t>
            </a:r>
            <a:r>
              <a:rPr lang="pt-BR" dirty="0" smtClean="0"/>
              <a:t>de coeficientes constantes e lineares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Como </a:t>
            </a:r>
            <a:r>
              <a:rPr lang="pt-BR" dirty="0"/>
              <a:t>já foi observado, um sistema </a:t>
            </a:r>
            <a:r>
              <a:rPr lang="pt-BR" dirty="0" smtClean="0"/>
              <a:t>recursivo </a:t>
            </a:r>
            <a:r>
              <a:rPr lang="pt-BR" dirty="0"/>
              <a:t>pode ser relaxado ou </a:t>
            </a:r>
            <a:r>
              <a:rPr lang="pt-BR" dirty="0" smtClean="0"/>
              <a:t>não relaxado, de acordo com as suas condições </a:t>
            </a:r>
            <a:r>
              <a:rPr lang="pt-BR" dirty="0"/>
              <a:t>iniciais. </a:t>
            </a:r>
            <a:endParaRPr lang="pt-BR" dirty="0" smtClean="0"/>
          </a:p>
          <a:p>
            <a:r>
              <a:rPr lang="pt-BR" dirty="0" smtClean="0"/>
              <a:t>Então </a:t>
            </a:r>
            <a:r>
              <a:rPr lang="pt-BR" dirty="0"/>
              <a:t>as definições destas propriedades tem de levar em conta a presença das condições iniciais.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3771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dirty="0" smtClean="0"/>
              <a:t>Estes sistemas são lineares se satisfazem as seguintes propriedades: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A </a:t>
            </a:r>
            <a:r>
              <a:rPr lang="pt-BR" dirty="0"/>
              <a:t>resposta total é igual à soma das respostas de </a:t>
            </a:r>
            <a:r>
              <a:rPr lang="pt-BR" dirty="0" smtClean="0"/>
              <a:t>zero </a:t>
            </a:r>
            <a:r>
              <a:rPr lang="pt-BR" dirty="0"/>
              <a:t>de entrada e de estado zero, [isto é, y (n) = </a:t>
            </a:r>
            <a:r>
              <a:rPr lang="pt-BR" dirty="0" err="1" smtClean="0"/>
              <a:t>Yzi</a:t>
            </a:r>
            <a:r>
              <a:rPr lang="pt-BR" dirty="0" smtClean="0"/>
              <a:t>(n</a:t>
            </a:r>
            <a:r>
              <a:rPr lang="pt-BR" dirty="0"/>
              <a:t>) </a:t>
            </a:r>
            <a:r>
              <a:rPr lang="pt-BR" dirty="0" smtClean="0"/>
              <a:t>+ </a:t>
            </a:r>
            <a:r>
              <a:rPr lang="pt-BR" dirty="0" err="1" smtClean="0"/>
              <a:t>Yzs</a:t>
            </a:r>
            <a:r>
              <a:rPr lang="pt-BR" dirty="0" smtClean="0"/>
              <a:t>(n)].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O </a:t>
            </a:r>
            <a:r>
              <a:rPr lang="pt-BR" dirty="0"/>
              <a:t>princípio da superposição se aplica à resposta de estado zero </a:t>
            </a:r>
            <a:r>
              <a:rPr lang="pt-BR" dirty="0" smtClean="0"/>
              <a:t>(</a:t>
            </a:r>
            <a:r>
              <a:rPr lang="pt-BR" dirty="0" err="1" smtClean="0"/>
              <a:t>Yzn</a:t>
            </a:r>
            <a:r>
              <a:rPr lang="pt-BR" dirty="0" smtClean="0"/>
              <a:t> é linear </a:t>
            </a:r>
            <a:r>
              <a:rPr lang="pt-BR" dirty="0"/>
              <a:t>de estado zero</a:t>
            </a:r>
            <a:r>
              <a:rPr lang="pt-BR" dirty="0" smtClean="0"/>
              <a:t>).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O </a:t>
            </a:r>
            <a:r>
              <a:rPr lang="pt-BR" dirty="0"/>
              <a:t>princípio da sobreposição aplica-se a resposta de entrada </a:t>
            </a:r>
            <a:r>
              <a:rPr lang="pt-BR" dirty="0" smtClean="0"/>
              <a:t>zero (</a:t>
            </a:r>
            <a:r>
              <a:rPr lang="pt-BR" dirty="0" err="1" smtClean="0"/>
              <a:t>Yzi</a:t>
            </a:r>
            <a:r>
              <a:rPr lang="pt-BR" dirty="0"/>
              <a:t> </a:t>
            </a:r>
            <a:r>
              <a:rPr lang="pt-BR" dirty="0" smtClean="0"/>
              <a:t>é linear </a:t>
            </a:r>
            <a:r>
              <a:rPr lang="pt-BR" dirty="0"/>
              <a:t>de entrada zero). </a:t>
            </a:r>
          </a:p>
          <a:p>
            <a:pPr marL="109728" indent="0">
              <a:buNone/>
            </a:pPr>
            <a:endParaRPr lang="pt-BR" dirty="0"/>
          </a:p>
          <a:p>
            <a:r>
              <a:rPr lang="pt-BR" dirty="0"/>
              <a:t>Um sistema que não satisfaz todos os três requisitos separados é </a:t>
            </a:r>
            <a:r>
              <a:rPr lang="pt-BR" b="1" dirty="0">
                <a:solidFill>
                  <a:srgbClr val="FF0000"/>
                </a:solidFill>
              </a:rPr>
              <a:t>não-linear</a:t>
            </a:r>
            <a:r>
              <a:rPr lang="pt-BR" dirty="0"/>
              <a:t> por definição. </a:t>
            </a:r>
            <a:endParaRPr lang="pt-BR" dirty="0" smtClean="0"/>
          </a:p>
          <a:p>
            <a:r>
              <a:rPr lang="pt-BR" dirty="0" smtClean="0"/>
              <a:t>Obviamente</a:t>
            </a:r>
            <a:r>
              <a:rPr lang="pt-BR" dirty="0"/>
              <a:t>, para um sistema relaxado, </a:t>
            </a:r>
            <a:r>
              <a:rPr lang="pt-BR" dirty="0" err="1" smtClean="0"/>
              <a:t>Yzi</a:t>
            </a:r>
            <a:r>
              <a:rPr lang="pt-BR" dirty="0" smtClean="0"/>
              <a:t>(n)=0</a:t>
            </a:r>
            <a:r>
              <a:rPr lang="pt-BR" dirty="0"/>
              <a:t>, </a:t>
            </a:r>
            <a:r>
              <a:rPr lang="pt-BR" dirty="0" smtClean="0"/>
              <a:t> o requisito 2, é </a:t>
            </a:r>
            <a:r>
              <a:rPr lang="pt-BR" dirty="0"/>
              <a:t>suficiente.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92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Análise dos </a:t>
            </a:r>
            <a:r>
              <a:rPr lang="pt-BR" dirty="0" smtClean="0"/>
              <a:t>sistemas discretos</a:t>
            </a:r>
          </a:p>
          <a:p>
            <a:r>
              <a:rPr lang="pt-BR" dirty="0"/>
              <a:t>Sistemas </a:t>
            </a:r>
            <a:r>
              <a:rPr lang="pt-BR" dirty="0" smtClean="0"/>
              <a:t>recursivos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Até este ponto temos tratado </a:t>
            </a:r>
            <a:r>
              <a:rPr lang="pt-BR" dirty="0" smtClean="0"/>
              <a:t>sistemas LTI (lineares </a:t>
            </a:r>
            <a:r>
              <a:rPr lang="pt-BR" dirty="0"/>
              <a:t>e invariantes no </a:t>
            </a:r>
            <a:r>
              <a:rPr lang="pt-BR" dirty="0" smtClean="0"/>
              <a:t>tempo) </a:t>
            </a:r>
            <a:r>
              <a:rPr lang="pt-BR" dirty="0"/>
              <a:t>que se caracterizam por sua </a:t>
            </a:r>
            <a:r>
              <a:rPr lang="pt-BR" dirty="0" smtClean="0"/>
              <a:t>resposta ao impulso h(n</a:t>
            </a:r>
            <a:r>
              <a:rPr lang="pt-BR" dirty="0"/>
              <a:t>). </a:t>
            </a:r>
            <a:endParaRPr lang="pt-BR" dirty="0" smtClean="0"/>
          </a:p>
          <a:p>
            <a:r>
              <a:rPr lang="pt-BR" dirty="0" smtClean="0"/>
              <a:t>Por </a:t>
            </a:r>
            <a:r>
              <a:rPr lang="pt-BR" dirty="0"/>
              <a:t>sua </a:t>
            </a:r>
            <a:r>
              <a:rPr lang="pt-BR" dirty="0" smtClean="0"/>
              <a:t>vez, h(n), nos permite </a:t>
            </a:r>
            <a:r>
              <a:rPr lang="pt-BR" dirty="0"/>
              <a:t>determinar a saída </a:t>
            </a:r>
            <a:r>
              <a:rPr lang="pt-BR" dirty="0" smtClean="0"/>
              <a:t>y(n) </a:t>
            </a:r>
            <a:r>
              <a:rPr lang="pt-BR" dirty="0"/>
              <a:t>do sistema para qualquer </a:t>
            </a:r>
            <a:r>
              <a:rPr lang="pt-BR" dirty="0" smtClean="0"/>
              <a:t>sequência </a:t>
            </a:r>
            <a:r>
              <a:rPr lang="pt-BR" dirty="0"/>
              <a:t>de entrada </a:t>
            </a:r>
            <a:r>
              <a:rPr lang="pt-BR" dirty="0" smtClean="0"/>
              <a:t>x(n) </a:t>
            </a:r>
            <a:r>
              <a:rPr lang="pt-BR" dirty="0"/>
              <a:t>por meio da soma de </a:t>
            </a:r>
            <a:r>
              <a:rPr lang="pt-BR" dirty="0" err="1" smtClean="0"/>
              <a:t>convolução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Análise dos </a:t>
            </a:r>
            <a:r>
              <a:rPr lang="pt-BR" dirty="0" smtClean="0"/>
              <a:t>sistemas discretos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642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Em </a:t>
            </a:r>
            <a:r>
              <a:rPr lang="pt-BR" dirty="0" smtClean="0"/>
              <a:t>geral sabemos que </a:t>
            </a:r>
            <a:r>
              <a:rPr lang="pt-BR" dirty="0"/>
              <a:t>qualquer sistema </a:t>
            </a:r>
            <a:r>
              <a:rPr lang="pt-BR" dirty="0" smtClean="0"/>
              <a:t>LTI é </a:t>
            </a:r>
            <a:r>
              <a:rPr lang="pt-BR" dirty="0"/>
              <a:t>caracterizado por a relação de </a:t>
            </a:r>
            <a:r>
              <a:rPr lang="pt-BR" dirty="0" smtClean="0"/>
              <a:t>entrada/saída.</a:t>
            </a:r>
          </a:p>
          <a:p>
            <a:r>
              <a:rPr lang="pt-BR" dirty="0" smtClean="0"/>
              <a:t>A </a:t>
            </a:r>
            <a:r>
              <a:rPr lang="pt-BR" dirty="0"/>
              <a:t>fórmula da soma de </a:t>
            </a:r>
            <a:r>
              <a:rPr lang="pt-BR" dirty="0" err="1" smtClean="0"/>
              <a:t>convolução</a:t>
            </a:r>
            <a:r>
              <a:rPr lang="pt-BR" dirty="0" smtClean="0"/>
              <a:t> sugere </a:t>
            </a:r>
            <a:r>
              <a:rPr lang="pt-BR" dirty="0"/>
              <a:t>um meio para a realização do </a:t>
            </a:r>
            <a:r>
              <a:rPr lang="pt-BR" dirty="0" smtClean="0"/>
              <a:t>sistema. </a:t>
            </a:r>
            <a:r>
              <a:rPr lang="pt-BR" dirty="0"/>
              <a:t>No caso de sistemas de </a:t>
            </a:r>
            <a:r>
              <a:rPr lang="pt-BR" dirty="0" smtClean="0"/>
              <a:t>FIR (</a:t>
            </a:r>
            <a:r>
              <a:rPr lang="pt-BR" dirty="0" err="1" smtClean="0"/>
              <a:t>Finite</a:t>
            </a:r>
            <a:r>
              <a:rPr lang="pt-BR" dirty="0" smtClean="0"/>
              <a:t> Impulse Response), tal </a:t>
            </a:r>
            <a:r>
              <a:rPr lang="pt-BR" dirty="0"/>
              <a:t>realização envolve </a:t>
            </a:r>
            <a:r>
              <a:rPr lang="pt-BR" dirty="0" smtClean="0"/>
              <a:t>combinações lineares (adições, multiplicações), em </a:t>
            </a:r>
            <a:r>
              <a:rPr lang="pt-BR" dirty="0"/>
              <a:t>um </a:t>
            </a:r>
            <a:r>
              <a:rPr lang="pt-BR" dirty="0" smtClean="0"/>
              <a:t>intervalo limitado </a:t>
            </a:r>
            <a:r>
              <a:rPr lang="pt-BR" dirty="0"/>
              <a:t>de locais de </a:t>
            </a:r>
            <a:r>
              <a:rPr lang="pt-BR" dirty="0" smtClean="0"/>
              <a:t>memória.</a:t>
            </a:r>
          </a:p>
          <a:p>
            <a:r>
              <a:rPr lang="pt-BR" dirty="0" smtClean="0"/>
              <a:t>Consequentemente</a:t>
            </a:r>
            <a:r>
              <a:rPr lang="pt-BR" dirty="0"/>
              <a:t>, um sistema FIR é </a:t>
            </a:r>
            <a:r>
              <a:rPr lang="pt-BR" dirty="0" smtClean="0"/>
              <a:t>implementado </a:t>
            </a:r>
            <a:r>
              <a:rPr lang="pt-BR" dirty="0"/>
              <a:t>diretamente, como sugere a soma de </a:t>
            </a:r>
            <a:r>
              <a:rPr lang="pt-BR" dirty="0" err="1" smtClean="0"/>
              <a:t>convolução</a:t>
            </a:r>
            <a:r>
              <a:rPr lang="pt-BR" dirty="0" smtClean="0"/>
              <a:t>.</a:t>
            </a:r>
          </a:p>
          <a:p>
            <a:r>
              <a:rPr lang="pt-BR" dirty="0"/>
              <a:t>Se o sistema é IIR (</a:t>
            </a:r>
            <a:r>
              <a:rPr lang="pt-BR" dirty="0" err="1"/>
              <a:t>Infinite</a:t>
            </a:r>
            <a:r>
              <a:rPr lang="pt-BR" dirty="0"/>
              <a:t> Impulse Response</a:t>
            </a:r>
            <a:r>
              <a:rPr lang="pt-BR" dirty="0" smtClean="0"/>
              <a:t>), </a:t>
            </a:r>
            <a:r>
              <a:rPr lang="pt-BR" dirty="0"/>
              <a:t>no entanto, a sua aplicação prática como se conclui da </a:t>
            </a:r>
            <a:r>
              <a:rPr lang="pt-BR" dirty="0" err="1"/>
              <a:t>convolução</a:t>
            </a:r>
            <a:r>
              <a:rPr lang="pt-BR" dirty="0"/>
              <a:t> é claramente impossível, uma vez que requer um número infinito de posições de memória, multiplicações e adições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dos </a:t>
            </a:r>
            <a:r>
              <a:rPr lang="pt-BR" dirty="0" smtClean="0"/>
              <a:t>sistemas </a:t>
            </a:r>
            <a:r>
              <a:rPr lang="pt-BR" dirty="0"/>
              <a:t>discretos</a:t>
            </a:r>
          </a:p>
        </p:txBody>
      </p:sp>
    </p:spTree>
    <p:extLst>
      <p:ext uri="{BB962C8B-B14F-4D97-AF65-F5344CB8AC3E}">
        <p14:creationId xmlns:p14="http://schemas.microsoft.com/office/powerpoint/2010/main" val="1106161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</a:t>
            </a:r>
            <a:r>
              <a:rPr lang="pt-BR" dirty="0"/>
              <a:t>pergunta que surge naturalmente, </a:t>
            </a:r>
            <a:r>
              <a:rPr lang="pt-BR" dirty="0" smtClean="0"/>
              <a:t>então, </a:t>
            </a:r>
            <a:r>
              <a:rPr lang="pt-BR" dirty="0"/>
              <a:t>é ou não é possível </a:t>
            </a:r>
            <a:r>
              <a:rPr lang="pt-BR" dirty="0" smtClean="0"/>
              <a:t>realizar sistemas IIR usando a </a:t>
            </a:r>
            <a:r>
              <a:rPr lang="pt-BR" dirty="0"/>
              <a:t>forma sugerida pelo somatório de </a:t>
            </a:r>
            <a:r>
              <a:rPr lang="pt-BR" dirty="0" err="1" smtClean="0"/>
              <a:t>convolução</a:t>
            </a:r>
            <a:r>
              <a:rPr lang="pt-BR" dirty="0" smtClean="0"/>
              <a:t>?</a:t>
            </a:r>
          </a:p>
          <a:p>
            <a:r>
              <a:rPr lang="pt-BR" dirty="0" smtClean="0"/>
              <a:t>Felizmente</a:t>
            </a:r>
            <a:r>
              <a:rPr lang="pt-BR" dirty="0"/>
              <a:t>, a resposta é </a:t>
            </a:r>
            <a:r>
              <a:rPr lang="pt-BR" dirty="0" smtClean="0"/>
              <a:t>SIM, </a:t>
            </a:r>
            <a:r>
              <a:rPr lang="pt-BR" dirty="0"/>
              <a:t>há um meio eficiente práticos e computacionais para a implementação de uma família de sistemas </a:t>
            </a:r>
            <a:r>
              <a:rPr lang="pt-BR" dirty="0" smtClean="0"/>
              <a:t>IIR.</a:t>
            </a:r>
          </a:p>
          <a:p>
            <a:r>
              <a:rPr lang="pt-BR" dirty="0" smtClean="0"/>
              <a:t>Dentro </a:t>
            </a:r>
            <a:r>
              <a:rPr lang="pt-BR" dirty="0"/>
              <a:t>da classe geral de sistemas </a:t>
            </a:r>
            <a:r>
              <a:rPr lang="pt-BR" dirty="0" smtClean="0"/>
              <a:t>IIR, </a:t>
            </a:r>
            <a:r>
              <a:rPr lang="pt-BR" dirty="0"/>
              <a:t>esta família de sistemas de tempo discreto é mais convenientemente </a:t>
            </a:r>
            <a:r>
              <a:rPr lang="pt-BR" dirty="0" smtClean="0"/>
              <a:t>descrito </a:t>
            </a:r>
            <a:r>
              <a:rPr lang="pt-BR" dirty="0"/>
              <a:t>por equações de </a:t>
            </a:r>
            <a:r>
              <a:rPr lang="pt-BR" dirty="0" smtClean="0"/>
              <a:t>diferenças.</a:t>
            </a:r>
          </a:p>
          <a:p>
            <a:r>
              <a:rPr lang="pt-BR" dirty="0" smtClean="0"/>
              <a:t>Esta </a:t>
            </a:r>
            <a:r>
              <a:rPr lang="pt-BR" dirty="0"/>
              <a:t>família ou subclasse de sistemas IIR é muito útil em uma variedade de aplicações </a:t>
            </a:r>
            <a:r>
              <a:rPr lang="pt-BR" dirty="0" smtClean="0"/>
              <a:t>práticas, </a:t>
            </a:r>
            <a:r>
              <a:rPr lang="pt-BR" dirty="0"/>
              <a:t>incluindo a implementação de filtros </a:t>
            </a:r>
            <a:r>
              <a:rPr lang="pt-BR" dirty="0" smtClean="0"/>
              <a:t>digitais, e a </a:t>
            </a:r>
            <a:r>
              <a:rPr lang="pt-BR" dirty="0"/>
              <a:t>modelagem de fenômenos </a:t>
            </a:r>
            <a:r>
              <a:rPr lang="pt-BR" dirty="0" smtClean="0"/>
              <a:t>físicos.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dos sistemas discretos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406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Existem </a:t>
            </a:r>
            <a:r>
              <a:rPr lang="pt-BR" dirty="0"/>
              <a:t>muitos sistemas em que é necessário ou desejável para expressar a saída do sistema, não só em termos de valores </a:t>
            </a:r>
            <a:r>
              <a:rPr lang="pt-BR" dirty="0" smtClean="0"/>
              <a:t>atuais </a:t>
            </a:r>
            <a:r>
              <a:rPr lang="pt-BR" dirty="0"/>
              <a:t>e passados ​​de entrada, mas também em termos dos valores </a:t>
            </a:r>
            <a:r>
              <a:rPr lang="pt-BR" dirty="0" smtClean="0"/>
              <a:t>passados de saída. </a:t>
            </a:r>
          </a:p>
          <a:p>
            <a:r>
              <a:rPr lang="pt-BR" dirty="0" smtClean="0"/>
              <a:t>O </a:t>
            </a:r>
            <a:r>
              <a:rPr lang="pt-BR" dirty="0"/>
              <a:t>seguinte problema ilustra esse ponto. Suponha que queremos calcular a média acumulada de um sinal </a:t>
            </a:r>
            <a:r>
              <a:rPr lang="pt-BR" dirty="0" smtClean="0"/>
              <a:t>x(n), em </a:t>
            </a:r>
            <a:r>
              <a:rPr lang="pt-BR" dirty="0"/>
              <a:t>0 &lt;k &lt;n, definido </a:t>
            </a:r>
            <a:r>
              <a:rPr lang="pt-BR" dirty="0" smtClean="0"/>
              <a:t>como: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400" dirty="0" smtClean="0"/>
              <a:t>Sistemas recursivos</a:t>
            </a:r>
            <a:endParaRPr lang="pt-B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373216"/>
            <a:ext cx="5307423" cy="11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3176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cálculo </a:t>
            </a:r>
            <a:r>
              <a:rPr lang="pt-BR" dirty="0"/>
              <a:t>de </a:t>
            </a:r>
            <a:r>
              <a:rPr lang="pt-BR" dirty="0" smtClean="0"/>
              <a:t>y(n</a:t>
            </a:r>
            <a:r>
              <a:rPr lang="pt-BR" dirty="0"/>
              <a:t>) requer o armazenamento de </a:t>
            </a:r>
            <a:r>
              <a:rPr lang="pt-BR" dirty="0" smtClean="0"/>
              <a:t>todas </a:t>
            </a:r>
            <a:r>
              <a:rPr lang="pt-BR" dirty="0"/>
              <a:t>amostras de entrada </a:t>
            </a:r>
            <a:r>
              <a:rPr lang="pt-BR" dirty="0" smtClean="0"/>
              <a:t>x(k</a:t>
            </a:r>
            <a:r>
              <a:rPr lang="pt-BR" dirty="0"/>
              <a:t>) </a:t>
            </a:r>
            <a:r>
              <a:rPr lang="pt-BR" dirty="0" smtClean="0"/>
              <a:t>em </a:t>
            </a:r>
            <a:r>
              <a:rPr lang="pt-BR" dirty="0"/>
              <a:t>0 &lt;k &lt;n</a:t>
            </a:r>
            <a:r>
              <a:rPr lang="pt-BR" dirty="0" smtClean="0"/>
              <a:t>.</a:t>
            </a:r>
          </a:p>
          <a:p>
            <a:r>
              <a:rPr lang="pt-BR" dirty="0" smtClean="0"/>
              <a:t>Desde </a:t>
            </a:r>
            <a:r>
              <a:rPr lang="pt-BR" dirty="0"/>
              <a:t>que </a:t>
            </a:r>
            <a:r>
              <a:rPr lang="pt-BR" b="1" dirty="0">
                <a:solidFill>
                  <a:srgbClr val="FF0000"/>
                </a:solidFill>
              </a:rPr>
              <a:t>n</a:t>
            </a:r>
            <a:r>
              <a:rPr lang="pt-BR" dirty="0"/>
              <a:t> for aumentando, as exigências de memória crescer linearmente com o tempo</a:t>
            </a:r>
            <a:r>
              <a:rPr lang="pt-BR" dirty="0" smtClean="0"/>
              <a:t>.</a:t>
            </a:r>
          </a:p>
          <a:p>
            <a:r>
              <a:rPr lang="pt-BR" dirty="0" smtClean="0"/>
              <a:t>Nossa </a:t>
            </a:r>
            <a:r>
              <a:rPr lang="pt-BR" dirty="0"/>
              <a:t>intuição sugere, no entanto, que </a:t>
            </a:r>
            <a:r>
              <a:rPr lang="pt-BR" dirty="0" smtClean="0"/>
              <a:t>y(n</a:t>
            </a:r>
            <a:r>
              <a:rPr lang="pt-BR" dirty="0"/>
              <a:t>) pode ser calculada de forma mais eficiente, utilizando o valor de saída anterior </a:t>
            </a:r>
            <a:r>
              <a:rPr lang="pt-BR" dirty="0" smtClean="0"/>
              <a:t>y(n </a:t>
            </a:r>
            <a:r>
              <a:rPr lang="pt-BR" dirty="0"/>
              <a:t>- 1). </a:t>
            </a:r>
            <a:endParaRPr lang="pt-BR" dirty="0" smtClean="0"/>
          </a:p>
          <a:p>
            <a:r>
              <a:rPr lang="pt-BR" dirty="0" smtClean="0"/>
              <a:t>De </a:t>
            </a:r>
            <a:r>
              <a:rPr lang="pt-BR" dirty="0"/>
              <a:t>fato, por </a:t>
            </a:r>
            <a:r>
              <a:rPr lang="pt-BR" dirty="0" smtClean="0"/>
              <a:t>uma reorganização algébrica </a:t>
            </a:r>
            <a:r>
              <a:rPr lang="pt-BR" dirty="0"/>
              <a:t>simples </a:t>
            </a:r>
            <a:r>
              <a:rPr lang="pt-BR" dirty="0" smtClean="0"/>
              <a:t>obtemos</a:t>
            </a:r>
            <a:r>
              <a:rPr lang="pt-BR" dirty="0"/>
              <a:t>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103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Recursivos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6106279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640" y="1340768"/>
            <a:ext cx="6115474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6073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/>
          <a:lstStyle/>
          <a:p>
            <a:r>
              <a:rPr lang="pt-BR" dirty="0"/>
              <a:t>Assim, o cálculo de </a:t>
            </a:r>
            <a:r>
              <a:rPr lang="pt-BR" dirty="0" smtClean="0"/>
              <a:t>y(n</a:t>
            </a:r>
            <a:r>
              <a:rPr lang="pt-BR" dirty="0"/>
              <a:t>), </a:t>
            </a:r>
            <a:r>
              <a:rPr lang="pt-BR" dirty="0" smtClean="0"/>
              <a:t>requer </a:t>
            </a:r>
            <a:r>
              <a:rPr lang="pt-BR" dirty="0"/>
              <a:t>duas multiplicações, uma adição, e uma posição de </a:t>
            </a:r>
            <a:r>
              <a:rPr lang="pt-BR" dirty="0" smtClean="0"/>
              <a:t>memória.</a:t>
            </a:r>
          </a:p>
          <a:p>
            <a:r>
              <a:rPr lang="pt-BR" dirty="0" smtClean="0"/>
              <a:t>Este </a:t>
            </a:r>
            <a:r>
              <a:rPr lang="pt-BR" dirty="0"/>
              <a:t>é um exemplo de um sistema </a:t>
            </a:r>
            <a:r>
              <a:rPr lang="pt-BR" dirty="0" smtClean="0"/>
              <a:t>recursivo.</a:t>
            </a:r>
          </a:p>
          <a:p>
            <a:r>
              <a:rPr lang="pt-BR" dirty="0" smtClean="0"/>
              <a:t>Um sistema é dito recursivo quando sua </a:t>
            </a:r>
            <a:r>
              <a:rPr lang="pt-BR" dirty="0"/>
              <a:t>saída </a:t>
            </a:r>
            <a:r>
              <a:rPr lang="pt-BR" b="1" dirty="0" smtClean="0"/>
              <a:t>y(n</a:t>
            </a:r>
            <a:r>
              <a:rPr lang="pt-BR" b="1" dirty="0"/>
              <a:t>)</a:t>
            </a:r>
            <a:r>
              <a:rPr lang="pt-BR" dirty="0"/>
              <a:t> no instante </a:t>
            </a:r>
            <a:r>
              <a:rPr lang="pt-BR" b="1" dirty="0">
                <a:solidFill>
                  <a:srgbClr val="FF0000"/>
                </a:solidFill>
              </a:rPr>
              <a:t>n</a:t>
            </a:r>
            <a:r>
              <a:rPr lang="pt-BR" dirty="0"/>
              <a:t> depende </a:t>
            </a:r>
            <a:r>
              <a:rPr lang="pt-BR" dirty="0" smtClean="0"/>
              <a:t>dos últimos valores </a:t>
            </a:r>
            <a:r>
              <a:rPr lang="pt-BR" dirty="0"/>
              <a:t>de </a:t>
            </a:r>
            <a:r>
              <a:rPr lang="pt-BR" dirty="0" smtClean="0"/>
              <a:t>saída, tais como: y(n-1</a:t>
            </a:r>
            <a:r>
              <a:rPr lang="pt-BR" dirty="0"/>
              <a:t>), </a:t>
            </a:r>
            <a:r>
              <a:rPr lang="pt-BR" dirty="0" smtClean="0"/>
              <a:t>y(n-2</a:t>
            </a:r>
            <a:r>
              <a:rPr lang="pt-BR" dirty="0"/>
              <a:t>), 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03"/>
            <a:ext cx="8229600" cy="1143000"/>
          </a:xfrm>
        </p:spPr>
        <p:txBody>
          <a:bodyPr/>
          <a:lstStyle/>
          <a:p>
            <a:r>
              <a:rPr lang="pt-BR" dirty="0"/>
              <a:t>Sistemas Recursivos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289328"/>
            <a:ext cx="548955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3149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1677</TotalTime>
  <Words>1186</Words>
  <Application>Microsoft Office PowerPoint</Application>
  <PresentationFormat>Apresentação na tela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Concurso</vt:lpstr>
      <vt:lpstr>Processamento Digital de Sinais Sinais e sistemas discretos</vt:lpstr>
      <vt:lpstr>Sumário</vt:lpstr>
      <vt:lpstr>Análise dos sistemas discretos</vt:lpstr>
      <vt:lpstr>Análise dos sistemas discretos</vt:lpstr>
      <vt:lpstr>Análise dos sistemas discretos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  <vt:lpstr>Sistemas recursivos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111</cp:revision>
  <dcterms:created xsi:type="dcterms:W3CDTF">2014-04-07T18:16:52Z</dcterms:created>
  <dcterms:modified xsi:type="dcterms:W3CDTF">2014-05-30T20:37:43Z</dcterms:modified>
</cp:coreProperties>
</file>