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392" r:id="rId3"/>
    <p:sldId id="401" r:id="rId4"/>
    <p:sldId id="424" r:id="rId5"/>
    <p:sldId id="402" r:id="rId6"/>
    <p:sldId id="377" r:id="rId7"/>
    <p:sldId id="378" r:id="rId8"/>
    <p:sldId id="403" r:id="rId9"/>
    <p:sldId id="404" r:id="rId10"/>
    <p:sldId id="412" r:id="rId11"/>
    <p:sldId id="339" r:id="rId12"/>
    <p:sldId id="381" r:id="rId13"/>
    <p:sldId id="382" r:id="rId14"/>
    <p:sldId id="413" r:id="rId15"/>
    <p:sldId id="414" r:id="rId16"/>
    <p:sldId id="405" r:id="rId17"/>
    <p:sldId id="407" r:id="rId18"/>
    <p:sldId id="408" r:id="rId19"/>
    <p:sldId id="415" r:id="rId20"/>
    <p:sldId id="417" r:id="rId21"/>
    <p:sldId id="418" r:id="rId22"/>
    <p:sldId id="416" r:id="rId23"/>
    <p:sldId id="419" r:id="rId24"/>
    <p:sldId id="384" r:id="rId25"/>
    <p:sldId id="266" r:id="rId26"/>
    <p:sldId id="345" r:id="rId27"/>
    <p:sldId id="346" r:id="rId28"/>
    <p:sldId id="347" r:id="rId29"/>
    <p:sldId id="288" r:id="rId30"/>
    <p:sldId id="348" r:id="rId31"/>
    <p:sldId id="344" r:id="rId32"/>
    <p:sldId id="411" r:id="rId33"/>
    <p:sldId id="349" r:id="rId34"/>
    <p:sldId id="420" r:id="rId35"/>
    <p:sldId id="421" r:id="rId36"/>
    <p:sldId id="422" r:id="rId37"/>
    <p:sldId id="423" r:id="rId38"/>
    <p:sldId id="425" r:id="rId39"/>
    <p:sldId id="426" r:id="rId40"/>
    <p:sldId id="427" r:id="rId41"/>
    <p:sldId id="429" r:id="rId42"/>
    <p:sldId id="430" r:id="rId43"/>
    <p:sldId id="386" r:id="rId44"/>
    <p:sldId id="428" r:id="rId45"/>
    <p:sldId id="431" r:id="rId46"/>
    <p:sldId id="432" r:id="rId47"/>
    <p:sldId id="434" r:id="rId48"/>
    <p:sldId id="433" r:id="rId49"/>
    <p:sldId id="341" r:id="rId50"/>
    <p:sldId id="435" r:id="rId51"/>
    <p:sldId id="436" r:id="rId52"/>
    <p:sldId id="438" r:id="rId53"/>
    <p:sldId id="439" r:id="rId54"/>
    <p:sldId id="441" r:id="rId55"/>
    <p:sldId id="442" r:id="rId56"/>
    <p:sldId id="437" r:id="rId57"/>
    <p:sldId id="440" r:id="rId58"/>
    <p:sldId id="443" r:id="rId59"/>
    <p:sldId id="444" r:id="rId60"/>
    <p:sldId id="445" r:id="rId61"/>
    <p:sldId id="447" r:id="rId62"/>
    <p:sldId id="448" r:id="rId63"/>
    <p:sldId id="453" r:id="rId64"/>
    <p:sldId id="446" r:id="rId65"/>
    <p:sldId id="449" r:id="rId66"/>
    <p:sldId id="450" r:id="rId67"/>
    <p:sldId id="455" r:id="rId68"/>
    <p:sldId id="451" r:id="rId69"/>
    <p:sldId id="452" r:id="rId7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omic Sans MS" panose="030F0702030302020204" pitchFamily="66" charset="0"/>
      <p:regular r:id="rId76"/>
      <p:bold r:id="rId77"/>
      <p:italic r:id="rId78"/>
      <p:boldItalic r:id="rId79"/>
    </p:embeddedFont>
    <p:embeddedFont>
      <p:font typeface="Microsoft Sans Serif" panose="020B0604020202020204" pitchFamily="34" charset="0"/>
      <p:regular r:id="rId80"/>
    </p:embeddedFont>
    <p:embeddedFont>
      <p:font typeface="Nixie One" panose="020B0604020202020204" charset="0"/>
      <p:regular r:id="rId81"/>
    </p:embeddedFont>
    <p:embeddedFont>
      <p:font typeface="Varela Round" panose="00000500000000000000" pitchFamily="2" charset="-79"/>
      <p:regular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A20BD-2505-46DF-82F6-A791D1CCFF51}">
  <a:tblStyle styleId="{242A20BD-2505-46DF-82F6-A791D1CC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B38DEC-D873-43F8-8245-15F6AB0837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69" autoAdjust="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0CC84E90-23BD-C85C-265F-F04A73019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4DC79F64-E95D-1E9F-A158-711495254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FE3303-5BD8-06CB-5ED8-5530B2304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807DFD-730D-4007-9584-7F410B3B868D}" type="slidenum">
              <a:rPr lang="pt-BR" altLang="pt-BR">
                <a:latin typeface="Calibri" panose="020F0502020204030204" pitchFamily="34" charset="0"/>
              </a:rPr>
              <a:pPr eaLnBrk="1" hangingPunct="1"/>
              <a:t>43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8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0CC84E90-23BD-C85C-265F-F04A73019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4DC79F64-E95D-1E9F-A158-711495254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FE3303-5BD8-06CB-5ED8-5530B2304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807DFD-730D-4007-9584-7F410B3B868D}" type="slidenum">
              <a:rPr lang="pt-BR" altLang="pt-BR">
                <a:latin typeface="Calibri" panose="020F0502020204030204" pitchFamily="34" charset="0"/>
              </a:rPr>
              <a:pPr eaLnBrk="1" hangingPunct="1"/>
              <a:t>45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1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0CC84E90-23BD-C85C-265F-F04A73019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4DC79F64-E95D-1E9F-A158-711495254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FE3303-5BD8-06CB-5ED8-5530B2304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807DFD-730D-4007-9584-7F410B3B868D}" type="slidenum">
              <a:rPr lang="pt-BR" altLang="pt-BR">
                <a:latin typeface="Calibri" panose="020F0502020204030204" pitchFamily="34" charset="0"/>
              </a:rPr>
              <a:pPr eaLnBrk="1" hangingPunct="1"/>
              <a:t>46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2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12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1" y="178594"/>
            <a:ext cx="3095625" cy="49077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950" y="250030"/>
            <a:ext cx="2895600" cy="4829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3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28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60" r:id="rId3"/>
    <p:sldLayoutId id="2147483663" r:id="rId4"/>
    <p:sldLayoutId id="2147483664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2946568-3752-4AEE-D3F8-1C871E395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Embriologia</a:t>
            </a: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B2AFDA42-1D95-7A47-3A9F-FFE8625D9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95" y="0"/>
            <a:ext cx="1990810" cy="1350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2917E1-5F38-2527-27F6-92A0007D5E95}"/>
              </a:ext>
            </a:extLst>
          </p:cNvPr>
          <p:cNvSpPr txBox="1"/>
          <p:nvPr/>
        </p:nvSpPr>
        <p:spPr>
          <a:xfrm>
            <a:off x="3648510" y="3639128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Prof. Giuliano Barros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22D171-0871-1BB4-DECB-26503F8A92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866ABF8-4870-7095-0BDB-6FFA4270A66A}"/>
              </a:ext>
            </a:extLst>
          </p:cNvPr>
          <p:cNvSpPr txBox="1"/>
          <p:nvPr/>
        </p:nvSpPr>
        <p:spPr>
          <a:xfrm>
            <a:off x="1102272" y="1140589"/>
            <a:ext cx="69394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Durante a clivagem, os blastômeros</a:t>
            </a:r>
          </a:p>
          <a:p>
            <a:r>
              <a:rPr lang="pt-BR" sz="2000" dirty="0"/>
              <a:t>permanecem envoltos pela zona pelúcida e migram</a:t>
            </a:r>
          </a:p>
          <a:p>
            <a:r>
              <a:rPr lang="pt-BR" sz="2000" dirty="0"/>
              <a:t>através da tuba uterina em direção ao útero.</a:t>
            </a:r>
          </a:p>
          <a:p>
            <a:r>
              <a:rPr lang="pt-BR" sz="2000" dirty="0"/>
              <a:t>Durante a fase de clivagem, ocorre aumento no número de blastômeros sem que haja aumento no volume celular. Antes de cada nova divisão, a célula não recupera o seu volume original, por isso os blastômeros se tornam cada vez menores. Isso ocorre porque as fases G1 e G2 do ciclo celular são muito curtas</a:t>
            </a:r>
          </a:p>
        </p:txBody>
      </p:sp>
    </p:spTree>
    <p:extLst>
      <p:ext uri="{BB962C8B-B14F-4D97-AF65-F5344CB8AC3E}">
        <p14:creationId xmlns:p14="http://schemas.microsoft.com/office/powerpoint/2010/main" val="139017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33FB07-5EE8-F77C-1048-FC4E6ACF27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E3742BA-BD90-8AD8-F246-1F93C88F6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875" y="70333"/>
            <a:ext cx="50140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50" b="1" dirty="0"/>
              <a:t>Desenvolvimento embrionário e implantação do embrião no útero materno.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F5C3E4-279E-BC24-CD0F-4FD9DF49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093" y="4335462"/>
            <a:ext cx="53292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/>
              <a:t>Imagem: Desenvolvimento embrionário e implantação do embrião no útero materno / Autoria de Ttrue12 / Disponibilizado por Ttrue12 / </a:t>
            </a:r>
            <a:r>
              <a:rPr lang="en-US" altLang="pt-BR" sz="1000"/>
              <a:t> Creative Commons Attribution-Share Alike 3.0 Unported</a:t>
            </a:r>
            <a:endParaRPr lang="pt-BR" altLang="pt-BR" sz="100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FEA4191-89B9-5D39-D6A1-27C20218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8" y="405372"/>
            <a:ext cx="5477718" cy="393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8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6937B-19B0-887B-A067-1B5C44D2C3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5689" y="874712"/>
            <a:ext cx="7213600" cy="33940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altLang="pt-BR" sz="1800" dirty="0"/>
              <a:t>Processo de </a:t>
            </a:r>
            <a:r>
              <a:rPr lang="pt-BR" altLang="pt-BR" sz="1800" b="1" dirty="0"/>
              <a:t>Migração</a:t>
            </a:r>
            <a:r>
              <a:rPr lang="pt-BR" altLang="pt-BR" sz="1800" dirty="0"/>
              <a:t> dos Blastômeros  para periferia celular, decorrentes da entrada do </a:t>
            </a:r>
            <a:r>
              <a:rPr lang="pt-BR" altLang="pt-BR" sz="1800" b="1" dirty="0">
                <a:solidFill>
                  <a:srgbClr val="C00000"/>
                </a:solidFill>
              </a:rPr>
              <a:t>líquido intrauterino.</a:t>
            </a:r>
          </a:p>
          <a:p>
            <a:pPr algn="just">
              <a:lnSpc>
                <a:spcPct val="150000"/>
              </a:lnSpc>
            </a:pPr>
            <a:endParaRPr lang="pt-BR" altLang="pt-BR" sz="1800" dirty="0"/>
          </a:p>
          <a:p>
            <a:pPr algn="just">
              <a:lnSpc>
                <a:spcPct val="150000"/>
              </a:lnSpc>
            </a:pPr>
            <a:r>
              <a:rPr lang="pt-BR" altLang="pt-BR" sz="1800" dirty="0"/>
              <a:t>Nessa fase, formam-se duas camadas: a mais externa é chamada de</a:t>
            </a:r>
            <a:r>
              <a:rPr lang="pt-BR" altLang="pt-BR" sz="2100" b="1" dirty="0">
                <a:solidFill>
                  <a:srgbClr val="C00000"/>
                </a:solidFill>
              </a:rPr>
              <a:t> </a:t>
            </a:r>
            <a:r>
              <a:rPr lang="pt-BR" altLang="pt-BR" sz="1800" b="1" dirty="0">
                <a:solidFill>
                  <a:srgbClr val="C00000"/>
                </a:solidFill>
              </a:rPr>
              <a:t>Trofoblasto</a:t>
            </a:r>
            <a:r>
              <a:rPr lang="pt-BR" altLang="pt-BR" sz="2100" b="1" dirty="0">
                <a:solidFill>
                  <a:srgbClr val="C00000"/>
                </a:solidFill>
              </a:rPr>
              <a:t> </a:t>
            </a:r>
            <a:r>
              <a:rPr lang="pt-BR" altLang="pt-BR" sz="1800" dirty="0"/>
              <a:t>&gt; que mais tarde irá dar origem à </a:t>
            </a:r>
            <a:r>
              <a:rPr lang="pt-BR" altLang="pt-BR" sz="1800" b="1" dirty="0">
                <a:solidFill>
                  <a:srgbClr val="C00000"/>
                </a:solidFill>
              </a:rPr>
              <a:t>placenta</a:t>
            </a:r>
            <a:r>
              <a:rPr lang="pt-BR" altLang="pt-BR" sz="1800" dirty="0"/>
              <a:t> (nos mamíferos placentários) </a:t>
            </a:r>
          </a:p>
        </p:txBody>
      </p:sp>
      <p:sp>
        <p:nvSpPr>
          <p:cNvPr id="19459" name="Título 1">
            <a:extLst>
              <a:ext uri="{FF2B5EF4-FFF2-40B4-BE49-F238E27FC236}">
                <a16:creationId xmlns:a16="http://schemas.microsoft.com/office/drawing/2014/main" id="{2E1F4200-2069-0C6E-D5BA-8388270C95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0"/>
            <a:ext cx="6172200" cy="857250"/>
          </a:xfrm>
        </p:spPr>
        <p:txBody>
          <a:bodyPr/>
          <a:lstStyle/>
          <a:p>
            <a:r>
              <a:rPr lang="pt-BR" altLang="pt-BR" sz="3200" b="1" dirty="0">
                <a:solidFill>
                  <a:schemeClr val="accent6"/>
                </a:solidFill>
              </a:rPr>
              <a:t>Blastocisto</a:t>
            </a:r>
          </a:p>
        </p:txBody>
      </p:sp>
    </p:spTree>
    <p:extLst>
      <p:ext uri="{BB962C8B-B14F-4D97-AF65-F5344CB8AC3E}">
        <p14:creationId xmlns:p14="http://schemas.microsoft.com/office/powerpoint/2010/main" val="8705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E41D89F7-5D8C-25B3-3024-1C3392B211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734" y="1714500"/>
            <a:ext cx="2762250" cy="857250"/>
          </a:xfrm>
        </p:spPr>
        <p:txBody>
          <a:bodyPr/>
          <a:lstStyle/>
          <a:p>
            <a:r>
              <a:rPr lang="pt-BR" altLang="pt-BR" sz="3000" b="1" dirty="0">
                <a:solidFill>
                  <a:schemeClr val="tx2"/>
                </a:solidFill>
              </a:rPr>
              <a:t>Formação do Blastocisto</a:t>
            </a:r>
          </a:p>
        </p:txBody>
      </p:sp>
      <p:sp>
        <p:nvSpPr>
          <p:cNvPr id="20483" name="CaixaDeTexto 3">
            <a:extLst>
              <a:ext uri="{FF2B5EF4-FFF2-40B4-BE49-F238E27FC236}">
                <a16:creationId xmlns:a16="http://schemas.microsoft.com/office/drawing/2014/main" id="{5344AB0A-3D01-1321-FDC0-800864FE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86916"/>
            <a:ext cx="3780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chemeClr val="bg1"/>
                </a:solidFill>
              </a:rPr>
              <a:t>Ciências da Natureza e suas Tecnologias</a:t>
            </a:r>
            <a:endParaRPr lang="pt-BR" altLang="pt-BR" sz="1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1200" b="1">
                <a:solidFill>
                  <a:schemeClr val="bg1"/>
                </a:solidFill>
                <a:latin typeface="Calibri" panose="020F0502020204030204" pitchFamily="34" charset="0"/>
              </a:rPr>
              <a:t>Ensino Médio, 2ªSérie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79CD7B55-76F6-1D0B-508D-44816CD0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84" y="0"/>
            <a:ext cx="4235390" cy="51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tângulo 6">
            <a:extLst>
              <a:ext uri="{FF2B5EF4-FFF2-40B4-BE49-F238E27FC236}">
                <a16:creationId xmlns:a16="http://schemas.microsoft.com/office/drawing/2014/main" id="{442D2531-7A12-72D0-80B7-3D487FD128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28135" y="3156057"/>
            <a:ext cx="34290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750">
                <a:solidFill>
                  <a:srgbClr val="000000"/>
                </a:solidFill>
              </a:rPr>
              <a:t>Imagem: SEE-PE, redesenhado a partir de imagem de Autor Desconhecido.</a:t>
            </a:r>
            <a:endParaRPr lang="pt-BR" altLang="pt-BR" sz="750"/>
          </a:p>
        </p:txBody>
      </p:sp>
    </p:spTree>
    <p:extLst>
      <p:ext uri="{BB962C8B-B14F-4D97-AF65-F5344CB8AC3E}">
        <p14:creationId xmlns:p14="http://schemas.microsoft.com/office/powerpoint/2010/main" val="395453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FBDE9CA-7F54-309D-D314-5343551DE6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5FE452-3802-03E0-401D-0644040FD655}"/>
              </a:ext>
            </a:extLst>
          </p:cNvPr>
          <p:cNvSpPr txBox="1"/>
          <p:nvPr/>
        </p:nvSpPr>
        <p:spPr>
          <a:xfrm>
            <a:off x="4806900" y="1528184"/>
            <a:ext cx="29917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Após a formação do blastocisto, ocorre a sua liberação do interior da zona pelúcida, num evento denominado </a:t>
            </a:r>
            <a:r>
              <a:rPr lang="pt-BR" sz="1800" dirty="0">
                <a:solidFill>
                  <a:schemeClr val="accent6"/>
                </a:solidFill>
              </a:rPr>
              <a:t>eclosão do blastocisto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6A8AE4-F2EA-F667-7B92-D98CCB91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36" y="618500"/>
            <a:ext cx="3571264" cy="357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0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C7F459E-0DBD-9CCF-702B-742E061119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222177-8340-550C-0E9B-345461BA6C00}"/>
              </a:ext>
            </a:extLst>
          </p:cNvPr>
          <p:cNvSpPr txBox="1"/>
          <p:nvPr/>
        </p:nvSpPr>
        <p:spPr>
          <a:xfrm>
            <a:off x="945931" y="424347"/>
            <a:ext cx="819806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Contudo, com a formação do blastocisto, as células se achatam e</a:t>
            </a:r>
          </a:p>
          <a:p>
            <a:r>
              <a:rPr lang="pt-BR" sz="1800" dirty="0"/>
              <a:t>aumentam a sua superfície de contato com as células vizinhas e</a:t>
            </a:r>
          </a:p>
          <a:p>
            <a:r>
              <a:rPr lang="pt-BR" sz="1800" dirty="0"/>
              <a:t>estabelecem a formação de </a:t>
            </a:r>
            <a:r>
              <a:rPr lang="pt-BR" sz="1800" dirty="0" err="1"/>
              <a:t>microvilos</a:t>
            </a:r>
            <a:r>
              <a:rPr lang="pt-BR" sz="1800" dirty="0"/>
              <a:t> e de junções intercelulares</a:t>
            </a:r>
          </a:p>
          <a:p>
            <a:r>
              <a:rPr lang="pt-BR" sz="1800" dirty="0"/>
              <a:t>que mantêm forte adesão entre as células.</a:t>
            </a:r>
          </a:p>
          <a:p>
            <a:r>
              <a:rPr lang="pt-BR" sz="1800" dirty="0"/>
              <a:t>Dentre os tipos de junções, temos:</a:t>
            </a:r>
          </a:p>
          <a:p>
            <a:endParaRPr lang="pt-BR" sz="1800" dirty="0"/>
          </a:p>
          <a:p>
            <a:r>
              <a:rPr lang="pt-BR" sz="1800" dirty="0"/>
              <a:t>1. as junções comunicantes, que começam a se formar no estágio</a:t>
            </a:r>
          </a:p>
          <a:p>
            <a:r>
              <a:rPr lang="pt-BR" sz="1800" dirty="0"/>
              <a:t>de 4 blastômeros e permitem a passagem de pequenas moléculas</a:t>
            </a:r>
          </a:p>
          <a:p>
            <a:r>
              <a:rPr lang="pt-BR" sz="1800" dirty="0"/>
              <a:t>entre as células;</a:t>
            </a:r>
          </a:p>
          <a:p>
            <a:r>
              <a:rPr lang="pt-BR" sz="1800" dirty="0"/>
              <a:t>2. </a:t>
            </a:r>
            <a:r>
              <a:rPr lang="pt-BR" sz="1800" dirty="0" err="1"/>
              <a:t>zônulas</a:t>
            </a:r>
            <a:r>
              <a:rPr lang="pt-BR" sz="1800" dirty="0"/>
              <a:t> de adesão, que começam a se formar a partir do estágio</a:t>
            </a:r>
          </a:p>
          <a:p>
            <a:r>
              <a:rPr lang="pt-BR" sz="1800" dirty="0"/>
              <a:t>de 8 blastômeros;</a:t>
            </a:r>
          </a:p>
          <a:p>
            <a:r>
              <a:rPr lang="pt-BR" sz="1800" dirty="0"/>
              <a:t>3. zonas de oclusão, que dependem da presença de </a:t>
            </a:r>
            <a:r>
              <a:rPr lang="pt-BR" sz="1800" dirty="0" err="1"/>
              <a:t>caderinas</a:t>
            </a:r>
            <a:r>
              <a:rPr lang="pt-BR" sz="1800" dirty="0"/>
              <a:t> e</a:t>
            </a:r>
          </a:p>
          <a:p>
            <a:r>
              <a:rPr lang="pt-BR" sz="1800" dirty="0"/>
              <a:t>começam a se formar a partir de 16 blastômeros</a:t>
            </a:r>
          </a:p>
          <a:p>
            <a:r>
              <a:rPr lang="pt-BR" sz="1800" dirty="0"/>
              <a:t>4. desmossomos, os quais começam a se formar a partir de 32 a 64</a:t>
            </a:r>
          </a:p>
          <a:p>
            <a:r>
              <a:rPr lang="pt-BR" sz="1800" dirty="0"/>
              <a:t>blastômeros</a:t>
            </a:r>
          </a:p>
        </p:txBody>
      </p:sp>
    </p:spTree>
    <p:extLst>
      <p:ext uri="{BB962C8B-B14F-4D97-AF65-F5344CB8AC3E}">
        <p14:creationId xmlns:p14="http://schemas.microsoft.com/office/powerpoint/2010/main" val="172969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CA006B9-0564-8C8B-6B35-9BFCAD394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10" y="50800"/>
            <a:ext cx="6020180" cy="5041900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24FFC4A1-4846-954D-F2A9-84242BF8D71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9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2F2777-8442-49B2-D6CA-B2282EB2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28" y="50800"/>
            <a:ext cx="6835544" cy="5041900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E70537D5-9A83-4A03-34C6-6417C441BE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8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C0EA03E-E064-226C-3170-53E3A90C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612109"/>
            <a:ext cx="8963025" cy="3919281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BCAC57AC-9792-AD50-D80F-2BBAD48D7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45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7D448E-4D55-A53D-0D12-F0980EA48A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19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0F2231-56F5-1FD3-09F1-E438756A6DA3}"/>
              </a:ext>
            </a:extLst>
          </p:cNvPr>
          <p:cNvSpPr txBox="1"/>
          <p:nvPr/>
        </p:nvSpPr>
        <p:spPr>
          <a:xfrm>
            <a:off x="1475389" y="680893"/>
            <a:ext cx="6193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u="none" strike="noStrike" baseline="0" dirty="0">
                <a:solidFill>
                  <a:schemeClr val="accent6"/>
                </a:solidFill>
                <a:latin typeface="MyriadPro-SemiboldSemiCn"/>
              </a:rPr>
              <a:t>Diferenciação do trofoblasto e implantação</a:t>
            </a:r>
            <a:endParaRPr lang="pt-BR" sz="2400" b="1" dirty="0">
              <a:solidFill>
                <a:schemeClr val="accent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194733-201D-4147-8CEB-AC54F188A5DE}"/>
              </a:ext>
            </a:extLst>
          </p:cNvPr>
          <p:cNvSpPr txBox="1"/>
          <p:nvPr/>
        </p:nvSpPr>
        <p:spPr>
          <a:xfrm>
            <a:off x="1233919" y="1285098"/>
            <a:ext cx="69289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blastocisto, livre da zona pelúcida, inicia o processo de implantação no endométrio, durante a 2ª semana do desenvolvimento.</a:t>
            </a:r>
          </a:p>
          <a:p>
            <a:pPr algn="just"/>
            <a:r>
              <a:rPr lang="pt-BR" sz="2000" dirty="0"/>
              <a:t>O blastocisto faz contato com o endométrio pela região do polo embrionário, que corresponde à região onde está localizado o </a:t>
            </a:r>
            <a:r>
              <a:rPr lang="pt-BR" sz="2000" dirty="0" err="1"/>
              <a:t>embrioblasto</a:t>
            </a:r>
            <a:r>
              <a:rPr lang="pt-BR" sz="2000" dirty="0"/>
              <a:t>. As células do trofoblasto proliferam em direção ao endométrio e se diferenciam em citotrofoblasto e </a:t>
            </a:r>
            <a:r>
              <a:rPr lang="pt-BR" sz="2000" dirty="0" err="1"/>
              <a:t>sinciciotrofoblasto</a:t>
            </a:r>
            <a:r>
              <a:rPr lang="pt-BR" sz="2000" dirty="0"/>
              <a:t>,</a:t>
            </a:r>
          </a:p>
          <a:p>
            <a:pPr algn="just"/>
            <a:r>
              <a:rPr lang="pt-BR" sz="2000" dirty="0"/>
              <a:t>e iniciam a invasão entre as células endometriais</a:t>
            </a:r>
          </a:p>
        </p:txBody>
      </p:sp>
    </p:spTree>
    <p:extLst>
      <p:ext uri="{BB962C8B-B14F-4D97-AF65-F5344CB8AC3E}">
        <p14:creationId xmlns:p14="http://schemas.microsoft.com/office/powerpoint/2010/main" val="261385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7BD5B3-796D-9ECB-6404-E65A46F6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911" y="1991850"/>
            <a:ext cx="7236177" cy="1159800"/>
          </a:xfrm>
        </p:spPr>
        <p:txBody>
          <a:bodyPr/>
          <a:lstStyle/>
          <a:p>
            <a:r>
              <a:rPr lang="pt-BR" sz="5400" b="1" dirty="0">
                <a:solidFill>
                  <a:schemeClr val="accent5"/>
                </a:solidFill>
              </a:rPr>
              <a:t>Desenvolvimento pré-embrionário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5ABE72-885D-74FA-8406-1A0601FBA17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30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6A8B30C-BBD3-3F45-D1CA-28DA7FA0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754628"/>
            <a:ext cx="8963025" cy="3634244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42394627-0727-3994-A4D9-9350EE09BF4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20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1A7B59-9402-C6F9-C8D8-98768857FE0D}"/>
              </a:ext>
            </a:extLst>
          </p:cNvPr>
          <p:cNvSpPr txBox="1"/>
          <p:nvPr/>
        </p:nvSpPr>
        <p:spPr>
          <a:xfrm>
            <a:off x="6936828" y="1576552"/>
            <a:ext cx="1713186" cy="738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Reconhecimento materno da gestação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9177641-EE39-F7F1-0E20-69ED87475907}"/>
              </a:ext>
            </a:extLst>
          </p:cNvPr>
          <p:cNvSpPr/>
          <p:nvPr/>
        </p:nvSpPr>
        <p:spPr>
          <a:xfrm>
            <a:off x="5486400" y="1849821"/>
            <a:ext cx="1450428" cy="1219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02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75C1F2F-78B4-1BDC-AC28-2712A26E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47841"/>
            <a:ext cx="8963025" cy="4047817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5C064906-979D-7703-3F87-5625EFA2D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21</a:t>
            </a:fld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B5B7E2E-E865-5793-4F05-F8E6109EAB8B}"/>
              </a:ext>
            </a:extLst>
          </p:cNvPr>
          <p:cNvSpPr/>
          <p:nvPr/>
        </p:nvSpPr>
        <p:spPr>
          <a:xfrm>
            <a:off x="462456" y="3573517"/>
            <a:ext cx="1334813" cy="1116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18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E81D08B-D379-F47C-DFE6-DDD75FAF25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3F88DC-D40C-A1C9-AF08-6FBB1F1D8042}"/>
              </a:ext>
            </a:extLst>
          </p:cNvPr>
          <p:cNvSpPr txBox="1"/>
          <p:nvPr/>
        </p:nvSpPr>
        <p:spPr>
          <a:xfrm>
            <a:off x="1143001" y="586591"/>
            <a:ext cx="70340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0" i="0" u="none" strike="noStrike" baseline="0" dirty="0">
                <a:latin typeface="MinionPro-Regular"/>
              </a:rPr>
              <a:t>Na medida em que ocorre a implantação, o citotrofoblasto e o </a:t>
            </a:r>
            <a:r>
              <a:rPr lang="pt-BR" sz="2800" b="0" i="0" u="none" strike="noStrike" baseline="0" dirty="0" err="1">
                <a:latin typeface="MinionPro-Regular"/>
              </a:rPr>
              <a:t>sinciciotrofoblasto</a:t>
            </a:r>
            <a:r>
              <a:rPr lang="pt-BR" sz="2800" b="0" i="0" u="none" strike="noStrike" baseline="0" dirty="0">
                <a:latin typeface="MinionPro-Regular"/>
              </a:rPr>
              <a:t>, vão se diferenciando por toda a extensão do Blastocisto. As células do trofoblasto prolifera </a:t>
            </a:r>
          </a:p>
          <a:p>
            <a:pPr algn="l"/>
            <a:r>
              <a:rPr lang="pt-BR" sz="2800" b="0" i="0" u="none" strike="noStrike" baseline="0" dirty="0">
                <a:latin typeface="MinionPro-Regular"/>
              </a:rPr>
              <a:t>ainda em direção ao interior do blastocisto, originando um conjunto de células frouxamente arranjadas, que constitui o </a:t>
            </a:r>
            <a:r>
              <a:rPr lang="pt-BR" sz="2800" b="1" i="0" u="none" strike="noStrike" baseline="0" dirty="0">
                <a:latin typeface="MinionPro-Bold"/>
              </a:rPr>
              <a:t>mesoderma extraembrionário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81990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B69FC1-F176-F00D-1179-56DEF676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925391"/>
            <a:ext cx="8963025" cy="3292717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5C064906-979D-7703-3F87-5625EFA2D5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23</a:t>
            </a:fld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BD374B2-400F-FABC-28E6-2669B4692D3E}"/>
              </a:ext>
            </a:extLst>
          </p:cNvPr>
          <p:cNvSpPr/>
          <p:nvPr/>
        </p:nvSpPr>
        <p:spPr>
          <a:xfrm>
            <a:off x="90487" y="3492894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08A7317-7A09-5C08-FD0C-554E6E28B8F4}"/>
              </a:ext>
            </a:extLst>
          </p:cNvPr>
          <p:cNvSpPr/>
          <p:nvPr/>
        </p:nvSpPr>
        <p:spPr>
          <a:xfrm>
            <a:off x="4929352" y="3576154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54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>
            <a:extLst>
              <a:ext uri="{FF2B5EF4-FFF2-40B4-BE49-F238E27FC236}">
                <a16:creationId xmlns:a16="http://schemas.microsoft.com/office/drawing/2014/main" id="{4E9BFC01-179F-9411-3DB6-95E4864F78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2799" y="944166"/>
            <a:ext cx="7258756" cy="33940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altLang="pt-BR" sz="2100" dirty="0"/>
              <a:t>Tanto o teste realizado em laboratórios quanto aqueles realizados em casa, com produtos descartáveis, têm o mesmo objetivo que é detectar o HCG </a:t>
            </a:r>
            <a:r>
              <a:rPr lang="pt-BR" altLang="pt-BR" sz="2100" b="1" dirty="0">
                <a:solidFill>
                  <a:srgbClr val="C00000"/>
                </a:solidFill>
              </a:rPr>
              <a:t>(Hormônio da </a:t>
            </a:r>
            <a:r>
              <a:rPr lang="pt-BR" altLang="pt-BR" sz="2100" b="1" dirty="0" err="1">
                <a:solidFill>
                  <a:srgbClr val="C00000"/>
                </a:solidFill>
              </a:rPr>
              <a:t>gonodotrofina</a:t>
            </a:r>
            <a:r>
              <a:rPr lang="pt-BR" altLang="pt-BR" sz="2100" b="1" dirty="0">
                <a:solidFill>
                  <a:srgbClr val="C00000"/>
                </a:solidFill>
              </a:rPr>
              <a:t> coriônica)</a:t>
            </a:r>
            <a:r>
              <a:rPr lang="pt-BR" altLang="pt-BR" sz="2100" b="1" dirty="0"/>
              <a:t>,</a:t>
            </a:r>
            <a:r>
              <a:rPr lang="pt-BR" altLang="pt-BR" sz="2100" b="1" dirty="0">
                <a:solidFill>
                  <a:srgbClr val="C00000"/>
                </a:solidFill>
              </a:rPr>
              <a:t> </a:t>
            </a:r>
            <a:r>
              <a:rPr lang="pt-BR" altLang="pt-BR" sz="2100" dirty="0"/>
              <a:t>produzido pelo </a:t>
            </a:r>
            <a:r>
              <a:rPr lang="pt-BR" altLang="pt-BR" sz="2100" dirty="0" err="1"/>
              <a:t>sinciciotrofoblasto</a:t>
            </a:r>
            <a:r>
              <a:rPr lang="pt-BR" altLang="pt-BR" sz="2100" dirty="0"/>
              <a:t>.</a:t>
            </a:r>
          </a:p>
          <a:p>
            <a:pPr algn="just">
              <a:lnSpc>
                <a:spcPct val="150000"/>
              </a:lnSpc>
            </a:pPr>
            <a:endParaRPr lang="pt-BR" altLang="pt-BR" sz="2100" dirty="0"/>
          </a:p>
        </p:txBody>
      </p:sp>
      <p:sp>
        <p:nvSpPr>
          <p:cNvPr id="22531" name="Título 1">
            <a:extLst>
              <a:ext uri="{FF2B5EF4-FFF2-40B4-BE49-F238E27FC236}">
                <a16:creationId xmlns:a16="http://schemas.microsoft.com/office/drawing/2014/main" id="{5EDBA468-53B8-89CA-FDC4-3CAA83581C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-72308"/>
            <a:ext cx="6172200" cy="857250"/>
          </a:xfrm>
        </p:spPr>
        <p:txBody>
          <a:bodyPr/>
          <a:lstStyle/>
          <a:p>
            <a:r>
              <a:rPr lang="pt-BR" altLang="pt-BR" sz="3000" b="1" dirty="0">
                <a:solidFill>
                  <a:schemeClr val="tx2"/>
                </a:solidFill>
              </a:rPr>
              <a:t>Teste de Gravidez </a:t>
            </a:r>
          </a:p>
        </p:txBody>
      </p:sp>
    </p:spTree>
    <p:extLst>
      <p:ext uri="{BB962C8B-B14F-4D97-AF65-F5344CB8AC3E}">
        <p14:creationId xmlns:p14="http://schemas.microsoft.com/office/powerpoint/2010/main" val="319464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nidacaoARRANJADA">
            <a:extLst>
              <a:ext uri="{FF2B5EF4-FFF2-40B4-BE49-F238E27FC236}">
                <a16:creationId xmlns:a16="http://schemas.microsoft.com/office/drawing/2014/main" id="{FF313AA3-D4B4-FA55-0697-AAB11693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627460"/>
            <a:ext cx="4536281" cy="45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9">
            <a:extLst>
              <a:ext uri="{FF2B5EF4-FFF2-40B4-BE49-F238E27FC236}">
                <a16:creationId xmlns:a16="http://schemas.microsoft.com/office/drawing/2014/main" id="{8F1AEED7-6377-69C8-AFAE-4E5A5FE6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627460"/>
            <a:ext cx="18907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Trompa de falópio</a:t>
            </a:r>
          </a:p>
        </p:txBody>
      </p:sp>
      <p:sp>
        <p:nvSpPr>
          <p:cNvPr id="12293" name="Text Box 11">
            <a:extLst>
              <a:ext uri="{FF2B5EF4-FFF2-40B4-BE49-F238E27FC236}">
                <a16:creationId xmlns:a16="http://schemas.microsoft.com/office/drawing/2014/main" id="{D3842795-CAE0-12E9-F3AA-2832842F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410" y="1653778"/>
            <a:ext cx="12965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Implantação</a:t>
            </a:r>
          </a:p>
        </p:txBody>
      </p:sp>
      <p:sp>
        <p:nvSpPr>
          <p:cNvPr id="12294" name="Text Box 12">
            <a:extLst>
              <a:ext uri="{FF2B5EF4-FFF2-40B4-BE49-F238E27FC236}">
                <a16:creationId xmlns:a16="http://schemas.microsoft.com/office/drawing/2014/main" id="{7174CC73-91D9-902C-4DCF-FEFA94E5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123" y="1815703"/>
            <a:ext cx="11882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Endométrio</a:t>
            </a:r>
          </a:p>
        </p:txBody>
      </p:sp>
      <p:sp>
        <p:nvSpPr>
          <p:cNvPr id="12295" name="Line 14">
            <a:extLst>
              <a:ext uri="{FF2B5EF4-FFF2-40B4-BE49-F238E27FC236}">
                <a16:creationId xmlns:a16="http://schemas.microsoft.com/office/drawing/2014/main" id="{76CFDBF4-9F39-8E87-96ED-87270C612E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6666" y="95131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12296" name="Text Box 16">
            <a:extLst>
              <a:ext uri="{FF2B5EF4-FFF2-40B4-BE49-F238E27FC236}">
                <a16:creationId xmlns:a16="http://schemas.microsoft.com/office/drawing/2014/main" id="{19FD93DF-0B9F-6EB3-C253-FE62B727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166" y="844153"/>
            <a:ext cx="11882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Fecundação</a:t>
            </a:r>
          </a:p>
        </p:txBody>
      </p:sp>
      <p:sp>
        <p:nvSpPr>
          <p:cNvPr id="12297" name="Text Box 18">
            <a:extLst>
              <a:ext uri="{FF2B5EF4-FFF2-40B4-BE49-F238E27FC236}">
                <a16:creationId xmlns:a16="http://schemas.microsoft.com/office/drawing/2014/main" id="{30A6BE04-9694-9F1E-945C-71ABFEC37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31206"/>
            <a:ext cx="12965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2º dia</a:t>
            </a:r>
          </a:p>
        </p:txBody>
      </p:sp>
      <p:sp>
        <p:nvSpPr>
          <p:cNvPr id="12298" name="Text Box 19">
            <a:extLst>
              <a:ext uri="{FF2B5EF4-FFF2-40B4-BE49-F238E27FC236}">
                <a16:creationId xmlns:a16="http://schemas.microsoft.com/office/drawing/2014/main" id="{DD93D1FA-F126-6506-FE5C-7880163D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45769"/>
            <a:ext cx="12965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5º dia</a:t>
            </a:r>
          </a:p>
        </p:txBody>
      </p:sp>
      <p:sp>
        <p:nvSpPr>
          <p:cNvPr id="12299" name="Text Box 20">
            <a:extLst>
              <a:ext uri="{FF2B5EF4-FFF2-40B4-BE49-F238E27FC236}">
                <a16:creationId xmlns:a16="http://schemas.microsoft.com/office/drawing/2014/main" id="{1E8BAA14-F4A4-A790-F5C0-32923289A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543300"/>
            <a:ext cx="12965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4º dia</a:t>
            </a:r>
          </a:p>
        </p:txBody>
      </p:sp>
      <p:sp>
        <p:nvSpPr>
          <p:cNvPr id="12300" name="Text Box 21">
            <a:extLst>
              <a:ext uri="{FF2B5EF4-FFF2-40B4-BE49-F238E27FC236}">
                <a16:creationId xmlns:a16="http://schemas.microsoft.com/office/drawing/2014/main" id="{2E8A10E3-4139-3F8C-C24F-27D2A251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87253"/>
            <a:ext cx="12965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3º dia</a:t>
            </a:r>
          </a:p>
        </p:txBody>
      </p:sp>
      <p:sp>
        <p:nvSpPr>
          <p:cNvPr id="12301" name="Text Box 22">
            <a:extLst>
              <a:ext uri="{FF2B5EF4-FFF2-40B4-BE49-F238E27FC236}">
                <a16:creationId xmlns:a16="http://schemas.microsoft.com/office/drawing/2014/main" id="{0D4EC988-1921-B4E4-2CF3-41D66F37E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83506"/>
            <a:ext cx="12965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1º dia</a:t>
            </a:r>
          </a:p>
        </p:txBody>
      </p:sp>
      <p:sp>
        <p:nvSpPr>
          <p:cNvPr id="12302" name="Line 24">
            <a:extLst>
              <a:ext uri="{FF2B5EF4-FFF2-40B4-BE49-F238E27FC236}">
                <a16:creationId xmlns:a16="http://schemas.microsoft.com/office/drawing/2014/main" id="{C5FA6085-2EB1-3EF1-DEB4-C23F584A48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2206" y="4516041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12303" name="Line 25">
            <a:extLst>
              <a:ext uri="{FF2B5EF4-FFF2-40B4-BE49-F238E27FC236}">
                <a16:creationId xmlns:a16="http://schemas.microsoft.com/office/drawing/2014/main" id="{A2222C64-366D-D996-165D-DA17325E0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056" y="430053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12304" name="Text Box 27">
            <a:extLst>
              <a:ext uri="{FF2B5EF4-FFF2-40B4-BE49-F238E27FC236}">
                <a16:creationId xmlns:a16="http://schemas.microsoft.com/office/drawing/2014/main" id="{E42E4AC0-1A9E-992B-A0A4-D0A04A8D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6" y="4083844"/>
            <a:ext cx="1296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900" b="1">
                <a:solidFill>
                  <a:srgbClr val="000099"/>
                </a:solidFill>
                <a:latin typeface="Comic Sans MS" panose="030F0702030302020204" pitchFamily="66" charset="0"/>
              </a:rPr>
              <a:t>Massa celular interna</a:t>
            </a:r>
            <a:endParaRPr lang="pt-PT" altLang="pt-BR" sz="900"/>
          </a:p>
        </p:txBody>
      </p:sp>
      <p:sp>
        <p:nvSpPr>
          <p:cNvPr id="12305" name="Text Box 28">
            <a:extLst>
              <a:ext uri="{FF2B5EF4-FFF2-40B4-BE49-F238E27FC236}">
                <a16:creationId xmlns:a16="http://schemas.microsoft.com/office/drawing/2014/main" id="{819FC71A-E521-C686-826D-F8EF1E74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6" y="4891088"/>
            <a:ext cx="2321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900" b="1">
                <a:solidFill>
                  <a:srgbClr val="000099"/>
                </a:solidFill>
                <a:latin typeface="Comic Sans MS" panose="030F0702030302020204" pitchFamily="66" charset="0"/>
              </a:rPr>
              <a:t>Camada superficial de células</a:t>
            </a:r>
            <a:endParaRPr lang="pt-PT" altLang="pt-BR" sz="900" b="1"/>
          </a:p>
        </p:txBody>
      </p:sp>
      <p:pic>
        <p:nvPicPr>
          <p:cNvPr id="12306" name="Picture 17" descr="nid">
            <a:extLst>
              <a:ext uri="{FF2B5EF4-FFF2-40B4-BE49-F238E27FC236}">
                <a16:creationId xmlns:a16="http://schemas.microsoft.com/office/drawing/2014/main" id="{B2A5E614-135C-1927-C266-CBDFA7BC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3" y="2571750"/>
            <a:ext cx="275391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29">
            <a:extLst>
              <a:ext uri="{FF2B5EF4-FFF2-40B4-BE49-F238E27FC236}">
                <a16:creationId xmlns:a16="http://schemas.microsoft.com/office/drawing/2014/main" id="{E6ABAC6B-2689-A218-055C-90ED73F7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423" y="3112294"/>
            <a:ext cx="11644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1050" b="1" dirty="0">
                <a:solidFill>
                  <a:srgbClr val="000099"/>
                </a:solidFill>
                <a:latin typeface="Comic Sans MS" panose="030F0702030302020204" pitchFamily="66" charset="0"/>
              </a:rPr>
              <a:t>Parede uterina</a:t>
            </a:r>
            <a:endParaRPr lang="pt-PT" altLang="pt-BR" sz="1050" dirty="0"/>
          </a:p>
        </p:txBody>
      </p:sp>
      <p:sp>
        <p:nvSpPr>
          <p:cNvPr id="12308" name="Text Box 30">
            <a:extLst>
              <a:ext uri="{FF2B5EF4-FFF2-40B4-BE49-F238E27FC236}">
                <a16:creationId xmlns:a16="http://schemas.microsoft.com/office/drawing/2014/main" id="{4BDDC566-76A0-3F4C-0C43-12ACD10F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16" y="2950369"/>
            <a:ext cx="11656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1050" b="1">
                <a:solidFill>
                  <a:srgbClr val="000099"/>
                </a:solidFill>
                <a:latin typeface="Comic Sans MS" panose="030F0702030302020204" pitchFamily="66" charset="0"/>
              </a:rPr>
              <a:t>Trofoblasto</a:t>
            </a:r>
          </a:p>
        </p:txBody>
      </p:sp>
      <p:sp>
        <p:nvSpPr>
          <p:cNvPr id="12309" name="Text Box 31">
            <a:extLst>
              <a:ext uri="{FF2B5EF4-FFF2-40B4-BE49-F238E27FC236}">
                <a16:creationId xmlns:a16="http://schemas.microsoft.com/office/drawing/2014/main" id="{85C0B633-0387-1EA7-D191-9B14598DB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244" y="4516041"/>
            <a:ext cx="16990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900" b="1">
                <a:solidFill>
                  <a:srgbClr val="000099"/>
                </a:solidFill>
                <a:latin typeface="Comic Sans MS" panose="030F0702030302020204" pitchFamily="66" charset="0"/>
              </a:rPr>
              <a:t>Cavidade uterina</a:t>
            </a:r>
            <a:endParaRPr lang="pt-PT" altLang="pt-BR" sz="900"/>
          </a:p>
        </p:txBody>
      </p:sp>
      <p:sp>
        <p:nvSpPr>
          <p:cNvPr id="12310" name="Text Box 34">
            <a:extLst>
              <a:ext uri="{FF2B5EF4-FFF2-40B4-BE49-F238E27FC236}">
                <a16:creationId xmlns:a16="http://schemas.microsoft.com/office/drawing/2014/main" id="{6D092336-E6CC-4D3A-DE6C-C26DD36F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560" y="3436144"/>
            <a:ext cx="129659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Estádio de </a:t>
            </a:r>
            <a:r>
              <a:rPr lang="pt-PT" altLang="pt-BR" sz="1200" b="1">
                <a:solidFill>
                  <a:srgbClr val="000099"/>
                </a:solidFill>
                <a:latin typeface="Comic Sans MS" panose="030F0702030302020204" pitchFamily="66" charset="0"/>
              </a:rPr>
              <a:t>Mórula </a:t>
            </a:r>
            <a:endParaRPr lang="pt-PT" altLang="pt-BR" sz="1200"/>
          </a:p>
        </p:txBody>
      </p:sp>
      <p:sp>
        <p:nvSpPr>
          <p:cNvPr id="12311" name="Line 36">
            <a:extLst>
              <a:ext uri="{FF2B5EF4-FFF2-40B4-BE49-F238E27FC236}">
                <a16:creationId xmlns:a16="http://schemas.microsoft.com/office/drawing/2014/main" id="{97E2C0E5-CB7A-CD07-1668-8333178FE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25" y="3651647"/>
            <a:ext cx="539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12312" name="Line 37">
            <a:extLst>
              <a:ext uri="{FF2B5EF4-FFF2-40B4-BE49-F238E27FC236}">
                <a16:creationId xmlns:a16="http://schemas.microsoft.com/office/drawing/2014/main" id="{064AB3EF-5A26-503A-590A-62E22212B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9973" y="4192191"/>
            <a:ext cx="8632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050"/>
          </a:p>
        </p:txBody>
      </p:sp>
      <p:sp>
        <p:nvSpPr>
          <p:cNvPr id="12313" name="Text Box 38">
            <a:extLst>
              <a:ext uri="{FF2B5EF4-FFF2-40B4-BE49-F238E27FC236}">
                <a16:creationId xmlns:a16="http://schemas.microsoft.com/office/drawing/2014/main" id="{8E48F9AF-C0B3-CBF1-D5F9-E9CBAC119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4137422"/>
            <a:ext cx="13215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1050" b="1">
                <a:solidFill>
                  <a:srgbClr val="000099"/>
                </a:solidFill>
                <a:latin typeface="Comic Sans MS" panose="030F0702030302020204" pitchFamily="66" charset="0"/>
              </a:rPr>
              <a:t>Cavidade do</a:t>
            </a:r>
          </a:p>
          <a:p>
            <a:pPr algn="ctr" eaLnBrk="1" hangingPunct="1"/>
            <a:r>
              <a:rPr lang="pt-PT" altLang="pt-BR" sz="1050" b="1">
                <a:solidFill>
                  <a:srgbClr val="000099"/>
                </a:solidFill>
                <a:latin typeface="Comic Sans MS" panose="030F0702030302020204" pitchFamily="66" charset="0"/>
              </a:rPr>
              <a:t>blastocisto</a:t>
            </a:r>
            <a:endParaRPr lang="pt-PT" altLang="pt-BR" sz="1050"/>
          </a:p>
        </p:txBody>
      </p:sp>
      <p:sp>
        <p:nvSpPr>
          <p:cNvPr id="12314" name="Text Box 39">
            <a:extLst>
              <a:ext uri="{FF2B5EF4-FFF2-40B4-BE49-F238E27FC236}">
                <a16:creationId xmlns:a16="http://schemas.microsoft.com/office/drawing/2014/main" id="{7C41CA0A-0A18-51C2-D0D7-F29955AF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6" y="3436144"/>
            <a:ext cx="10798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1050" b="1">
                <a:solidFill>
                  <a:srgbClr val="000099"/>
                </a:solidFill>
                <a:latin typeface="Comic Sans MS" panose="030F0702030302020204" pitchFamily="66" charset="0"/>
              </a:rPr>
              <a:t>Botão</a:t>
            </a:r>
          </a:p>
          <a:p>
            <a:pPr algn="ctr" eaLnBrk="1" hangingPunct="1"/>
            <a:r>
              <a:rPr lang="pt-PT" altLang="pt-BR" sz="1050" b="1">
                <a:solidFill>
                  <a:srgbClr val="000099"/>
                </a:solidFill>
                <a:latin typeface="Comic Sans MS" panose="030F0702030302020204" pitchFamily="66" charset="0"/>
              </a:rPr>
              <a:t>embrionário</a:t>
            </a:r>
            <a:endParaRPr lang="pt-PT" altLang="pt-BR" sz="1050"/>
          </a:p>
        </p:txBody>
      </p:sp>
      <p:sp>
        <p:nvSpPr>
          <p:cNvPr id="12315" name="Text Box 40">
            <a:extLst>
              <a:ext uri="{FF2B5EF4-FFF2-40B4-BE49-F238E27FC236}">
                <a16:creationId xmlns:a16="http://schemas.microsoft.com/office/drawing/2014/main" id="{7DF8B8F3-AD0B-3B7C-246E-C862B55C3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378" y="3489723"/>
            <a:ext cx="11656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PT" altLang="pt-BR" sz="1350" b="1">
                <a:solidFill>
                  <a:srgbClr val="000099"/>
                </a:solidFill>
                <a:latin typeface="Comic Sans MS" panose="030F0702030302020204" pitchFamily="66" charset="0"/>
              </a:rPr>
              <a:t>Estádio de Blastocisto</a:t>
            </a:r>
            <a:endParaRPr lang="pt-PT" altLang="pt-BR" sz="135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ec10">
            <a:extLst>
              <a:ext uri="{FF2B5EF4-FFF2-40B4-BE49-F238E27FC236}">
                <a16:creationId xmlns:a16="http://schemas.microsoft.com/office/drawing/2014/main" id="{D3ED5D31-B424-5C4D-B3C9-C0EEC9ED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2" y="897732"/>
            <a:ext cx="4104085" cy="33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ec11">
            <a:extLst>
              <a:ext uri="{FF2B5EF4-FFF2-40B4-BE49-F238E27FC236}">
                <a16:creationId xmlns:a16="http://schemas.microsoft.com/office/drawing/2014/main" id="{9F4C0102-6DF4-EEF6-01C6-2E37B530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1059656"/>
            <a:ext cx="4482704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ec12">
            <a:extLst>
              <a:ext uri="{FF2B5EF4-FFF2-40B4-BE49-F238E27FC236}">
                <a16:creationId xmlns:a16="http://schemas.microsoft.com/office/drawing/2014/main" id="{41C2295D-363F-235E-3CAE-D197C7AE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6" y="844154"/>
            <a:ext cx="4481513" cy="34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>
            <a:extLst>
              <a:ext uri="{FF2B5EF4-FFF2-40B4-BE49-F238E27FC236}">
                <a16:creationId xmlns:a16="http://schemas.microsoft.com/office/drawing/2014/main" id="{F11BD2DF-EC81-416D-D2D1-6F113FBC0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653778"/>
            <a:ext cx="1351360" cy="4321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/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880E97F8-43AD-8459-4721-DC5CA3C04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1" y="2031206"/>
            <a:ext cx="1889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800" b="1">
                <a:solidFill>
                  <a:srgbClr val="000099"/>
                </a:solidFill>
                <a:latin typeface="Comic Sans MS" panose="030F0702030302020204" pitchFamily="66" charset="0"/>
              </a:rPr>
              <a:t>Dia 13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ec13">
            <a:extLst>
              <a:ext uri="{FF2B5EF4-FFF2-40B4-BE49-F238E27FC236}">
                <a16:creationId xmlns:a16="http://schemas.microsoft.com/office/drawing/2014/main" id="{8A83AB3E-AA3D-5E2B-B3E8-93C99287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2" y="681038"/>
            <a:ext cx="2974181" cy="33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7109121-7175-2E42-626D-6812A164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207" y="681037"/>
            <a:ext cx="1997869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/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5C67CF38-30EC-C328-D7EE-38B5D4E4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627460"/>
            <a:ext cx="1889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800" b="1">
                <a:solidFill>
                  <a:srgbClr val="000099"/>
                </a:solidFill>
                <a:latin typeface="Comic Sans MS" panose="030F0702030302020204" pitchFamily="66" charset="0"/>
              </a:rPr>
              <a:t>Dia 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6352C3-67CB-3DA4-896F-8AD8730A1B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448D6B-4C8E-FE27-082D-7658FFEC3F5F}"/>
              </a:ext>
            </a:extLst>
          </p:cNvPr>
          <p:cNvSpPr txBox="1"/>
          <p:nvPr/>
        </p:nvSpPr>
        <p:spPr>
          <a:xfrm>
            <a:off x="1068211" y="0"/>
            <a:ext cx="84934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</a:rPr>
              <a:t>ETAPAS INICIAIS DO DESENVOLVIMENTO HUMANO</a:t>
            </a:r>
          </a:p>
          <a:p>
            <a:endParaRPr lang="pt-BR" sz="2000" dirty="0"/>
          </a:p>
          <a:p>
            <a:r>
              <a:rPr lang="pt-BR" sz="2000" dirty="0"/>
              <a:t>Da Fertilização ao nascimento = 38 semanas</a:t>
            </a:r>
          </a:p>
          <a:p>
            <a:endParaRPr lang="pt-BR" sz="2000" dirty="0"/>
          </a:p>
          <a:p>
            <a:r>
              <a:rPr lang="pt-BR" sz="2000" dirty="0"/>
              <a:t> 3 fases de desenvolvimento:</a:t>
            </a:r>
          </a:p>
          <a:p>
            <a:endParaRPr lang="pt-BR" sz="2000" dirty="0"/>
          </a:p>
          <a:p>
            <a:r>
              <a:rPr lang="pt-BR" sz="2000" dirty="0"/>
              <a:t>1- Período inicial de desenvolvimento – fertilização à </a:t>
            </a:r>
            <a:r>
              <a:rPr lang="pt-BR" sz="2000" dirty="0" err="1"/>
              <a:t>gastrulação</a:t>
            </a:r>
            <a:endParaRPr lang="pt-BR" sz="2000" dirty="0"/>
          </a:p>
          <a:p>
            <a:r>
              <a:rPr lang="pt-BR" sz="2000" dirty="0"/>
              <a:t>(formação dos folhetos germinativos e primeiras estruturas</a:t>
            </a:r>
          </a:p>
          <a:p>
            <a:r>
              <a:rPr lang="pt-BR" sz="2000" dirty="0"/>
              <a:t>axiais);</a:t>
            </a:r>
          </a:p>
          <a:p>
            <a:endParaRPr lang="pt-BR" sz="2000" dirty="0"/>
          </a:p>
          <a:p>
            <a:r>
              <a:rPr lang="pt-BR" sz="2000" dirty="0"/>
              <a:t>2- Período embrionário (4ª até fim da 8ª semana – primórdios dos</a:t>
            </a:r>
          </a:p>
          <a:p>
            <a:r>
              <a:rPr lang="pt-BR" sz="2000" dirty="0"/>
              <a:t>primeiros sistemas e órgãos);</a:t>
            </a:r>
          </a:p>
          <a:p>
            <a:endParaRPr lang="pt-BR" sz="2000" dirty="0"/>
          </a:p>
          <a:p>
            <a:r>
              <a:rPr lang="pt-BR" sz="2000" dirty="0"/>
              <a:t>2- Período fetal (a partir da 9ª semana até nascimento -</a:t>
            </a:r>
          </a:p>
          <a:p>
            <a:r>
              <a:rPr lang="pt-BR" sz="2000" dirty="0"/>
              <a:t>diferenciação e amadurecimento dos órgãos).</a:t>
            </a:r>
          </a:p>
        </p:txBody>
      </p:sp>
    </p:spTree>
    <p:extLst>
      <p:ext uri="{BB962C8B-B14F-4D97-AF65-F5344CB8AC3E}">
        <p14:creationId xmlns:p14="http://schemas.microsoft.com/office/powerpoint/2010/main" val="506301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ec14">
            <a:extLst>
              <a:ext uri="{FF2B5EF4-FFF2-40B4-BE49-F238E27FC236}">
                <a16:creationId xmlns:a16="http://schemas.microsoft.com/office/drawing/2014/main" id="{478DA668-F111-3281-BF81-DA1201CF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681038"/>
            <a:ext cx="4050506" cy="34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6">
            <a:extLst>
              <a:ext uri="{FF2B5EF4-FFF2-40B4-BE49-F238E27FC236}">
                <a16:creationId xmlns:a16="http://schemas.microsoft.com/office/drawing/2014/main" id="{4529FAE9-4B42-1D71-44E0-FA7AF4FCE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844154"/>
            <a:ext cx="1512094" cy="12965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/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C29E1B2D-2CA0-BCC2-B7CA-85827B86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221581"/>
            <a:ext cx="1889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1800" b="1">
                <a:solidFill>
                  <a:srgbClr val="000099"/>
                </a:solidFill>
                <a:latin typeface="Comic Sans MS" panose="030F0702030302020204" pitchFamily="66" charset="0"/>
              </a:rPr>
              <a:t>Dia 21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423855CE-81AE-6299-5DF3-330D33BE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60" y="303610"/>
            <a:ext cx="5913834" cy="715581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altLang="pt-BR" sz="4050" b="1" dirty="0">
                <a:latin typeface="+mj-lt"/>
              </a:rPr>
              <a:t>Nidação</a:t>
            </a:r>
            <a:r>
              <a:rPr lang="pt-PT" altLang="pt-BR" sz="3300" b="1" dirty="0">
                <a:latin typeface="+mj-lt"/>
              </a:rPr>
              <a:t> – </a:t>
            </a:r>
            <a:r>
              <a:rPr lang="pt-PT" altLang="pt-BR" sz="1800" b="1" dirty="0">
                <a:latin typeface="+mj-lt"/>
              </a:rPr>
              <a:t>Início da gravidez</a:t>
            </a:r>
          </a:p>
        </p:txBody>
      </p:sp>
      <p:grpSp>
        <p:nvGrpSpPr>
          <p:cNvPr id="14339" name="Group 11">
            <a:extLst>
              <a:ext uri="{FF2B5EF4-FFF2-40B4-BE49-F238E27FC236}">
                <a16:creationId xmlns:a16="http://schemas.microsoft.com/office/drawing/2014/main" id="{A1E653D2-16ED-357B-9BFE-397B00020D75}"/>
              </a:ext>
            </a:extLst>
          </p:cNvPr>
          <p:cNvGrpSpPr>
            <a:grpSpLocks/>
          </p:cNvGrpSpPr>
          <p:nvPr/>
        </p:nvGrpSpPr>
        <p:grpSpPr bwMode="auto">
          <a:xfrm>
            <a:off x="953690" y="1329928"/>
            <a:ext cx="4320779" cy="3509963"/>
            <a:chOff x="1020" y="799"/>
            <a:chExt cx="3901" cy="3166"/>
          </a:xfrm>
        </p:grpSpPr>
        <p:pic>
          <p:nvPicPr>
            <p:cNvPr id="14341" name="Picture 9" descr="nid">
              <a:extLst>
                <a:ext uri="{FF2B5EF4-FFF2-40B4-BE49-F238E27FC236}">
                  <a16:creationId xmlns:a16="http://schemas.microsoft.com/office/drawing/2014/main" id="{BE5AF8BA-CF08-D367-73F3-1948A161C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799"/>
              <a:ext cx="3476" cy="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6">
              <a:extLst>
                <a:ext uri="{FF2B5EF4-FFF2-40B4-BE49-F238E27FC236}">
                  <a16:creationId xmlns:a16="http://schemas.microsoft.com/office/drawing/2014/main" id="{D853BAE5-10AF-A9DE-BE4A-9BA522357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343"/>
              <a:ext cx="1633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BR" sz="2100" b="1">
                  <a:latin typeface="Comic Sans MS" panose="030F0702030302020204" pitchFamily="66" charset="0"/>
                </a:rPr>
                <a:t>Trofoblasto</a:t>
              </a:r>
              <a:endParaRPr lang="pt-PT" altLang="pt-BR" sz="2100" b="1"/>
            </a:p>
          </p:txBody>
        </p:sp>
        <p:sp>
          <p:nvSpPr>
            <p:cNvPr id="14343" name="Text Box 7">
              <a:extLst>
                <a:ext uri="{FF2B5EF4-FFF2-40B4-BE49-F238E27FC236}">
                  <a16:creationId xmlns:a16="http://schemas.microsoft.com/office/drawing/2014/main" id="{AD7EA6FE-C636-17EF-1CB4-DBA61E61C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207"/>
              <a:ext cx="16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BR" sz="1350" b="1">
                  <a:latin typeface="Comic Sans MS" panose="030F0702030302020204" pitchFamily="66" charset="0"/>
                </a:rPr>
                <a:t>Parede uterina</a:t>
              </a:r>
              <a:endParaRPr lang="pt-PT" altLang="pt-BR" sz="1350"/>
            </a:p>
          </p:txBody>
        </p:sp>
        <p:sp>
          <p:nvSpPr>
            <p:cNvPr id="14344" name="Text Box 10">
              <a:extLst>
                <a:ext uri="{FF2B5EF4-FFF2-40B4-BE49-F238E27FC236}">
                  <a16:creationId xmlns:a16="http://schemas.microsoft.com/office/drawing/2014/main" id="{6A7EBF4F-6255-89DF-AB01-8FBA4B5FC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" y="3475"/>
              <a:ext cx="142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PT" altLang="pt-BR" sz="1350" b="1">
                  <a:latin typeface="Comic Sans MS" panose="030F0702030302020204" pitchFamily="66" charset="0"/>
                </a:rPr>
                <a:t>Cavidade uterina</a:t>
              </a:r>
              <a:endParaRPr lang="pt-PT" altLang="pt-BR" sz="1350"/>
            </a:p>
          </p:txBody>
        </p:sp>
      </p:grpSp>
      <p:sp>
        <p:nvSpPr>
          <p:cNvPr id="14340" name="Text Box 12">
            <a:extLst>
              <a:ext uri="{FF2B5EF4-FFF2-40B4-BE49-F238E27FC236}">
                <a16:creationId xmlns:a16="http://schemas.microsoft.com/office/drawing/2014/main" id="{A7E11CB7-EAEA-EB16-1F93-3BCB2B8E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469" y="1275160"/>
            <a:ext cx="2483644" cy="2954655"/>
          </a:xfrm>
          <a:prstGeom prst="rect">
            <a:avLst/>
          </a:prstGeom>
          <a:solidFill>
            <a:srgbClr val="FFCCFF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BR" sz="2100" b="1" dirty="0">
                <a:latin typeface="Comic Sans MS" panose="030F0702030302020204" pitchFamily="66" charset="0"/>
              </a:rPr>
              <a:t>Para que ocorra é necessário que: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PT" altLang="pt-BR" sz="1800" dirty="0">
                <a:latin typeface="Comic Sans MS" panose="030F0702030302020204" pitchFamily="66" charset="0"/>
              </a:rPr>
              <a:t>A mucosa uterina tenha sido preparada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PT" altLang="pt-BR" sz="1800" dirty="0">
                <a:latin typeface="Comic Sans MS" panose="030F0702030302020204" pitchFamily="66" charset="0"/>
              </a:rPr>
              <a:t>O blastocisto tenha atingido o estado de desenvolvimento necessário para se poder implantar.</a:t>
            </a:r>
            <a:endParaRPr lang="pt-PT" altLang="pt-BR" sz="1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463EF64-8364-1772-F476-3771668807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32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841E14-556D-2A10-7492-D7A06BA8651B}"/>
              </a:ext>
            </a:extLst>
          </p:cNvPr>
          <p:cNvSpPr txBox="1"/>
          <p:nvPr/>
        </p:nvSpPr>
        <p:spPr>
          <a:xfrm>
            <a:off x="1259927" y="678924"/>
            <a:ext cx="6624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implantação ocorre na porção superior do útero, sendo o local mais usual a parede posterior, pois essa região está muito próxima da tuba uterina, por onde a mórula chega ao útero e onde se forma o blastocisto. Porém, a implantação poderá ocorrer em sítios ectópicos, os quais podem estar localizados em outras regiões do próprio útero, na tuba uterina, na parede externa do ovário ou dos intestinos.</a:t>
            </a:r>
          </a:p>
        </p:txBody>
      </p:sp>
    </p:spTree>
    <p:extLst>
      <p:ext uri="{BB962C8B-B14F-4D97-AF65-F5344CB8AC3E}">
        <p14:creationId xmlns:p14="http://schemas.microsoft.com/office/powerpoint/2010/main" val="1367606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ec15">
            <a:extLst>
              <a:ext uri="{FF2B5EF4-FFF2-40B4-BE49-F238E27FC236}">
                <a16:creationId xmlns:a16="http://schemas.microsoft.com/office/drawing/2014/main" id="{8680A82A-2CC9-4DB4-402E-15808AEE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573882"/>
            <a:ext cx="3879056" cy="41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9126F5A-C4E5-2668-9472-1FF063E8B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47"/>
          <a:stretch/>
        </p:blipFill>
        <p:spPr>
          <a:xfrm>
            <a:off x="244222" y="2070913"/>
            <a:ext cx="8655556" cy="307258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FBD9EEF-A503-4841-7277-D3ED7349EB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F4869C-B639-894C-2A85-727A094A36E1}"/>
              </a:ext>
            </a:extLst>
          </p:cNvPr>
          <p:cNvSpPr txBox="1"/>
          <p:nvPr/>
        </p:nvSpPr>
        <p:spPr>
          <a:xfrm>
            <a:off x="1253090" y="0"/>
            <a:ext cx="6637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6"/>
                </a:solidFill>
              </a:rPr>
              <a:t>Diferenciação do </a:t>
            </a:r>
            <a:r>
              <a:rPr lang="pt-BR" sz="2000" b="1" dirty="0" err="1">
                <a:solidFill>
                  <a:schemeClr val="accent6"/>
                </a:solidFill>
              </a:rPr>
              <a:t>embrioblasto</a:t>
            </a:r>
            <a:r>
              <a:rPr lang="pt-BR" sz="2000" b="1" dirty="0">
                <a:solidFill>
                  <a:schemeClr val="accent6"/>
                </a:solidFill>
              </a:rPr>
              <a:t> e organização das vesículas amniótica e vitelínica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03D3D56-9ABA-F194-87C3-2843E00AA7DD}"/>
              </a:ext>
            </a:extLst>
          </p:cNvPr>
          <p:cNvSpPr txBox="1"/>
          <p:nvPr/>
        </p:nvSpPr>
        <p:spPr>
          <a:xfrm>
            <a:off x="1042883" y="794361"/>
            <a:ext cx="64244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Até o início da 2ª semana de desenvolvimento, o </a:t>
            </a:r>
            <a:r>
              <a:rPr lang="pt-BR" sz="1800" dirty="0" err="1"/>
              <a:t>embrioblasto</a:t>
            </a:r>
            <a:r>
              <a:rPr lang="pt-BR" sz="1800" dirty="0"/>
              <a:t> é constituído por células morfologicamente indiferenciadas. Através do processo de laminação</a:t>
            </a:r>
          </a:p>
          <a:p>
            <a:pPr algn="just"/>
            <a:r>
              <a:rPr lang="pt-BR" sz="1800" dirty="0"/>
              <a:t>o </a:t>
            </a:r>
            <a:r>
              <a:rPr lang="pt-BR" sz="1800" dirty="0" err="1"/>
              <a:t>embrioblasto</a:t>
            </a:r>
            <a:r>
              <a:rPr lang="pt-BR" sz="1800" dirty="0"/>
              <a:t> se divide e forma duas camadas celulares</a:t>
            </a:r>
          </a:p>
          <a:p>
            <a:pPr algn="just"/>
            <a:r>
              <a:rPr lang="pt-BR" sz="1800" dirty="0"/>
              <a:t>denominadas epiblasto e hipoblasto</a:t>
            </a:r>
          </a:p>
        </p:txBody>
      </p:sp>
    </p:spTree>
    <p:extLst>
      <p:ext uri="{BB962C8B-B14F-4D97-AF65-F5344CB8AC3E}">
        <p14:creationId xmlns:p14="http://schemas.microsoft.com/office/powerpoint/2010/main" val="2468022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0481A5-CB11-5686-DB36-1CD02ACF46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1C22CE-F1F9-B5A4-A569-C13D24B1282A}"/>
              </a:ext>
            </a:extLst>
          </p:cNvPr>
          <p:cNvSpPr txBox="1"/>
          <p:nvPr/>
        </p:nvSpPr>
        <p:spPr>
          <a:xfrm>
            <a:off x="786961" y="430847"/>
            <a:ext cx="7570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Durante a organização do disco </a:t>
            </a:r>
            <a:r>
              <a:rPr lang="pt-BR" sz="2000" dirty="0" err="1"/>
              <a:t>bilaminar</a:t>
            </a:r>
            <a:r>
              <a:rPr lang="pt-BR" sz="2000" dirty="0"/>
              <a:t>, forma-se acima do epiblasto uma cavidade, que corresponde à </a:t>
            </a:r>
            <a:r>
              <a:rPr lang="pt-BR" sz="2000" dirty="0">
                <a:highlight>
                  <a:srgbClr val="FFFF00"/>
                </a:highlight>
              </a:rPr>
              <a:t>vesícula amniótica</a:t>
            </a:r>
            <a:r>
              <a:rPr lang="pt-BR" sz="2000" dirty="0"/>
              <a:t>.</a:t>
            </a:r>
          </a:p>
          <a:p>
            <a:r>
              <a:rPr lang="pt-BR" sz="2000" dirty="0"/>
              <a:t>Essa vesícula é revestida nas laterais e no teto por um conjunto de células denominadas </a:t>
            </a:r>
            <a:r>
              <a:rPr lang="pt-BR" sz="2000" dirty="0" err="1"/>
              <a:t>amnioblastos</a:t>
            </a:r>
            <a:r>
              <a:rPr lang="pt-BR" sz="2000" dirty="0"/>
              <a:t>. Ainda não está bem estabelecido se os </a:t>
            </a:r>
            <a:r>
              <a:rPr lang="pt-BR" sz="2000" dirty="0" err="1"/>
              <a:t>amnioblastos</a:t>
            </a:r>
            <a:r>
              <a:rPr lang="pt-BR" sz="2000" dirty="0"/>
              <a:t> são originados do trofoblasto ou do epiblasto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B00D92-C7FC-44A3-A8FC-3F7E035AA44E}"/>
              </a:ext>
            </a:extLst>
          </p:cNvPr>
          <p:cNvSpPr txBox="1"/>
          <p:nvPr/>
        </p:nvSpPr>
        <p:spPr>
          <a:xfrm>
            <a:off x="1227082" y="2571750"/>
            <a:ext cx="77802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epiblasto e o hipoblasto juntos apresentam aspecto circular e formam o chamado </a:t>
            </a:r>
            <a:r>
              <a:rPr lang="pt-BR" sz="2000" dirty="0">
                <a:highlight>
                  <a:srgbClr val="00FFFF"/>
                </a:highlight>
              </a:rPr>
              <a:t>disco embrionário </a:t>
            </a:r>
            <a:r>
              <a:rPr lang="pt-BR" sz="2000" dirty="0" err="1">
                <a:highlight>
                  <a:srgbClr val="00FFFF"/>
                </a:highlight>
              </a:rPr>
              <a:t>bilaminar</a:t>
            </a:r>
            <a:r>
              <a:rPr lang="pt-BR" sz="2000" dirty="0">
                <a:highlight>
                  <a:srgbClr val="00FFFF"/>
                </a:highlight>
              </a:rPr>
              <a:t>, ou </a:t>
            </a:r>
            <a:r>
              <a:rPr lang="pt-BR" sz="2000" dirty="0" err="1">
                <a:highlight>
                  <a:srgbClr val="00FFFF"/>
                </a:highlight>
              </a:rPr>
              <a:t>bidérmico</a:t>
            </a:r>
            <a:r>
              <a:rPr lang="pt-BR" sz="2000" dirty="0">
                <a:highlight>
                  <a:srgbClr val="00FFFF"/>
                </a:highlight>
              </a:rPr>
              <a:t>.</a:t>
            </a:r>
          </a:p>
          <a:p>
            <a:r>
              <a:rPr lang="pt-BR" sz="2000" dirty="0"/>
              <a:t>O aspecto circular do disco </a:t>
            </a:r>
            <a:r>
              <a:rPr lang="pt-BR" sz="2000" dirty="0" err="1"/>
              <a:t>bilaminar</a:t>
            </a:r>
            <a:r>
              <a:rPr lang="pt-BR" sz="2000" dirty="0"/>
              <a:t> é resultante do formato esférico do blastocisto, uma vez que esse disco está posicionado entre a</a:t>
            </a:r>
          </a:p>
          <a:p>
            <a:r>
              <a:rPr lang="pt-BR" sz="2000" dirty="0"/>
              <a:t>vesícula amniótica e a </a:t>
            </a:r>
            <a:r>
              <a:rPr lang="pt-BR" sz="2000" dirty="0">
                <a:solidFill>
                  <a:schemeClr val="accent6"/>
                </a:solidFill>
              </a:rPr>
              <a:t>vesícula vitelínica (blastocele).</a:t>
            </a:r>
          </a:p>
        </p:txBody>
      </p:sp>
    </p:spTree>
    <p:extLst>
      <p:ext uri="{BB962C8B-B14F-4D97-AF65-F5344CB8AC3E}">
        <p14:creationId xmlns:p14="http://schemas.microsoft.com/office/powerpoint/2010/main" val="234564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BBE4276-76BC-C34D-1C6F-851A35D4A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36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527A12-B3CC-3548-4520-3694563F9611}"/>
              </a:ext>
            </a:extLst>
          </p:cNvPr>
          <p:cNvSpPr txBox="1"/>
          <p:nvPr/>
        </p:nvSpPr>
        <p:spPr>
          <a:xfrm>
            <a:off x="1174532" y="177224"/>
            <a:ext cx="69289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Ao final da 2ª semana de desenvolvimento, estão organizados o disco </a:t>
            </a:r>
            <a:r>
              <a:rPr lang="pt-BR" sz="2400" dirty="0" err="1"/>
              <a:t>bilaminar</a:t>
            </a:r>
            <a:r>
              <a:rPr lang="pt-BR" sz="2400" dirty="0"/>
              <a:t>, as vesículas amniótica e vitelínica, o celoma extraembrionário</a:t>
            </a:r>
          </a:p>
          <a:p>
            <a:r>
              <a:rPr lang="pt-BR" sz="2400" dirty="0"/>
              <a:t>e o pedículo do embrião.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B29C372-8C1B-BD52-0B2E-ED547C4D2E18}"/>
              </a:ext>
            </a:extLst>
          </p:cNvPr>
          <p:cNvSpPr/>
          <p:nvPr/>
        </p:nvSpPr>
        <p:spPr>
          <a:xfrm>
            <a:off x="5959367" y="1550237"/>
            <a:ext cx="1765738" cy="31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4F8EF3A-4FCD-F443-0FD2-60A60879D023}"/>
              </a:ext>
            </a:extLst>
          </p:cNvPr>
          <p:cNvSpPr/>
          <p:nvPr/>
        </p:nvSpPr>
        <p:spPr>
          <a:xfrm>
            <a:off x="2081047" y="4443698"/>
            <a:ext cx="859221" cy="31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7EA40DD-ABCF-1519-877E-63F11E48D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5" t="21717" r="35655" b="38370"/>
          <a:stretch/>
        </p:blipFill>
        <p:spPr>
          <a:xfrm>
            <a:off x="396565" y="1677696"/>
            <a:ext cx="8747435" cy="34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32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E99C2-6F57-BBD6-AA9E-549AA4FD2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37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DCFC30-A25A-7BB4-490B-BA6ABA405138}"/>
              </a:ext>
            </a:extLst>
          </p:cNvPr>
          <p:cNvSpPr txBox="1"/>
          <p:nvPr/>
        </p:nvSpPr>
        <p:spPr>
          <a:xfrm>
            <a:off x="1391307" y="291780"/>
            <a:ext cx="6361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orientação </a:t>
            </a:r>
            <a:r>
              <a:rPr lang="pt-BR" sz="1800" b="1" dirty="0" err="1"/>
              <a:t>céfalo</a:t>
            </a:r>
            <a:r>
              <a:rPr lang="pt-BR" sz="1800" b="1" dirty="0"/>
              <a:t>-caudal do embrião</a:t>
            </a:r>
            <a:r>
              <a:rPr lang="pt-BR" sz="1800" dirty="0"/>
              <a:t>:</a:t>
            </a:r>
          </a:p>
          <a:p>
            <a:pPr algn="ctr"/>
            <a:r>
              <a:rPr lang="pt-BR" sz="1800" dirty="0"/>
              <a:t>Linha primitiva e nó primitivo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527BD6-A97E-35C9-293F-769608CB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41" y="1464649"/>
            <a:ext cx="6132918" cy="3516425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E0D5C239-8449-176E-42CA-C139665E23A3}"/>
              </a:ext>
            </a:extLst>
          </p:cNvPr>
          <p:cNvSpPr/>
          <p:nvPr/>
        </p:nvSpPr>
        <p:spPr>
          <a:xfrm>
            <a:off x="1730101" y="3082991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B967888-F494-FA6C-CD6F-97D606CD63E4}"/>
              </a:ext>
            </a:extLst>
          </p:cNvPr>
          <p:cNvSpPr/>
          <p:nvPr/>
        </p:nvSpPr>
        <p:spPr>
          <a:xfrm>
            <a:off x="3695969" y="1846536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685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D09A62-1EF2-7421-6E87-9BA44A239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06" y="1177159"/>
            <a:ext cx="6041866" cy="3966341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E99C2-6F57-BBD6-AA9E-549AA4FD2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DCFC30-A25A-7BB4-490B-BA6ABA405138}"/>
              </a:ext>
            </a:extLst>
          </p:cNvPr>
          <p:cNvSpPr txBox="1"/>
          <p:nvPr/>
        </p:nvSpPr>
        <p:spPr>
          <a:xfrm>
            <a:off x="-303300" y="468898"/>
            <a:ext cx="928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migração das células do epiblasto pela linha primitiva</a:t>
            </a:r>
          </a:p>
          <a:p>
            <a:pPr algn="ctr"/>
            <a:r>
              <a:rPr lang="pt-BR" sz="2000" b="1" dirty="0"/>
              <a:t>e pelo nó primitivo</a:t>
            </a:r>
            <a:endParaRPr lang="pt-BR" sz="20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D5C239-8449-176E-42CA-C139665E23A3}"/>
              </a:ext>
            </a:extLst>
          </p:cNvPr>
          <p:cNvSpPr/>
          <p:nvPr/>
        </p:nvSpPr>
        <p:spPr>
          <a:xfrm>
            <a:off x="3012363" y="4222161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CB2E8BE-0242-6D20-E9C3-76BFCE2BD5C0}"/>
              </a:ext>
            </a:extLst>
          </p:cNvPr>
          <p:cNvSpPr/>
          <p:nvPr/>
        </p:nvSpPr>
        <p:spPr>
          <a:xfrm>
            <a:off x="1599156" y="3448336"/>
            <a:ext cx="429342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23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E99C2-6F57-BBD6-AA9E-549AA4FD2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39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DCFC30-A25A-7BB4-490B-BA6ABA405138}"/>
              </a:ext>
            </a:extLst>
          </p:cNvPr>
          <p:cNvSpPr txBox="1"/>
          <p:nvPr/>
        </p:nvSpPr>
        <p:spPr>
          <a:xfrm>
            <a:off x="-303300" y="472863"/>
            <a:ext cx="9280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migração das células do epiblasto pela linha primitiva</a:t>
            </a:r>
          </a:p>
          <a:p>
            <a:pPr algn="ctr"/>
            <a:r>
              <a:rPr lang="pt-BR" sz="1800" b="1" dirty="0"/>
              <a:t>e pelo nó primitivo</a:t>
            </a:r>
            <a:endParaRPr lang="pt-BR" sz="18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CB2E8BE-0242-6D20-E9C3-76BFCE2BD5C0}"/>
              </a:ext>
            </a:extLst>
          </p:cNvPr>
          <p:cNvSpPr/>
          <p:nvPr/>
        </p:nvSpPr>
        <p:spPr>
          <a:xfrm>
            <a:off x="1599156" y="3448336"/>
            <a:ext cx="429342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F2D2B9-8C33-A92E-867A-7D9FC70ADA12}"/>
              </a:ext>
            </a:extLst>
          </p:cNvPr>
          <p:cNvSpPr txBox="1"/>
          <p:nvPr/>
        </p:nvSpPr>
        <p:spPr>
          <a:xfrm>
            <a:off x="843455" y="1338238"/>
            <a:ext cx="76278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O primeiro conjunto de células que imigra</a:t>
            </a:r>
          </a:p>
          <a:p>
            <a:r>
              <a:rPr lang="pt-BR" sz="2400" dirty="0"/>
              <a:t>pela linha primitiva irá ocupar o espaço das células do hipoblasto, formando assim o </a:t>
            </a:r>
            <a:r>
              <a:rPr lang="pt-BR" sz="2400" dirty="0">
                <a:highlight>
                  <a:srgbClr val="FFFF00"/>
                </a:highlight>
              </a:rPr>
              <a:t>endoderma</a:t>
            </a:r>
          </a:p>
          <a:p>
            <a:endParaRPr lang="pt-BR" sz="2400" dirty="0"/>
          </a:p>
          <a:p>
            <a:r>
              <a:rPr lang="pt-BR" sz="2400" dirty="0"/>
              <a:t>As células que imigram num segundo momento, organizam-se frouxamente entre o epiblasto e o endoderma, formando o </a:t>
            </a:r>
            <a:r>
              <a:rPr lang="pt-BR" sz="2400" dirty="0">
                <a:highlight>
                  <a:srgbClr val="00FFFF"/>
                </a:highlight>
              </a:rPr>
              <a:t>mesoderma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71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DAE275D-8428-1ABB-1E52-8FCC23001B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13B5FA-310F-456B-9770-84124B533929}"/>
              </a:ext>
            </a:extLst>
          </p:cNvPr>
          <p:cNvSpPr txBox="1"/>
          <p:nvPr/>
        </p:nvSpPr>
        <p:spPr>
          <a:xfrm>
            <a:off x="1319048" y="155704"/>
            <a:ext cx="7136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1ª semana: clivagens e nidação/implantação. Reconhecimento materno-embrionário</a:t>
            </a:r>
          </a:p>
          <a:p>
            <a:endParaRPr lang="pt-BR" sz="2800" dirty="0"/>
          </a:p>
          <a:p>
            <a:r>
              <a:rPr lang="pt-BR" sz="2800" dirty="0"/>
              <a:t>2ª semana: estágio pré-embrionário. Embrião composto por disco </a:t>
            </a:r>
            <a:r>
              <a:rPr lang="pt-BR" sz="2800" dirty="0" err="1"/>
              <a:t>bilaminar</a:t>
            </a:r>
            <a:r>
              <a:rPr lang="pt-BR" sz="2800" dirty="0"/>
              <a:t>, vesículas amniótica e vitelínica. </a:t>
            </a:r>
          </a:p>
          <a:p>
            <a:endParaRPr lang="pt-BR" sz="2800" dirty="0"/>
          </a:p>
          <a:p>
            <a:r>
              <a:rPr lang="pt-BR" sz="2800" dirty="0"/>
              <a:t>3ª semana: </a:t>
            </a:r>
            <a:r>
              <a:rPr lang="pt-BR" sz="2800" dirty="0" err="1"/>
              <a:t>gastrulação</a:t>
            </a:r>
            <a:r>
              <a:rPr lang="pt-BR" sz="2800" dirty="0"/>
              <a:t> e começo da </a:t>
            </a:r>
            <a:r>
              <a:rPr lang="pt-BR" sz="2800" dirty="0" err="1"/>
              <a:t>neurulação</a:t>
            </a:r>
            <a:r>
              <a:rPr lang="pt-BR" sz="2800" dirty="0"/>
              <a:t>. Divisão dos folhetos embrionários.</a:t>
            </a:r>
          </a:p>
        </p:txBody>
      </p:sp>
    </p:spTree>
    <p:extLst>
      <p:ext uri="{BB962C8B-B14F-4D97-AF65-F5344CB8AC3E}">
        <p14:creationId xmlns:p14="http://schemas.microsoft.com/office/powerpoint/2010/main" val="489237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E99C2-6F57-BBD6-AA9E-549AA4FD2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40</a:t>
            </a:fld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D5C239-8449-176E-42CA-C139665E23A3}"/>
              </a:ext>
            </a:extLst>
          </p:cNvPr>
          <p:cNvSpPr/>
          <p:nvPr/>
        </p:nvSpPr>
        <p:spPr>
          <a:xfrm>
            <a:off x="3012363" y="4222161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CB2E8BE-0242-6D20-E9C3-76BFCE2BD5C0}"/>
              </a:ext>
            </a:extLst>
          </p:cNvPr>
          <p:cNvSpPr/>
          <p:nvPr/>
        </p:nvSpPr>
        <p:spPr>
          <a:xfrm>
            <a:off x="1599156" y="3448336"/>
            <a:ext cx="429342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05DD68-4F07-E530-01F5-DAB65F9AB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5" y="0"/>
            <a:ext cx="4725568" cy="514854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FC9A54E-BB48-5682-E93B-B1869FCFFA4B}"/>
              </a:ext>
            </a:extLst>
          </p:cNvPr>
          <p:cNvSpPr txBox="1"/>
          <p:nvPr/>
        </p:nvSpPr>
        <p:spPr>
          <a:xfrm>
            <a:off x="5931508" y="491340"/>
            <a:ext cx="249778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movimento de imigração através da linha primitiva requer uma reorganização das células, que perdem transitoriamente seu arranjo epitelial e tornam-se células isoladas, devido à diminuição na expressão de </a:t>
            </a:r>
            <a:r>
              <a:rPr lang="pt-BR" sz="2000" b="1" dirty="0" err="1"/>
              <a:t>caderinas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1569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5EC6FBB-6FB4-8763-59CA-5DD4F466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9" y="1065491"/>
            <a:ext cx="8983922" cy="3881884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E99C2-6F57-BBD6-AA9E-549AA4FD2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41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422320-2A6B-5246-B0A7-CC9F326B4992}"/>
              </a:ext>
            </a:extLst>
          </p:cNvPr>
          <p:cNvSpPr txBox="1"/>
          <p:nvPr/>
        </p:nvSpPr>
        <p:spPr>
          <a:xfrm>
            <a:off x="1227082" y="231228"/>
            <a:ext cx="7307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chemeClr val="accent6"/>
                </a:solidFill>
              </a:rPr>
              <a:t>Gastrulação</a:t>
            </a:r>
            <a:r>
              <a:rPr lang="pt-BR" sz="2000" b="1" dirty="0">
                <a:solidFill>
                  <a:schemeClr val="accent6"/>
                </a:solidFill>
              </a:rPr>
              <a:t> e formação dos folhetos embrionários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CB2E8BE-0242-6D20-E9C3-76BFCE2BD5C0}"/>
              </a:ext>
            </a:extLst>
          </p:cNvPr>
          <p:cNvSpPr/>
          <p:nvPr/>
        </p:nvSpPr>
        <p:spPr>
          <a:xfrm>
            <a:off x="1599156" y="3448336"/>
            <a:ext cx="429342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224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E99C2-6F57-BBD6-AA9E-549AA4FD2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42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422320-2A6B-5246-B0A7-CC9F326B4992}"/>
              </a:ext>
            </a:extLst>
          </p:cNvPr>
          <p:cNvSpPr txBox="1"/>
          <p:nvPr/>
        </p:nvSpPr>
        <p:spPr>
          <a:xfrm>
            <a:off x="1227082" y="231228"/>
            <a:ext cx="73073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err="1">
                <a:solidFill>
                  <a:schemeClr val="accent6"/>
                </a:solidFill>
              </a:rPr>
              <a:t>Gastrulação</a:t>
            </a:r>
            <a:r>
              <a:rPr lang="pt-BR" sz="2000" b="1" dirty="0">
                <a:solidFill>
                  <a:schemeClr val="accent6"/>
                </a:solidFill>
              </a:rPr>
              <a:t> e formação dos folhetos embrionários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D5C239-8449-176E-42CA-C139665E23A3}"/>
              </a:ext>
            </a:extLst>
          </p:cNvPr>
          <p:cNvSpPr/>
          <p:nvPr/>
        </p:nvSpPr>
        <p:spPr>
          <a:xfrm>
            <a:off x="3012363" y="4222161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CB2E8BE-0242-6D20-E9C3-76BFCE2BD5C0}"/>
              </a:ext>
            </a:extLst>
          </p:cNvPr>
          <p:cNvSpPr/>
          <p:nvPr/>
        </p:nvSpPr>
        <p:spPr>
          <a:xfrm>
            <a:off x="1599156" y="3448336"/>
            <a:ext cx="429342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DDCAB1-6F66-004F-E635-97161131723C}"/>
              </a:ext>
            </a:extLst>
          </p:cNvPr>
          <p:cNvSpPr txBox="1"/>
          <p:nvPr/>
        </p:nvSpPr>
        <p:spPr>
          <a:xfrm>
            <a:off x="1354521" y="1140589"/>
            <a:ext cx="64349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As células que permanecem no epiblasto após os movimentos de imigração através da linha primitiva e do nó primitivo darão origem ao </a:t>
            </a:r>
            <a:r>
              <a:rPr lang="pt-BR" sz="2000" dirty="0">
                <a:highlight>
                  <a:srgbClr val="00FF00"/>
                </a:highlight>
              </a:rPr>
              <a:t>ectoderma</a:t>
            </a:r>
            <a:r>
              <a:rPr lang="pt-BR" sz="2000" dirty="0"/>
              <a:t>; portanto,</a:t>
            </a:r>
          </a:p>
          <a:p>
            <a:r>
              <a:rPr lang="pt-BR" sz="2000" dirty="0"/>
              <a:t>este é o último folheto embrionário a se</a:t>
            </a:r>
          </a:p>
          <a:p>
            <a:r>
              <a:rPr lang="pt-BR" sz="2000" dirty="0"/>
              <a:t>formar. </a:t>
            </a:r>
          </a:p>
          <a:p>
            <a:r>
              <a:rPr lang="pt-BR" sz="2000" dirty="0"/>
              <a:t>Na metade da 3ª semana de desenvolvimento o conjunto formado pelo ectoderma, mesoderma, endoderma e notocorda constituem 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disco embrionário trilaminar, ou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</a:rPr>
              <a:t>tridérmico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9ABDE92-2C83-50B4-6B4E-9AB9DDAE38C5}"/>
              </a:ext>
            </a:extLst>
          </p:cNvPr>
          <p:cNvSpPr txBox="1"/>
          <p:nvPr/>
        </p:nvSpPr>
        <p:spPr>
          <a:xfrm>
            <a:off x="908571" y="351058"/>
            <a:ext cx="77802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mesoderma irá se espalhar por toda a extensão do disco trilaminar, exceto em dois pontos, um na extremidade cefálica e outro na extremidade caudal, originando as membranas </a:t>
            </a:r>
            <a:r>
              <a:rPr lang="pt-BR" sz="2000" dirty="0" err="1"/>
              <a:t>bucofaríngea</a:t>
            </a:r>
            <a:r>
              <a:rPr lang="pt-BR" sz="2000" dirty="0"/>
              <a:t> e cloacal, respectivamente. Assim, essas duas membranas são formadas apenas por ectoderma e endoderma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86785A-3FA9-4783-A637-03DE4C518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50" y="2210489"/>
            <a:ext cx="7158154" cy="284506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6AF2B52-31DB-70AE-BEC9-DE30671B732D}"/>
              </a:ext>
            </a:extLst>
          </p:cNvPr>
          <p:cNvSpPr/>
          <p:nvPr/>
        </p:nvSpPr>
        <p:spPr>
          <a:xfrm>
            <a:off x="850193" y="3385274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2649843-B551-032E-39DE-117EC6141B80}"/>
              </a:ext>
            </a:extLst>
          </p:cNvPr>
          <p:cNvSpPr/>
          <p:nvPr/>
        </p:nvSpPr>
        <p:spPr>
          <a:xfrm>
            <a:off x="4157582" y="3385274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549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E99C2-6F57-BBD6-AA9E-549AA4FD2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44</a:t>
            </a:fld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0D5C239-8449-176E-42CA-C139665E23A3}"/>
              </a:ext>
            </a:extLst>
          </p:cNvPr>
          <p:cNvSpPr/>
          <p:nvPr/>
        </p:nvSpPr>
        <p:spPr>
          <a:xfrm>
            <a:off x="3012363" y="4222161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CB2E8BE-0242-6D20-E9C3-76BFCE2BD5C0}"/>
              </a:ext>
            </a:extLst>
          </p:cNvPr>
          <p:cNvSpPr/>
          <p:nvPr/>
        </p:nvSpPr>
        <p:spPr>
          <a:xfrm>
            <a:off x="1599156" y="3448336"/>
            <a:ext cx="429342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1A7475-06AB-469F-3D1A-2AB02EA0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8" y="0"/>
            <a:ext cx="7148804" cy="514312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87C5ED7-36BD-626A-6602-EA331F4777E0}"/>
              </a:ext>
            </a:extLst>
          </p:cNvPr>
          <p:cNvSpPr/>
          <p:nvPr/>
        </p:nvSpPr>
        <p:spPr>
          <a:xfrm>
            <a:off x="4919991" y="2777931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7171A6-7364-B1B7-A4CD-F725AE72DF53}"/>
              </a:ext>
            </a:extLst>
          </p:cNvPr>
          <p:cNvSpPr/>
          <p:nvPr/>
        </p:nvSpPr>
        <p:spPr>
          <a:xfrm>
            <a:off x="997338" y="2723122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FD2BDE9-2A63-F8F5-A2D2-4B489D2E1DD0}"/>
              </a:ext>
            </a:extLst>
          </p:cNvPr>
          <p:cNvSpPr/>
          <p:nvPr/>
        </p:nvSpPr>
        <p:spPr>
          <a:xfrm>
            <a:off x="1172696" y="454202"/>
            <a:ext cx="641131" cy="7252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092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932FF5-D684-C0C3-F0B5-E76A2F3E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" y="0"/>
            <a:ext cx="7523679" cy="514468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63F3DC9-44B4-A9A4-E39D-722EAEF83944}"/>
              </a:ext>
            </a:extLst>
          </p:cNvPr>
          <p:cNvSpPr/>
          <p:nvPr/>
        </p:nvSpPr>
        <p:spPr>
          <a:xfrm>
            <a:off x="1744718" y="862791"/>
            <a:ext cx="867844" cy="692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88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3946AD1-183C-145C-7AFF-6EAA53E9F255}"/>
              </a:ext>
            </a:extLst>
          </p:cNvPr>
          <p:cNvSpPr txBox="1"/>
          <p:nvPr/>
        </p:nvSpPr>
        <p:spPr>
          <a:xfrm>
            <a:off x="772510" y="986700"/>
            <a:ext cx="75989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O mesoderma irá se diferenciar em três regiões distintas, lateralmente à notocorda. Essas regiões são denominadas de mesoderma </a:t>
            </a:r>
            <a:r>
              <a:rPr lang="pt-BR" sz="2000" dirty="0" err="1"/>
              <a:t>paraxial</a:t>
            </a:r>
            <a:r>
              <a:rPr lang="pt-BR" sz="2000" dirty="0"/>
              <a:t> ou somítico, mesoderma intermediário e mesoderma lateral. No mesoderma lateral forma-se o celoma intraembrionário.</a:t>
            </a:r>
          </a:p>
          <a:p>
            <a:endParaRPr lang="pt-BR" sz="2000" dirty="0"/>
          </a:p>
          <a:p>
            <a:r>
              <a:rPr lang="pt-BR" sz="2000" dirty="0"/>
              <a:t>O mesoderma lateral então se organiza em duas lâminas: o mesoderma somático, que fica em contato com o ectoderma formando a somatopleura, e o mesoderma esplâncnico, que fica em contato com o endoderma formando a </a:t>
            </a:r>
            <a:r>
              <a:rPr lang="pt-BR" sz="2000" dirty="0" err="1"/>
              <a:t>esplancnopleura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334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7D46484-1C8F-8FC2-D490-BA2A086855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7600A6-2E9B-9257-B3CE-D55D7D2FC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" t="5178" r="5387" b="11967"/>
          <a:stretch/>
        </p:blipFill>
        <p:spPr>
          <a:xfrm>
            <a:off x="-19226" y="1261242"/>
            <a:ext cx="9163226" cy="27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9C7F733-99EB-B6B1-D0A7-368E750A2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501288-99C0-4C80-E3F8-779D07161A10}"/>
              </a:ext>
            </a:extLst>
          </p:cNvPr>
          <p:cNvSpPr txBox="1"/>
          <p:nvPr/>
        </p:nvSpPr>
        <p:spPr>
          <a:xfrm>
            <a:off x="860265" y="1048256"/>
            <a:ext cx="78932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Além dessas três regiões, o mesoderma organiza na porção anterior à notocorda, ou seja, na parte mais cefálica do disco trilaminar, o mesoderma cefálico e o mesoderma cardiogênico.</a:t>
            </a:r>
          </a:p>
          <a:p>
            <a:endParaRPr lang="pt-BR" sz="2400" dirty="0"/>
          </a:p>
          <a:p>
            <a:r>
              <a:rPr lang="pt-BR" sz="2400" dirty="0"/>
              <a:t>Ao final do período pré-embrionário têm-se formadas as estruturas que participarão da organização do embrião propriamente dito e das estruturas extraembrionárias.</a:t>
            </a:r>
          </a:p>
        </p:txBody>
      </p:sp>
    </p:spTree>
    <p:extLst>
      <p:ext uri="{BB962C8B-B14F-4D97-AF65-F5344CB8AC3E}">
        <p14:creationId xmlns:p14="http://schemas.microsoft.com/office/powerpoint/2010/main" val="3575158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23DC405-377F-6097-0D90-94AFF71207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49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06CDFC-10F8-F7C8-259B-47B94745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4" y="1432326"/>
            <a:ext cx="8690149" cy="28215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B61389-F84B-27B4-400B-EC7D4ABF723D}"/>
              </a:ext>
            </a:extLst>
          </p:cNvPr>
          <p:cNvSpPr txBox="1"/>
          <p:nvPr/>
        </p:nvSpPr>
        <p:spPr>
          <a:xfrm>
            <a:off x="1044465" y="519504"/>
            <a:ext cx="7055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00B0F0"/>
                </a:solidFill>
              </a:rPr>
              <a:t>Origem embrionária das estruturas formadas no período pré-embrionário</a:t>
            </a:r>
          </a:p>
        </p:txBody>
      </p:sp>
    </p:spTree>
    <p:extLst>
      <p:ext uri="{BB962C8B-B14F-4D97-AF65-F5344CB8AC3E}">
        <p14:creationId xmlns:p14="http://schemas.microsoft.com/office/powerpoint/2010/main" val="227718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1CA13B3-AAB2-D5FC-7091-CA92CB1A0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95697F-BD83-CEF0-3F6C-C0541D4A56A8}"/>
              </a:ext>
            </a:extLst>
          </p:cNvPr>
          <p:cNvSpPr txBox="1"/>
          <p:nvPr/>
        </p:nvSpPr>
        <p:spPr>
          <a:xfrm>
            <a:off x="1233311" y="88823"/>
            <a:ext cx="4746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2"/>
                </a:solidFill>
              </a:rPr>
              <a:t>Do zigoto à mórula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0CBABE9-1F55-BD00-7794-E75DAEEF1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577" y="661353"/>
            <a:ext cx="4470400" cy="43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66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23DC405-377F-6097-0D90-94AFF71207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50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D7BE1C-46A3-9BC9-A3D3-EA9ACB72066F}"/>
              </a:ext>
            </a:extLst>
          </p:cNvPr>
          <p:cNvSpPr txBox="1"/>
          <p:nvPr/>
        </p:nvSpPr>
        <p:spPr>
          <a:xfrm>
            <a:off x="115616" y="-18912"/>
            <a:ext cx="902838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Os eventos do período pré-embrionário ocorrem da 1ª semana até a metade da 3ª semana de desenvolvimento. Após a fecundação, o zigoto se divide e forma os blastômeros durante a fase de clivagem. Inicialmente, formam-se dois blastômeros, em seguida quatro, oito e dezesseis blastômeros. No desenvolvimento humano</a:t>
            </a:r>
          </a:p>
          <a:p>
            <a:r>
              <a:rPr lang="pt-BR" sz="1800" dirty="0"/>
              <a:t>a mórula é formada por 16 blastômeros. Durante a clivagem os blastômeros permanecem envoltos pela zona pelúcida e migram através da tuba uterina em direção ao útero. Ao final da 1ª semana forma-se o blastocisto, constituído pelo </a:t>
            </a:r>
            <a:r>
              <a:rPr lang="pt-BR" sz="1800" dirty="0" err="1"/>
              <a:t>embrioblasto</a:t>
            </a:r>
            <a:r>
              <a:rPr lang="pt-BR" sz="1800" dirty="0"/>
              <a:t>, trofoblasto e blastocele. Durante a 2ª semana o trofoblasto e o </a:t>
            </a:r>
            <a:r>
              <a:rPr lang="pt-BR" sz="1800" dirty="0" err="1"/>
              <a:t>embrioblasto</a:t>
            </a:r>
            <a:endParaRPr lang="pt-BR" sz="1800" dirty="0"/>
          </a:p>
          <a:p>
            <a:r>
              <a:rPr lang="pt-BR" sz="1800" dirty="0"/>
              <a:t>passam por um intenso processo de diferenciação celular. As células do trofoblasto proliferam em direção ao endométrio, se diferenciam em citotrofoblasto e </a:t>
            </a:r>
            <a:r>
              <a:rPr lang="pt-BR" sz="1800" dirty="0" err="1"/>
              <a:t>sinciciotrofoblasto</a:t>
            </a:r>
            <a:r>
              <a:rPr lang="pt-BR" sz="1800" dirty="0"/>
              <a:t> e iniciam a invasão entre as células endometriais. </a:t>
            </a:r>
            <a:r>
              <a:rPr lang="pt-BR" sz="1800" dirty="0" err="1"/>
              <a:t>Paralalamente</a:t>
            </a:r>
            <a:r>
              <a:rPr lang="pt-BR" sz="1800" dirty="0"/>
              <a:t> ao processo de implantação e de diferenciação do trofoblasto, ocorre a diferenciação do </a:t>
            </a:r>
            <a:r>
              <a:rPr lang="pt-BR" sz="1800" dirty="0" err="1"/>
              <a:t>embrioblasto</a:t>
            </a:r>
            <a:r>
              <a:rPr lang="pt-BR" sz="1800" dirty="0"/>
              <a:t>, que resulta na formação do disco embrionário </a:t>
            </a:r>
            <a:r>
              <a:rPr lang="pt-BR" sz="1800" dirty="0" err="1"/>
              <a:t>bilaminar</a:t>
            </a:r>
            <a:r>
              <a:rPr lang="pt-BR" sz="1800" dirty="0"/>
              <a:t>. Ainda, ao longo da 2ª semana, formam-se as vesículas amniótica e vitelínica. Durante a metade inicial da 3ª semana surge a linha primitiva e inicia a </a:t>
            </a:r>
            <a:r>
              <a:rPr lang="pt-BR" sz="1800" dirty="0" err="1"/>
              <a:t>gastrulação</a:t>
            </a:r>
            <a:r>
              <a:rPr lang="pt-BR" sz="1800" dirty="0"/>
              <a:t>, que corresponde ao processo através do qual formam-se os 3 folhetos embrionários, que são o endoderma, mesoderma e ectoderma. Organiza-se assim, ao final do período pré-embrionário, o disco trilaminar que separa a vesícula vitelínica da vesícula amniótica.</a:t>
            </a:r>
          </a:p>
        </p:txBody>
      </p:sp>
    </p:spTree>
    <p:extLst>
      <p:ext uri="{BB962C8B-B14F-4D97-AF65-F5344CB8AC3E}">
        <p14:creationId xmlns:p14="http://schemas.microsoft.com/office/powerpoint/2010/main" val="222098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77BD5B3-796D-9ECB-6404-E65A46F6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911" y="1991850"/>
            <a:ext cx="7236177" cy="1159800"/>
          </a:xfrm>
        </p:spPr>
        <p:txBody>
          <a:bodyPr>
            <a:normAutofit fontScale="90000"/>
          </a:bodyPr>
          <a:lstStyle/>
          <a:p>
            <a:r>
              <a:rPr lang="pt-BR" sz="5400" b="1" dirty="0">
                <a:solidFill>
                  <a:schemeClr val="accent5"/>
                </a:solidFill>
              </a:rPr>
              <a:t>Desenvolvimento embrionário inicial</a:t>
            </a:r>
            <a:br>
              <a:rPr lang="pt-BR" sz="5400" b="1" dirty="0">
                <a:solidFill>
                  <a:schemeClr val="accent5"/>
                </a:solidFill>
              </a:rPr>
            </a:br>
            <a:r>
              <a:rPr lang="pt-BR" sz="5400" b="1" dirty="0">
                <a:solidFill>
                  <a:schemeClr val="accent5"/>
                </a:solidFill>
              </a:rPr>
              <a:t>Semana 04 a 08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5ABE72-885D-74FA-8406-1A0601FBA17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751388"/>
            <a:ext cx="469900" cy="392112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68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0142D4-ACE0-9520-2A70-0923FDBC3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52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51E471-D56C-E34C-5A2B-9298E416160D}"/>
              </a:ext>
            </a:extLst>
          </p:cNvPr>
          <p:cNvSpPr txBox="1"/>
          <p:nvPr/>
        </p:nvSpPr>
        <p:spPr>
          <a:xfrm>
            <a:off x="588580" y="781307"/>
            <a:ext cx="77986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Ao final da terceira semana do desenvolvimento embrionário, tem-se um embrião trilaminar, isto é, já com três camadas germinativas embrionárias diferenciadas. Essas três camadas germinativas – endoderma, ectoderma e mesoderma – são as precursoras de todos os tecidos embrionários e a sua diferenciação representa o início da morfogênese.</a:t>
            </a:r>
          </a:p>
        </p:txBody>
      </p:sp>
    </p:spTree>
    <p:extLst>
      <p:ext uri="{BB962C8B-B14F-4D97-AF65-F5344CB8AC3E}">
        <p14:creationId xmlns:p14="http://schemas.microsoft.com/office/powerpoint/2010/main" val="3787851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22ED5AC-707A-070D-EF24-C12A46739F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53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E784F2-C903-25A7-795B-D4F31020771B}"/>
              </a:ext>
            </a:extLst>
          </p:cNvPr>
          <p:cNvSpPr txBox="1"/>
          <p:nvPr/>
        </p:nvSpPr>
        <p:spPr>
          <a:xfrm>
            <a:off x="977462" y="876256"/>
            <a:ext cx="73467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Os principais eventos do período embrionário estão relacionados às mudanças na forma do disco embrionário, que adquire o formato de um tubo, ao mesmo tempo em que os folhetos embrionários se diferenciam e começam a estruturar os tecidos, órgãos e os sistemas orgânicos.</a:t>
            </a:r>
          </a:p>
          <a:p>
            <a:pPr algn="ctr"/>
            <a:r>
              <a:rPr lang="pt-BR" sz="2400" dirty="0"/>
              <a:t>Esses eventos, que ocorrem de forma gradativa ao longo dessas cinco semanas, são responsáveis também por mudanças externas no embrião, o qual passa a apresentar o aspecto humano.</a:t>
            </a:r>
          </a:p>
        </p:txBody>
      </p:sp>
    </p:spTree>
    <p:extLst>
      <p:ext uri="{BB962C8B-B14F-4D97-AF65-F5344CB8AC3E}">
        <p14:creationId xmlns:p14="http://schemas.microsoft.com/office/powerpoint/2010/main" val="21860175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B8D9A32-4264-D4AC-10AA-DD2039EE03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EBC36F-8CE7-ED77-346F-7826DAB9FA8C}"/>
              </a:ext>
            </a:extLst>
          </p:cNvPr>
          <p:cNvSpPr txBox="1"/>
          <p:nvPr/>
        </p:nvSpPr>
        <p:spPr>
          <a:xfrm>
            <a:off x="1290145" y="1228596"/>
            <a:ext cx="23254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É através desse processo que o embrião de formato laminar, plano e achado, assume uma forma cilíndrica e mais parecida com a forma corporal a qual estamos habituados.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3535A5-04C0-BAD5-FBBD-2B9DB838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445" y="154653"/>
            <a:ext cx="3358904" cy="49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9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ADF5697-6CDF-06DE-FB9B-B086C2F52F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AB7D71-0CCC-2665-1BC0-50D4894E24BB}"/>
              </a:ext>
            </a:extLst>
          </p:cNvPr>
          <p:cNvSpPr txBox="1"/>
          <p:nvPr/>
        </p:nvSpPr>
        <p:spPr>
          <a:xfrm>
            <a:off x="1374228" y="863590"/>
            <a:ext cx="61196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Inicialmente, a presença da notocorda no disco embrionário trilaminar irá induzir a formação de um espessamento celular, a placa neural, em uma área específica do ectoderma, a qual invaginará</a:t>
            </a:r>
          </a:p>
          <a:p>
            <a:pPr algn="ctr"/>
            <a:r>
              <a:rPr lang="pt-BR" sz="2400" dirty="0"/>
              <a:t>para formar o tubo neural. O tubo neural é a estrutura</a:t>
            </a:r>
          </a:p>
          <a:p>
            <a:pPr algn="ctr"/>
            <a:r>
              <a:rPr lang="pt-BR" sz="2400" dirty="0"/>
              <a:t>primordial que dará origem ao sistema nervoso.</a:t>
            </a:r>
          </a:p>
        </p:txBody>
      </p:sp>
    </p:spTree>
    <p:extLst>
      <p:ext uri="{BB962C8B-B14F-4D97-AF65-F5344CB8AC3E}">
        <p14:creationId xmlns:p14="http://schemas.microsoft.com/office/powerpoint/2010/main" val="1518868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A7AABF-9876-0318-7400-ED5C4165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8" t="13265" r="18874" b="20679"/>
          <a:stretch/>
        </p:blipFill>
        <p:spPr>
          <a:xfrm>
            <a:off x="369025" y="50800"/>
            <a:ext cx="8405952" cy="5041900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1035221A-CA61-02E2-BFA9-31E7458A65D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8300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E7E5D4D-4689-E43E-F68E-95D81766DD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9226E8-B5C4-F5F0-036B-0366C47D6812}"/>
              </a:ext>
            </a:extLst>
          </p:cNvPr>
          <p:cNvSpPr txBox="1"/>
          <p:nvPr/>
        </p:nvSpPr>
        <p:spPr>
          <a:xfrm>
            <a:off x="1542393" y="250760"/>
            <a:ext cx="556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Dobramentos do corpo do embrião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7944C2-DCFC-8E90-838D-592B3683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33" y="719651"/>
            <a:ext cx="7232401" cy="42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00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B70FDFF-E689-A518-E412-14E12F14D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17" y="1747606"/>
            <a:ext cx="6125566" cy="3199769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B0B77C0-0F7D-73E0-1583-8D47773D0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1CA047-D97D-D1AC-AA58-DC00C28E6D4C}"/>
              </a:ext>
            </a:extLst>
          </p:cNvPr>
          <p:cNvSpPr txBox="1"/>
          <p:nvPr/>
        </p:nvSpPr>
        <p:spPr>
          <a:xfrm>
            <a:off x="1401817" y="213780"/>
            <a:ext cx="63403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Antes dos dobramentos, a extremidade cefálica do disco embrionário é formada pela área cardiogênica, pela membrana </a:t>
            </a:r>
            <a:r>
              <a:rPr lang="pt-BR" sz="1800" dirty="0" err="1"/>
              <a:t>bucofaríngea</a:t>
            </a:r>
            <a:r>
              <a:rPr lang="pt-BR" sz="1800" dirty="0"/>
              <a:t> e pela placa neural.</a:t>
            </a:r>
          </a:p>
          <a:p>
            <a:pPr algn="ctr"/>
            <a:r>
              <a:rPr lang="pt-BR" sz="1800" dirty="0"/>
              <a:t>A extremidade caudal do disco é formada pela membrana cloacal e também pela presença do pedículo do embrião</a:t>
            </a:r>
          </a:p>
        </p:txBody>
      </p:sp>
    </p:spTree>
    <p:extLst>
      <p:ext uri="{BB962C8B-B14F-4D97-AF65-F5344CB8AC3E}">
        <p14:creationId xmlns:p14="http://schemas.microsoft.com/office/powerpoint/2010/main" val="1837636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413684-C374-6151-7045-C76829906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47" y="50800"/>
            <a:ext cx="7145906" cy="5041900"/>
          </a:xfrm>
          <a:prstGeom prst="rect">
            <a:avLst/>
          </a:prstGeom>
          <a:noFill/>
        </p:spPr>
      </p:pic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43936E44-AA53-5AE7-2D63-235ECE81784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59</a:t>
            </a:fld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18CFF78-4224-AD05-5549-984AA702C96B}"/>
              </a:ext>
            </a:extLst>
          </p:cNvPr>
          <p:cNvSpPr/>
          <p:nvPr/>
        </p:nvSpPr>
        <p:spPr>
          <a:xfrm>
            <a:off x="1481959" y="1760483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131558F-8440-7EBF-119E-8F3EFF7FF8CB}"/>
              </a:ext>
            </a:extLst>
          </p:cNvPr>
          <p:cNvSpPr/>
          <p:nvPr/>
        </p:nvSpPr>
        <p:spPr>
          <a:xfrm>
            <a:off x="5260428" y="1734207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891738-3017-DAA4-7E1C-9EEF2F913761}"/>
              </a:ext>
            </a:extLst>
          </p:cNvPr>
          <p:cNvSpPr/>
          <p:nvPr/>
        </p:nvSpPr>
        <p:spPr>
          <a:xfrm>
            <a:off x="1481959" y="4598714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83D170A-4092-4589-B893-C6718D9DC46C}"/>
              </a:ext>
            </a:extLst>
          </p:cNvPr>
          <p:cNvSpPr/>
          <p:nvPr/>
        </p:nvSpPr>
        <p:spPr>
          <a:xfrm>
            <a:off x="5260428" y="4598714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>
            <a:extLst>
              <a:ext uri="{FF2B5EF4-FFF2-40B4-BE49-F238E27FC236}">
                <a16:creationId xmlns:a16="http://schemas.microsoft.com/office/drawing/2014/main" id="{F26E5983-8025-6898-F592-20C4CC6405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5866" y="1133475"/>
            <a:ext cx="7552267" cy="33956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pt-BR" altLang="pt-BR" sz="1800" dirty="0"/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altLang="pt-BR" sz="1800" dirty="0"/>
              <a:t>Logo depois que a nova célula, chamada de </a:t>
            </a:r>
            <a:r>
              <a:rPr lang="pt-BR" altLang="pt-BR" sz="1800" b="1" dirty="0">
                <a:solidFill>
                  <a:srgbClr val="FF0000"/>
                </a:solidFill>
              </a:rPr>
              <a:t>Zigoto</a:t>
            </a:r>
            <a:r>
              <a:rPr lang="pt-BR" altLang="pt-BR" sz="1800" b="1" dirty="0"/>
              <a:t>,</a:t>
            </a:r>
            <a:r>
              <a:rPr lang="pt-BR" altLang="pt-BR" sz="1800" dirty="0"/>
              <a:t> reconstitui o número de cromossomos essenciais para gerar um novo ser vivo (46 nos seres humanos),</a:t>
            </a:r>
            <a:r>
              <a:rPr lang="pt-BR" altLang="pt-BR" sz="1800" b="1" dirty="0">
                <a:solidFill>
                  <a:srgbClr val="FF0000"/>
                </a:solidFill>
              </a:rPr>
              <a:t> </a:t>
            </a:r>
            <a:r>
              <a:rPr lang="pt-BR" altLang="pt-BR" sz="1800" dirty="0"/>
              <a:t>começa uma série de divisões </a:t>
            </a:r>
            <a:r>
              <a:rPr lang="pt-BR" altLang="pt-BR" sz="1800" b="1" dirty="0">
                <a:solidFill>
                  <a:srgbClr val="FF0000"/>
                </a:solidFill>
              </a:rPr>
              <a:t>Mitóticas</a:t>
            </a:r>
            <a:r>
              <a:rPr lang="pt-BR" altLang="pt-BR" sz="1800" b="1" dirty="0"/>
              <a:t>,</a:t>
            </a:r>
            <a:r>
              <a:rPr lang="pt-BR" altLang="pt-BR" sz="1800" b="1" dirty="0">
                <a:solidFill>
                  <a:srgbClr val="FF0000"/>
                </a:solidFill>
              </a:rPr>
              <a:t> </a:t>
            </a:r>
            <a:r>
              <a:rPr lang="pt-BR" altLang="pt-BR" sz="1800" dirty="0"/>
              <a:t>em que uma vai dar origem a </a:t>
            </a:r>
            <a:r>
              <a:rPr lang="pt-BR" altLang="pt-BR" sz="1800" b="1" dirty="0">
                <a:solidFill>
                  <a:srgbClr val="0070C0"/>
                </a:solidFill>
              </a:rPr>
              <a:t>duas</a:t>
            </a:r>
            <a:r>
              <a:rPr lang="pt-BR" altLang="pt-BR" sz="1800" dirty="0"/>
              <a:t>, que darão origem a </a:t>
            </a:r>
            <a:r>
              <a:rPr lang="pt-BR" altLang="pt-BR" sz="1800" b="1" dirty="0">
                <a:solidFill>
                  <a:srgbClr val="0070C0"/>
                </a:solidFill>
              </a:rPr>
              <a:t>quatro</a:t>
            </a:r>
            <a:r>
              <a:rPr lang="pt-BR" altLang="pt-BR" sz="1800" dirty="0"/>
              <a:t>....</a:t>
            </a:r>
          </a:p>
          <a:p>
            <a:pPr algn="just">
              <a:lnSpc>
                <a:spcPct val="150000"/>
              </a:lnSpc>
            </a:pPr>
            <a:endParaRPr lang="pt-BR" altLang="pt-BR" sz="1800" dirty="0"/>
          </a:p>
        </p:txBody>
      </p:sp>
      <p:sp>
        <p:nvSpPr>
          <p:cNvPr id="15363" name="Título 1">
            <a:extLst>
              <a:ext uri="{FF2B5EF4-FFF2-40B4-BE49-F238E27FC236}">
                <a16:creationId xmlns:a16="http://schemas.microsoft.com/office/drawing/2014/main" id="{A0FB471B-BD1D-82B3-FDA6-22F7C1A357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7541" y="119956"/>
            <a:ext cx="6172200" cy="857250"/>
          </a:xfrm>
        </p:spPr>
        <p:txBody>
          <a:bodyPr/>
          <a:lstStyle/>
          <a:p>
            <a:r>
              <a:rPr lang="pt-BR" altLang="pt-BR" sz="3000" b="1" dirty="0">
                <a:solidFill>
                  <a:schemeClr val="tx2"/>
                </a:solidFill>
              </a:rPr>
              <a:t>Segmentação ou Clivagem</a:t>
            </a:r>
          </a:p>
        </p:txBody>
      </p:sp>
      <p:sp>
        <p:nvSpPr>
          <p:cNvPr id="15364" name="CaixaDeTexto 3">
            <a:extLst>
              <a:ext uri="{FF2B5EF4-FFF2-40B4-BE49-F238E27FC236}">
                <a16:creationId xmlns:a16="http://schemas.microsoft.com/office/drawing/2014/main" id="{1FA44E7E-25BD-A277-8A23-4C8F4A48E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86916"/>
            <a:ext cx="3780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chemeClr val="bg1"/>
                </a:solidFill>
              </a:rPr>
              <a:t>Ciências da Natureza e suas Tecnologias</a:t>
            </a:r>
            <a:endParaRPr lang="pt-BR" altLang="pt-BR" sz="1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1200" b="1">
                <a:solidFill>
                  <a:schemeClr val="bg1"/>
                </a:solidFill>
                <a:latin typeface="Calibri" panose="020F0502020204030204" pitchFamily="34" charset="0"/>
              </a:rPr>
              <a:t>Ensino Médio, 2ªSérie</a:t>
            </a:r>
          </a:p>
        </p:txBody>
      </p:sp>
    </p:spTree>
    <p:extLst>
      <p:ext uri="{BB962C8B-B14F-4D97-AF65-F5344CB8AC3E}">
        <p14:creationId xmlns:p14="http://schemas.microsoft.com/office/powerpoint/2010/main" val="7944092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90E4ED0-E908-9355-37B6-3854669D3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06" y="50800"/>
            <a:ext cx="7263989" cy="5041900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C3825F20-4CCA-B886-6634-9978C0BA6F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668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62B82C-FA4C-4AF2-5EFD-B8F1E42471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61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989ED8-4895-EC1C-F1B2-BECC2832A7A6}"/>
              </a:ext>
            </a:extLst>
          </p:cNvPr>
          <p:cNvSpPr txBox="1"/>
          <p:nvPr/>
        </p:nvSpPr>
        <p:spPr>
          <a:xfrm>
            <a:off x="1336348" y="1064955"/>
            <a:ext cx="68196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+mj-lt"/>
              </a:rPr>
              <a:t>As vesículas amniótica e vitelínica formadas no período pré-embrionário</a:t>
            </a:r>
          </a:p>
          <a:p>
            <a:pPr algn="just"/>
            <a:r>
              <a:rPr lang="pt-BR" sz="1800" dirty="0">
                <a:latin typeface="+mj-lt"/>
              </a:rPr>
              <a:t>acompanham a dinâmica dos dobramentos. A vesí</a:t>
            </a:r>
            <a:r>
              <a:rPr lang="pt-BR" sz="1800" b="0" i="0" u="none" strike="noStrike" baseline="0" dirty="0">
                <a:latin typeface="+mj-lt"/>
              </a:rPr>
              <a:t>cula amniótica passará a envolver todo o embrião tubular formando </a:t>
            </a:r>
            <a:r>
              <a:rPr lang="pt-BR" sz="1800" b="0" i="0" u="none" strike="noStrike" baseline="0" dirty="0">
                <a:highlight>
                  <a:srgbClr val="FFFF00"/>
                </a:highlight>
                <a:latin typeface="+mj-lt"/>
              </a:rPr>
              <a:t>o âmnio</a:t>
            </a:r>
            <a:r>
              <a:rPr lang="pt-BR" sz="1800" dirty="0">
                <a:highlight>
                  <a:srgbClr val="FFFF00"/>
                </a:highlight>
                <a:latin typeface="+mj-lt"/>
              </a:rPr>
              <a:t>.</a:t>
            </a:r>
          </a:p>
          <a:p>
            <a:pPr algn="just"/>
            <a:r>
              <a:rPr lang="pt-BR" sz="1800" b="0" i="0" u="none" strike="noStrike" baseline="0" dirty="0">
                <a:latin typeface="+mj-lt"/>
              </a:rPr>
              <a:t>Já a </a:t>
            </a:r>
            <a:r>
              <a:rPr lang="pt-BR" sz="1800" b="0" i="0" u="none" strike="noStrike" baseline="0" dirty="0">
                <a:highlight>
                  <a:srgbClr val="00FFFF"/>
                </a:highlight>
                <a:latin typeface="+mj-lt"/>
              </a:rPr>
              <a:t>vesícula vitelínica </a:t>
            </a:r>
            <a:r>
              <a:rPr lang="pt-BR" sz="1800" b="0" i="0" u="none" strike="noStrike" baseline="0" dirty="0">
                <a:latin typeface="+mj-lt"/>
              </a:rPr>
              <a:t>será parcialmente incorporada ao embrião, de modo que </a:t>
            </a:r>
            <a:r>
              <a:rPr lang="pt-BR" sz="1800" b="0" i="0" u="none" strike="noStrike" baseline="0" dirty="0">
                <a:highlight>
                  <a:srgbClr val="00FFFF"/>
                </a:highlight>
                <a:latin typeface="+mj-lt"/>
              </a:rPr>
              <a:t>o teto dessa vesícula</a:t>
            </a:r>
            <a:r>
              <a:rPr lang="pt-BR" sz="1800" b="0" i="0" u="none" strike="noStrike" baseline="0" dirty="0">
                <a:latin typeface="+mj-lt"/>
              </a:rPr>
              <a:t>, formado pelo endoderma, originará um tubo que dará origem ao </a:t>
            </a:r>
            <a:r>
              <a:rPr lang="pt-BR" sz="1800" b="0" i="0" u="none" strike="noStrike" baseline="0" dirty="0">
                <a:highlight>
                  <a:srgbClr val="00FFFF"/>
                </a:highlight>
                <a:latin typeface="+mj-lt"/>
              </a:rPr>
              <a:t>intestino primitivo.</a:t>
            </a:r>
          </a:p>
          <a:p>
            <a:pPr algn="just"/>
            <a:endParaRPr lang="pt-BR" sz="1800" b="0" i="0" u="none" strike="noStrike" baseline="0" dirty="0">
              <a:latin typeface="+mj-lt"/>
            </a:endParaRPr>
          </a:p>
          <a:p>
            <a:pPr algn="just"/>
            <a:r>
              <a:rPr lang="pt-BR" sz="1800" b="0" i="0" u="none" strike="noStrike" baseline="0" dirty="0">
                <a:latin typeface="+mj-lt"/>
              </a:rPr>
              <a:t>As </a:t>
            </a:r>
            <a:r>
              <a:rPr lang="pt-BR" sz="1800" b="0" i="0" u="none" strike="noStrike" baseline="0" dirty="0">
                <a:highlight>
                  <a:srgbClr val="00FF00"/>
                </a:highlight>
                <a:latin typeface="+mj-lt"/>
              </a:rPr>
              <a:t>laterais e o assoalho da vesícula vitelínica </a:t>
            </a:r>
            <a:r>
              <a:rPr lang="pt-BR" sz="1800" b="0" i="0" u="none" strike="noStrike" baseline="0" dirty="0">
                <a:latin typeface="+mj-lt"/>
              </a:rPr>
              <a:t>não serão incorporados ao embrião e serão partes originais do futuro </a:t>
            </a:r>
            <a:r>
              <a:rPr lang="pt-BR" sz="1800" b="0" i="0" u="none" strike="noStrike" baseline="0" dirty="0">
                <a:highlight>
                  <a:srgbClr val="00FF00"/>
                </a:highlight>
                <a:latin typeface="+mj-lt"/>
              </a:rPr>
              <a:t>cordão umbilical</a:t>
            </a:r>
            <a:r>
              <a:rPr lang="pt-BR" sz="1800" b="0" i="0" u="none" strike="noStrike" baseline="0" dirty="0">
                <a:latin typeface="+mj-lt"/>
              </a:rPr>
              <a:t>.</a:t>
            </a:r>
          </a:p>
          <a:p>
            <a:pPr algn="just"/>
            <a:endParaRPr lang="pt-BR" sz="1800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883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D8856C-3617-FFC6-B3F7-6719A72AAE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01D7DA-19F4-839F-F79C-39B3F81F2906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0975E-3B96-90C4-F43E-7AA96392A3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62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F91337-2EA8-9A9E-122A-9BAB8B972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" y="1061545"/>
            <a:ext cx="9074882" cy="300595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7813DFB-2F4E-1B2D-C869-11C475FD4766}"/>
              </a:ext>
            </a:extLst>
          </p:cNvPr>
          <p:cNvSpPr/>
          <p:nvPr/>
        </p:nvSpPr>
        <p:spPr>
          <a:xfrm>
            <a:off x="220717" y="3466509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EA37476-FCE7-1D46-98B4-F11E33CB01CE}"/>
              </a:ext>
            </a:extLst>
          </p:cNvPr>
          <p:cNvSpPr/>
          <p:nvPr/>
        </p:nvSpPr>
        <p:spPr>
          <a:xfrm>
            <a:off x="2774732" y="3466509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F2D1E3-28D1-050C-92CE-8FED7764BB53}"/>
              </a:ext>
            </a:extLst>
          </p:cNvPr>
          <p:cNvSpPr/>
          <p:nvPr/>
        </p:nvSpPr>
        <p:spPr>
          <a:xfrm>
            <a:off x="6957848" y="3466509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4462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CA088-309C-EE04-D81D-4B6819D4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E5ECED-7542-BE96-F3BB-3C0C4AC1B8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E56699-CEFA-D831-6590-8EAD4A00A2AA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EF4CF7-B65E-C0DC-78C4-01255AB50F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63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EEEF5C-EAD5-CE9B-E171-735A52DE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64" y="19062"/>
            <a:ext cx="3726924" cy="51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44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7789045-A71E-14DC-F404-8902E743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92837"/>
            <a:ext cx="8963025" cy="4957826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591F5355-308D-A0AE-4270-7763EB5A8B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1345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DA8130C-ABB7-7032-50CC-B1B2C92B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877727"/>
            <a:ext cx="8963025" cy="3388046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925C0EC7-83A5-3CBE-20E6-52A0748CE0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65</a:t>
            </a:fld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2AD04D-3D70-0686-9648-9D2894BBCC08}"/>
              </a:ext>
            </a:extLst>
          </p:cNvPr>
          <p:cNvSpPr/>
          <p:nvPr/>
        </p:nvSpPr>
        <p:spPr>
          <a:xfrm>
            <a:off x="1313793" y="3645185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AAA5F03-B5D4-0C0D-0832-4DF07AA73C29}"/>
              </a:ext>
            </a:extLst>
          </p:cNvPr>
          <p:cNvSpPr/>
          <p:nvPr/>
        </p:nvSpPr>
        <p:spPr>
          <a:xfrm>
            <a:off x="5454869" y="3550592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D8F29E-BB95-8400-B252-5E4C5194DA78}"/>
              </a:ext>
            </a:extLst>
          </p:cNvPr>
          <p:cNvSpPr txBox="1"/>
          <p:nvPr/>
        </p:nvSpPr>
        <p:spPr>
          <a:xfrm>
            <a:off x="1550276" y="0"/>
            <a:ext cx="6279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Morfogênese e organogênese</a:t>
            </a:r>
          </a:p>
        </p:txBody>
      </p:sp>
    </p:spTree>
    <p:extLst>
      <p:ext uri="{BB962C8B-B14F-4D97-AF65-F5344CB8AC3E}">
        <p14:creationId xmlns:p14="http://schemas.microsoft.com/office/powerpoint/2010/main" val="14069846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925C0EC7-83A5-3CBE-20E6-52A0748CE0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66</a:t>
            </a:fld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2AD04D-3D70-0686-9648-9D2894BBCC08}"/>
              </a:ext>
            </a:extLst>
          </p:cNvPr>
          <p:cNvSpPr/>
          <p:nvPr/>
        </p:nvSpPr>
        <p:spPr>
          <a:xfrm>
            <a:off x="1313793" y="3645185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AAA5F03-B5D4-0C0D-0832-4DF07AA73C29}"/>
              </a:ext>
            </a:extLst>
          </p:cNvPr>
          <p:cNvSpPr/>
          <p:nvPr/>
        </p:nvSpPr>
        <p:spPr>
          <a:xfrm>
            <a:off x="5454869" y="3550592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D8F29E-BB95-8400-B252-5E4C5194DA78}"/>
              </a:ext>
            </a:extLst>
          </p:cNvPr>
          <p:cNvSpPr txBox="1"/>
          <p:nvPr/>
        </p:nvSpPr>
        <p:spPr>
          <a:xfrm>
            <a:off x="1550276" y="0"/>
            <a:ext cx="6279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Morfogênese e organogênese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07CDE6-FB96-640A-D1EB-C2C45809D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" y="1004329"/>
            <a:ext cx="9143713" cy="24660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A4F681F-4325-FA28-2658-9E6D51FB8B5B}"/>
              </a:ext>
            </a:extLst>
          </p:cNvPr>
          <p:cNvSpPr txBox="1"/>
          <p:nvPr/>
        </p:nvSpPr>
        <p:spPr>
          <a:xfrm>
            <a:off x="0" y="364518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24 dias           28 dias          32 dias              48 dias           52 dias</a:t>
            </a:r>
          </a:p>
        </p:txBody>
      </p:sp>
    </p:spTree>
    <p:extLst>
      <p:ext uri="{BB962C8B-B14F-4D97-AF65-F5344CB8AC3E}">
        <p14:creationId xmlns:p14="http://schemas.microsoft.com/office/powerpoint/2010/main" val="36987550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925C0EC7-83A5-3CBE-20E6-52A0748CE0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67</a:t>
            </a:fld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2AD04D-3D70-0686-9648-9D2894BBCC08}"/>
              </a:ext>
            </a:extLst>
          </p:cNvPr>
          <p:cNvSpPr/>
          <p:nvPr/>
        </p:nvSpPr>
        <p:spPr>
          <a:xfrm>
            <a:off x="1313793" y="3645185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AAA5F03-B5D4-0C0D-0832-4DF07AA73C29}"/>
              </a:ext>
            </a:extLst>
          </p:cNvPr>
          <p:cNvSpPr/>
          <p:nvPr/>
        </p:nvSpPr>
        <p:spPr>
          <a:xfrm>
            <a:off x="5454869" y="3550592"/>
            <a:ext cx="472966" cy="4939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D8F29E-BB95-8400-B252-5E4C5194DA78}"/>
              </a:ext>
            </a:extLst>
          </p:cNvPr>
          <p:cNvSpPr txBox="1"/>
          <p:nvPr/>
        </p:nvSpPr>
        <p:spPr>
          <a:xfrm>
            <a:off x="1550276" y="0"/>
            <a:ext cx="6279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Morfogênese e organogênese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4A0510-07F6-9D8F-BB76-D1E760AC45E6}"/>
              </a:ext>
            </a:extLst>
          </p:cNvPr>
          <p:cNvSpPr txBox="1"/>
          <p:nvPr/>
        </p:nvSpPr>
        <p:spPr>
          <a:xfrm>
            <a:off x="278524" y="1098922"/>
            <a:ext cx="85869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A aquisição da forma tubular do embrião é dependente também</a:t>
            </a:r>
          </a:p>
          <a:p>
            <a:r>
              <a:rPr lang="pt-BR" sz="2000" dirty="0"/>
              <a:t>da intensa diferenciação dos folhetos embrionários durante</a:t>
            </a:r>
          </a:p>
          <a:p>
            <a:r>
              <a:rPr lang="pt-BR" sz="2000" dirty="0"/>
              <a:t>a formação inicial dos órgãos e sistemas orgânicos no processo de</a:t>
            </a:r>
          </a:p>
          <a:p>
            <a:r>
              <a:rPr lang="pt-BR" sz="2000" dirty="0"/>
              <a:t>Organogênese.</a:t>
            </a:r>
          </a:p>
          <a:p>
            <a:endParaRPr lang="pt-BR" sz="2000" dirty="0"/>
          </a:p>
          <a:p>
            <a:r>
              <a:rPr lang="pt-BR" sz="2000" dirty="0"/>
              <a:t>Externamente o embrião adquire ainda</a:t>
            </a:r>
          </a:p>
          <a:p>
            <a:r>
              <a:rPr lang="pt-BR" sz="2000" dirty="0"/>
              <a:t>o aspecto humano, através principalmente da formação da face</a:t>
            </a:r>
          </a:p>
          <a:p>
            <a:r>
              <a:rPr lang="pt-BR" sz="2000" dirty="0"/>
              <a:t>e dos membros, durante o processo de morfogênese.</a:t>
            </a:r>
          </a:p>
          <a:p>
            <a:endParaRPr lang="pt-BR" sz="2000" dirty="0"/>
          </a:p>
          <a:p>
            <a:r>
              <a:rPr lang="pt-BR" sz="2000" dirty="0"/>
              <a:t>Os processos de morfogênese e organogênese ocorrem simultaneamente.</a:t>
            </a:r>
          </a:p>
        </p:txBody>
      </p:sp>
    </p:spTree>
    <p:extLst>
      <p:ext uri="{BB962C8B-B14F-4D97-AF65-F5344CB8AC3E}">
        <p14:creationId xmlns:p14="http://schemas.microsoft.com/office/powerpoint/2010/main" val="10435019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59DC6A0-719C-5667-C242-5449F3EE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62117"/>
            <a:ext cx="8963025" cy="4819265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B4B14571-B210-42C1-BC73-2312C3AEF6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68</a:t>
            </a:fld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7881C11-838A-50BD-FF46-8BD63D61E92E}"/>
              </a:ext>
            </a:extLst>
          </p:cNvPr>
          <p:cNvSpPr/>
          <p:nvPr/>
        </p:nvSpPr>
        <p:spPr>
          <a:xfrm>
            <a:off x="1520456" y="4401879"/>
            <a:ext cx="670340" cy="579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2F0DD0F-B168-6182-C565-D83B00CAF09E}"/>
              </a:ext>
            </a:extLst>
          </p:cNvPr>
          <p:cNvSpPr/>
          <p:nvPr/>
        </p:nvSpPr>
        <p:spPr>
          <a:xfrm>
            <a:off x="4160875" y="4401878"/>
            <a:ext cx="670340" cy="579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4379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C0B1B2-B3C0-5696-3C68-87EE67BE18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69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E55D3C-2444-2BB1-5883-36E2B242CD3E}"/>
              </a:ext>
            </a:extLst>
          </p:cNvPr>
          <p:cNvSpPr txBox="1"/>
          <p:nvPr/>
        </p:nvSpPr>
        <p:spPr>
          <a:xfrm>
            <a:off x="1031550" y="350420"/>
            <a:ext cx="77656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Durante o período compreendido entre a metade da 3ª e a 8ª semana, ocorrem os eventos do período embrionário.</a:t>
            </a:r>
          </a:p>
          <a:p>
            <a:r>
              <a:rPr lang="pt-BR" sz="2000" dirty="0"/>
              <a:t>Os dobramentos do corpo do embrião nos sentido </a:t>
            </a:r>
            <a:r>
              <a:rPr lang="pt-BR" sz="2000" dirty="0" err="1"/>
              <a:t>céfalo</a:t>
            </a:r>
            <a:r>
              <a:rPr lang="pt-BR" sz="2000" dirty="0"/>
              <a:t>-caudal e lateral marcam o início desse período.</a:t>
            </a:r>
          </a:p>
          <a:p>
            <a:r>
              <a:rPr lang="pt-BR" sz="2000" dirty="0"/>
              <a:t>Como consequência dos dobramentos, o embrião assume o aspecto cilíndrico e passa a ser totalmente envolvido pela vesícula amniótica. Ocorre também a internalização do teto da vesícula vitelínica para formar o intestino primitivo. O embrião vai assumindo gradativamente o aspecto humano (morfogênese), influenciado pelo desenvolvimento de órgãos (organogênese) como coração, fígado e encéfalo.</a:t>
            </a:r>
          </a:p>
          <a:p>
            <a:r>
              <a:rPr lang="pt-BR" sz="2000" dirty="0"/>
              <a:t>Ao final da 8ª semana, o embrião apresenta cerca de 3 cm de comprimento, possui aspecto humano e tem formado o esboço de todos os sistemas orgânicos.</a:t>
            </a:r>
          </a:p>
        </p:txBody>
      </p:sp>
    </p:spTree>
    <p:extLst>
      <p:ext uri="{BB962C8B-B14F-4D97-AF65-F5344CB8AC3E}">
        <p14:creationId xmlns:p14="http://schemas.microsoft.com/office/powerpoint/2010/main" val="421222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481F60-CD29-5788-2836-F1F16AAADA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0938" y="646995"/>
            <a:ext cx="7389283" cy="2587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altLang="pt-BR" sz="1800" dirty="0"/>
              <a:t>...Estas divisões sucessivas acabam quando atingem um total de aproximadamente </a:t>
            </a:r>
            <a:r>
              <a:rPr lang="pt-BR" altLang="pt-BR" sz="1800" b="1" dirty="0">
                <a:solidFill>
                  <a:srgbClr val="0070C0"/>
                </a:solidFill>
              </a:rPr>
              <a:t>64 </a:t>
            </a:r>
            <a:r>
              <a:rPr lang="pt-BR" altLang="pt-BR" sz="1800" dirty="0"/>
              <a:t>células </a:t>
            </a:r>
            <a:r>
              <a:rPr lang="pt-BR" altLang="pt-BR" sz="1800" b="1" dirty="0">
                <a:solidFill>
                  <a:srgbClr val="0070C0"/>
                </a:solidFill>
              </a:rPr>
              <a:t>compactadas.</a:t>
            </a:r>
          </a:p>
          <a:p>
            <a:pPr algn="just">
              <a:lnSpc>
                <a:spcPct val="150000"/>
              </a:lnSpc>
            </a:pPr>
            <a:endParaRPr lang="pt-BR" altLang="pt-BR" sz="1800" dirty="0"/>
          </a:p>
          <a:p>
            <a:pPr algn="just">
              <a:lnSpc>
                <a:spcPct val="150000"/>
              </a:lnSpc>
            </a:pPr>
            <a:r>
              <a:rPr lang="pt-BR" altLang="pt-BR" sz="1800" dirty="0"/>
              <a:t>Esse estágio é chamado </a:t>
            </a:r>
            <a:r>
              <a:rPr lang="pt-BR" altLang="pt-BR" sz="1800" b="1" dirty="0">
                <a:solidFill>
                  <a:srgbClr val="C00000"/>
                </a:solidFill>
              </a:rPr>
              <a:t>Mórula ou Blástula</a:t>
            </a:r>
            <a:r>
              <a:rPr lang="pt-BR" altLang="pt-BR" sz="1800" dirty="0"/>
              <a:t>, porque essas </a:t>
            </a:r>
            <a:r>
              <a:rPr lang="pt-BR" altLang="pt-BR" sz="1800" b="1" dirty="0">
                <a:solidFill>
                  <a:schemeClr val="accent1"/>
                </a:solidFill>
              </a:rPr>
              <a:t>64</a:t>
            </a:r>
            <a:r>
              <a:rPr lang="pt-BR" altLang="pt-BR" sz="1800" dirty="0"/>
              <a:t> novas células ficam com aspecto de uma Amora. </a:t>
            </a:r>
          </a:p>
        </p:txBody>
      </p:sp>
      <p:sp>
        <p:nvSpPr>
          <p:cNvPr id="16388" name="CaixaDeTexto 3">
            <a:extLst>
              <a:ext uri="{FF2B5EF4-FFF2-40B4-BE49-F238E27FC236}">
                <a16:creationId xmlns:a16="http://schemas.microsoft.com/office/drawing/2014/main" id="{7F6A1CD6-472C-F39C-04D7-C727AF01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86916"/>
            <a:ext cx="3780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chemeClr val="bg1"/>
                </a:solidFill>
              </a:rPr>
              <a:t>Ciências da Natureza e suas Tecnologias</a:t>
            </a:r>
            <a:endParaRPr lang="pt-BR" altLang="pt-BR" sz="1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pt-BR" sz="1200" b="1">
                <a:solidFill>
                  <a:schemeClr val="bg1"/>
                </a:solidFill>
                <a:latin typeface="Calibri" panose="020F0502020204030204" pitchFamily="34" charset="0"/>
              </a:rPr>
              <a:t>Ensino Médio, 2ªSérie</a:t>
            </a:r>
          </a:p>
        </p:txBody>
      </p:sp>
    </p:spTree>
    <p:extLst>
      <p:ext uri="{BB962C8B-B14F-4D97-AF65-F5344CB8AC3E}">
        <p14:creationId xmlns:p14="http://schemas.microsoft.com/office/powerpoint/2010/main" val="6945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id="{53798EF1-1D85-AA97-5E5D-8C59CCB9431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BAE1A9-3B4B-87A5-FCCD-65CBDBA8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5" y="195738"/>
            <a:ext cx="8588829" cy="165886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3144F85-534D-24D3-78B1-E666E4980F84}"/>
              </a:ext>
            </a:extLst>
          </p:cNvPr>
          <p:cNvSpPr txBox="1"/>
          <p:nvPr/>
        </p:nvSpPr>
        <p:spPr>
          <a:xfrm>
            <a:off x="437443" y="2048530"/>
            <a:ext cx="826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0" i="0" u="none" strike="noStrike" baseline="0" dirty="0">
                <a:latin typeface="TimesNewRomanPSMT"/>
              </a:rPr>
              <a:t>2 células     4 células     8 células     Mórula    blástula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3DF771-E41B-96A6-91B9-53C343A6C7A3}"/>
              </a:ext>
            </a:extLst>
          </p:cNvPr>
          <p:cNvSpPr txBox="1"/>
          <p:nvPr/>
        </p:nvSpPr>
        <p:spPr>
          <a:xfrm>
            <a:off x="2229555" y="3294389"/>
            <a:ext cx="590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2"/>
                </a:solidFill>
              </a:rPr>
              <a:t>Clivagens</a:t>
            </a:r>
            <a:r>
              <a:rPr lang="pt-BR" sz="2400" dirty="0"/>
              <a:t>: Divisões exponenciais. Multiplicação do material genético, mas sem diferenciação.</a:t>
            </a:r>
          </a:p>
        </p:txBody>
      </p:sp>
    </p:spTree>
    <p:extLst>
      <p:ext uri="{BB962C8B-B14F-4D97-AF65-F5344CB8AC3E}">
        <p14:creationId xmlns:p14="http://schemas.microsoft.com/office/powerpoint/2010/main" val="198759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BA271A07-9ADD-E134-607C-E215CCD83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74974"/>
            <a:ext cx="8963025" cy="4593551"/>
          </a:xfrm>
          <a:prstGeom prst="rect">
            <a:avLst/>
          </a:prstGeom>
          <a:noFill/>
        </p:spPr>
      </p:pic>
      <p:sp>
        <p:nvSpPr>
          <p:cNvPr id="5" name="Espaço Reservado para Número de Slide 4" hidden="1">
            <a:extLst>
              <a:ext uri="{FF2B5EF4-FFF2-40B4-BE49-F238E27FC236}">
                <a16:creationId xmlns:a16="http://schemas.microsoft.com/office/drawing/2014/main" id="{0529E3DB-FDF7-E391-4129-90EE80B7D1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pt-BR" smtClean="0"/>
              <a:pPr>
                <a:spcAft>
                  <a:spcPts val="600"/>
                </a:spcAft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356736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2349</Words>
  <Application>Microsoft Office PowerPoint</Application>
  <PresentationFormat>Apresentação na tela (16:9)</PresentationFormat>
  <Paragraphs>234</Paragraphs>
  <Slides>69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81" baseType="lpstr">
      <vt:lpstr>Nixie One</vt:lpstr>
      <vt:lpstr>MinionPro-Bold</vt:lpstr>
      <vt:lpstr>Times New Roman</vt:lpstr>
      <vt:lpstr>TimesNewRomanPSMT</vt:lpstr>
      <vt:lpstr>Microsoft Sans Serif</vt:lpstr>
      <vt:lpstr>Varela Round</vt:lpstr>
      <vt:lpstr>MyriadPro-SemiboldSemiCn</vt:lpstr>
      <vt:lpstr>Arial</vt:lpstr>
      <vt:lpstr>Comic Sans MS</vt:lpstr>
      <vt:lpstr>Calibri</vt:lpstr>
      <vt:lpstr>MinionPro-Regular</vt:lpstr>
      <vt:lpstr>Puck template</vt:lpstr>
      <vt:lpstr>Embriologia</vt:lpstr>
      <vt:lpstr>Desenvolvimento pré-embrionário</vt:lpstr>
      <vt:lpstr>Apresentação do PowerPoint</vt:lpstr>
      <vt:lpstr>Apresentação do PowerPoint</vt:lpstr>
      <vt:lpstr>Apresentação do PowerPoint</vt:lpstr>
      <vt:lpstr>Segmentação ou Clivagem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Blastocisto</vt:lpstr>
      <vt:lpstr>Formação do Blastocisto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Teste de Gravidez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Desenvolvimento embrionário inicial Semana 04 a 08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Embriologia</dc:title>
  <cp:lastModifiedBy>Giuliano Barros</cp:lastModifiedBy>
  <cp:revision>38</cp:revision>
  <dcterms:modified xsi:type="dcterms:W3CDTF">2022-10-14T18:30:34Z</dcterms:modified>
</cp:coreProperties>
</file>