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5" r:id="rId2"/>
    <p:sldId id="264" r:id="rId3"/>
    <p:sldId id="257" r:id="rId4"/>
    <p:sldId id="258" r:id="rId5"/>
    <p:sldId id="259" r:id="rId6"/>
    <p:sldId id="260" r:id="rId7"/>
    <p:sldId id="262" r:id="rId8"/>
    <p:sldId id="261" r:id="rId9"/>
    <p:sldId id="269" r:id="rId10"/>
    <p:sldId id="266" r:id="rId11"/>
    <p:sldId id="271" r:id="rId12"/>
    <p:sldId id="277" r:id="rId13"/>
    <p:sldId id="267" r:id="rId14"/>
    <p:sldId id="274" r:id="rId15"/>
    <p:sldId id="276" r:id="rId1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52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16144D-A2E4-4BBD-93D9-4A3F0D094AF9}" type="doc">
      <dgm:prSet loTypeId="urn:microsoft.com/office/officeart/2005/8/layout/hList6" loCatId="list" qsTypeId="urn:microsoft.com/office/officeart/2005/8/quickstyle/simple1" qsCatId="simple" csTypeId="urn:microsoft.com/office/officeart/2005/8/colors/accent4_2" csCatId="accent4" phldr="1"/>
      <dgm:spPr/>
      <dgm:t>
        <a:bodyPr/>
        <a:lstStyle/>
        <a:p>
          <a:endParaRPr lang="pt-PT"/>
        </a:p>
      </dgm:t>
    </dgm:pt>
    <dgm:pt modelId="{4F26E4D0-9574-4DBB-9BCF-DCFC3AEC3C34}">
      <dgm:prSet phldrT="[Texto]" custT="1"/>
      <dgm:spPr/>
      <dgm:t>
        <a:bodyPr/>
        <a:lstStyle/>
        <a:p>
          <a:r>
            <a:rPr lang="pt-PT" sz="1400" dirty="0" smtClean="0">
              <a:latin typeface="Arial" pitchFamily="34" charset="0"/>
              <a:cs typeface="Arial" pitchFamily="34" charset="0"/>
            </a:rPr>
            <a:t>Afectividade vs. Neutralidade Afectiva</a:t>
          </a:r>
          <a:endParaRPr lang="pt-PT" sz="1400" dirty="0">
            <a:latin typeface="Arial" pitchFamily="34" charset="0"/>
            <a:cs typeface="Arial" pitchFamily="34" charset="0"/>
          </a:endParaRPr>
        </a:p>
      </dgm:t>
    </dgm:pt>
    <dgm:pt modelId="{92C9B743-D93D-4883-BADF-FAD680497CAA}" type="parTrans" cxnId="{B5F79D53-DFCB-4BEF-8752-3BEF65FA16BF}">
      <dgm:prSet/>
      <dgm:spPr/>
      <dgm:t>
        <a:bodyPr/>
        <a:lstStyle/>
        <a:p>
          <a:endParaRPr lang="pt-PT" sz="2000">
            <a:latin typeface="Arial" pitchFamily="34" charset="0"/>
            <a:cs typeface="Arial" pitchFamily="34" charset="0"/>
          </a:endParaRPr>
        </a:p>
      </dgm:t>
    </dgm:pt>
    <dgm:pt modelId="{606D689C-C4E0-4E65-B53C-6C838C1A98CB}" type="sibTrans" cxnId="{B5F79D53-DFCB-4BEF-8752-3BEF65FA16BF}">
      <dgm:prSet/>
      <dgm:spPr/>
      <dgm:t>
        <a:bodyPr/>
        <a:lstStyle/>
        <a:p>
          <a:endParaRPr lang="pt-PT" sz="2000">
            <a:latin typeface="Arial" pitchFamily="34" charset="0"/>
            <a:cs typeface="Arial" pitchFamily="34" charset="0"/>
          </a:endParaRPr>
        </a:p>
      </dgm:t>
    </dgm:pt>
    <dgm:pt modelId="{B0C4379F-603F-4157-A3BE-DAD0FE85137A}">
      <dgm:prSet phldrT="[Texto]" custT="1"/>
      <dgm:spPr/>
      <dgm:t>
        <a:bodyPr/>
        <a:lstStyle/>
        <a:p>
          <a:r>
            <a:rPr lang="pt-PT" sz="1400" dirty="0" smtClean="0">
              <a:latin typeface="Arial" pitchFamily="34" charset="0"/>
              <a:cs typeface="Arial" pitchFamily="34" charset="0"/>
            </a:rPr>
            <a:t>Colectividade vs. </a:t>
          </a:r>
        </a:p>
        <a:p>
          <a:r>
            <a:rPr lang="pt-PT" sz="1400" dirty="0" err="1" smtClean="0">
              <a:latin typeface="Arial" pitchFamily="34" charset="0"/>
              <a:cs typeface="Arial" pitchFamily="34" charset="0"/>
            </a:rPr>
            <a:t>Auto-centração</a:t>
          </a:r>
          <a:endParaRPr lang="pt-PT" sz="1400" dirty="0">
            <a:latin typeface="Arial" pitchFamily="34" charset="0"/>
            <a:cs typeface="Arial" pitchFamily="34" charset="0"/>
          </a:endParaRPr>
        </a:p>
      </dgm:t>
    </dgm:pt>
    <dgm:pt modelId="{360053F9-AEDC-4FE3-AAC4-1EF68BBF2792}" type="parTrans" cxnId="{EAE7391B-04C3-4B96-82A9-69748654E280}">
      <dgm:prSet/>
      <dgm:spPr/>
      <dgm:t>
        <a:bodyPr/>
        <a:lstStyle/>
        <a:p>
          <a:endParaRPr lang="pt-PT" sz="2000">
            <a:latin typeface="Arial" pitchFamily="34" charset="0"/>
            <a:cs typeface="Arial" pitchFamily="34" charset="0"/>
          </a:endParaRPr>
        </a:p>
      </dgm:t>
    </dgm:pt>
    <dgm:pt modelId="{DBFA6B5D-6995-4CB8-8347-32460F318BC9}" type="sibTrans" cxnId="{EAE7391B-04C3-4B96-82A9-69748654E280}">
      <dgm:prSet/>
      <dgm:spPr/>
      <dgm:t>
        <a:bodyPr/>
        <a:lstStyle/>
        <a:p>
          <a:endParaRPr lang="pt-PT" sz="2000">
            <a:latin typeface="Arial" pitchFamily="34" charset="0"/>
            <a:cs typeface="Arial" pitchFamily="34" charset="0"/>
          </a:endParaRPr>
        </a:p>
      </dgm:t>
    </dgm:pt>
    <dgm:pt modelId="{4164F92F-B60C-4467-9E6B-40BD5062F3B0}">
      <dgm:prSet phldrT="[Texto]" custT="1"/>
      <dgm:spPr/>
      <dgm:t>
        <a:bodyPr/>
        <a:lstStyle/>
        <a:p>
          <a:r>
            <a:rPr lang="pt-PT" sz="1400" dirty="0" smtClean="0">
              <a:latin typeface="Arial" pitchFamily="34" charset="0"/>
              <a:cs typeface="Arial" pitchFamily="34" charset="0"/>
            </a:rPr>
            <a:t>Difusão vs. Especificidade</a:t>
          </a:r>
        </a:p>
        <a:p>
          <a:endParaRPr lang="pt-PT" sz="1400" dirty="0">
            <a:latin typeface="Arial" pitchFamily="34" charset="0"/>
            <a:cs typeface="Arial" pitchFamily="34" charset="0"/>
          </a:endParaRPr>
        </a:p>
      </dgm:t>
    </dgm:pt>
    <dgm:pt modelId="{FEDCDE25-F427-496D-9B50-18079C023C02}" type="parTrans" cxnId="{81928270-C3AB-4855-BF1B-A837D54C2CD9}">
      <dgm:prSet/>
      <dgm:spPr/>
      <dgm:t>
        <a:bodyPr/>
        <a:lstStyle/>
        <a:p>
          <a:endParaRPr lang="pt-PT" sz="2000">
            <a:latin typeface="Arial" pitchFamily="34" charset="0"/>
            <a:cs typeface="Arial" pitchFamily="34" charset="0"/>
          </a:endParaRPr>
        </a:p>
      </dgm:t>
    </dgm:pt>
    <dgm:pt modelId="{AEB7DF73-FA9E-4C42-AAC1-31DDC2782B3F}" type="sibTrans" cxnId="{81928270-C3AB-4855-BF1B-A837D54C2CD9}">
      <dgm:prSet/>
      <dgm:spPr/>
      <dgm:t>
        <a:bodyPr/>
        <a:lstStyle/>
        <a:p>
          <a:endParaRPr lang="pt-PT" sz="2000">
            <a:latin typeface="Arial" pitchFamily="34" charset="0"/>
            <a:cs typeface="Arial" pitchFamily="34" charset="0"/>
          </a:endParaRPr>
        </a:p>
      </dgm:t>
    </dgm:pt>
    <dgm:pt modelId="{C2189D72-8D16-4A3F-A87B-1B00EE490131}">
      <dgm:prSet custT="1"/>
      <dgm:spPr/>
      <dgm:t>
        <a:bodyPr/>
        <a:lstStyle/>
        <a:p>
          <a:r>
            <a:rPr lang="pt-PT" sz="1400" dirty="0" smtClean="0">
              <a:latin typeface="Arial" pitchFamily="34" charset="0"/>
              <a:cs typeface="Arial" pitchFamily="34" charset="0"/>
            </a:rPr>
            <a:t>Particularismo vs. Universalismo</a:t>
          </a:r>
          <a:endParaRPr lang="pt-PT" sz="1400" dirty="0">
            <a:latin typeface="Arial" pitchFamily="34" charset="0"/>
            <a:cs typeface="Arial" pitchFamily="34" charset="0"/>
          </a:endParaRPr>
        </a:p>
      </dgm:t>
    </dgm:pt>
    <dgm:pt modelId="{53D99143-4EB6-48EB-8BD9-2B792B81E939}" type="parTrans" cxnId="{539C81F0-6DBC-4D9C-A669-A598E3362DE8}">
      <dgm:prSet/>
      <dgm:spPr/>
      <dgm:t>
        <a:bodyPr/>
        <a:lstStyle/>
        <a:p>
          <a:endParaRPr lang="pt-PT" sz="2000">
            <a:latin typeface="Arial" pitchFamily="34" charset="0"/>
            <a:cs typeface="Arial" pitchFamily="34" charset="0"/>
          </a:endParaRPr>
        </a:p>
      </dgm:t>
    </dgm:pt>
    <dgm:pt modelId="{751283A7-F2F9-4DFC-B3FF-D439971139DA}" type="sibTrans" cxnId="{539C81F0-6DBC-4D9C-A669-A598E3362DE8}">
      <dgm:prSet/>
      <dgm:spPr/>
      <dgm:t>
        <a:bodyPr/>
        <a:lstStyle/>
        <a:p>
          <a:endParaRPr lang="pt-PT" sz="2000">
            <a:latin typeface="Arial" pitchFamily="34" charset="0"/>
            <a:cs typeface="Arial" pitchFamily="34" charset="0"/>
          </a:endParaRPr>
        </a:p>
      </dgm:t>
    </dgm:pt>
    <dgm:pt modelId="{9204C480-BCBE-47D4-8621-70CFE69C916F}">
      <dgm:prSet custT="1"/>
      <dgm:spPr/>
      <dgm:t>
        <a:bodyPr/>
        <a:lstStyle/>
        <a:p>
          <a:r>
            <a:rPr lang="pt-PT" sz="1400" dirty="0" smtClean="0">
              <a:latin typeface="Arial" pitchFamily="34" charset="0"/>
              <a:cs typeface="Arial" pitchFamily="34" charset="0"/>
            </a:rPr>
            <a:t>Adscrição vs. Desempenho</a:t>
          </a:r>
          <a:endParaRPr lang="pt-PT" sz="1400" dirty="0">
            <a:latin typeface="Arial" pitchFamily="34" charset="0"/>
            <a:cs typeface="Arial" pitchFamily="34" charset="0"/>
          </a:endParaRPr>
        </a:p>
      </dgm:t>
    </dgm:pt>
    <dgm:pt modelId="{10C3BA91-CA08-4D75-9DFF-883D88864D18}" type="parTrans" cxnId="{28413B22-068D-4D84-AD9A-3CF75C21E53D}">
      <dgm:prSet/>
      <dgm:spPr/>
      <dgm:t>
        <a:bodyPr/>
        <a:lstStyle/>
        <a:p>
          <a:endParaRPr lang="pt-PT" sz="2000">
            <a:latin typeface="Arial" pitchFamily="34" charset="0"/>
            <a:cs typeface="Arial" pitchFamily="34" charset="0"/>
          </a:endParaRPr>
        </a:p>
      </dgm:t>
    </dgm:pt>
    <dgm:pt modelId="{8595DC61-14F5-4CA4-8D58-9C35657BAAD8}" type="sibTrans" cxnId="{28413B22-068D-4D84-AD9A-3CF75C21E53D}">
      <dgm:prSet/>
      <dgm:spPr/>
      <dgm:t>
        <a:bodyPr/>
        <a:lstStyle/>
        <a:p>
          <a:endParaRPr lang="pt-PT" sz="2000">
            <a:latin typeface="Arial" pitchFamily="34" charset="0"/>
            <a:cs typeface="Arial" pitchFamily="34" charset="0"/>
          </a:endParaRPr>
        </a:p>
      </dgm:t>
    </dgm:pt>
    <dgm:pt modelId="{CDCC43A3-E069-48E1-B1A7-D9B9AFB8A3D3}" type="pres">
      <dgm:prSet presAssocID="{DD16144D-A2E4-4BBD-93D9-4A3F0D094AF9}" presName="Name0" presStyleCnt="0">
        <dgm:presLayoutVars>
          <dgm:dir/>
          <dgm:resizeHandles val="exact"/>
        </dgm:presLayoutVars>
      </dgm:prSet>
      <dgm:spPr/>
      <dgm:t>
        <a:bodyPr/>
        <a:lstStyle/>
        <a:p>
          <a:endParaRPr lang="pt-PT"/>
        </a:p>
      </dgm:t>
    </dgm:pt>
    <dgm:pt modelId="{F37ECAA6-2A8A-4811-86FF-5A6E67C880FB}" type="pres">
      <dgm:prSet presAssocID="{4F26E4D0-9574-4DBB-9BCF-DCFC3AEC3C34}" presName="node" presStyleLbl="node1" presStyleIdx="0" presStyleCnt="5">
        <dgm:presLayoutVars>
          <dgm:bulletEnabled val="1"/>
        </dgm:presLayoutVars>
      </dgm:prSet>
      <dgm:spPr/>
      <dgm:t>
        <a:bodyPr/>
        <a:lstStyle/>
        <a:p>
          <a:endParaRPr lang="pt-PT"/>
        </a:p>
      </dgm:t>
    </dgm:pt>
    <dgm:pt modelId="{7ADB28B8-EA9F-499A-A9A1-03E2A767C806}" type="pres">
      <dgm:prSet presAssocID="{606D689C-C4E0-4E65-B53C-6C838C1A98CB}" presName="sibTrans" presStyleCnt="0"/>
      <dgm:spPr/>
    </dgm:pt>
    <dgm:pt modelId="{1CDB84A7-E280-4667-AF0B-FD18182529D0}" type="pres">
      <dgm:prSet presAssocID="{B0C4379F-603F-4157-A3BE-DAD0FE85137A}" presName="node" presStyleLbl="node1" presStyleIdx="1" presStyleCnt="5">
        <dgm:presLayoutVars>
          <dgm:bulletEnabled val="1"/>
        </dgm:presLayoutVars>
      </dgm:prSet>
      <dgm:spPr/>
      <dgm:t>
        <a:bodyPr/>
        <a:lstStyle/>
        <a:p>
          <a:endParaRPr lang="pt-PT"/>
        </a:p>
      </dgm:t>
    </dgm:pt>
    <dgm:pt modelId="{B82C6245-997D-4829-8AF4-BED018C21C64}" type="pres">
      <dgm:prSet presAssocID="{DBFA6B5D-6995-4CB8-8347-32460F318BC9}" presName="sibTrans" presStyleCnt="0"/>
      <dgm:spPr/>
    </dgm:pt>
    <dgm:pt modelId="{0282B3E2-51C6-4D63-B65B-31D67DA1194F}" type="pres">
      <dgm:prSet presAssocID="{C2189D72-8D16-4A3F-A87B-1B00EE490131}" presName="node" presStyleLbl="node1" presStyleIdx="2" presStyleCnt="5">
        <dgm:presLayoutVars>
          <dgm:bulletEnabled val="1"/>
        </dgm:presLayoutVars>
      </dgm:prSet>
      <dgm:spPr/>
      <dgm:t>
        <a:bodyPr/>
        <a:lstStyle/>
        <a:p>
          <a:endParaRPr lang="pt-PT"/>
        </a:p>
      </dgm:t>
    </dgm:pt>
    <dgm:pt modelId="{C546BD1D-5A7B-4931-9ABB-ED50F0E45270}" type="pres">
      <dgm:prSet presAssocID="{751283A7-F2F9-4DFC-B3FF-D439971139DA}" presName="sibTrans" presStyleCnt="0"/>
      <dgm:spPr/>
    </dgm:pt>
    <dgm:pt modelId="{8B06EC5D-407D-41F9-B0B3-D425B0A0BE5F}" type="pres">
      <dgm:prSet presAssocID="{9204C480-BCBE-47D4-8621-70CFE69C916F}" presName="node" presStyleLbl="node1" presStyleIdx="3" presStyleCnt="5">
        <dgm:presLayoutVars>
          <dgm:bulletEnabled val="1"/>
        </dgm:presLayoutVars>
      </dgm:prSet>
      <dgm:spPr/>
      <dgm:t>
        <a:bodyPr/>
        <a:lstStyle/>
        <a:p>
          <a:endParaRPr lang="pt-PT"/>
        </a:p>
      </dgm:t>
    </dgm:pt>
    <dgm:pt modelId="{A002077A-3352-4320-893E-F150AA2B57CB}" type="pres">
      <dgm:prSet presAssocID="{8595DC61-14F5-4CA4-8D58-9C35657BAAD8}" presName="sibTrans" presStyleCnt="0"/>
      <dgm:spPr/>
    </dgm:pt>
    <dgm:pt modelId="{346D9357-0A57-4F8A-8BC1-89E6C7848F76}" type="pres">
      <dgm:prSet presAssocID="{4164F92F-B60C-4467-9E6B-40BD5062F3B0}" presName="node" presStyleLbl="node1" presStyleIdx="4" presStyleCnt="5">
        <dgm:presLayoutVars>
          <dgm:bulletEnabled val="1"/>
        </dgm:presLayoutVars>
      </dgm:prSet>
      <dgm:spPr/>
      <dgm:t>
        <a:bodyPr/>
        <a:lstStyle/>
        <a:p>
          <a:endParaRPr lang="pt-PT"/>
        </a:p>
      </dgm:t>
    </dgm:pt>
  </dgm:ptLst>
  <dgm:cxnLst>
    <dgm:cxn modelId="{B5F79D53-DFCB-4BEF-8752-3BEF65FA16BF}" srcId="{DD16144D-A2E4-4BBD-93D9-4A3F0D094AF9}" destId="{4F26E4D0-9574-4DBB-9BCF-DCFC3AEC3C34}" srcOrd="0" destOrd="0" parTransId="{92C9B743-D93D-4883-BADF-FAD680497CAA}" sibTransId="{606D689C-C4E0-4E65-B53C-6C838C1A98CB}"/>
    <dgm:cxn modelId="{F1F66612-7E5F-4E45-94CF-3E3093B0739D}" type="presOf" srcId="{4164F92F-B60C-4467-9E6B-40BD5062F3B0}" destId="{346D9357-0A57-4F8A-8BC1-89E6C7848F76}" srcOrd="0" destOrd="0" presId="urn:microsoft.com/office/officeart/2005/8/layout/hList6"/>
    <dgm:cxn modelId="{F5246B83-7B85-4911-96BD-5760AF610D17}" type="presOf" srcId="{4F26E4D0-9574-4DBB-9BCF-DCFC3AEC3C34}" destId="{F37ECAA6-2A8A-4811-86FF-5A6E67C880FB}" srcOrd="0" destOrd="0" presId="urn:microsoft.com/office/officeart/2005/8/layout/hList6"/>
    <dgm:cxn modelId="{81928270-C3AB-4855-BF1B-A837D54C2CD9}" srcId="{DD16144D-A2E4-4BBD-93D9-4A3F0D094AF9}" destId="{4164F92F-B60C-4467-9E6B-40BD5062F3B0}" srcOrd="4" destOrd="0" parTransId="{FEDCDE25-F427-496D-9B50-18079C023C02}" sibTransId="{AEB7DF73-FA9E-4C42-AAC1-31DDC2782B3F}"/>
    <dgm:cxn modelId="{1F389E7E-759F-479C-96EB-6A9744E33212}" type="presOf" srcId="{9204C480-BCBE-47D4-8621-70CFE69C916F}" destId="{8B06EC5D-407D-41F9-B0B3-D425B0A0BE5F}" srcOrd="0" destOrd="0" presId="urn:microsoft.com/office/officeart/2005/8/layout/hList6"/>
    <dgm:cxn modelId="{28413B22-068D-4D84-AD9A-3CF75C21E53D}" srcId="{DD16144D-A2E4-4BBD-93D9-4A3F0D094AF9}" destId="{9204C480-BCBE-47D4-8621-70CFE69C916F}" srcOrd="3" destOrd="0" parTransId="{10C3BA91-CA08-4D75-9DFF-883D88864D18}" sibTransId="{8595DC61-14F5-4CA4-8D58-9C35657BAAD8}"/>
    <dgm:cxn modelId="{5B2A77E4-D78E-41B2-AA03-485698A78D53}" type="presOf" srcId="{C2189D72-8D16-4A3F-A87B-1B00EE490131}" destId="{0282B3E2-51C6-4D63-B65B-31D67DA1194F}" srcOrd="0" destOrd="0" presId="urn:microsoft.com/office/officeart/2005/8/layout/hList6"/>
    <dgm:cxn modelId="{EAE7391B-04C3-4B96-82A9-69748654E280}" srcId="{DD16144D-A2E4-4BBD-93D9-4A3F0D094AF9}" destId="{B0C4379F-603F-4157-A3BE-DAD0FE85137A}" srcOrd="1" destOrd="0" parTransId="{360053F9-AEDC-4FE3-AAC4-1EF68BBF2792}" sibTransId="{DBFA6B5D-6995-4CB8-8347-32460F318BC9}"/>
    <dgm:cxn modelId="{539C81F0-6DBC-4D9C-A669-A598E3362DE8}" srcId="{DD16144D-A2E4-4BBD-93D9-4A3F0D094AF9}" destId="{C2189D72-8D16-4A3F-A87B-1B00EE490131}" srcOrd="2" destOrd="0" parTransId="{53D99143-4EB6-48EB-8BD9-2B792B81E939}" sibTransId="{751283A7-F2F9-4DFC-B3FF-D439971139DA}"/>
    <dgm:cxn modelId="{56DAA269-D3E4-416A-929E-D2454DE42CA6}" type="presOf" srcId="{B0C4379F-603F-4157-A3BE-DAD0FE85137A}" destId="{1CDB84A7-E280-4667-AF0B-FD18182529D0}" srcOrd="0" destOrd="0" presId="urn:microsoft.com/office/officeart/2005/8/layout/hList6"/>
    <dgm:cxn modelId="{B15BD021-229B-4B11-8A0E-32EDD9AC33C5}" type="presOf" srcId="{DD16144D-A2E4-4BBD-93D9-4A3F0D094AF9}" destId="{CDCC43A3-E069-48E1-B1A7-D9B9AFB8A3D3}" srcOrd="0" destOrd="0" presId="urn:microsoft.com/office/officeart/2005/8/layout/hList6"/>
    <dgm:cxn modelId="{CC151F49-0DD2-491A-A319-3F836378F95A}" type="presParOf" srcId="{CDCC43A3-E069-48E1-B1A7-D9B9AFB8A3D3}" destId="{F37ECAA6-2A8A-4811-86FF-5A6E67C880FB}" srcOrd="0" destOrd="0" presId="urn:microsoft.com/office/officeart/2005/8/layout/hList6"/>
    <dgm:cxn modelId="{E9E5896E-E441-4814-B7F8-1E9F3B240CD2}" type="presParOf" srcId="{CDCC43A3-E069-48E1-B1A7-D9B9AFB8A3D3}" destId="{7ADB28B8-EA9F-499A-A9A1-03E2A767C806}" srcOrd="1" destOrd="0" presId="urn:microsoft.com/office/officeart/2005/8/layout/hList6"/>
    <dgm:cxn modelId="{0129BF87-6EC3-4BB8-A630-29FE148F6956}" type="presParOf" srcId="{CDCC43A3-E069-48E1-B1A7-D9B9AFB8A3D3}" destId="{1CDB84A7-E280-4667-AF0B-FD18182529D0}" srcOrd="2" destOrd="0" presId="urn:microsoft.com/office/officeart/2005/8/layout/hList6"/>
    <dgm:cxn modelId="{A76C2E75-60F1-473D-9213-D4AD85E95BE6}" type="presParOf" srcId="{CDCC43A3-E069-48E1-B1A7-D9B9AFB8A3D3}" destId="{B82C6245-997D-4829-8AF4-BED018C21C64}" srcOrd="3" destOrd="0" presId="urn:microsoft.com/office/officeart/2005/8/layout/hList6"/>
    <dgm:cxn modelId="{2FCA1CA5-F850-4D98-88BC-E812FD1090A5}" type="presParOf" srcId="{CDCC43A3-E069-48E1-B1A7-D9B9AFB8A3D3}" destId="{0282B3E2-51C6-4D63-B65B-31D67DA1194F}" srcOrd="4" destOrd="0" presId="urn:microsoft.com/office/officeart/2005/8/layout/hList6"/>
    <dgm:cxn modelId="{1138AA24-B6FD-43C2-A389-7796ED23E8CF}" type="presParOf" srcId="{CDCC43A3-E069-48E1-B1A7-D9B9AFB8A3D3}" destId="{C546BD1D-5A7B-4931-9ABB-ED50F0E45270}" srcOrd="5" destOrd="0" presId="urn:microsoft.com/office/officeart/2005/8/layout/hList6"/>
    <dgm:cxn modelId="{9FD5AC17-B17D-4C23-BDB5-4FDB18A5A20E}" type="presParOf" srcId="{CDCC43A3-E069-48E1-B1A7-D9B9AFB8A3D3}" destId="{8B06EC5D-407D-41F9-B0B3-D425B0A0BE5F}" srcOrd="6" destOrd="0" presId="urn:microsoft.com/office/officeart/2005/8/layout/hList6"/>
    <dgm:cxn modelId="{57009218-388A-4752-8311-245852CD375E}" type="presParOf" srcId="{CDCC43A3-E069-48E1-B1A7-D9B9AFB8A3D3}" destId="{A002077A-3352-4320-893E-F150AA2B57CB}" srcOrd="7" destOrd="0" presId="urn:microsoft.com/office/officeart/2005/8/layout/hList6"/>
    <dgm:cxn modelId="{4F7C3217-2E35-4FBE-A1C1-B49617CC78D8}" type="presParOf" srcId="{CDCC43A3-E069-48E1-B1A7-D9B9AFB8A3D3}" destId="{346D9357-0A57-4F8A-8BC1-89E6C7848F76}" srcOrd="8"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7ECAA6-2A8A-4811-86FF-5A6E67C880FB}">
      <dsp:nvSpPr>
        <dsp:cNvPr id="0" name=""/>
        <dsp:cNvSpPr/>
      </dsp:nvSpPr>
      <dsp:spPr>
        <a:xfrm rot="16200000">
          <a:off x="-487541"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Afectividade vs. Neutralidade Afectiva</a:t>
          </a:r>
          <a:endParaRPr lang="pt-PT" sz="1400" kern="1200" dirty="0">
            <a:latin typeface="Arial" pitchFamily="34" charset="0"/>
            <a:cs typeface="Arial" pitchFamily="34" charset="0"/>
          </a:endParaRPr>
        </a:p>
      </dsp:txBody>
      <dsp:txXfrm rot="16200000">
        <a:off x="-487541" y="491408"/>
        <a:ext cx="2340000" cy="1357182"/>
      </dsp:txXfrm>
    </dsp:sp>
    <dsp:sp modelId="{1CDB84A7-E280-4667-AF0B-FD18182529D0}">
      <dsp:nvSpPr>
        <dsp:cNvPr id="0" name=""/>
        <dsp:cNvSpPr/>
      </dsp:nvSpPr>
      <dsp:spPr>
        <a:xfrm rot="16200000">
          <a:off x="971429"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Colectividade vs. </a:t>
          </a:r>
        </a:p>
        <a:p>
          <a:pPr lvl="0" algn="ctr" defTabSz="622300">
            <a:lnSpc>
              <a:spcPct val="90000"/>
            </a:lnSpc>
            <a:spcBef>
              <a:spcPct val="0"/>
            </a:spcBef>
            <a:spcAft>
              <a:spcPct val="35000"/>
            </a:spcAft>
          </a:pPr>
          <a:r>
            <a:rPr lang="pt-PT" sz="1400" kern="1200" dirty="0" err="1" smtClean="0">
              <a:latin typeface="Arial" pitchFamily="34" charset="0"/>
              <a:cs typeface="Arial" pitchFamily="34" charset="0"/>
            </a:rPr>
            <a:t>Auto-centração</a:t>
          </a:r>
          <a:endParaRPr lang="pt-PT" sz="1400" kern="1200" dirty="0">
            <a:latin typeface="Arial" pitchFamily="34" charset="0"/>
            <a:cs typeface="Arial" pitchFamily="34" charset="0"/>
          </a:endParaRPr>
        </a:p>
      </dsp:txBody>
      <dsp:txXfrm rot="16200000">
        <a:off x="971429" y="491408"/>
        <a:ext cx="2340000" cy="1357182"/>
      </dsp:txXfrm>
    </dsp:sp>
    <dsp:sp modelId="{0282B3E2-51C6-4D63-B65B-31D67DA1194F}">
      <dsp:nvSpPr>
        <dsp:cNvPr id="0" name=""/>
        <dsp:cNvSpPr/>
      </dsp:nvSpPr>
      <dsp:spPr>
        <a:xfrm rot="16200000">
          <a:off x="2430399"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Particularismo vs. Universalismo</a:t>
          </a:r>
          <a:endParaRPr lang="pt-PT" sz="1400" kern="1200" dirty="0">
            <a:latin typeface="Arial" pitchFamily="34" charset="0"/>
            <a:cs typeface="Arial" pitchFamily="34" charset="0"/>
          </a:endParaRPr>
        </a:p>
      </dsp:txBody>
      <dsp:txXfrm rot="16200000">
        <a:off x="2430399" y="491408"/>
        <a:ext cx="2340000" cy="1357182"/>
      </dsp:txXfrm>
    </dsp:sp>
    <dsp:sp modelId="{8B06EC5D-407D-41F9-B0B3-D425B0A0BE5F}">
      <dsp:nvSpPr>
        <dsp:cNvPr id="0" name=""/>
        <dsp:cNvSpPr/>
      </dsp:nvSpPr>
      <dsp:spPr>
        <a:xfrm rot="16200000">
          <a:off x="3889370"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Adscrição vs. Desempenho</a:t>
          </a:r>
          <a:endParaRPr lang="pt-PT" sz="1400" kern="1200" dirty="0">
            <a:latin typeface="Arial" pitchFamily="34" charset="0"/>
            <a:cs typeface="Arial" pitchFamily="34" charset="0"/>
          </a:endParaRPr>
        </a:p>
      </dsp:txBody>
      <dsp:txXfrm rot="16200000">
        <a:off x="3889370" y="491408"/>
        <a:ext cx="2340000" cy="1357182"/>
      </dsp:txXfrm>
    </dsp:sp>
    <dsp:sp modelId="{346D9357-0A57-4F8A-8BC1-89E6C7848F76}">
      <dsp:nvSpPr>
        <dsp:cNvPr id="0" name=""/>
        <dsp:cNvSpPr/>
      </dsp:nvSpPr>
      <dsp:spPr>
        <a:xfrm rot="16200000">
          <a:off x="5348341"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Difusão vs. Especificidade</a:t>
          </a:r>
        </a:p>
        <a:p>
          <a:pPr lvl="0" algn="ctr" defTabSz="622300">
            <a:lnSpc>
              <a:spcPct val="90000"/>
            </a:lnSpc>
            <a:spcBef>
              <a:spcPct val="0"/>
            </a:spcBef>
            <a:spcAft>
              <a:spcPct val="35000"/>
            </a:spcAft>
          </a:pPr>
          <a:endParaRPr lang="pt-PT" sz="1400" kern="1200" dirty="0">
            <a:latin typeface="Arial" pitchFamily="34" charset="0"/>
            <a:cs typeface="Arial" pitchFamily="34" charset="0"/>
          </a:endParaRPr>
        </a:p>
      </dsp:txBody>
      <dsp:txXfrm rot="16200000">
        <a:off x="5348341" y="491408"/>
        <a:ext cx="2340000" cy="1357182"/>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1777D4-956B-475C-A53B-A6EC43B29E10}" type="datetimeFigureOut">
              <a:rPr lang="pt-BR" smtClean="0"/>
              <a:pPr/>
              <a:t>24/06/2014</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D8BB81-8ACC-4A01-B9D8-0CE806F58252}"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FCCD2335-F203-4B1A-9AAD-860CDCCB68DF}" type="slidenum">
              <a:rPr lang="it-IT"/>
              <a:pPr/>
              <a:t>12</a:t>
            </a:fld>
            <a:endParaRPr lang="it-IT"/>
          </a:p>
        </p:txBody>
      </p:sp>
      <p:sp>
        <p:nvSpPr>
          <p:cNvPr id="1433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14400" y="4343400"/>
            <a:ext cx="5029200" cy="4114800"/>
          </a:xfrm>
          <a:prstGeom prst="rect">
            <a:avLst/>
          </a:prstGeom>
          <a:noFill/>
          <a:ln>
            <a:round/>
            <a:headEnd/>
            <a:tailEnd/>
          </a:ln>
        </p:spPr>
        <p:txBody>
          <a:bodyPr wrap="none" anchor="ctr"/>
          <a:lstStyle/>
          <a:p>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982612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4131846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1809348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260684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511779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1581879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184178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1233308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428213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24024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44C7FE2B-D12D-4F43-9BCF-DE439AF1808F}" type="datetimeFigureOut">
              <a:rPr lang="pt-BR" smtClean="0"/>
              <a:pPr/>
              <a:t>24/06/2014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3454537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7FE2B-D12D-4F43-9BCF-DE439AF1808F}" type="datetimeFigureOut">
              <a:rPr lang="pt-BR" smtClean="0"/>
              <a:pPr/>
              <a:t>24/06/2014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0F4722-16F1-456A-A5C3-7D42F9F34BD2}" type="slidenum">
              <a:rPr lang="pt-BR" smtClean="0"/>
              <a:pPr/>
              <a:t>‹nº›</a:t>
            </a:fld>
            <a:endParaRPr lang="pt-BR"/>
          </a:p>
        </p:txBody>
      </p:sp>
    </p:spTree>
    <p:extLst>
      <p:ext uri="{BB962C8B-B14F-4D97-AF65-F5344CB8AC3E}">
        <p14:creationId xmlns="" xmlns:p14="http://schemas.microsoft.com/office/powerpoint/2010/main" val="2137682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1700808"/>
            <a:ext cx="8229600" cy="3993307"/>
          </a:xfrm>
        </p:spPr>
        <p:txBody>
          <a:bodyPr>
            <a:noAutofit/>
          </a:bodyPr>
          <a:lstStyle/>
          <a:p>
            <a:r>
              <a:rPr lang="pt-BR" sz="2000" dirty="0" smtClean="0">
                <a:latin typeface="Arial" pitchFamily="34" charset="0"/>
                <a:cs typeface="Arial" pitchFamily="34" charset="0"/>
              </a:rPr>
              <a:t>Um sistema é um conjunto de elementos interconectados, de modo a formar um todo organizado. </a:t>
            </a:r>
          </a:p>
          <a:p>
            <a:r>
              <a:rPr lang="pt-BR" sz="2000" dirty="0" smtClean="0">
                <a:latin typeface="Arial" pitchFamily="34" charset="0"/>
                <a:cs typeface="Arial" pitchFamily="34" charset="0"/>
              </a:rPr>
              <a:t>Vindo do grego o termo “</a:t>
            </a:r>
            <a:r>
              <a:rPr lang="pt-BR" sz="2000" dirty="0" err="1" smtClean="0">
                <a:latin typeface="Arial" pitchFamily="34" charset="0"/>
                <a:cs typeface="Arial" pitchFamily="34" charset="0"/>
              </a:rPr>
              <a:t>sietemiun</a:t>
            </a:r>
            <a:r>
              <a:rPr lang="pt-BR" sz="2000" dirty="0" smtClean="0">
                <a:latin typeface="Arial" pitchFamily="34" charset="0"/>
                <a:cs typeface="Arial" pitchFamily="34" charset="0"/>
              </a:rPr>
              <a:t>” significa “combinar”, “formar um conjunto”.</a:t>
            </a:r>
          </a:p>
          <a:p>
            <a:r>
              <a:rPr lang="pt-BR" sz="2000" dirty="0" smtClean="0">
                <a:latin typeface="Arial" pitchFamily="34" charset="0"/>
                <a:cs typeface="Arial" pitchFamily="34" charset="0"/>
              </a:rPr>
              <a:t>Todo sistema possui um objetivo geral a ser atingido.</a:t>
            </a:r>
          </a:p>
          <a:p>
            <a:r>
              <a:rPr lang="pt-BR" sz="2000" dirty="0" smtClean="0">
                <a:latin typeface="Arial" pitchFamily="34" charset="0"/>
                <a:cs typeface="Arial" pitchFamily="34" charset="0"/>
              </a:rPr>
              <a:t>Em sociologia, o conceito de sistema é utilizado no funcionalismo sistêmico de </a:t>
            </a:r>
            <a:r>
              <a:rPr lang="pt-BR" sz="2000" dirty="0" err="1" smtClean="0">
                <a:latin typeface="Arial" pitchFamily="34" charset="0"/>
                <a:cs typeface="Arial" pitchFamily="34" charset="0"/>
              </a:rPr>
              <a:t>Talcott</a:t>
            </a:r>
            <a:r>
              <a:rPr lang="pt-BR" sz="2000" dirty="0" smtClean="0">
                <a:latin typeface="Arial" pitchFamily="34" charset="0"/>
                <a:cs typeface="Arial" pitchFamily="34" charset="0"/>
              </a:rPr>
              <a:t> </a:t>
            </a:r>
            <a:r>
              <a:rPr lang="pt-BR" sz="2000" dirty="0" err="1" smtClean="0">
                <a:latin typeface="Arial" pitchFamily="34" charset="0"/>
                <a:cs typeface="Arial" pitchFamily="34" charset="0"/>
              </a:rPr>
              <a:t>Parsons</a:t>
            </a:r>
            <a:r>
              <a:rPr lang="pt-BR" sz="2000" dirty="0" smtClean="0">
                <a:latin typeface="Arial" pitchFamily="34" charset="0"/>
                <a:cs typeface="Arial" pitchFamily="34" charset="0"/>
              </a:rPr>
              <a:t>.</a:t>
            </a:r>
          </a:p>
          <a:p>
            <a:r>
              <a:rPr lang="pt-BR" sz="2000" b="1" dirty="0" smtClean="0">
                <a:latin typeface="Arial" pitchFamily="34" charset="0"/>
                <a:cs typeface="Arial" pitchFamily="34" charset="0"/>
              </a:rPr>
              <a:t>“Um sistema deve se adaptar a um ambiente, atingir seus objetivos, integrar seus componentes e manter seu modelo latente.”</a:t>
            </a:r>
          </a:p>
          <a:p>
            <a:r>
              <a:rPr lang="pt-BR" sz="2000" dirty="0" smtClean="0">
                <a:latin typeface="Arial" pitchFamily="34" charset="0"/>
                <a:cs typeface="Arial" pitchFamily="34" charset="0"/>
              </a:rPr>
              <a:t>Se a sociedade foi entendida por </a:t>
            </a:r>
            <a:r>
              <a:rPr lang="pt-BR" sz="2000" dirty="0" err="1" smtClean="0">
                <a:latin typeface="Arial" pitchFamily="34" charset="0"/>
                <a:cs typeface="Arial" pitchFamily="34" charset="0"/>
              </a:rPr>
              <a:t>Durkheim</a:t>
            </a:r>
            <a:r>
              <a:rPr lang="pt-BR" sz="2000" dirty="0" smtClean="0">
                <a:latin typeface="Arial" pitchFamily="34" charset="0"/>
                <a:cs typeface="Arial" pitchFamily="34" charset="0"/>
              </a:rPr>
              <a:t> como um organismo, a partir de </a:t>
            </a:r>
            <a:r>
              <a:rPr lang="pt-BR" sz="2000" dirty="0" err="1" smtClean="0">
                <a:latin typeface="Arial" pitchFamily="34" charset="0"/>
                <a:cs typeface="Arial" pitchFamily="34" charset="0"/>
              </a:rPr>
              <a:t>Parsons</a:t>
            </a:r>
            <a:r>
              <a:rPr lang="pt-BR" sz="2000" dirty="0" smtClean="0">
                <a:latin typeface="Arial" pitchFamily="34" charset="0"/>
                <a:cs typeface="Arial" pitchFamily="34" charset="0"/>
              </a:rPr>
              <a:t> passa a ser entendida como sistema.</a:t>
            </a:r>
          </a:p>
          <a:p>
            <a:endParaRPr lang="pt-BR" sz="2000" dirty="0" smtClean="0">
              <a:latin typeface="Arial" pitchFamily="34" charset="0"/>
              <a:cs typeface="Arial" pitchFamily="34" charset="0"/>
            </a:endParaRPr>
          </a:p>
          <a:p>
            <a:endParaRPr lang="pt-BR" sz="2000" dirty="0">
              <a:latin typeface="Arial" pitchFamily="34" charset="0"/>
              <a:cs typeface="Arial" pitchFamily="34" charset="0"/>
            </a:endParaRPr>
          </a:p>
        </p:txBody>
      </p:sp>
      <p:sp>
        <p:nvSpPr>
          <p:cNvPr id="4" name="Título 1"/>
          <p:cNvSpPr>
            <a:spLocks noGrp="1"/>
          </p:cNvSpPr>
          <p:nvPr>
            <p:ph type="title"/>
          </p:nvPr>
        </p:nvSpPr>
        <p:spPr>
          <a:xfrm>
            <a:off x="457200" y="274638"/>
            <a:ext cx="8229600" cy="1143000"/>
          </a:xfrm>
        </p:spPr>
        <p:txBody>
          <a:bodyPr>
            <a:normAutofit fontScale="90000"/>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a:t>
            </a:r>
            <a:r>
              <a:rPr lang="pt-BR" sz="4000" b="1" dirty="0" smtClean="0">
                <a:latin typeface="Arial" pitchFamily="34" charset="0"/>
                <a:cs typeface="Arial" pitchFamily="34" charset="0"/>
              </a:rPr>
              <a:t>Teoria sistêmica</a:t>
            </a:r>
            <a:endParaRPr lang="pt-BR" b="1" dirty="0" smtClean="0">
              <a:latin typeface="Arial" pitchFamily="34" charset="0"/>
              <a:cs typeface="Arial" pitchFamily="34" charset="0"/>
            </a:endParaRPr>
          </a:p>
        </p:txBody>
      </p:sp>
      <p:sp>
        <p:nvSpPr>
          <p:cNvPr id="5" name="Retângulo 4"/>
          <p:cNvSpPr/>
          <p:nvPr/>
        </p:nvSpPr>
        <p:spPr>
          <a:xfrm>
            <a:off x="0" y="6495918"/>
            <a:ext cx="9152702" cy="369332"/>
          </a:xfrm>
          <a:prstGeom prst="rect">
            <a:avLst/>
          </a:prstGeom>
        </p:spPr>
        <p:txBody>
          <a:bodyPr wrap="square">
            <a:spAutoFit/>
          </a:bodyPr>
          <a:lstStyle/>
          <a:p>
            <a:r>
              <a:rPr lang="en-US" dirty="0" smtClean="0">
                <a:latin typeface="Arial" pitchFamily="34" charset="0"/>
                <a:cs typeface="Arial" pitchFamily="34" charset="0"/>
              </a:rPr>
              <a:t>TALCOTT PARSONS. The Social System. Glencoe, Ill.: The Free Press, 1951.</a:t>
            </a:r>
            <a:endParaRPr lang="pt-BR" dirty="0">
              <a:latin typeface="Arial" pitchFamily="34" charset="0"/>
              <a:cs typeface="Arial" pitchFamily="34" charset="0"/>
            </a:endParaRPr>
          </a:p>
        </p:txBody>
      </p:sp>
    </p:spTree>
    <p:extLst>
      <p:ext uri="{BB962C8B-B14F-4D97-AF65-F5344CB8AC3E}">
        <p14:creationId xmlns="" xmlns:p14="http://schemas.microsoft.com/office/powerpoint/2010/main" val="11555032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a:blip r:embed="rId2" cstate="print"/>
          <a:srcRect/>
          <a:stretch>
            <a:fillRect/>
          </a:stretch>
        </p:blipFill>
        <p:spPr bwMode="auto">
          <a:xfrm>
            <a:off x="3203848" y="3140968"/>
            <a:ext cx="5397500" cy="3359150"/>
          </a:xfrm>
          <a:prstGeom prst="rect">
            <a:avLst/>
          </a:prstGeom>
          <a:noFill/>
          <a:ln w="9525">
            <a:noFill/>
            <a:miter lim="800000"/>
            <a:headEnd/>
            <a:tailEnd/>
          </a:ln>
        </p:spPr>
      </p:pic>
      <p:pic>
        <p:nvPicPr>
          <p:cNvPr id="5" name="Imagem 4"/>
          <p:cNvPicPr/>
          <p:nvPr/>
        </p:nvPicPr>
        <p:blipFill>
          <a:blip r:embed="rId3" cstate="print"/>
          <a:srcRect/>
          <a:stretch>
            <a:fillRect/>
          </a:stretch>
        </p:blipFill>
        <p:spPr bwMode="auto">
          <a:xfrm>
            <a:off x="0" y="1628800"/>
            <a:ext cx="2997448" cy="1512168"/>
          </a:xfrm>
          <a:prstGeom prst="rect">
            <a:avLst/>
          </a:prstGeom>
          <a:noFill/>
          <a:ln w="9525">
            <a:noFill/>
            <a:miter lim="800000"/>
            <a:headEnd/>
            <a:tailEnd/>
          </a:ln>
        </p:spPr>
      </p:pic>
      <p:cxnSp>
        <p:nvCxnSpPr>
          <p:cNvPr id="9" name="Forma 8"/>
          <p:cNvCxnSpPr>
            <a:endCxn id="4" idx="1"/>
          </p:cNvCxnSpPr>
          <p:nvPr/>
        </p:nvCxnSpPr>
        <p:spPr>
          <a:xfrm rot="16200000" flipH="1">
            <a:off x="887898" y="2504592"/>
            <a:ext cx="2543669" cy="2088232"/>
          </a:xfrm>
          <a:prstGeom prst="curvedConnector2">
            <a:avLst/>
          </a:prstGeom>
          <a:ln w="19050">
            <a:prstDash val="dash"/>
            <a:tailEnd type="arrow"/>
          </a:ln>
        </p:spPr>
        <p:style>
          <a:lnRef idx="1">
            <a:schemeClr val="accent1"/>
          </a:lnRef>
          <a:fillRef idx="0">
            <a:schemeClr val="accent1"/>
          </a:fillRef>
          <a:effectRef idx="0">
            <a:schemeClr val="accent1"/>
          </a:effectRef>
          <a:fontRef idx="minor">
            <a:schemeClr val="tx1"/>
          </a:fontRef>
        </p:style>
      </p:cxnSp>
      <p:sp>
        <p:nvSpPr>
          <p:cNvPr id="11" name="CaixaDeTexto 10"/>
          <p:cNvSpPr txBox="1"/>
          <p:nvPr/>
        </p:nvSpPr>
        <p:spPr>
          <a:xfrm>
            <a:off x="3275856" y="1484784"/>
            <a:ext cx="5472608" cy="1631216"/>
          </a:xfrm>
          <a:prstGeom prst="rect">
            <a:avLst/>
          </a:prstGeom>
          <a:noFill/>
        </p:spPr>
        <p:txBody>
          <a:bodyPr wrap="square" rtlCol="0">
            <a:spAutoFit/>
          </a:bodyPr>
          <a:lstStyle/>
          <a:p>
            <a:r>
              <a:rPr lang="pt-BR" sz="2000" dirty="0" smtClean="0">
                <a:latin typeface="Arial" pitchFamily="34" charset="0"/>
                <a:cs typeface="Arial" pitchFamily="34" charset="0"/>
              </a:rPr>
              <a:t>Cada quadrante, por sua vez, pode ser subdividido em quatro partes. Por exemplo a Economia (subdividida em  outros quatro quadrante). Por sua vez, cada quadrante poderia de novo ser dividido em outros quatro. </a:t>
            </a:r>
            <a:endParaRPr lang="pt-BR" sz="2000" dirty="0">
              <a:latin typeface="Arial" pitchFamily="34" charset="0"/>
              <a:cs typeface="Arial" pitchFamily="34" charset="0"/>
            </a:endParaRPr>
          </a:p>
        </p:txBody>
      </p:sp>
      <p:sp>
        <p:nvSpPr>
          <p:cNvPr id="12" name="Título 1"/>
          <p:cNvSpPr>
            <a:spLocks noGrp="1"/>
          </p:cNvSpPr>
          <p:nvPr>
            <p:ph type="title"/>
          </p:nvPr>
        </p:nvSpPr>
        <p:spPr>
          <a:xfrm>
            <a:off x="457200" y="274638"/>
            <a:ext cx="8229600" cy="1143000"/>
          </a:xfrm>
        </p:spPr>
        <p:txBody>
          <a:bodyPr>
            <a:normAutofit/>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Economia</a:t>
            </a: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p:nvPr/>
        </p:nvPicPr>
        <p:blipFill>
          <a:blip r:embed="rId2" cstate="print"/>
          <a:srcRect/>
          <a:stretch>
            <a:fillRect/>
          </a:stretch>
        </p:blipFill>
        <p:spPr bwMode="auto">
          <a:xfrm>
            <a:off x="0" y="1556792"/>
            <a:ext cx="3275856" cy="1656184"/>
          </a:xfrm>
          <a:prstGeom prst="rect">
            <a:avLst/>
          </a:prstGeom>
          <a:noFill/>
          <a:ln w="9525">
            <a:noFill/>
            <a:miter lim="800000"/>
            <a:headEnd/>
            <a:tailEnd/>
          </a:ln>
        </p:spPr>
      </p:pic>
      <p:cxnSp>
        <p:nvCxnSpPr>
          <p:cNvPr id="9" name="Forma 8"/>
          <p:cNvCxnSpPr/>
          <p:nvPr/>
        </p:nvCxnSpPr>
        <p:spPr>
          <a:xfrm rot="16200000" flipH="1">
            <a:off x="1319946" y="2936640"/>
            <a:ext cx="2471661" cy="1296144"/>
          </a:xfrm>
          <a:prstGeom prst="curvedConnector2">
            <a:avLst/>
          </a:prstGeom>
          <a:ln w="19050">
            <a:prstDash val="dash"/>
            <a:tailEnd type="arrow"/>
          </a:ln>
        </p:spPr>
        <p:style>
          <a:lnRef idx="1">
            <a:schemeClr val="accent1"/>
          </a:lnRef>
          <a:fillRef idx="0">
            <a:schemeClr val="accent1"/>
          </a:fillRef>
          <a:effectRef idx="0">
            <a:schemeClr val="accent1"/>
          </a:effectRef>
          <a:fontRef idx="minor">
            <a:schemeClr val="tx1"/>
          </a:fontRef>
        </p:style>
      </p:cxnSp>
      <p:sp>
        <p:nvSpPr>
          <p:cNvPr id="11" name="CaixaDeTexto 10"/>
          <p:cNvSpPr txBox="1"/>
          <p:nvPr/>
        </p:nvSpPr>
        <p:spPr>
          <a:xfrm>
            <a:off x="3275856" y="1484784"/>
            <a:ext cx="5472608" cy="1631216"/>
          </a:xfrm>
          <a:prstGeom prst="rect">
            <a:avLst/>
          </a:prstGeom>
          <a:noFill/>
        </p:spPr>
        <p:txBody>
          <a:bodyPr wrap="square" rtlCol="0">
            <a:spAutoFit/>
          </a:bodyPr>
          <a:lstStyle/>
          <a:p>
            <a:r>
              <a:rPr lang="pt-BR" sz="2000" dirty="0" smtClean="0">
                <a:latin typeface="Arial" pitchFamily="34" charset="0"/>
                <a:cs typeface="Arial" pitchFamily="34" charset="0"/>
              </a:rPr>
              <a:t>Assim como pela Economia, também o sistema político pode ser subdividido em quatro quadrantes (que poderiam ainda ser subdivididos em outros subsistemas, assim por diante, etc...). </a:t>
            </a:r>
            <a:endParaRPr lang="pt-BR" sz="2000" dirty="0">
              <a:latin typeface="Arial" pitchFamily="34" charset="0"/>
              <a:cs typeface="Arial" pitchFamily="34" charset="0"/>
            </a:endParaRPr>
          </a:p>
        </p:txBody>
      </p:sp>
      <p:sp>
        <p:nvSpPr>
          <p:cNvPr id="12" name="Título 1"/>
          <p:cNvSpPr>
            <a:spLocks noGrp="1"/>
          </p:cNvSpPr>
          <p:nvPr>
            <p:ph type="title"/>
          </p:nvPr>
        </p:nvSpPr>
        <p:spPr>
          <a:xfrm>
            <a:off x="457200" y="274638"/>
            <a:ext cx="8229600" cy="1143000"/>
          </a:xfrm>
        </p:spPr>
        <p:txBody>
          <a:bodyPr>
            <a:normAutofit/>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Política</a:t>
            </a:r>
            <a:endParaRPr lang="pt-BR" dirty="0">
              <a:latin typeface="Arial" pitchFamily="34" charset="0"/>
              <a:cs typeface="Arial" pitchFamily="34" charset="0"/>
            </a:endParaRPr>
          </a:p>
        </p:txBody>
      </p:sp>
      <p:pic>
        <p:nvPicPr>
          <p:cNvPr id="8" name="Imagem 7"/>
          <p:cNvPicPr/>
          <p:nvPr/>
        </p:nvPicPr>
        <p:blipFill>
          <a:blip r:embed="rId3" cstate="print"/>
          <a:srcRect/>
          <a:stretch>
            <a:fillRect/>
          </a:stretch>
        </p:blipFill>
        <p:spPr bwMode="auto">
          <a:xfrm>
            <a:off x="3275856" y="3140968"/>
            <a:ext cx="5397500"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0" y="74613"/>
            <a:ext cx="9144000" cy="1068387"/>
          </a:xfrm>
          <a:ln/>
        </p:spPr>
        <p:txBody>
          <a:bodyPr>
            <a:no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800" b="1" dirty="0">
                <a:latin typeface="Arial" pitchFamily="34" charset="0"/>
                <a:cs typeface="Arial" pitchFamily="34" charset="0"/>
              </a:rPr>
              <a:t>Talcott Parsons </a:t>
            </a:r>
            <a:r>
              <a:rPr lang="it-IT" sz="2800" b="1" dirty="0" smtClean="0">
                <a:latin typeface="Arial" pitchFamily="34" charset="0"/>
                <a:cs typeface="Arial" pitchFamily="34" charset="0"/>
              </a:rPr>
              <a:t>| Sistema geral da ação (indivíduo)</a:t>
            </a:r>
            <a:endParaRPr lang="it-IT" sz="2800" b="1" dirty="0">
              <a:latin typeface="Arial" pitchFamily="34" charset="0"/>
              <a:cs typeface="Arial" pitchFamily="34" charset="0"/>
            </a:endParaRPr>
          </a:p>
        </p:txBody>
      </p:sp>
      <p:sp>
        <p:nvSpPr>
          <p:cNvPr id="5122" name="Rectangle 2"/>
          <p:cNvSpPr>
            <a:spLocks noGrp="1" noChangeArrowheads="1"/>
          </p:cNvSpPr>
          <p:nvPr>
            <p:ph type="body" idx="1"/>
          </p:nvPr>
        </p:nvSpPr>
        <p:spPr>
          <a:xfrm>
            <a:off x="0" y="4149080"/>
            <a:ext cx="9144000" cy="2852936"/>
          </a:xfrm>
          <a:ln/>
        </p:spPr>
        <p:txBody>
          <a:bodyPr>
            <a:noAutofit/>
          </a:bodyPr>
          <a:lstStyle/>
          <a:p>
            <a:r>
              <a:rPr lang="pt-BR" sz="1800" dirty="0" smtClean="0">
                <a:latin typeface="Arial" pitchFamily="34" charset="0"/>
                <a:cs typeface="Arial" pitchFamily="34" charset="0"/>
              </a:rPr>
              <a:t>O </a:t>
            </a:r>
            <a:r>
              <a:rPr lang="pt-BR" sz="1800" dirty="0" smtClean="0">
                <a:solidFill>
                  <a:srgbClr val="C00000"/>
                </a:solidFill>
                <a:latin typeface="Arial" pitchFamily="34" charset="0"/>
                <a:cs typeface="Arial" pitchFamily="34" charset="0"/>
              </a:rPr>
              <a:t>organismo biológico </a:t>
            </a:r>
            <a:r>
              <a:rPr lang="pt-BR" sz="1800" dirty="0" smtClean="0">
                <a:latin typeface="Arial" pitchFamily="34" charset="0"/>
                <a:cs typeface="Arial" pitchFamily="34" charset="0"/>
              </a:rPr>
              <a:t>desenvolve uma função de </a:t>
            </a:r>
            <a:r>
              <a:rPr lang="pt-BR" sz="1800" dirty="0" smtClean="0">
                <a:solidFill>
                  <a:schemeClr val="accent1">
                    <a:lumMod val="75000"/>
                  </a:schemeClr>
                </a:solidFill>
                <a:latin typeface="Arial" pitchFamily="34" charset="0"/>
                <a:cs typeface="Arial" pitchFamily="34" charset="0"/>
              </a:rPr>
              <a:t>adaptação</a:t>
            </a:r>
            <a:r>
              <a:rPr lang="pt-BR" sz="1800" dirty="0" smtClean="0">
                <a:latin typeface="Arial" pitchFamily="34" charset="0"/>
                <a:cs typeface="Arial" pitchFamily="34" charset="0"/>
              </a:rPr>
              <a:t>.</a:t>
            </a:r>
          </a:p>
          <a:p>
            <a:r>
              <a:rPr lang="pt-BR" sz="1800" dirty="0" smtClean="0">
                <a:latin typeface="Arial" pitchFamily="34" charset="0"/>
                <a:cs typeface="Arial" pitchFamily="34" charset="0"/>
              </a:rPr>
              <a:t>A </a:t>
            </a:r>
            <a:r>
              <a:rPr lang="pt-BR" sz="1800" dirty="0" smtClean="0">
                <a:solidFill>
                  <a:srgbClr val="C00000"/>
                </a:solidFill>
                <a:latin typeface="Arial" pitchFamily="34" charset="0"/>
                <a:cs typeface="Arial" pitchFamily="34" charset="0"/>
              </a:rPr>
              <a:t>personalidade</a:t>
            </a:r>
            <a:r>
              <a:rPr lang="pt-BR" sz="1800" dirty="0" smtClean="0">
                <a:latin typeface="Arial" pitchFamily="34" charset="0"/>
                <a:cs typeface="Arial" pitchFamily="34" charset="0"/>
              </a:rPr>
              <a:t> executa a função de </a:t>
            </a:r>
            <a:r>
              <a:rPr lang="pt-BR" sz="1800" dirty="0" smtClean="0">
                <a:solidFill>
                  <a:srgbClr val="0070C0"/>
                </a:solidFill>
                <a:latin typeface="Arial" pitchFamily="34" charset="0"/>
                <a:cs typeface="Arial" pitchFamily="34" charset="0"/>
              </a:rPr>
              <a:t>realização</a:t>
            </a:r>
            <a:r>
              <a:rPr lang="pt-BR" sz="1800" dirty="0" smtClean="0">
                <a:latin typeface="Arial" pitchFamily="34" charset="0"/>
                <a:cs typeface="Arial" pitchFamily="34" charset="0"/>
              </a:rPr>
              <a:t> – </a:t>
            </a:r>
            <a:r>
              <a:rPr lang="pt-BR" sz="1800" dirty="0" err="1" smtClean="0">
                <a:latin typeface="Arial" pitchFamily="34" charset="0"/>
                <a:cs typeface="Arial" pitchFamily="34" charset="0"/>
              </a:rPr>
              <a:t>goal</a:t>
            </a:r>
            <a:r>
              <a:rPr lang="pt-BR" sz="1800" dirty="0" smtClean="0">
                <a:latin typeface="Arial" pitchFamily="34" charset="0"/>
                <a:cs typeface="Arial" pitchFamily="34" charset="0"/>
              </a:rPr>
              <a:t> </a:t>
            </a:r>
            <a:r>
              <a:rPr lang="pt-BR" sz="1800" dirty="0" err="1" smtClean="0">
                <a:latin typeface="Arial" pitchFamily="34" charset="0"/>
                <a:cs typeface="Arial" pitchFamily="34" charset="0"/>
              </a:rPr>
              <a:t>attainment</a:t>
            </a:r>
            <a:r>
              <a:rPr lang="pt-BR" sz="1800" dirty="0" smtClean="0">
                <a:latin typeface="Arial" pitchFamily="34" charset="0"/>
                <a:cs typeface="Arial" pitchFamily="34" charset="0"/>
              </a:rPr>
              <a:t> – que produz e reproduz as formas de interesse individual.</a:t>
            </a:r>
          </a:p>
          <a:p>
            <a:r>
              <a:rPr lang="pt-BR" sz="1800" dirty="0" smtClean="0">
                <a:latin typeface="Arial" pitchFamily="34" charset="0"/>
                <a:cs typeface="Arial" pitchFamily="34" charset="0"/>
              </a:rPr>
              <a:t>O </a:t>
            </a:r>
            <a:r>
              <a:rPr lang="pt-BR" sz="1800" dirty="0" smtClean="0">
                <a:solidFill>
                  <a:srgbClr val="C00000"/>
                </a:solidFill>
                <a:latin typeface="Arial" pitchFamily="34" charset="0"/>
                <a:cs typeface="Arial" pitchFamily="34" charset="0"/>
              </a:rPr>
              <a:t>sistema social </a:t>
            </a:r>
            <a:r>
              <a:rPr lang="pt-BR" sz="1800" dirty="0" smtClean="0">
                <a:latin typeface="Arial" pitchFamily="34" charset="0"/>
                <a:cs typeface="Arial" pitchFamily="34" charset="0"/>
              </a:rPr>
              <a:t>tem uma função de </a:t>
            </a:r>
            <a:r>
              <a:rPr lang="pt-BR" sz="1800" dirty="0" smtClean="0">
                <a:solidFill>
                  <a:srgbClr val="0070C0"/>
                </a:solidFill>
                <a:latin typeface="Arial" pitchFamily="34" charset="0"/>
                <a:cs typeface="Arial" pitchFamily="34" charset="0"/>
              </a:rPr>
              <a:t>integração</a:t>
            </a:r>
            <a:r>
              <a:rPr lang="pt-BR" sz="1800" dirty="0" smtClean="0">
                <a:latin typeface="Arial" pitchFamily="34" charset="0"/>
                <a:cs typeface="Arial" pitchFamily="34" charset="0"/>
              </a:rPr>
              <a:t>, uma vez que produz e reproduz as formas de coesão e de solidariedade.</a:t>
            </a:r>
          </a:p>
          <a:p>
            <a:r>
              <a:rPr lang="pt-BR" sz="1800" dirty="0" smtClean="0">
                <a:latin typeface="Arial" pitchFamily="34" charset="0"/>
                <a:cs typeface="Arial" pitchFamily="34" charset="0"/>
              </a:rPr>
              <a:t>A </a:t>
            </a:r>
            <a:r>
              <a:rPr lang="pt-BR" sz="1800" dirty="0" smtClean="0">
                <a:solidFill>
                  <a:srgbClr val="C00000"/>
                </a:solidFill>
                <a:latin typeface="Arial" pitchFamily="34" charset="0"/>
                <a:cs typeface="Arial" pitchFamily="34" charset="0"/>
              </a:rPr>
              <a:t>cultura</a:t>
            </a:r>
            <a:r>
              <a:rPr lang="pt-BR" sz="1800" dirty="0" smtClean="0">
                <a:latin typeface="Arial" pitchFamily="34" charset="0"/>
                <a:cs typeface="Arial" pitchFamily="34" charset="0"/>
              </a:rPr>
              <a:t> desempenha a função de </a:t>
            </a:r>
            <a:r>
              <a:rPr lang="pt-BR" sz="1800" dirty="0" smtClean="0">
                <a:solidFill>
                  <a:srgbClr val="0070C0"/>
                </a:solidFill>
                <a:latin typeface="Arial" pitchFamily="34" charset="0"/>
                <a:cs typeface="Arial" pitchFamily="34" charset="0"/>
              </a:rPr>
              <a:t>latência</a:t>
            </a:r>
            <a:r>
              <a:rPr lang="pt-BR" sz="1800" dirty="0" smtClean="0">
                <a:latin typeface="Arial" pitchFamily="34" charset="0"/>
                <a:cs typeface="Arial" pitchFamily="34" charset="0"/>
              </a:rPr>
              <a:t>, proporcionando motivação e sentido na ação dos atores sociais, por meio de valores, normas e ideias que as pessoas aprendem e internalizam durante as fases de socialização. </a:t>
            </a:r>
            <a:r>
              <a:rPr lang="it-IT" sz="1800" dirty="0" smtClean="0">
                <a:latin typeface="Arial" pitchFamily="34" charset="0"/>
                <a:cs typeface="Arial" pitchFamily="34" charset="0"/>
              </a:rPr>
              <a:t>A cultura não atua: existe, é presente, mas não é ativa. </a:t>
            </a:r>
            <a:endParaRPr lang="pt-BR" sz="1800" dirty="0">
              <a:latin typeface="Arial" pitchFamily="34" charset="0"/>
              <a:cs typeface="Arial" pitchFamily="34" charset="0"/>
            </a:endParaRPr>
          </a:p>
        </p:txBody>
      </p:sp>
      <p:sp>
        <p:nvSpPr>
          <p:cNvPr id="5123" name="Rectangle 3"/>
          <p:cNvSpPr>
            <a:spLocks noChangeArrowheads="1"/>
          </p:cNvSpPr>
          <p:nvPr/>
        </p:nvSpPr>
        <p:spPr bwMode="auto">
          <a:xfrm>
            <a:off x="1371600" y="1371600"/>
            <a:ext cx="6477000" cy="2743200"/>
          </a:xfrm>
          <a:prstGeom prst="rect">
            <a:avLst/>
          </a:prstGeom>
          <a:noFill/>
          <a:ln w="9360">
            <a:solidFill>
              <a:srgbClr val="000000"/>
            </a:solidFill>
            <a:miter lim="800000"/>
            <a:headEnd/>
            <a:tailEnd/>
          </a:ln>
          <a:effectLst/>
        </p:spPr>
        <p:txBody>
          <a:bodyPr wrap="none" anchor="ctr"/>
          <a:lstStyle/>
          <a:p>
            <a:endParaRPr lang="pt-BR" dirty="0">
              <a:latin typeface="Arial" pitchFamily="34" charset="0"/>
              <a:cs typeface="Arial" pitchFamily="34" charset="0"/>
            </a:endParaRPr>
          </a:p>
        </p:txBody>
      </p:sp>
      <p:sp>
        <p:nvSpPr>
          <p:cNvPr id="5124" name="Line 4"/>
          <p:cNvSpPr>
            <a:spLocks noChangeShapeType="1"/>
          </p:cNvSpPr>
          <p:nvPr/>
        </p:nvSpPr>
        <p:spPr bwMode="auto">
          <a:xfrm>
            <a:off x="4648200" y="1371600"/>
            <a:ext cx="1588" cy="2819400"/>
          </a:xfrm>
          <a:prstGeom prst="line">
            <a:avLst/>
          </a:prstGeom>
          <a:noFill/>
          <a:ln w="9360">
            <a:solidFill>
              <a:srgbClr val="000000"/>
            </a:solidFill>
            <a:miter lim="800000"/>
            <a:headEnd/>
            <a:tailEnd/>
          </a:ln>
          <a:effectLst/>
        </p:spPr>
        <p:txBody>
          <a:bodyPr/>
          <a:lstStyle/>
          <a:p>
            <a:endParaRPr lang="pt-BR"/>
          </a:p>
        </p:txBody>
      </p:sp>
      <p:sp>
        <p:nvSpPr>
          <p:cNvPr id="5125" name="Line 5"/>
          <p:cNvSpPr>
            <a:spLocks noChangeShapeType="1"/>
          </p:cNvSpPr>
          <p:nvPr/>
        </p:nvSpPr>
        <p:spPr bwMode="auto">
          <a:xfrm>
            <a:off x="1371600" y="2743200"/>
            <a:ext cx="6477000" cy="1588"/>
          </a:xfrm>
          <a:prstGeom prst="line">
            <a:avLst/>
          </a:prstGeom>
          <a:noFill/>
          <a:ln w="9360">
            <a:solidFill>
              <a:srgbClr val="000000"/>
            </a:solidFill>
            <a:miter lim="800000"/>
            <a:headEnd/>
            <a:tailEnd/>
          </a:ln>
          <a:effectLst/>
        </p:spPr>
        <p:txBody>
          <a:bodyPr/>
          <a:lstStyle/>
          <a:p>
            <a:endParaRPr lang="pt-BR"/>
          </a:p>
        </p:txBody>
      </p:sp>
      <p:sp>
        <p:nvSpPr>
          <p:cNvPr id="5126" name="Text Box 6"/>
          <p:cNvSpPr txBox="1">
            <a:spLocks noChangeArrowheads="1"/>
          </p:cNvSpPr>
          <p:nvPr/>
        </p:nvSpPr>
        <p:spPr bwMode="auto">
          <a:xfrm>
            <a:off x="1524000" y="1676400"/>
            <a:ext cx="3048000" cy="876779"/>
          </a:xfrm>
          <a:prstGeom prst="rect">
            <a:avLst/>
          </a:prstGeom>
          <a:noFill/>
          <a:ln w="9525">
            <a:noFill/>
            <a:round/>
            <a:headEnd/>
            <a:tailEnd/>
          </a:ln>
          <a:effectLst/>
        </p:spPr>
        <p:txBody>
          <a:bodyPr lIns="90000" tIns="46800" rIns="90000" bIns="46800">
            <a:spAutoFit/>
          </a:bodyPr>
          <a:lstStyle/>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t-PT" sz="2000" b="1" dirty="0" smtClean="0">
                <a:solidFill>
                  <a:schemeClr val="accent1">
                    <a:lumMod val="75000"/>
                  </a:schemeClr>
                </a:solidFill>
                <a:latin typeface="Arial" pitchFamily="34" charset="0"/>
                <a:cs typeface="Arial" pitchFamily="34" charset="0"/>
              </a:rPr>
              <a:t>Adaptação </a:t>
            </a:r>
            <a:endParaRPr lang="it-IT" sz="2000" b="1" dirty="0">
              <a:solidFill>
                <a:schemeClr val="accent1">
                  <a:lumMod val="75000"/>
                </a:schemeClr>
              </a:solidFill>
              <a:latin typeface="Arial" pitchFamily="34" charset="0"/>
              <a:cs typeface="Arial" pitchFamily="34" charset="0"/>
            </a:endParaRPr>
          </a:p>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a:solidFill>
                  <a:srgbClr val="800000"/>
                </a:solidFill>
                <a:latin typeface="Arial" pitchFamily="34" charset="0"/>
                <a:cs typeface="Arial" pitchFamily="34" charset="0"/>
              </a:rPr>
              <a:t>Organismo biologico</a:t>
            </a:r>
          </a:p>
        </p:txBody>
      </p:sp>
      <p:sp>
        <p:nvSpPr>
          <p:cNvPr id="5127" name="Text Box 7"/>
          <p:cNvSpPr txBox="1">
            <a:spLocks noChangeArrowheads="1"/>
          </p:cNvSpPr>
          <p:nvPr/>
        </p:nvSpPr>
        <p:spPr bwMode="auto">
          <a:xfrm>
            <a:off x="4724400" y="1524000"/>
            <a:ext cx="3048000" cy="1184556"/>
          </a:xfrm>
          <a:prstGeom prst="rect">
            <a:avLst/>
          </a:prstGeom>
          <a:noFill/>
          <a:ln w="9525">
            <a:noFill/>
            <a:round/>
            <a:headEnd/>
            <a:tailEnd/>
          </a:ln>
          <a:effectLst/>
        </p:spPr>
        <p:txBody>
          <a:bodyPr lIns="90000" tIns="46800" rIns="90000" bIns="46800">
            <a:spAutoFit/>
          </a:bodyPr>
          <a:lstStyle/>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smtClean="0">
                <a:solidFill>
                  <a:srgbClr val="333399"/>
                </a:solidFill>
                <a:latin typeface="Arial" pitchFamily="34" charset="0"/>
                <a:cs typeface="Arial" pitchFamily="34" charset="0"/>
              </a:rPr>
              <a:t>Perseguimento de um fim</a:t>
            </a:r>
            <a:endParaRPr lang="it-IT" sz="2000" dirty="0">
              <a:solidFill>
                <a:srgbClr val="000000"/>
              </a:solidFill>
              <a:latin typeface="Arial" pitchFamily="34" charset="0"/>
              <a:cs typeface="Arial" pitchFamily="34" charset="0"/>
            </a:endParaRPr>
          </a:p>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smtClean="0">
                <a:solidFill>
                  <a:srgbClr val="800000"/>
                </a:solidFill>
                <a:latin typeface="Arial" pitchFamily="34" charset="0"/>
                <a:cs typeface="Arial" pitchFamily="34" charset="0"/>
              </a:rPr>
              <a:t>Personalidade</a:t>
            </a:r>
            <a:endParaRPr lang="it-IT" sz="2000" b="1" dirty="0">
              <a:solidFill>
                <a:srgbClr val="800000"/>
              </a:solidFill>
              <a:latin typeface="Arial" pitchFamily="34" charset="0"/>
              <a:cs typeface="Arial" pitchFamily="34" charset="0"/>
            </a:endParaRPr>
          </a:p>
        </p:txBody>
      </p:sp>
      <p:sp>
        <p:nvSpPr>
          <p:cNvPr id="5128" name="Text Box 8"/>
          <p:cNvSpPr txBox="1">
            <a:spLocks noChangeArrowheads="1"/>
          </p:cNvSpPr>
          <p:nvPr/>
        </p:nvSpPr>
        <p:spPr bwMode="auto">
          <a:xfrm>
            <a:off x="1524000" y="3048000"/>
            <a:ext cx="3048000" cy="876779"/>
          </a:xfrm>
          <a:prstGeom prst="rect">
            <a:avLst/>
          </a:prstGeom>
          <a:noFill/>
          <a:ln w="9525">
            <a:noFill/>
            <a:round/>
            <a:headEnd/>
            <a:tailEnd/>
          </a:ln>
          <a:effectLst/>
        </p:spPr>
        <p:txBody>
          <a:bodyPr lIns="90000" tIns="46800" rIns="90000" bIns="46800">
            <a:spAutoFit/>
          </a:bodyPr>
          <a:lstStyle/>
          <a:p>
            <a:pPr algn="ctr">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smtClean="0">
                <a:solidFill>
                  <a:srgbClr val="333399"/>
                </a:solidFill>
                <a:latin typeface="Arial" pitchFamily="34" charset="0"/>
                <a:cs typeface="Arial" pitchFamily="34" charset="0"/>
              </a:rPr>
              <a:t>Latência</a:t>
            </a:r>
            <a:endParaRPr lang="it-IT" sz="2000" dirty="0">
              <a:solidFill>
                <a:srgbClr val="000000"/>
              </a:solidFill>
              <a:latin typeface="Arial" pitchFamily="34" charset="0"/>
              <a:cs typeface="Arial" pitchFamily="34" charset="0"/>
            </a:endParaRPr>
          </a:p>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a:solidFill>
                  <a:srgbClr val="800000"/>
                </a:solidFill>
                <a:latin typeface="Arial" pitchFamily="34" charset="0"/>
                <a:cs typeface="Arial" pitchFamily="34" charset="0"/>
              </a:rPr>
              <a:t>Cultura</a:t>
            </a:r>
          </a:p>
        </p:txBody>
      </p:sp>
      <p:sp>
        <p:nvSpPr>
          <p:cNvPr id="5129" name="Text Box 9"/>
          <p:cNvSpPr txBox="1">
            <a:spLocks noChangeArrowheads="1"/>
          </p:cNvSpPr>
          <p:nvPr/>
        </p:nvSpPr>
        <p:spPr bwMode="auto">
          <a:xfrm>
            <a:off x="4724400" y="3048000"/>
            <a:ext cx="3048000" cy="876779"/>
          </a:xfrm>
          <a:prstGeom prst="rect">
            <a:avLst/>
          </a:prstGeom>
          <a:noFill/>
          <a:ln w="9525">
            <a:noFill/>
            <a:round/>
            <a:headEnd/>
            <a:tailEnd/>
          </a:ln>
          <a:effectLst/>
        </p:spPr>
        <p:txBody>
          <a:bodyPr lIns="90000" tIns="46800" rIns="90000" bIns="46800">
            <a:spAutoFit/>
          </a:bodyPr>
          <a:lstStyle/>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smtClean="0">
                <a:solidFill>
                  <a:srgbClr val="333399"/>
                </a:solidFill>
                <a:latin typeface="Arial" pitchFamily="34" charset="0"/>
                <a:cs typeface="Arial" pitchFamily="34" charset="0"/>
              </a:rPr>
              <a:t>Integração</a:t>
            </a:r>
            <a:endParaRPr lang="it-IT" sz="2000" dirty="0">
              <a:solidFill>
                <a:srgbClr val="000000"/>
              </a:solidFill>
              <a:latin typeface="Arial" pitchFamily="34" charset="0"/>
              <a:cs typeface="Arial" pitchFamily="34" charset="0"/>
            </a:endParaRPr>
          </a:p>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a:solidFill>
                  <a:srgbClr val="800000"/>
                </a:solidFill>
                <a:latin typeface="Arial" pitchFamily="34" charset="0"/>
                <a:cs typeface="Arial" pitchFamily="34" charset="0"/>
              </a:rPr>
              <a:t>Sistema </a:t>
            </a:r>
            <a:r>
              <a:rPr lang="it-IT" sz="2000" b="1" dirty="0" smtClean="0">
                <a:solidFill>
                  <a:srgbClr val="800000"/>
                </a:solidFill>
                <a:latin typeface="Arial" pitchFamily="34" charset="0"/>
                <a:cs typeface="Arial" pitchFamily="34" charset="0"/>
              </a:rPr>
              <a:t>social</a:t>
            </a:r>
            <a:endParaRPr lang="it-IT" sz="2000" b="1" dirty="0">
              <a:solidFill>
                <a:srgbClr val="800000"/>
              </a:solidFill>
              <a:latin typeface="Arial" pitchFamily="34" charset="0"/>
              <a:cs typeface="Arial" pitchFamily="34" charset="0"/>
            </a:endParaRPr>
          </a:p>
        </p:txBody>
      </p:sp>
      <p:sp>
        <p:nvSpPr>
          <p:cNvPr id="5130" name="Text Box 10"/>
          <p:cNvSpPr txBox="1">
            <a:spLocks noChangeArrowheads="1"/>
          </p:cNvSpPr>
          <p:nvPr/>
        </p:nvSpPr>
        <p:spPr bwMode="auto">
          <a:xfrm>
            <a:off x="755576" y="1124744"/>
            <a:ext cx="533400" cy="648512"/>
          </a:xfrm>
          <a:prstGeom prst="rect">
            <a:avLst/>
          </a:prstGeom>
          <a:noFill/>
          <a:ln w="9525">
            <a:noFill/>
            <a:round/>
            <a:headEnd/>
            <a:tailEnd/>
          </a:ln>
          <a:effectLst/>
        </p:spPr>
        <p:txBody>
          <a:bodyPr lIns="90000" tIns="46800" rIns="90000" bIns="46800">
            <a:spAutoFit/>
          </a:bodyPr>
          <a:lstStyle/>
          <a:p>
            <a:pPr algn="ctr">
              <a:spcBef>
                <a:spcPts val="1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3600" dirty="0">
                <a:solidFill>
                  <a:srgbClr val="800000"/>
                </a:solidFill>
              </a:rPr>
              <a:t>A</a:t>
            </a:r>
          </a:p>
        </p:txBody>
      </p:sp>
      <p:sp>
        <p:nvSpPr>
          <p:cNvPr id="5131" name="Text Box 11"/>
          <p:cNvSpPr txBox="1">
            <a:spLocks noChangeArrowheads="1"/>
          </p:cNvSpPr>
          <p:nvPr/>
        </p:nvSpPr>
        <p:spPr bwMode="auto">
          <a:xfrm>
            <a:off x="7956376" y="1196752"/>
            <a:ext cx="533400" cy="648512"/>
          </a:xfrm>
          <a:prstGeom prst="rect">
            <a:avLst/>
          </a:prstGeom>
          <a:noFill/>
          <a:ln w="9525">
            <a:noFill/>
            <a:round/>
            <a:headEnd/>
            <a:tailEnd/>
          </a:ln>
          <a:effectLst/>
        </p:spPr>
        <p:txBody>
          <a:bodyPr lIns="90000" tIns="46800" rIns="90000" bIns="46800">
            <a:spAutoFit/>
          </a:bodyPr>
          <a:lstStyle/>
          <a:p>
            <a:pPr algn="ctr">
              <a:spcBef>
                <a:spcPts val="1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3600" dirty="0">
                <a:solidFill>
                  <a:srgbClr val="800000"/>
                </a:solidFill>
              </a:rPr>
              <a:t>G</a:t>
            </a:r>
          </a:p>
        </p:txBody>
      </p:sp>
      <p:sp>
        <p:nvSpPr>
          <p:cNvPr id="5132" name="Text Box 12"/>
          <p:cNvSpPr txBox="1">
            <a:spLocks noChangeArrowheads="1"/>
          </p:cNvSpPr>
          <p:nvPr/>
        </p:nvSpPr>
        <p:spPr bwMode="auto">
          <a:xfrm>
            <a:off x="7956376" y="3501008"/>
            <a:ext cx="533400" cy="648512"/>
          </a:xfrm>
          <a:prstGeom prst="rect">
            <a:avLst/>
          </a:prstGeom>
          <a:noFill/>
          <a:ln w="9525">
            <a:noFill/>
            <a:round/>
            <a:headEnd/>
            <a:tailEnd/>
          </a:ln>
          <a:effectLst/>
        </p:spPr>
        <p:txBody>
          <a:bodyPr lIns="90000" tIns="46800" rIns="90000" bIns="46800">
            <a:spAutoFit/>
          </a:bodyPr>
          <a:lstStyle/>
          <a:p>
            <a:pPr algn="ctr">
              <a:spcBef>
                <a:spcPts val="1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3600" dirty="0">
                <a:solidFill>
                  <a:srgbClr val="800000"/>
                </a:solidFill>
              </a:rPr>
              <a:t>I</a:t>
            </a:r>
          </a:p>
        </p:txBody>
      </p:sp>
      <p:sp>
        <p:nvSpPr>
          <p:cNvPr id="5133" name="Text Box 13"/>
          <p:cNvSpPr txBox="1">
            <a:spLocks noChangeArrowheads="1"/>
          </p:cNvSpPr>
          <p:nvPr/>
        </p:nvSpPr>
        <p:spPr bwMode="auto">
          <a:xfrm>
            <a:off x="755576" y="3573016"/>
            <a:ext cx="533400" cy="648512"/>
          </a:xfrm>
          <a:prstGeom prst="rect">
            <a:avLst/>
          </a:prstGeom>
          <a:noFill/>
          <a:ln w="9525">
            <a:noFill/>
            <a:round/>
            <a:headEnd/>
            <a:tailEnd/>
          </a:ln>
          <a:effectLst/>
        </p:spPr>
        <p:txBody>
          <a:bodyPr lIns="90000" tIns="46800" rIns="90000" bIns="46800">
            <a:spAutoFit/>
          </a:bodyPr>
          <a:lstStyle/>
          <a:p>
            <a:pPr algn="ctr">
              <a:spcBef>
                <a:spcPts val="1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3600" dirty="0">
                <a:solidFill>
                  <a:srgbClr val="800000"/>
                </a:solidFill>
              </a:rPr>
              <a:t>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b="1" dirty="0" smtClean="0">
                <a:latin typeface="Arial" pitchFamily="34" charset="0"/>
                <a:cs typeface="Arial" pitchFamily="34" charset="0"/>
              </a:rPr>
              <a:t>Hierarquia de controle do sistema</a:t>
            </a:r>
            <a:endParaRPr lang="pt-BR" sz="3600" b="1" dirty="0">
              <a:latin typeface="Arial" pitchFamily="34" charset="0"/>
              <a:cs typeface="Arial" pitchFamily="34" charset="0"/>
            </a:endParaRPr>
          </a:p>
        </p:txBody>
      </p:sp>
      <p:sp>
        <p:nvSpPr>
          <p:cNvPr id="5" name="Espaço Reservado para Conteúdo 2"/>
          <p:cNvSpPr>
            <a:spLocks noGrp="1"/>
          </p:cNvSpPr>
          <p:nvPr>
            <p:ph idx="1"/>
          </p:nvPr>
        </p:nvSpPr>
        <p:spPr>
          <a:xfrm>
            <a:off x="457200" y="1600201"/>
            <a:ext cx="8229600" cy="1180728"/>
          </a:xfrm>
        </p:spPr>
        <p:txBody>
          <a:bodyPr/>
          <a:lstStyle/>
          <a:p>
            <a:r>
              <a:rPr lang="pt-BR" dirty="0" smtClean="0">
                <a:latin typeface="Arial" pitchFamily="34" charset="0"/>
                <a:cs typeface="Arial" pitchFamily="34" charset="0"/>
              </a:rPr>
              <a:t>O que permite de manter o sistema unido? É uma hierarquia de controle do sistema.</a:t>
            </a:r>
            <a:endParaRPr lang="pt-BR" dirty="0">
              <a:latin typeface="Arial" pitchFamily="34" charset="0"/>
              <a:cs typeface="Arial" pitchFamily="34" charset="0"/>
            </a:endParaRPr>
          </a:p>
        </p:txBody>
      </p:sp>
      <p:pic>
        <p:nvPicPr>
          <p:cNvPr id="6" name="Imagem 5"/>
          <p:cNvPicPr/>
          <p:nvPr/>
        </p:nvPicPr>
        <p:blipFill>
          <a:blip r:embed="rId2" cstate="print"/>
          <a:srcRect/>
          <a:stretch>
            <a:fillRect/>
          </a:stretch>
        </p:blipFill>
        <p:spPr bwMode="auto">
          <a:xfrm>
            <a:off x="611560" y="2924945"/>
            <a:ext cx="3528392" cy="2376264"/>
          </a:xfrm>
          <a:prstGeom prst="rect">
            <a:avLst/>
          </a:prstGeom>
          <a:noFill/>
          <a:ln w="9525">
            <a:noFill/>
            <a:miter lim="800000"/>
            <a:headEnd/>
            <a:tailEnd/>
          </a:ln>
        </p:spPr>
      </p:pic>
      <p:sp>
        <p:nvSpPr>
          <p:cNvPr id="7" name="CaixaDeTexto 6"/>
          <p:cNvSpPr txBox="1"/>
          <p:nvPr/>
        </p:nvSpPr>
        <p:spPr>
          <a:xfrm>
            <a:off x="4860032" y="2780928"/>
            <a:ext cx="4032448" cy="2862322"/>
          </a:xfrm>
          <a:prstGeom prst="rect">
            <a:avLst/>
          </a:prstGeom>
          <a:noFill/>
        </p:spPr>
        <p:txBody>
          <a:bodyPr wrap="square" rtlCol="0">
            <a:spAutoFit/>
          </a:bodyPr>
          <a:lstStyle/>
          <a:p>
            <a:r>
              <a:rPr lang="pt-BR" sz="2000" dirty="0" smtClean="0">
                <a:latin typeface="Arial" pitchFamily="34" charset="0"/>
                <a:cs typeface="Arial" pitchFamily="34" charset="0"/>
              </a:rPr>
              <a:t>Valores (nível mais geral). Depois as normas (em ordem de importância, na integração das partes), papeis sociais (como fins de cada organização ou indivíduo),  sanções em último nível (sanções positivas pra quem de adapta, negativas pra quem não se adapta). </a:t>
            </a:r>
            <a:endParaRPr lang="pt-B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Marcador de Posição de Conteúdo 2"/>
          <p:cNvSpPr>
            <a:spLocks noGrp="1"/>
          </p:cNvSpPr>
          <p:nvPr>
            <p:ph idx="1"/>
          </p:nvPr>
        </p:nvSpPr>
        <p:spPr/>
        <p:txBody>
          <a:bodyPr>
            <a:normAutofit/>
          </a:bodyPr>
          <a:lstStyle/>
          <a:p>
            <a:pPr eaLnBrk="1" hangingPunct="1"/>
            <a:r>
              <a:rPr lang="pt-PT" sz="2000" b="1" u="sng" dirty="0" smtClean="0">
                <a:latin typeface="Arial" pitchFamily="34" charset="0"/>
                <a:cs typeface="Arial" pitchFamily="34" charset="0"/>
              </a:rPr>
              <a:t>O sistema social é interiorizado pelo ator</a:t>
            </a:r>
          </a:p>
          <a:p>
            <a:pPr lvl="1" eaLnBrk="1" hangingPunct="1"/>
            <a:r>
              <a:rPr lang="pt-PT" sz="2000" dirty="0" smtClean="0">
                <a:solidFill>
                  <a:srgbClr val="0070C0"/>
                </a:solidFill>
                <a:latin typeface="Arial" pitchFamily="34" charset="0"/>
                <a:cs typeface="Arial" pitchFamily="34" charset="0"/>
              </a:rPr>
              <a:t>Variáveis de configuração </a:t>
            </a:r>
            <a:r>
              <a:rPr lang="pt-PT" sz="2000" dirty="0" smtClean="0">
                <a:latin typeface="Arial" pitchFamily="34" charset="0"/>
                <a:cs typeface="Arial" pitchFamily="34" charset="0"/>
              </a:rPr>
              <a:t>(</a:t>
            </a:r>
            <a:r>
              <a:rPr lang="pt-PT" sz="2000" i="1" dirty="0" smtClean="0">
                <a:latin typeface="Arial" pitchFamily="34" charset="0"/>
                <a:cs typeface="Arial" pitchFamily="34" charset="0"/>
              </a:rPr>
              <a:t>pattern variables</a:t>
            </a:r>
            <a:r>
              <a:rPr lang="pt-PT" sz="2000" dirty="0" smtClean="0">
                <a:latin typeface="Arial" pitchFamily="34" charset="0"/>
                <a:cs typeface="Arial" pitchFamily="34" charset="0"/>
              </a:rPr>
              <a:t>) ou modelos dicotómicos de valores com carácter exaustivo e universal, impostos aos actores, levando-os a fazer opções.</a:t>
            </a:r>
          </a:p>
        </p:txBody>
      </p:sp>
      <p:graphicFrame>
        <p:nvGraphicFramePr>
          <p:cNvPr id="4" name="Diagrama 3"/>
          <p:cNvGraphicFramePr/>
          <p:nvPr/>
        </p:nvGraphicFramePr>
        <p:xfrm>
          <a:off x="683568" y="3356992"/>
          <a:ext cx="7200800" cy="23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Marcador de Posição do Número do Diapositivo 8"/>
          <p:cNvSpPr>
            <a:spLocks noGrp="1"/>
          </p:cNvSpPr>
          <p:nvPr>
            <p:ph type="sldNum" sz="quarter" idx="12"/>
          </p:nvPr>
        </p:nvSpPr>
        <p:spPr/>
        <p:txBody>
          <a:bodyPr/>
          <a:lstStyle/>
          <a:p>
            <a:pPr>
              <a:defRPr/>
            </a:pPr>
            <a:fld id="{90320A33-C989-4B9B-AF0F-6CF498EBBA43}" type="slidenum">
              <a:rPr lang="pt-PT" smtClean="0"/>
              <a:pPr>
                <a:defRPr/>
              </a:pPr>
              <a:t>14</a:t>
            </a:fld>
            <a:endParaRPr lang="pt-PT"/>
          </a:p>
        </p:txBody>
      </p:sp>
      <p:sp>
        <p:nvSpPr>
          <p:cNvPr id="7" name="Título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Variáveis estruturais</a:t>
            </a:r>
            <a:endParaRPr kumimoji="0" lang="pt-BR" sz="44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10" name="CaixaDeTexto 9"/>
          <p:cNvSpPr txBox="1"/>
          <p:nvPr/>
        </p:nvSpPr>
        <p:spPr>
          <a:xfrm>
            <a:off x="1331640" y="6119336"/>
            <a:ext cx="2520280" cy="523220"/>
          </a:xfrm>
          <a:prstGeom prst="rect">
            <a:avLst/>
          </a:prstGeom>
          <a:noFill/>
        </p:spPr>
        <p:txBody>
          <a:bodyPr wrap="square" rtlCol="0">
            <a:spAutoFit/>
          </a:bodyPr>
          <a:lstStyle/>
          <a:p>
            <a:r>
              <a:rPr lang="pt-BR" sz="1400" dirty="0" smtClean="0">
                <a:latin typeface="Arial" pitchFamily="34" charset="0"/>
                <a:cs typeface="Arial" pitchFamily="34" charset="0"/>
              </a:rPr>
              <a:t>Penso da minha forma o me  deixo influenciar?</a:t>
            </a:r>
            <a:endParaRPr lang="pt-BR" sz="1400" dirty="0">
              <a:latin typeface="Arial" pitchFamily="34" charset="0"/>
              <a:cs typeface="Arial" pitchFamily="34" charset="0"/>
            </a:endParaRPr>
          </a:p>
        </p:txBody>
      </p:sp>
      <p:cxnSp>
        <p:nvCxnSpPr>
          <p:cNvPr id="12" name="Conector de seta reta 11"/>
          <p:cNvCxnSpPr>
            <a:stCxn id="10" idx="0"/>
          </p:cNvCxnSpPr>
          <p:nvPr/>
        </p:nvCxnSpPr>
        <p:spPr>
          <a:xfrm flipV="1">
            <a:off x="2591780" y="5589240"/>
            <a:ext cx="0" cy="530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CaixaDeTexto 12"/>
          <p:cNvSpPr txBox="1"/>
          <p:nvPr/>
        </p:nvSpPr>
        <p:spPr>
          <a:xfrm>
            <a:off x="4067944" y="6021288"/>
            <a:ext cx="2016224" cy="523220"/>
          </a:xfrm>
          <a:prstGeom prst="rect">
            <a:avLst/>
          </a:prstGeom>
          <a:noFill/>
        </p:spPr>
        <p:txBody>
          <a:bodyPr wrap="square" rtlCol="0">
            <a:spAutoFit/>
          </a:bodyPr>
          <a:lstStyle/>
          <a:p>
            <a:r>
              <a:rPr lang="pt-BR" sz="1400" dirty="0" smtClean="0">
                <a:latin typeface="Arial" pitchFamily="34" charset="0"/>
                <a:cs typeface="Arial" pitchFamily="34" charset="0"/>
              </a:rPr>
              <a:t>Sou rico porque mereci ou é pelo meu papai?</a:t>
            </a:r>
            <a:endParaRPr lang="pt-BR" sz="1400" dirty="0">
              <a:latin typeface="Arial" pitchFamily="34" charset="0"/>
              <a:cs typeface="Arial" pitchFamily="34" charset="0"/>
            </a:endParaRPr>
          </a:p>
        </p:txBody>
      </p:sp>
      <p:cxnSp>
        <p:nvCxnSpPr>
          <p:cNvPr id="15" name="Conector de seta reta 14"/>
          <p:cNvCxnSpPr/>
          <p:nvPr/>
        </p:nvCxnSpPr>
        <p:spPr>
          <a:xfrm flipV="1">
            <a:off x="5436096" y="5589240"/>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CaixaDeTexto 17"/>
          <p:cNvSpPr txBox="1"/>
          <p:nvPr/>
        </p:nvSpPr>
        <p:spPr>
          <a:xfrm>
            <a:off x="6444208" y="5903893"/>
            <a:ext cx="2699792" cy="954107"/>
          </a:xfrm>
          <a:prstGeom prst="rect">
            <a:avLst/>
          </a:prstGeom>
          <a:noFill/>
        </p:spPr>
        <p:txBody>
          <a:bodyPr wrap="square" rtlCol="0">
            <a:spAutoFit/>
          </a:bodyPr>
          <a:lstStyle/>
          <a:p>
            <a:r>
              <a:rPr lang="pt-BR" sz="1400" dirty="0" smtClean="0">
                <a:latin typeface="Arial" pitchFamily="34" charset="0"/>
                <a:cs typeface="Arial" pitchFamily="34" charset="0"/>
              </a:rPr>
              <a:t>Tenho que tratar as pessoas – e.g. um servidor público - especificadamente,  ou tratá-lo pela posição dele?</a:t>
            </a:r>
            <a:endParaRPr lang="pt-BR" sz="1400" dirty="0">
              <a:latin typeface="Arial" pitchFamily="34" charset="0"/>
              <a:cs typeface="Arial" pitchFamily="34" charset="0"/>
            </a:endParaRPr>
          </a:p>
        </p:txBody>
      </p:sp>
      <p:cxnSp>
        <p:nvCxnSpPr>
          <p:cNvPr id="20" name="Conector de seta reta 19"/>
          <p:cNvCxnSpPr/>
          <p:nvPr/>
        </p:nvCxnSpPr>
        <p:spPr>
          <a:xfrm flipV="1">
            <a:off x="7020272" y="5517232"/>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err="1" smtClean="0">
                <a:latin typeface="Arial" pitchFamily="34" charset="0"/>
                <a:cs typeface="Arial" pitchFamily="34" charset="0"/>
              </a:rPr>
              <a:t>Parsons</a:t>
            </a:r>
            <a:r>
              <a:rPr lang="pt-BR" b="1" dirty="0" smtClean="0">
                <a:latin typeface="Arial" pitchFamily="34" charset="0"/>
                <a:cs typeface="Arial" pitchFamily="34" charset="0"/>
              </a:rPr>
              <a:t> | «institucionalização»</a:t>
            </a:r>
            <a:endParaRPr lang="pt-BR" b="1" dirty="0">
              <a:latin typeface="Arial" pitchFamily="34" charset="0"/>
              <a:cs typeface="Arial" pitchFamily="34" charset="0"/>
            </a:endParaRPr>
          </a:p>
        </p:txBody>
      </p:sp>
      <p:sp>
        <p:nvSpPr>
          <p:cNvPr id="3" name="Espaço Reservado para Conteúdo 2"/>
          <p:cNvSpPr>
            <a:spLocks noGrp="1"/>
          </p:cNvSpPr>
          <p:nvPr>
            <p:ph idx="1"/>
          </p:nvPr>
        </p:nvSpPr>
        <p:spPr/>
        <p:txBody>
          <a:bodyPr>
            <a:normAutofit/>
          </a:bodyPr>
          <a:lstStyle/>
          <a:p>
            <a:r>
              <a:rPr lang="pt-BR" sz="2800" dirty="0" smtClean="0">
                <a:latin typeface="Arial" pitchFamily="34" charset="0"/>
                <a:cs typeface="Arial" pitchFamily="34" charset="0"/>
              </a:rPr>
              <a:t>Chamamos </a:t>
            </a:r>
            <a:r>
              <a:rPr lang="pt-BR" sz="2800" b="1" dirty="0" smtClean="0">
                <a:latin typeface="Arial" pitchFamily="34" charset="0"/>
                <a:cs typeface="Arial" pitchFamily="34" charset="0"/>
              </a:rPr>
              <a:t>«institucionalização» </a:t>
            </a:r>
            <a:r>
              <a:rPr lang="pt-BR" sz="2800" dirty="0" smtClean="0">
                <a:latin typeface="Arial" pitchFamily="34" charset="0"/>
                <a:cs typeface="Arial" pitchFamily="34" charset="0"/>
              </a:rPr>
              <a:t>a integração das expectativas de papel e dos padrões de sanção [positiva ou negativa], com o sistema de valores generalizado e comum, vigente para os membros da coletividade [...]</a:t>
            </a:r>
          </a:p>
          <a:p>
            <a:r>
              <a:rPr lang="pt-BR" sz="2800" dirty="0" smtClean="0">
                <a:latin typeface="Arial" pitchFamily="34" charset="0"/>
                <a:cs typeface="Arial" pitchFamily="34" charset="0"/>
              </a:rPr>
              <a:t>Quanto mais estruturado o sistema, maior institucionalização</a:t>
            </a:r>
            <a:endParaRPr lang="pt-B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1556792"/>
            <a:ext cx="8229600" cy="3993307"/>
          </a:xfrm>
        </p:spPr>
        <p:txBody>
          <a:bodyPr>
            <a:noAutofit/>
          </a:bodyPr>
          <a:lstStyle/>
          <a:p>
            <a:r>
              <a:rPr lang="pt-BR" sz="2400" dirty="0" smtClean="0">
                <a:latin typeface="Arial" pitchFamily="34" charset="0"/>
                <a:cs typeface="Arial" pitchFamily="34" charset="0"/>
              </a:rPr>
              <a:t>«General </a:t>
            </a:r>
            <a:r>
              <a:rPr lang="pt-BR" sz="2400" dirty="0" err="1" smtClean="0">
                <a:latin typeface="Arial" pitchFamily="34" charset="0"/>
                <a:cs typeface="Arial" pitchFamily="34" charset="0"/>
              </a:rPr>
              <a:t>theory</a:t>
            </a:r>
            <a:r>
              <a:rPr lang="pt-BR" sz="2400" dirty="0" smtClean="0">
                <a:latin typeface="Arial" pitchFamily="34" charset="0"/>
                <a:cs typeface="Arial" pitchFamily="34" charset="0"/>
              </a:rPr>
              <a:t> </a:t>
            </a:r>
            <a:r>
              <a:rPr lang="pt-BR" sz="2400" dirty="0" err="1" smtClean="0">
                <a:latin typeface="Arial" pitchFamily="34" charset="0"/>
                <a:cs typeface="Arial" pitchFamily="34" charset="0"/>
              </a:rPr>
              <a:t>of</a:t>
            </a:r>
            <a:r>
              <a:rPr lang="pt-BR" sz="2400" dirty="0" smtClean="0">
                <a:latin typeface="Arial" pitchFamily="34" charset="0"/>
                <a:cs typeface="Arial" pitchFamily="34" charset="0"/>
              </a:rPr>
              <a:t> </a:t>
            </a:r>
            <a:r>
              <a:rPr lang="pt-BR" sz="2400" dirty="0" err="1" smtClean="0">
                <a:latin typeface="Arial" pitchFamily="34" charset="0"/>
                <a:cs typeface="Arial" pitchFamily="34" charset="0"/>
              </a:rPr>
              <a:t>action</a:t>
            </a:r>
            <a:r>
              <a:rPr lang="pt-BR" sz="2400" dirty="0" smtClean="0">
                <a:latin typeface="Arial" pitchFamily="34" charset="0"/>
                <a:cs typeface="Arial" pitchFamily="34" charset="0"/>
              </a:rPr>
              <a:t>». </a:t>
            </a:r>
          </a:p>
          <a:p>
            <a:r>
              <a:rPr lang="pt-PT" sz="2400" dirty="0" smtClean="0">
                <a:latin typeface="Arial" pitchFamily="34" charset="0"/>
                <a:cs typeface="Arial" pitchFamily="34" charset="0"/>
              </a:rPr>
              <a:t>Talcott Parsons (1902-1979) tenta constuir uma “grande teoria” a partir de uma perspectiva estrutural-funcionalista</a:t>
            </a:r>
          </a:p>
          <a:p>
            <a:r>
              <a:rPr lang="pt-PT" sz="2400" dirty="0" smtClean="0">
                <a:latin typeface="Arial" pitchFamily="34" charset="0"/>
                <a:cs typeface="Arial" pitchFamily="34" charset="0"/>
              </a:rPr>
              <a:t>A sua obra tem 3 momentos importantes: 1937, </a:t>
            </a:r>
            <a:r>
              <a:rPr lang="pt-PT" sz="2400" i="1" dirty="0" smtClean="0">
                <a:latin typeface="Arial" pitchFamily="34" charset="0"/>
                <a:cs typeface="Arial" pitchFamily="34" charset="0"/>
              </a:rPr>
              <a:t>The structure of social action</a:t>
            </a:r>
            <a:r>
              <a:rPr lang="pt-PT" sz="2400" dirty="0" smtClean="0">
                <a:latin typeface="Arial" pitchFamily="34" charset="0"/>
                <a:cs typeface="Arial" pitchFamily="34" charset="0"/>
              </a:rPr>
              <a:t>; 1951, </a:t>
            </a:r>
            <a:r>
              <a:rPr lang="pt-PT" sz="2400" i="1" dirty="0" smtClean="0">
                <a:latin typeface="Arial" pitchFamily="34" charset="0"/>
                <a:cs typeface="Arial" pitchFamily="34" charset="0"/>
              </a:rPr>
              <a:t>The social system</a:t>
            </a:r>
            <a:r>
              <a:rPr lang="pt-PT" sz="2400" dirty="0" smtClean="0">
                <a:latin typeface="Arial" pitchFamily="34" charset="0"/>
                <a:cs typeface="Arial" pitchFamily="34" charset="0"/>
              </a:rPr>
              <a:t>; 1953, </a:t>
            </a:r>
            <a:r>
              <a:rPr lang="pt-PT" sz="2400" i="1" dirty="0" smtClean="0">
                <a:latin typeface="Arial" pitchFamily="34" charset="0"/>
                <a:cs typeface="Arial" pitchFamily="34" charset="0"/>
              </a:rPr>
              <a:t>Working papers in the theory of action</a:t>
            </a:r>
            <a:r>
              <a:rPr lang="pt-PT" sz="2400" dirty="0" smtClean="0">
                <a:latin typeface="Arial" pitchFamily="34" charset="0"/>
                <a:cs typeface="Arial" pitchFamily="34" charset="0"/>
              </a:rPr>
              <a:t>; 1957, </a:t>
            </a:r>
            <a:r>
              <a:rPr lang="pt-PT" sz="2400" i="1" dirty="0" smtClean="0">
                <a:latin typeface="Arial" pitchFamily="34" charset="0"/>
                <a:cs typeface="Arial" pitchFamily="34" charset="0"/>
              </a:rPr>
              <a:t>Toward a General Theory of Action</a:t>
            </a:r>
            <a:r>
              <a:rPr lang="pt-PT" sz="2400" dirty="0" smtClean="0">
                <a:latin typeface="Arial" pitchFamily="34" charset="0"/>
                <a:cs typeface="Arial" pitchFamily="34" charset="0"/>
              </a:rPr>
              <a:t>; 1971, </a:t>
            </a:r>
            <a:r>
              <a:rPr lang="pt-PT" sz="2400" i="1" dirty="0" smtClean="0">
                <a:latin typeface="Arial" pitchFamily="34" charset="0"/>
                <a:cs typeface="Arial" pitchFamily="34" charset="0"/>
              </a:rPr>
              <a:t>The system of Modern Societies</a:t>
            </a:r>
            <a:r>
              <a:rPr lang="pt-PT" sz="2400" dirty="0" smtClean="0">
                <a:latin typeface="Arial" pitchFamily="34" charset="0"/>
                <a:cs typeface="Arial" pitchFamily="34" charset="0"/>
              </a:rPr>
              <a:t>; </a:t>
            </a:r>
            <a:r>
              <a:rPr lang="pt-BR" sz="2400" i="1" dirty="0" smtClean="0">
                <a:latin typeface="Arial" pitchFamily="34" charset="0"/>
                <a:cs typeface="Arial" pitchFamily="34" charset="0"/>
              </a:rPr>
              <a:t>A Universidade Americana - com G. </a:t>
            </a:r>
            <a:r>
              <a:rPr lang="pt-BR" sz="2400" i="1" dirty="0" err="1" smtClean="0">
                <a:latin typeface="Arial" pitchFamily="34" charset="0"/>
                <a:cs typeface="Arial" pitchFamily="34" charset="0"/>
              </a:rPr>
              <a:t>Platt</a:t>
            </a:r>
            <a:r>
              <a:rPr lang="pt-BR" sz="2400" i="1" dirty="0" smtClean="0">
                <a:latin typeface="Arial" pitchFamily="34" charset="0"/>
                <a:cs typeface="Arial" pitchFamily="34" charset="0"/>
              </a:rPr>
              <a:t> (1973)</a:t>
            </a:r>
            <a:endParaRPr lang="pt-PT" sz="2400" i="1" dirty="0" smtClean="0">
              <a:latin typeface="Arial" pitchFamily="34" charset="0"/>
              <a:cs typeface="Arial" pitchFamily="34" charset="0"/>
            </a:endParaRPr>
          </a:p>
          <a:p>
            <a:endParaRPr lang="pt-BR" sz="2400" dirty="0" smtClean="0">
              <a:latin typeface="Arial" pitchFamily="34" charset="0"/>
              <a:cs typeface="Arial" pitchFamily="34" charset="0"/>
            </a:endParaRPr>
          </a:p>
          <a:p>
            <a:endParaRPr lang="pt-BR" sz="2400" dirty="0">
              <a:latin typeface="Arial" pitchFamily="34" charset="0"/>
              <a:cs typeface="Arial" pitchFamily="34" charset="0"/>
            </a:endParaRPr>
          </a:p>
        </p:txBody>
      </p:sp>
      <p:sp>
        <p:nvSpPr>
          <p:cNvPr id="4" name="Título 1"/>
          <p:cNvSpPr>
            <a:spLocks noGrp="1"/>
          </p:cNvSpPr>
          <p:nvPr>
            <p:ph type="title"/>
          </p:nvPr>
        </p:nvSpPr>
        <p:spPr>
          <a:xfrm>
            <a:off x="457200" y="274638"/>
            <a:ext cx="8229600" cy="1143000"/>
          </a:xfrm>
        </p:spPr>
        <p:txBody>
          <a:bodyPr>
            <a:normAutofit fontScale="90000"/>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a:t>
            </a:r>
            <a:r>
              <a:rPr lang="pt-BR" sz="4000" b="1" dirty="0" smtClean="0">
                <a:latin typeface="Arial" pitchFamily="34" charset="0"/>
                <a:cs typeface="Arial" pitchFamily="34" charset="0"/>
              </a:rPr>
              <a:t>Teoria sistêmica</a:t>
            </a:r>
            <a:endParaRPr lang="pt-BR" b="1" dirty="0" smtClean="0">
              <a:latin typeface="Arial" pitchFamily="34" charset="0"/>
              <a:cs typeface="Arial" pitchFamily="34" charset="0"/>
            </a:endParaRPr>
          </a:p>
        </p:txBody>
      </p:sp>
      <p:sp>
        <p:nvSpPr>
          <p:cNvPr id="5" name="Retângulo 4"/>
          <p:cNvSpPr/>
          <p:nvPr/>
        </p:nvSpPr>
        <p:spPr>
          <a:xfrm>
            <a:off x="0" y="6495918"/>
            <a:ext cx="9152702" cy="369332"/>
          </a:xfrm>
          <a:prstGeom prst="rect">
            <a:avLst/>
          </a:prstGeom>
        </p:spPr>
        <p:txBody>
          <a:bodyPr wrap="square">
            <a:spAutoFit/>
          </a:bodyPr>
          <a:lstStyle/>
          <a:p>
            <a:r>
              <a:rPr lang="en-US" dirty="0" smtClean="0">
                <a:latin typeface="Arial" pitchFamily="34" charset="0"/>
                <a:cs typeface="Arial" pitchFamily="34" charset="0"/>
              </a:rPr>
              <a:t>TALCOTT PARSONS. The Social System. Glencoe, Ill.: The Free Press, 1951.</a:t>
            </a:r>
            <a:endParaRPr lang="pt-BR" dirty="0">
              <a:latin typeface="Arial" pitchFamily="34" charset="0"/>
              <a:cs typeface="Arial" pitchFamily="34" charset="0"/>
            </a:endParaRPr>
          </a:p>
        </p:txBody>
      </p:sp>
    </p:spTree>
    <p:extLst>
      <p:ext uri="{BB962C8B-B14F-4D97-AF65-F5344CB8AC3E}">
        <p14:creationId xmlns="" xmlns:p14="http://schemas.microsoft.com/office/powerpoint/2010/main" val="1155503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Modelo LIGA</a:t>
            </a:r>
            <a:endParaRPr lang="pt-BR" dirty="0">
              <a:latin typeface="Arial" pitchFamily="34" charset="0"/>
              <a:cs typeface="Arial" pitchFamily="34" charset="0"/>
            </a:endParaRPr>
          </a:p>
        </p:txBody>
      </p:sp>
      <p:sp>
        <p:nvSpPr>
          <p:cNvPr id="3" name="Espaço Reservado para Conteúdo 2"/>
          <p:cNvSpPr>
            <a:spLocks noGrp="1"/>
          </p:cNvSpPr>
          <p:nvPr>
            <p:ph idx="1"/>
          </p:nvPr>
        </p:nvSpPr>
        <p:spPr/>
        <p:txBody>
          <a:bodyPr>
            <a:normAutofit fontScale="77500" lnSpcReduction="20000"/>
          </a:bodyPr>
          <a:lstStyle/>
          <a:p>
            <a:pPr marL="0" indent="0">
              <a:buNone/>
            </a:pPr>
            <a:r>
              <a:rPr lang="pt-BR" dirty="0">
                <a:latin typeface="Arial" pitchFamily="34" charset="0"/>
                <a:cs typeface="Arial" pitchFamily="34" charset="0"/>
              </a:rPr>
              <a:t>Qualquer organização social – uma instituição – deve se ocupar de algumas «funções» de base se quiser sobreviver. </a:t>
            </a:r>
            <a:endParaRPr lang="pt-BR" dirty="0" smtClean="0">
              <a:latin typeface="Arial" pitchFamily="34" charset="0"/>
              <a:cs typeface="Arial" pitchFamily="34" charset="0"/>
            </a:endParaRPr>
          </a:p>
          <a:p>
            <a:pPr marL="0" indent="0">
              <a:buNone/>
            </a:pPr>
            <a:endParaRPr lang="pt-BR" dirty="0">
              <a:latin typeface="Arial" pitchFamily="34" charset="0"/>
              <a:cs typeface="Arial" pitchFamily="34" charset="0"/>
            </a:endParaRPr>
          </a:p>
          <a:p>
            <a:r>
              <a:rPr lang="pt-BR" b="1" dirty="0" smtClean="0">
                <a:latin typeface="Arial" pitchFamily="34" charset="0"/>
                <a:cs typeface="Arial" pitchFamily="34" charset="0"/>
              </a:rPr>
              <a:t>L</a:t>
            </a:r>
            <a:r>
              <a:rPr lang="pt-BR" dirty="0">
                <a:latin typeface="Arial" pitchFamily="34" charset="0"/>
                <a:cs typeface="Arial" pitchFamily="34" charset="0"/>
              </a:rPr>
              <a:t>	</a:t>
            </a:r>
            <a:r>
              <a:rPr lang="pt-BR" dirty="0" smtClean="0">
                <a:latin typeface="Arial" pitchFamily="34" charset="0"/>
                <a:cs typeface="Arial" pitchFamily="34" charset="0"/>
              </a:rPr>
              <a:t>(</a:t>
            </a:r>
            <a:r>
              <a:rPr lang="pt-BR" i="1" dirty="0" smtClean="0">
                <a:latin typeface="Arial" pitchFamily="34" charset="0"/>
                <a:cs typeface="Arial" pitchFamily="34" charset="0"/>
              </a:rPr>
              <a:t>Latente </a:t>
            </a:r>
            <a:r>
              <a:rPr lang="pt-BR" i="1" dirty="0" err="1">
                <a:latin typeface="Arial" pitchFamily="34" charset="0"/>
                <a:cs typeface="Arial" pitchFamily="34" charset="0"/>
              </a:rPr>
              <a:t>model</a:t>
            </a:r>
            <a:r>
              <a:rPr lang="pt-BR" dirty="0">
                <a:latin typeface="Arial" pitchFamily="34" charset="0"/>
                <a:cs typeface="Arial" pitchFamily="34" charset="0"/>
              </a:rPr>
              <a:t>) 	</a:t>
            </a:r>
            <a:endParaRPr lang="pt-BR" dirty="0" smtClean="0">
              <a:latin typeface="Arial" pitchFamily="34" charset="0"/>
              <a:cs typeface="Arial" pitchFamily="34" charset="0"/>
            </a:endParaRPr>
          </a:p>
          <a:p>
            <a:pPr marL="0" indent="0">
              <a:buNone/>
            </a:pPr>
            <a:r>
              <a:rPr lang="pt-BR" dirty="0">
                <a:latin typeface="Arial" pitchFamily="34" charset="0"/>
                <a:cs typeface="Arial" pitchFamily="34" charset="0"/>
              </a:rPr>
              <a:t>	</a:t>
            </a:r>
            <a:r>
              <a:rPr lang="pt-BR" dirty="0" smtClean="0">
                <a:latin typeface="Arial" pitchFamily="34" charset="0"/>
                <a:cs typeface="Arial" pitchFamily="34" charset="0"/>
              </a:rPr>
              <a:t>Manter </a:t>
            </a:r>
            <a:r>
              <a:rPr lang="pt-BR" dirty="0">
                <a:latin typeface="Arial" pitchFamily="34" charset="0"/>
                <a:cs typeface="Arial" pitchFamily="34" charset="0"/>
              </a:rPr>
              <a:t>seu modelo </a:t>
            </a:r>
            <a:r>
              <a:rPr lang="pt-BR" dirty="0" smtClean="0">
                <a:latin typeface="Arial" pitchFamily="34" charset="0"/>
                <a:cs typeface="Arial" pitchFamily="34" charset="0"/>
              </a:rPr>
              <a:t>latente</a:t>
            </a:r>
          </a:p>
          <a:p>
            <a:r>
              <a:rPr lang="pt-BR" b="1" dirty="0" smtClean="0">
                <a:latin typeface="Arial" pitchFamily="34" charset="0"/>
                <a:cs typeface="Arial" pitchFamily="34" charset="0"/>
              </a:rPr>
              <a:t>I</a:t>
            </a:r>
            <a:r>
              <a:rPr lang="pt-BR" dirty="0">
                <a:latin typeface="Arial" pitchFamily="34" charset="0"/>
                <a:cs typeface="Arial" pitchFamily="34" charset="0"/>
              </a:rPr>
              <a:t>	</a:t>
            </a:r>
            <a:r>
              <a:rPr lang="pt-BR" dirty="0" smtClean="0">
                <a:latin typeface="Arial" pitchFamily="34" charset="0"/>
                <a:cs typeface="Arial" pitchFamily="34" charset="0"/>
              </a:rPr>
              <a:t>(</a:t>
            </a:r>
            <a:r>
              <a:rPr lang="pt-BR" i="1" dirty="0" err="1" smtClean="0">
                <a:latin typeface="Arial" pitchFamily="34" charset="0"/>
                <a:cs typeface="Arial" pitchFamily="34" charset="0"/>
              </a:rPr>
              <a:t>Integration</a:t>
            </a:r>
            <a:r>
              <a:rPr lang="pt-BR" dirty="0">
                <a:latin typeface="Arial" pitchFamily="34" charset="0"/>
                <a:cs typeface="Arial" pitchFamily="34" charset="0"/>
              </a:rPr>
              <a:t>)	</a:t>
            </a:r>
          </a:p>
          <a:p>
            <a:pPr marL="0" indent="0">
              <a:buNone/>
            </a:pPr>
            <a:r>
              <a:rPr lang="pt-BR" dirty="0">
                <a:latin typeface="Arial" pitchFamily="34" charset="0"/>
                <a:cs typeface="Arial" pitchFamily="34" charset="0"/>
              </a:rPr>
              <a:t>	</a:t>
            </a:r>
            <a:r>
              <a:rPr lang="pt-BR" dirty="0" smtClean="0">
                <a:latin typeface="Arial" pitchFamily="34" charset="0"/>
                <a:cs typeface="Arial" pitchFamily="34" charset="0"/>
              </a:rPr>
              <a:t>Integrar </a:t>
            </a:r>
            <a:r>
              <a:rPr lang="pt-BR" dirty="0">
                <a:latin typeface="Arial" pitchFamily="34" charset="0"/>
                <a:cs typeface="Arial" pitchFamily="34" charset="0"/>
              </a:rPr>
              <a:t>seus </a:t>
            </a:r>
            <a:r>
              <a:rPr lang="pt-BR" dirty="0" smtClean="0">
                <a:latin typeface="Arial" pitchFamily="34" charset="0"/>
                <a:cs typeface="Arial" pitchFamily="34" charset="0"/>
              </a:rPr>
              <a:t>componentes</a:t>
            </a:r>
          </a:p>
          <a:p>
            <a:r>
              <a:rPr lang="pt-BR" b="1" dirty="0" smtClean="0">
                <a:latin typeface="Arial" pitchFamily="34" charset="0"/>
                <a:cs typeface="Arial" pitchFamily="34" charset="0"/>
              </a:rPr>
              <a:t>G</a:t>
            </a:r>
            <a:r>
              <a:rPr lang="pt-BR" dirty="0">
                <a:latin typeface="Arial" pitchFamily="34" charset="0"/>
                <a:cs typeface="Arial" pitchFamily="34" charset="0"/>
              </a:rPr>
              <a:t>	(</a:t>
            </a:r>
            <a:r>
              <a:rPr lang="pt-BR" i="1" dirty="0" err="1">
                <a:latin typeface="Arial" pitchFamily="34" charset="0"/>
                <a:cs typeface="Arial" pitchFamily="34" charset="0"/>
              </a:rPr>
              <a:t>Goals</a:t>
            </a:r>
            <a:r>
              <a:rPr lang="pt-BR" dirty="0">
                <a:latin typeface="Arial" pitchFamily="34" charset="0"/>
                <a:cs typeface="Arial" pitchFamily="34" charset="0"/>
              </a:rPr>
              <a:t>)	</a:t>
            </a:r>
          </a:p>
          <a:p>
            <a:pPr marL="0" indent="0">
              <a:buNone/>
            </a:pPr>
            <a:r>
              <a:rPr lang="pt-BR" dirty="0" smtClean="0">
                <a:latin typeface="Arial" pitchFamily="34" charset="0"/>
                <a:cs typeface="Arial" pitchFamily="34" charset="0"/>
              </a:rPr>
              <a:t>	Atingir </a:t>
            </a:r>
            <a:r>
              <a:rPr lang="pt-BR" dirty="0">
                <a:latin typeface="Arial" pitchFamily="34" charset="0"/>
                <a:cs typeface="Arial" pitchFamily="34" charset="0"/>
              </a:rPr>
              <a:t>seus </a:t>
            </a:r>
            <a:r>
              <a:rPr lang="pt-BR" dirty="0" smtClean="0">
                <a:latin typeface="Arial" pitchFamily="34" charset="0"/>
                <a:cs typeface="Arial" pitchFamily="34" charset="0"/>
              </a:rPr>
              <a:t>objetivos</a:t>
            </a:r>
          </a:p>
          <a:p>
            <a:r>
              <a:rPr lang="pt-BR" b="1" dirty="0" smtClean="0">
                <a:latin typeface="Arial" pitchFamily="34" charset="0"/>
                <a:cs typeface="Arial" pitchFamily="34" charset="0"/>
              </a:rPr>
              <a:t>A</a:t>
            </a:r>
            <a:r>
              <a:rPr lang="pt-BR" dirty="0">
                <a:latin typeface="Arial" pitchFamily="34" charset="0"/>
                <a:cs typeface="Arial" pitchFamily="34" charset="0"/>
              </a:rPr>
              <a:t>	(</a:t>
            </a:r>
            <a:r>
              <a:rPr lang="pt-BR" i="1" dirty="0" err="1" smtClean="0">
                <a:latin typeface="Arial" pitchFamily="34" charset="0"/>
                <a:cs typeface="Arial" pitchFamily="34" charset="0"/>
              </a:rPr>
              <a:t>Adaptation</a:t>
            </a:r>
            <a:r>
              <a:rPr lang="pt-BR" dirty="0" smtClean="0">
                <a:latin typeface="Arial" pitchFamily="34" charset="0"/>
                <a:cs typeface="Arial" pitchFamily="34" charset="0"/>
              </a:rPr>
              <a:t>) </a:t>
            </a:r>
          </a:p>
          <a:p>
            <a:pPr marL="0" indent="0">
              <a:buNone/>
            </a:pPr>
            <a:r>
              <a:rPr lang="pt-BR" dirty="0">
                <a:latin typeface="Arial" pitchFamily="34" charset="0"/>
                <a:cs typeface="Arial" pitchFamily="34" charset="0"/>
              </a:rPr>
              <a:t>	</a:t>
            </a:r>
            <a:r>
              <a:rPr lang="pt-BR" dirty="0" smtClean="0">
                <a:latin typeface="Arial" pitchFamily="34" charset="0"/>
                <a:cs typeface="Arial" pitchFamily="34" charset="0"/>
              </a:rPr>
              <a:t>Se </a:t>
            </a:r>
            <a:r>
              <a:rPr lang="pt-BR" dirty="0">
                <a:latin typeface="Arial" pitchFamily="34" charset="0"/>
                <a:cs typeface="Arial" pitchFamily="34" charset="0"/>
              </a:rPr>
              <a:t>adaptar ao ambiente (externo e natural)</a:t>
            </a:r>
          </a:p>
          <a:p>
            <a:endParaRPr lang="pt-BR" dirty="0">
              <a:latin typeface="Arial" pitchFamily="34" charset="0"/>
              <a:cs typeface="Arial" pitchFamily="34" charset="0"/>
            </a:endParaRPr>
          </a:p>
          <a:p>
            <a:endParaRPr lang="pt-BR" dirty="0">
              <a:latin typeface="Arial" pitchFamily="34" charset="0"/>
              <a:cs typeface="Arial" pitchFamily="34" charset="0"/>
            </a:endParaRPr>
          </a:p>
        </p:txBody>
      </p:sp>
      <p:sp>
        <p:nvSpPr>
          <p:cNvPr id="4" name="Retângulo 3"/>
          <p:cNvSpPr/>
          <p:nvPr/>
        </p:nvSpPr>
        <p:spPr>
          <a:xfrm>
            <a:off x="0" y="6495918"/>
            <a:ext cx="9152702" cy="369332"/>
          </a:xfrm>
          <a:prstGeom prst="rect">
            <a:avLst/>
          </a:prstGeom>
        </p:spPr>
        <p:txBody>
          <a:bodyPr wrap="square">
            <a:spAutoFit/>
          </a:bodyPr>
          <a:lstStyle/>
          <a:p>
            <a:r>
              <a:rPr lang="en-US" dirty="0" smtClean="0">
                <a:latin typeface="Arial" pitchFamily="34" charset="0"/>
                <a:cs typeface="Arial" pitchFamily="34" charset="0"/>
              </a:rPr>
              <a:t>TALCOTT PARSONS. The Social System. Glencoe, Ill.: The Free Press, 1951.</a:t>
            </a:r>
            <a:endParaRPr lang="pt-BR" dirty="0">
              <a:latin typeface="Arial" pitchFamily="34" charset="0"/>
              <a:cs typeface="Arial" pitchFamily="34" charset="0"/>
            </a:endParaRPr>
          </a:p>
        </p:txBody>
      </p:sp>
    </p:spTree>
    <p:extLst>
      <p:ext uri="{BB962C8B-B14F-4D97-AF65-F5344CB8AC3E}">
        <p14:creationId xmlns="" xmlns:p14="http://schemas.microsoft.com/office/powerpoint/2010/main" val="3839369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00201"/>
            <a:ext cx="8229600" cy="2044824"/>
          </a:xfrm>
        </p:spPr>
        <p:txBody>
          <a:bodyPr>
            <a:normAutofit/>
          </a:bodyPr>
          <a:lstStyle/>
          <a:p>
            <a:r>
              <a:rPr lang="pt-BR" sz="2000" dirty="0">
                <a:latin typeface="Arial" pitchFamily="34" charset="0"/>
                <a:cs typeface="Arial" pitchFamily="34" charset="0"/>
              </a:rPr>
              <a:t>Qualquer </a:t>
            </a:r>
            <a:r>
              <a:rPr lang="pt-BR" sz="2000" dirty="0" smtClean="0">
                <a:latin typeface="Arial" pitchFamily="34" charset="0"/>
                <a:cs typeface="Arial" pitchFamily="34" charset="0"/>
              </a:rPr>
              <a:t>coisa, </a:t>
            </a:r>
            <a:r>
              <a:rPr lang="pt-BR" sz="2000" dirty="0">
                <a:latin typeface="Arial" pitchFamily="34" charset="0"/>
                <a:cs typeface="Arial" pitchFamily="34" charset="0"/>
              </a:rPr>
              <a:t>em um </a:t>
            </a:r>
            <a:r>
              <a:rPr lang="pt-BR" sz="2000" dirty="0" smtClean="0">
                <a:latin typeface="Arial" pitchFamily="34" charset="0"/>
                <a:cs typeface="Arial" pitchFamily="34" charset="0"/>
              </a:rPr>
              <a:t>sistema, </a:t>
            </a:r>
            <a:r>
              <a:rPr lang="pt-BR" sz="2000" dirty="0">
                <a:latin typeface="Arial" pitchFamily="34" charset="0"/>
                <a:cs typeface="Arial" pitchFamily="34" charset="0"/>
              </a:rPr>
              <a:t>pode atuar em direção externa ou interna à organização, pode ser um fim ou um meio. </a:t>
            </a:r>
            <a:endParaRPr lang="pt-BR" sz="2000" dirty="0" smtClean="0">
              <a:latin typeface="Arial" pitchFamily="34" charset="0"/>
              <a:cs typeface="Arial" pitchFamily="34" charset="0"/>
            </a:endParaRPr>
          </a:p>
          <a:p>
            <a:r>
              <a:rPr lang="pt-BR" sz="2000" dirty="0" smtClean="0">
                <a:latin typeface="Arial" pitchFamily="34" charset="0"/>
                <a:cs typeface="Arial" pitchFamily="34" charset="0"/>
              </a:rPr>
              <a:t>Cruzando essas duas dimensões, chegamos aos quatro quadrantes do modelo LIGA (ou AGIL):</a:t>
            </a:r>
            <a:endParaRPr lang="pt-BR" sz="2000" dirty="0">
              <a:latin typeface="Arial" pitchFamily="34" charset="0"/>
              <a:cs typeface="Arial" pitchFamily="34" charset="0"/>
            </a:endParaRPr>
          </a:p>
          <a:p>
            <a:endParaRPr lang="pt-BR" sz="2000" dirty="0">
              <a:latin typeface="Arial" pitchFamily="34" charset="0"/>
              <a:cs typeface="Arial" pitchFamily="34" charset="0"/>
            </a:endParaRPr>
          </a:p>
        </p:txBody>
      </p:sp>
      <p:sp>
        <p:nvSpPr>
          <p:cNvPr id="4" name="Título 1"/>
          <p:cNvSpPr>
            <a:spLocks noGrp="1"/>
          </p:cNvSpPr>
          <p:nvPr>
            <p:ph type="title"/>
          </p:nvPr>
        </p:nvSpPr>
        <p:spPr>
          <a:xfrm>
            <a:off x="457200" y="274638"/>
            <a:ext cx="8229600" cy="1143000"/>
          </a:xfrm>
        </p:spPr>
        <p:txBody>
          <a:bodyPr>
            <a:normAutofit fontScale="90000"/>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Modelo LIGA</a:t>
            </a:r>
            <a:endParaRPr lang="pt-BR" dirty="0">
              <a:latin typeface="Arial" pitchFamily="34" charset="0"/>
              <a:cs typeface="Arial" pitchFamily="34" charset="0"/>
            </a:endParaRPr>
          </a:p>
        </p:txBody>
      </p:sp>
      <p:pic>
        <p:nvPicPr>
          <p:cNvPr id="5" name="Imagem 4"/>
          <p:cNvPicPr/>
          <p:nvPr/>
        </p:nvPicPr>
        <p:blipFill>
          <a:blip r:embed="rId2" cstate="print"/>
          <a:srcRect/>
          <a:stretch>
            <a:fillRect/>
          </a:stretch>
        </p:blipFill>
        <p:spPr bwMode="auto">
          <a:xfrm>
            <a:off x="2987824" y="3068960"/>
            <a:ext cx="4304878" cy="2808312"/>
          </a:xfrm>
          <a:prstGeom prst="rect">
            <a:avLst/>
          </a:prstGeom>
          <a:noFill/>
          <a:ln w="9525">
            <a:noFill/>
            <a:miter lim="800000"/>
            <a:headEnd/>
            <a:tailEnd/>
          </a:ln>
        </p:spPr>
      </p:pic>
      <p:sp>
        <p:nvSpPr>
          <p:cNvPr id="6" name="Retângulo 5"/>
          <p:cNvSpPr/>
          <p:nvPr/>
        </p:nvSpPr>
        <p:spPr>
          <a:xfrm>
            <a:off x="0" y="6495918"/>
            <a:ext cx="9152702" cy="369332"/>
          </a:xfrm>
          <a:prstGeom prst="rect">
            <a:avLst/>
          </a:prstGeom>
        </p:spPr>
        <p:txBody>
          <a:bodyPr wrap="square">
            <a:spAutoFit/>
          </a:bodyPr>
          <a:lstStyle/>
          <a:p>
            <a:r>
              <a:rPr lang="en-US" dirty="0" smtClean="0">
                <a:latin typeface="Arial" pitchFamily="34" charset="0"/>
                <a:cs typeface="Arial" pitchFamily="34" charset="0"/>
              </a:rPr>
              <a:t>TALCOTT PARSONS. The Social System. Glencoe, Ill.: The Free Press, 1951.</a:t>
            </a:r>
            <a:endParaRPr lang="pt-BR" dirty="0">
              <a:latin typeface="Arial" pitchFamily="34" charset="0"/>
              <a:cs typeface="Arial" pitchFamily="34" charset="0"/>
            </a:endParaRPr>
          </a:p>
        </p:txBody>
      </p:sp>
    </p:spTree>
    <p:extLst>
      <p:ext uri="{BB962C8B-B14F-4D97-AF65-F5344CB8AC3E}">
        <p14:creationId xmlns="" xmlns:p14="http://schemas.microsoft.com/office/powerpoint/2010/main" val="38117370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a:blip r:embed="rId2" cstate="print"/>
          <a:srcRect/>
          <a:stretch>
            <a:fillRect/>
          </a:stretch>
        </p:blipFill>
        <p:spPr bwMode="auto">
          <a:xfrm>
            <a:off x="1646560" y="1700808"/>
            <a:ext cx="5922888" cy="3024336"/>
          </a:xfrm>
          <a:prstGeom prst="rect">
            <a:avLst/>
          </a:prstGeom>
          <a:noFill/>
          <a:ln w="9525">
            <a:noFill/>
            <a:miter lim="800000"/>
            <a:headEnd/>
            <a:tailEnd/>
          </a:ln>
        </p:spPr>
      </p:pic>
      <p:sp>
        <p:nvSpPr>
          <p:cNvPr id="5" name="Título 1"/>
          <p:cNvSpPr>
            <a:spLocks noGrp="1"/>
          </p:cNvSpPr>
          <p:nvPr>
            <p:ph type="title"/>
          </p:nvPr>
        </p:nvSpPr>
        <p:spPr>
          <a:xfrm>
            <a:off x="457200" y="274638"/>
            <a:ext cx="8229600" cy="1143000"/>
          </a:xfrm>
        </p:spPr>
        <p:txBody>
          <a:bodyPr>
            <a:normAutofit/>
          </a:bodyPr>
          <a:lstStyle/>
          <a:p>
            <a:r>
              <a:rPr lang="pt-BR" sz="3200" b="1" dirty="0" smtClean="0">
                <a:latin typeface="Arial" pitchFamily="34" charset="0"/>
                <a:cs typeface="Arial" pitchFamily="34" charset="0"/>
              </a:rPr>
              <a:t>Subsistemas funcionais | Modelo LIGA</a:t>
            </a:r>
            <a:endParaRPr lang="pt-BR" sz="3200" dirty="0">
              <a:latin typeface="Arial" pitchFamily="34" charset="0"/>
              <a:cs typeface="Arial" pitchFamily="34" charset="0"/>
            </a:endParaRPr>
          </a:p>
        </p:txBody>
      </p:sp>
      <p:sp>
        <p:nvSpPr>
          <p:cNvPr id="3" name="Espaço Reservado para Conteúdo 2"/>
          <p:cNvSpPr>
            <a:spLocks noGrp="1"/>
          </p:cNvSpPr>
          <p:nvPr>
            <p:ph idx="1"/>
          </p:nvPr>
        </p:nvSpPr>
        <p:spPr>
          <a:xfrm>
            <a:off x="0" y="4581128"/>
            <a:ext cx="3563888" cy="2016224"/>
          </a:xfrm>
        </p:spPr>
        <p:txBody>
          <a:bodyPr>
            <a:noAutofit/>
          </a:bodyPr>
          <a:lstStyle/>
          <a:p>
            <a:pPr marL="0" indent="0">
              <a:buNone/>
            </a:pPr>
            <a:r>
              <a:rPr lang="pt-BR" sz="1800" dirty="0">
                <a:latin typeface="Arial" pitchFamily="34" charset="0"/>
                <a:cs typeface="Arial" pitchFamily="34" charset="0"/>
              </a:rPr>
              <a:t>No quadrante L, encontramos todas as instituições que são consideradas produtoras do modelo cultural de base (e que repassam esse modelo aos indivíduos).  Por exemplo, a família (que é uma agência de socialização).  </a:t>
            </a:r>
          </a:p>
        </p:txBody>
      </p:sp>
      <p:cxnSp>
        <p:nvCxnSpPr>
          <p:cNvPr id="21" name="Conector de seta reta 20"/>
          <p:cNvCxnSpPr/>
          <p:nvPr/>
        </p:nvCxnSpPr>
        <p:spPr>
          <a:xfrm flipV="1">
            <a:off x="1763688" y="4221088"/>
            <a:ext cx="1440160" cy="36004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3578820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111552" y="5301208"/>
            <a:ext cx="4032448" cy="936104"/>
          </a:xfrm>
        </p:spPr>
        <p:txBody>
          <a:bodyPr>
            <a:noAutofit/>
          </a:bodyPr>
          <a:lstStyle/>
          <a:p>
            <a:pPr marL="0" indent="0" algn="r">
              <a:buNone/>
            </a:pPr>
            <a:r>
              <a:rPr lang="pt-BR" sz="2000" dirty="0">
                <a:latin typeface="Arial" pitchFamily="34" charset="0"/>
                <a:cs typeface="Arial" pitchFamily="34" charset="0"/>
              </a:rPr>
              <a:t>No quadrante </a:t>
            </a:r>
            <a:r>
              <a:rPr lang="pt-BR" sz="2000" dirty="0" smtClean="0">
                <a:latin typeface="Arial" pitchFamily="34" charset="0"/>
                <a:cs typeface="Arial" pitchFamily="34" charset="0"/>
              </a:rPr>
              <a:t>I, </a:t>
            </a:r>
            <a:r>
              <a:rPr lang="pt-BR" sz="2000" dirty="0">
                <a:latin typeface="Arial" pitchFamily="34" charset="0"/>
                <a:cs typeface="Arial" pitchFamily="34" charset="0"/>
              </a:rPr>
              <a:t>encontramos </a:t>
            </a:r>
            <a:r>
              <a:rPr lang="pt-BR" sz="2000" dirty="0" smtClean="0">
                <a:latin typeface="Arial" pitchFamily="34" charset="0"/>
                <a:cs typeface="Arial" pitchFamily="34" charset="0"/>
              </a:rPr>
              <a:t>tudo o que favorece a integração social: associações, comunidade, Leis, Normas sociais.  </a:t>
            </a:r>
            <a:endParaRPr lang="pt-BR" sz="2000" dirty="0">
              <a:latin typeface="Arial" pitchFamily="34" charset="0"/>
              <a:cs typeface="Arial" pitchFamily="34" charset="0"/>
            </a:endParaRPr>
          </a:p>
        </p:txBody>
      </p:sp>
      <p:pic>
        <p:nvPicPr>
          <p:cNvPr id="10" name="Imagem 9"/>
          <p:cNvPicPr/>
          <p:nvPr/>
        </p:nvPicPr>
        <p:blipFill>
          <a:blip r:embed="rId2" cstate="print"/>
          <a:srcRect/>
          <a:stretch>
            <a:fillRect/>
          </a:stretch>
        </p:blipFill>
        <p:spPr bwMode="auto">
          <a:xfrm>
            <a:off x="1646560" y="1700808"/>
            <a:ext cx="5922888" cy="3024336"/>
          </a:xfrm>
          <a:prstGeom prst="rect">
            <a:avLst/>
          </a:prstGeom>
          <a:noFill/>
          <a:ln w="9525">
            <a:noFill/>
            <a:miter lim="800000"/>
            <a:headEnd/>
            <a:tailEnd/>
          </a:ln>
        </p:spPr>
      </p:pic>
      <p:cxnSp>
        <p:nvCxnSpPr>
          <p:cNvPr id="15" name="Conector de seta reta 14"/>
          <p:cNvCxnSpPr>
            <a:stCxn id="3" idx="0"/>
          </p:cNvCxnSpPr>
          <p:nvPr/>
        </p:nvCxnSpPr>
        <p:spPr>
          <a:xfrm flipH="1" flipV="1">
            <a:off x="6372200" y="4365104"/>
            <a:ext cx="755576" cy="93610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7" name="Título 1"/>
          <p:cNvSpPr>
            <a:spLocks noGrp="1"/>
          </p:cNvSpPr>
          <p:nvPr>
            <p:ph type="title"/>
          </p:nvPr>
        </p:nvSpPr>
        <p:spPr>
          <a:xfrm>
            <a:off x="457200" y="274638"/>
            <a:ext cx="8229600" cy="1143000"/>
          </a:xfrm>
        </p:spPr>
        <p:txBody>
          <a:bodyPr>
            <a:normAutofit/>
          </a:bodyPr>
          <a:lstStyle/>
          <a:p>
            <a:r>
              <a:rPr lang="pt-BR" sz="3200" b="1" dirty="0" smtClean="0">
                <a:latin typeface="Arial" pitchFamily="34" charset="0"/>
                <a:cs typeface="Arial" pitchFamily="34" charset="0"/>
              </a:rPr>
              <a:t>Subsistemas funcionais | Modelo LIGA</a:t>
            </a:r>
            <a:endParaRPr lang="pt-BR" sz="3200" dirty="0">
              <a:latin typeface="Arial" pitchFamily="34" charset="0"/>
              <a:cs typeface="Arial" pitchFamily="34" charset="0"/>
            </a:endParaRPr>
          </a:p>
        </p:txBody>
      </p:sp>
    </p:spTree>
    <p:extLst>
      <p:ext uri="{BB962C8B-B14F-4D97-AF65-F5344CB8AC3E}">
        <p14:creationId xmlns="" xmlns:p14="http://schemas.microsoft.com/office/powerpoint/2010/main" val="2720887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m 9"/>
          <p:cNvPicPr/>
          <p:nvPr/>
        </p:nvPicPr>
        <p:blipFill>
          <a:blip r:embed="rId2" cstate="print"/>
          <a:srcRect/>
          <a:stretch>
            <a:fillRect/>
          </a:stretch>
        </p:blipFill>
        <p:spPr bwMode="auto">
          <a:xfrm>
            <a:off x="1646560" y="1700808"/>
            <a:ext cx="5922888" cy="3024336"/>
          </a:xfrm>
          <a:prstGeom prst="rect">
            <a:avLst/>
          </a:prstGeom>
          <a:noFill/>
          <a:ln w="9525">
            <a:noFill/>
            <a:miter lim="800000"/>
            <a:headEnd/>
            <a:tailEnd/>
          </a:ln>
        </p:spPr>
      </p:pic>
      <p:sp>
        <p:nvSpPr>
          <p:cNvPr id="3" name="Espaço Reservado para Conteúdo 2"/>
          <p:cNvSpPr>
            <a:spLocks noGrp="1"/>
          </p:cNvSpPr>
          <p:nvPr>
            <p:ph idx="1"/>
          </p:nvPr>
        </p:nvSpPr>
        <p:spPr>
          <a:xfrm>
            <a:off x="7569448" y="1412776"/>
            <a:ext cx="1574552" cy="936104"/>
          </a:xfrm>
        </p:spPr>
        <p:txBody>
          <a:bodyPr>
            <a:noAutofit/>
          </a:bodyPr>
          <a:lstStyle/>
          <a:p>
            <a:pPr marL="0" indent="0" algn="r">
              <a:buNone/>
            </a:pPr>
            <a:r>
              <a:rPr lang="pt-BR" sz="2000" dirty="0" smtClean="0">
                <a:latin typeface="Arial" pitchFamily="34" charset="0"/>
                <a:cs typeface="Arial" pitchFamily="34" charset="0"/>
              </a:rPr>
              <a:t>A finalidade é algo externo ao sistema, tem uma direção, um rumo, até um fim: esse quadrante é chamado de Política.</a:t>
            </a:r>
            <a:endParaRPr lang="pt-BR" sz="2000" dirty="0">
              <a:latin typeface="Arial" pitchFamily="34" charset="0"/>
              <a:cs typeface="Arial" pitchFamily="34" charset="0"/>
            </a:endParaRPr>
          </a:p>
        </p:txBody>
      </p:sp>
      <p:cxnSp>
        <p:nvCxnSpPr>
          <p:cNvPr id="6" name="Conector de seta reta 5"/>
          <p:cNvCxnSpPr/>
          <p:nvPr/>
        </p:nvCxnSpPr>
        <p:spPr>
          <a:xfrm flipH="1">
            <a:off x="6444208" y="1844824"/>
            <a:ext cx="1296144" cy="43204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9" name="Título 1"/>
          <p:cNvSpPr>
            <a:spLocks noGrp="1"/>
          </p:cNvSpPr>
          <p:nvPr>
            <p:ph type="title"/>
          </p:nvPr>
        </p:nvSpPr>
        <p:spPr>
          <a:xfrm>
            <a:off x="457200" y="274638"/>
            <a:ext cx="8229600" cy="1143000"/>
          </a:xfrm>
        </p:spPr>
        <p:txBody>
          <a:bodyPr>
            <a:normAutofit/>
          </a:bodyPr>
          <a:lstStyle/>
          <a:p>
            <a:r>
              <a:rPr lang="pt-BR" sz="3200" b="1" dirty="0" smtClean="0">
                <a:latin typeface="Arial" pitchFamily="34" charset="0"/>
                <a:cs typeface="Arial" pitchFamily="34" charset="0"/>
              </a:rPr>
              <a:t>Subsistemas funcionais | Modelo LIGA</a:t>
            </a:r>
            <a:endParaRPr lang="pt-BR" sz="3200" dirty="0">
              <a:latin typeface="Arial" pitchFamily="34" charset="0"/>
              <a:cs typeface="Arial" pitchFamily="34" charset="0"/>
            </a:endParaRPr>
          </a:p>
        </p:txBody>
      </p:sp>
    </p:spTree>
    <p:extLst>
      <p:ext uri="{BB962C8B-B14F-4D97-AF65-F5344CB8AC3E}">
        <p14:creationId xmlns="" xmlns:p14="http://schemas.microsoft.com/office/powerpoint/2010/main" val="39715705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m 9"/>
          <p:cNvPicPr/>
          <p:nvPr/>
        </p:nvPicPr>
        <p:blipFill>
          <a:blip r:embed="rId2" cstate="print"/>
          <a:srcRect/>
          <a:stretch>
            <a:fillRect/>
          </a:stretch>
        </p:blipFill>
        <p:spPr bwMode="auto">
          <a:xfrm>
            <a:off x="1646560" y="1700808"/>
            <a:ext cx="5922888" cy="3024336"/>
          </a:xfrm>
          <a:prstGeom prst="rect">
            <a:avLst/>
          </a:prstGeom>
          <a:noFill/>
          <a:ln w="9525">
            <a:noFill/>
            <a:miter lim="800000"/>
            <a:headEnd/>
            <a:tailEnd/>
          </a:ln>
        </p:spPr>
      </p:pic>
      <p:sp>
        <p:nvSpPr>
          <p:cNvPr id="3" name="Espaço Reservado para Conteúdo 2"/>
          <p:cNvSpPr>
            <a:spLocks noGrp="1"/>
          </p:cNvSpPr>
          <p:nvPr>
            <p:ph idx="1"/>
          </p:nvPr>
        </p:nvSpPr>
        <p:spPr>
          <a:xfrm>
            <a:off x="3487" y="1340768"/>
            <a:ext cx="1832209" cy="936104"/>
          </a:xfrm>
        </p:spPr>
        <p:txBody>
          <a:bodyPr>
            <a:noAutofit/>
          </a:bodyPr>
          <a:lstStyle/>
          <a:p>
            <a:pPr marL="0" indent="0">
              <a:buNone/>
            </a:pPr>
            <a:r>
              <a:rPr lang="pt-BR" sz="2000" dirty="0" smtClean="0">
                <a:latin typeface="Arial" pitchFamily="34" charset="0"/>
                <a:cs typeface="Arial" pitchFamily="34" charset="0"/>
              </a:rPr>
              <a:t>A Economia é considerada um meio, para viver.  O subsistema tem a ver com o mundo Externo e si adapta por meio da produção, troca, etc. </a:t>
            </a:r>
            <a:endParaRPr lang="pt-BR" sz="2000" dirty="0">
              <a:latin typeface="Arial" pitchFamily="34" charset="0"/>
              <a:cs typeface="Arial" pitchFamily="34" charset="0"/>
            </a:endParaRPr>
          </a:p>
        </p:txBody>
      </p:sp>
      <p:cxnSp>
        <p:nvCxnSpPr>
          <p:cNvPr id="4" name="Conector de seta reta 3"/>
          <p:cNvCxnSpPr/>
          <p:nvPr/>
        </p:nvCxnSpPr>
        <p:spPr>
          <a:xfrm>
            <a:off x="1907704" y="1772816"/>
            <a:ext cx="1224136" cy="57606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7" name="Título 1"/>
          <p:cNvSpPr>
            <a:spLocks noGrp="1"/>
          </p:cNvSpPr>
          <p:nvPr>
            <p:ph type="title"/>
          </p:nvPr>
        </p:nvSpPr>
        <p:spPr>
          <a:xfrm>
            <a:off x="457200" y="274638"/>
            <a:ext cx="8229600" cy="1143000"/>
          </a:xfrm>
        </p:spPr>
        <p:txBody>
          <a:bodyPr>
            <a:normAutofit/>
          </a:bodyPr>
          <a:lstStyle/>
          <a:p>
            <a:r>
              <a:rPr lang="pt-BR" sz="3200" b="1" dirty="0" smtClean="0">
                <a:latin typeface="Arial" pitchFamily="34" charset="0"/>
                <a:cs typeface="Arial" pitchFamily="34" charset="0"/>
              </a:rPr>
              <a:t>Subsistemas funcionais | Modelo LIGA</a:t>
            </a:r>
            <a:endParaRPr lang="pt-BR" sz="3200" dirty="0">
              <a:latin typeface="Arial" pitchFamily="34" charset="0"/>
              <a:cs typeface="Arial" pitchFamily="34" charset="0"/>
            </a:endParaRPr>
          </a:p>
        </p:txBody>
      </p:sp>
    </p:spTree>
    <p:extLst>
      <p:ext uri="{BB962C8B-B14F-4D97-AF65-F5344CB8AC3E}">
        <p14:creationId xmlns="" xmlns:p14="http://schemas.microsoft.com/office/powerpoint/2010/main" val="37280348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b="1" dirty="0" err="1" smtClean="0">
                <a:latin typeface="Arial" pitchFamily="34" charset="0"/>
                <a:cs typeface="Arial" pitchFamily="34" charset="0"/>
              </a:rPr>
              <a:t>Talcott</a:t>
            </a:r>
            <a:r>
              <a:rPr lang="pt-BR" sz="3600" b="1" dirty="0" smtClean="0">
                <a:latin typeface="Arial" pitchFamily="34" charset="0"/>
                <a:cs typeface="Arial" pitchFamily="34" charset="0"/>
              </a:rPr>
              <a:t> </a:t>
            </a:r>
            <a:r>
              <a:rPr lang="pt-BR" sz="3600" b="1" dirty="0" err="1" smtClean="0">
                <a:latin typeface="Arial" pitchFamily="34" charset="0"/>
                <a:cs typeface="Arial" pitchFamily="34" charset="0"/>
              </a:rPr>
              <a:t>Parsons</a:t>
            </a:r>
            <a:r>
              <a:rPr lang="pt-BR" sz="3600" b="1" dirty="0" smtClean="0">
                <a:latin typeface="Arial" pitchFamily="34" charset="0"/>
                <a:cs typeface="Arial" pitchFamily="34" charset="0"/>
              </a:rPr>
              <a:t> | Teoria da mudança </a:t>
            </a:r>
            <a:endParaRPr lang="pt-BR" sz="3600" b="1" dirty="0">
              <a:latin typeface="Arial" pitchFamily="34" charset="0"/>
              <a:cs typeface="Arial" pitchFamily="34" charset="0"/>
            </a:endParaRPr>
          </a:p>
        </p:txBody>
      </p:sp>
      <p:pic>
        <p:nvPicPr>
          <p:cNvPr id="4" name="Imagem 3"/>
          <p:cNvPicPr/>
          <p:nvPr/>
        </p:nvPicPr>
        <p:blipFill>
          <a:blip r:embed="rId2" cstate="print"/>
          <a:srcRect/>
          <a:stretch>
            <a:fillRect/>
          </a:stretch>
        </p:blipFill>
        <p:spPr bwMode="auto">
          <a:xfrm>
            <a:off x="4644008" y="4005064"/>
            <a:ext cx="3672408" cy="1944216"/>
          </a:xfrm>
          <a:prstGeom prst="rect">
            <a:avLst/>
          </a:prstGeom>
          <a:noFill/>
          <a:ln w="9525">
            <a:noFill/>
            <a:miter lim="800000"/>
            <a:headEnd/>
            <a:tailEnd/>
          </a:ln>
        </p:spPr>
      </p:pic>
      <p:pic>
        <p:nvPicPr>
          <p:cNvPr id="5" name="Imagem 4"/>
          <p:cNvPicPr/>
          <p:nvPr/>
        </p:nvPicPr>
        <p:blipFill>
          <a:blip r:embed="rId3" cstate="print"/>
          <a:srcRect/>
          <a:stretch>
            <a:fillRect/>
          </a:stretch>
        </p:blipFill>
        <p:spPr bwMode="auto">
          <a:xfrm>
            <a:off x="4644008" y="1772816"/>
            <a:ext cx="3744416" cy="1944216"/>
          </a:xfrm>
          <a:prstGeom prst="rect">
            <a:avLst/>
          </a:prstGeom>
          <a:noFill/>
          <a:ln w="9525">
            <a:noFill/>
            <a:miter lim="800000"/>
            <a:headEnd/>
            <a:tailEnd/>
          </a:ln>
        </p:spPr>
      </p:pic>
      <p:sp>
        <p:nvSpPr>
          <p:cNvPr id="6" name="CaixaDeTexto 5"/>
          <p:cNvSpPr txBox="1"/>
          <p:nvPr/>
        </p:nvSpPr>
        <p:spPr>
          <a:xfrm>
            <a:off x="683568" y="1844824"/>
            <a:ext cx="3024336" cy="1754326"/>
          </a:xfrm>
          <a:prstGeom prst="rect">
            <a:avLst/>
          </a:prstGeom>
          <a:noFill/>
        </p:spPr>
        <p:txBody>
          <a:bodyPr wrap="square" rtlCol="0">
            <a:spAutoFit/>
          </a:bodyPr>
          <a:lstStyle/>
          <a:p>
            <a:r>
              <a:rPr lang="pt-BR" b="1" u="sng" dirty="0" smtClean="0">
                <a:latin typeface="Arial" pitchFamily="34" charset="0"/>
                <a:cs typeface="Arial" pitchFamily="34" charset="0"/>
              </a:rPr>
              <a:t>Mudança em A</a:t>
            </a:r>
            <a:r>
              <a:rPr lang="pt-BR" dirty="0" smtClean="0">
                <a:latin typeface="Arial" pitchFamily="34" charset="0"/>
                <a:cs typeface="Arial" pitchFamily="34" charset="0"/>
              </a:rPr>
              <a:t>. Mudança na economia, que muda o sistema da política, que muda o tipo de integração(I), que muda o sistema latente (L).</a:t>
            </a:r>
            <a:endParaRPr lang="pt-BR" dirty="0">
              <a:latin typeface="Arial" pitchFamily="34" charset="0"/>
              <a:cs typeface="Arial" pitchFamily="34" charset="0"/>
            </a:endParaRPr>
          </a:p>
        </p:txBody>
      </p:sp>
      <p:sp>
        <p:nvSpPr>
          <p:cNvPr id="7" name="CaixaDeTexto 6"/>
          <p:cNvSpPr txBox="1"/>
          <p:nvPr/>
        </p:nvSpPr>
        <p:spPr>
          <a:xfrm>
            <a:off x="683568" y="3933056"/>
            <a:ext cx="3024336" cy="1754326"/>
          </a:xfrm>
          <a:prstGeom prst="rect">
            <a:avLst/>
          </a:prstGeom>
          <a:noFill/>
        </p:spPr>
        <p:txBody>
          <a:bodyPr wrap="square" rtlCol="0">
            <a:spAutoFit/>
          </a:bodyPr>
          <a:lstStyle/>
          <a:p>
            <a:r>
              <a:rPr lang="pt-BR" b="1" u="sng" dirty="0" smtClean="0">
                <a:latin typeface="Arial" pitchFamily="34" charset="0"/>
                <a:cs typeface="Arial" pitchFamily="34" charset="0"/>
              </a:rPr>
              <a:t>Mudança em L</a:t>
            </a:r>
            <a:r>
              <a:rPr lang="pt-BR" dirty="0" smtClean="0">
                <a:latin typeface="Arial" pitchFamily="34" charset="0"/>
                <a:cs typeface="Arial" pitchFamily="34" charset="0"/>
              </a:rPr>
              <a:t>. Mudança no mundo dos valores, que muda normas e sistema de integração, que muda a política (G) e a Economia (A). </a:t>
            </a: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976</Words>
  <Application>Microsoft Office PowerPoint</Application>
  <PresentationFormat>Apresentação na tela (4:3)</PresentationFormat>
  <Paragraphs>81</Paragraphs>
  <Slides>15</Slides>
  <Notes>1</Notes>
  <HiddenSlides>0</HiddenSlides>
  <MMClips>0</MMClips>
  <ScaleCrop>false</ScaleCrop>
  <HeadingPairs>
    <vt:vector size="4" baseType="variant">
      <vt:variant>
        <vt:lpstr>Tema</vt:lpstr>
      </vt:variant>
      <vt:variant>
        <vt:i4>1</vt:i4>
      </vt:variant>
      <vt:variant>
        <vt:lpstr>Títulos de slides</vt:lpstr>
      </vt:variant>
      <vt:variant>
        <vt:i4>15</vt:i4>
      </vt:variant>
    </vt:vector>
  </HeadingPairs>
  <TitlesOfParts>
    <vt:vector size="16" baseType="lpstr">
      <vt:lpstr>Tema do Office</vt:lpstr>
      <vt:lpstr>Talcott Parsons | Teoria sistêmica</vt:lpstr>
      <vt:lpstr>Talcott Parsons | Teoria sistêmica</vt:lpstr>
      <vt:lpstr>Talcott Parsons | Modelo LIGA</vt:lpstr>
      <vt:lpstr>Talcott Parsons | Modelo LIGA</vt:lpstr>
      <vt:lpstr>Subsistemas funcionais | Modelo LIGA</vt:lpstr>
      <vt:lpstr>Subsistemas funcionais | Modelo LIGA</vt:lpstr>
      <vt:lpstr>Subsistemas funcionais | Modelo LIGA</vt:lpstr>
      <vt:lpstr>Subsistemas funcionais | Modelo LIGA</vt:lpstr>
      <vt:lpstr>Talcott Parsons | Teoria da mudança </vt:lpstr>
      <vt:lpstr>Talcott Parsons | Economia</vt:lpstr>
      <vt:lpstr>Talcott Parsons | Política</vt:lpstr>
      <vt:lpstr>Talcott Parsons | Sistema geral da ação (indivíduo)</vt:lpstr>
      <vt:lpstr>Hierarquia de controle do sistema</vt:lpstr>
      <vt:lpstr>Slide 14</vt:lpstr>
      <vt:lpstr>Parsons | «institucionalização»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Talcott Parsons | Modelo LIGA</dc:title>
  <dc:creator>DAVIDE CARBONAI</dc:creator>
  <cp:lastModifiedBy>Davide</cp:lastModifiedBy>
  <cp:revision>32</cp:revision>
  <dcterms:created xsi:type="dcterms:W3CDTF">2013-10-07T18:40:01Z</dcterms:created>
  <dcterms:modified xsi:type="dcterms:W3CDTF">2014-06-24T13:25:14Z</dcterms:modified>
</cp:coreProperties>
</file>