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0" r:id="rId2"/>
    <p:sldId id="263" r:id="rId3"/>
    <p:sldId id="265" r:id="rId4"/>
    <p:sldId id="274" r:id="rId5"/>
    <p:sldId id="262" r:id="rId6"/>
    <p:sldId id="264" r:id="rId7"/>
    <p:sldId id="259" r:id="rId8"/>
    <p:sldId id="258" r:id="rId9"/>
    <p:sldId id="275" r:id="rId10"/>
    <p:sldId id="266" r:id="rId11"/>
    <p:sldId id="267" r:id="rId12"/>
    <p:sldId id="268" r:id="rId13"/>
    <p:sldId id="269" r:id="rId14"/>
    <p:sldId id="276" r:id="rId15"/>
    <p:sldId id="278" r:id="rId16"/>
    <p:sldId id="279" r:id="rId17"/>
    <p:sldId id="280" r:id="rId18"/>
    <p:sldId id="277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33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01644-AD69-4B73-9743-F4D29E4D4851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D4D0A-E28D-4D20-A3C8-A8008AF904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4246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4D4D0A-E28D-4D20-A3C8-A8008AF904A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67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7835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543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980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684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8063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618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5326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465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865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506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091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4B397-8C24-4B8A-AA75-744DCDE249B8}" type="datetimeFigureOut">
              <a:rPr lang="pt-BR" smtClean="0"/>
              <a:t>28/07/2014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B00C0-722C-404D-AEF4-8460D4B54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95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fh.ufsc.br/~conte/txt-poulain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pocs.org.br/portal/publicacoes/rbcs_00_27/rbcs27_10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pocs.org.br/portal/publicacoes/rbcs_00_27/rbcs27_10.htm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pocs.org.br/portal/publicacoes/rbcs_00_27/rbcs27_10.ht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pocs.org.br/portal/publicacoes/rbcs_00_27/rbcs27_10.ht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cfh.ufsc.br/%7Econte/livro-poulai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822"/>
            <a:ext cx="4427984" cy="646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4427984" y="476672"/>
            <a:ext cx="43924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Jean Pierre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Poulain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2003</a:t>
            </a: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Sociologias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da alimentação: os comedores e o espaço social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alimentar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[tr. </a:t>
            </a:r>
            <a:r>
              <a:rPr lang="pt-B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Sociologies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l'alimentation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Les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mangeurs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l'espace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social </a:t>
            </a:r>
            <a:r>
              <a:rPr lang="pt-B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alimentair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48866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http://www.cfh.ufsc.br/~conte/txt-poulain.html</a:t>
            </a:r>
            <a:endParaRPr 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6442042" y="3068960"/>
            <a:ext cx="506222" cy="18722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4412122" y="5085184"/>
            <a:ext cx="45523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Aonde é que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(já)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encontramos o conceito de «espaço social»?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02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«Alimento-signo» | 1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9065" y="1586132"/>
            <a:ext cx="8229600" cy="4525963"/>
          </a:xfrm>
        </p:spPr>
        <p:txBody>
          <a:bodyPr>
            <a:normAutofit fontScale="40000" lnSpcReduction="20000"/>
          </a:bodyPr>
          <a:lstStyle/>
          <a:p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Segundo </a:t>
            </a:r>
            <a:r>
              <a:rPr lang="pt-BR" sz="5500" dirty="0" err="1">
                <a:latin typeface="Arial" panose="020B0604020202020204" pitchFamily="34" charset="0"/>
                <a:cs typeface="Arial" panose="020B0604020202020204" pitchFamily="34" charset="0"/>
              </a:rPr>
              <a:t>Fischler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1980; 1988), 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o ato </a:t>
            </a:r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de «</a:t>
            </a:r>
            <a:r>
              <a:rPr lang="pt-BR" sz="5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incorporação de alimentos</a:t>
            </a:r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» é uma das bases do processo de </a:t>
            </a:r>
            <a:r>
              <a:rPr lang="pt-BR" sz="5500" b="1" dirty="0">
                <a:latin typeface="Arial" panose="020B0604020202020204" pitchFamily="34" charset="0"/>
                <a:cs typeface="Arial" panose="020B0604020202020204" pitchFamily="34" charset="0"/>
              </a:rPr>
              <a:t>identificação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, porque está associado a uma representação que </a:t>
            </a:r>
            <a:r>
              <a:rPr lang="pt-BR" sz="5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Fishler</a:t>
            </a:r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 define 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como </a:t>
            </a:r>
            <a:r>
              <a:rPr lang="pt-BR" sz="5500" i="1" dirty="0">
                <a:latin typeface="Arial" panose="020B0604020202020204" pitchFamily="34" charset="0"/>
                <a:cs typeface="Arial" panose="020B0604020202020204" pitchFamily="34" charset="0"/>
              </a:rPr>
              <a:t>contaminação analógica, ou 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seja, a de que certas características do alimento se transferem para o comedor. </a:t>
            </a:r>
          </a:p>
          <a:p>
            <a:r>
              <a:rPr lang="pt-BR" sz="5500" b="1" u="sng" dirty="0">
                <a:latin typeface="Arial" panose="020B0604020202020204" pitchFamily="34" charset="0"/>
                <a:cs typeface="Arial" panose="020B0604020202020204" pitchFamily="34" charset="0"/>
              </a:rPr>
              <a:t>Incorporação é «(...) a ação através da qual a comida atravessa a fronteira entre o mundo e o </a:t>
            </a:r>
            <a:r>
              <a:rPr lang="pt-BR" sz="5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“self”, </a:t>
            </a:r>
            <a:r>
              <a:rPr lang="pt-BR" sz="5500" b="1" u="sng" dirty="0">
                <a:latin typeface="Arial" panose="020B0604020202020204" pitchFamily="34" charset="0"/>
                <a:cs typeface="Arial" panose="020B0604020202020204" pitchFamily="34" charset="0"/>
              </a:rPr>
              <a:t>entre o fora e o dentro de nosso corpo». </a:t>
            </a:r>
          </a:p>
          <a:p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Portanto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, a incorporação do alimento seria consubstancial à conformação do próprio corpo, não somente do ponto de vista biológico, mas também </a:t>
            </a:r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simbólico («alimento-signo») uma 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vez que o consumo alimentar é também um processo no qual se metabolizam </a:t>
            </a:r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identidades. </a:t>
            </a:r>
            <a:r>
              <a:rPr lang="pt-BR" dirty="0"/>
              <a:t> </a:t>
            </a:r>
          </a:p>
          <a:p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0" y="5934933"/>
            <a:ext cx="9144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FISCHLER, Claude. (1980), "Food Habits, Social Change and the Nature/Culture Dilemma". 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Science Information,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n° 19/937-953. </a:t>
            </a:r>
            <a:endParaRPr lang="pt-B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 _______. (1988), "Food, Self and Identity". 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Social Science Information,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n° 27/275-292. </a:t>
            </a:r>
            <a:r>
              <a:rPr lang="pt-BR" sz="14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http://www.anpocs.org.br/portal/publicacoes/rbcs_00_27/rbcs27_10.htm</a:t>
            </a:r>
            <a:endParaRPr lang="pt-B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58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outro lado, no consumo do alimento-signo está em jogo também um processo de distinção e de classificação social (</a:t>
            </a:r>
            <a:r>
              <a:rPr lang="pt-BR" sz="5500" dirty="0" err="1">
                <a:latin typeface="Arial" panose="020B0604020202020204" pitchFamily="34" charset="0"/>
                <a:cs typeface="Arial" panose="020B0604020202020204" pitchFamily="34" charset="0"/>
              </a:rPr>
              <a:t>Bourdieu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, 1979). </a:t>
            </a:r>
            <a:endParaRPr lang="pt-BR" sz="5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5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Entretanto, 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segundo </a:t>
            </a:r>
            <a:r>
              <a:rPr lang="pt-BR" sz="5500" dirty="0" err="1">
                <a:latin typeface="Arial" panose="020B0604020202020204" pitchFamily="34" charset="0"/>
                <a:cs typeface="Arial" panose="020B0604020202020204" pitchFamily="34" charset="0"/>
              </a:rPr>
              <a:t>Fischler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 (1980; 1988</a:t>
            </a:r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) tal 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classificação social </a:t>
            </a:r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não pode 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ser construída linearmente, como se a uma classe social correspondesse um repertório de produtos, e a estes alguns significados sociais específicos, como se cada produto conotasse uma pertinência social. </a:t>
            </a:r>
            <a:endParaRPr lang="pt-BR" sz="5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significação é constituída por projeções, imaginários, mitos, que não têm necessariamente uma equivalência estrutural de classe. </a:t>
            </a:r>
            <a:endParaRPr lang="pt-BR" sz="5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5500" dirty="0">
                <a:latin typeface="Arial" panose="020B0604020202020204" pitchFamily="34" charset="0"/>
                <a:cs typeface="Arial" panose="020B0604020202020204" pitchFamily="34" charset="0"/>
              </a:rPr>
              <a:t>certa forma, os produtos-signo desafiam as equivalências estruturais, implodem por dentro das classes sociais e por fora delas</a:t>
            </a:r>
            <a:r>
              <a:rPr lang="pt-B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5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«Alimento-signo» | 2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3255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dirty="0" smtClean="0">
                <a:latin typeface="Arial" panose="020B0604020202020204" pitchFamily="34" charset="0"/>
                <a:cs typeface="Arial" panose="020B0604020202020204" pitchFamily="34" charset="0"/>
              </a:rPr>
              <a:t>BOURDIEU, Pierre. (1979), </a:t>
            </a:r>
            <a:r>
              <a:rPr lang="es-ES_tradnl" i="1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_tradnl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distinction</a:t>
            </a:r>
            <a:r>
              <a:rPr lang="es-ES_tradnl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i="1" dirty="0" smtClean="0">
                <a:latin typeface="Arial" panose="020B0604020202020204" pitchFamily="34" charset="0"/>
                <a:cs typeface="Arial" panose="020B0604020202020204" pitchFamily="34" charset="0"/>
              </a:rPr>
              <a:t>Critique sociale du jugement.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Paris,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Minuit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http://www.anpocs.org.br/portal/publicacoes/rbcs_00_27/rbcs27_10.htm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94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Tecnologias de produção de sentido | 1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Uma vez que os produtos que circulam no mercado são suportes de significações, algumas questões acerca de onde se origina e de como se desenvolve o processo de significação são suscitadas.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Uma corrente de reflexão em torno dessa temática foi a "sociologia da </a:t>
            </a:r>
            <a:r>
              <a:rPr lang="pt-BR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lang="pt-BR" sz="1800" i="1" dirty="0">
                <a:latin typeface="Arial" panose="020B0604020202020204" pitchFamily="34" charset="0"/>
                <a:cs typeface="Arial" panose="020B0604020202020204" pitchFamily="34" charset="0"/>
              </a:rPr>
              <a:t> media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pt-BR" sz="18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na década de 60. </a:t>
            </a:r>
            <a:r>
              <a:rPr lang="pt-B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Essa 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corrente teórica considerava que, no capitalismo avançado, os meios de comunicação de massa constituíam centros privilegiados de difusão de ideologia e de suporte do consumismo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Nessa visão, a publicidade era considerada como um imperativo categórico, 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detentora do monopólio da produção de signos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, e o consumidor era representado como seu apagado reflexo: ocupava o lugar do passivo, em uma relação de </a:t>
            </a:r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dominação simbólica</a:t>
            </a: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Retângulo 3"/>
          <p:cNvSpPr/>
          <p:nvPr/>
        </p:nvSpPr>
        <p:spPr>
          <a:xfrm>
            <a:off x="20252" y="6488668"/>
            <a:ext cx="91237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http://www.anpocs.org.br/portal/publicacoes/rbcs_00_27/rbcs27_10.htm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86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Tecnologias de produção de sentido | 2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que se observa atualmente é que alguns produtos industriais, especialmente os alimentos, são produzidos extensiva e intensivamente como signos, a partir de uma diversidade de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dispositivos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que denominamos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tecnologias de produção de sentido. </a:t>
            </a:r>
            <a:endParaRPr lang="pt-BR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Esses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dispositivos são instrumentos, métodos e técnicas que visam a criação, a planificação e o ordenamento de mensagens e imagens (produtos-signo) que circulam no mercado.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Identificamos três </a:t>
            </a:r>
            <a:r>
              <a:rPr lang="pt-B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tecnologias de sentido – </a:t>
            </a:r>
            <a:r>
              <a:rPr lang="pt-BR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tecnologia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imagem”,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tecnologia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forma”,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“tecnologia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ambiente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que forjam três dimensões do produto-signo: a publicidade, a embalagem e o espaço de venda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0252" y="6488668"/>
            <a:ext cx="91237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http://www.anpocs.org.br/portal/publicacoes/rbcs_00_27/rbcs27_10.htm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1748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«representação social»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dos alimentos</a:t>
            </a:r>
            <a:endParaRPr lang="pt-BR" sz="2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«representação social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é a construção mental da realidade, que possibilita a compreensão e organização do mundo, bem como orienta o comportamento.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elementos da realidade, os conceitos, as teorias e as práticas são submetidos a uma reconstituição a partir das informações colhidas e da bagagem histórica (social e pessoal) do sujeito, permitindo, dessa forma, que se tornem compreensíveis e úteis.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Nesse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processo, as representações sociais tornam um objeto significante, introduzindo-o num espaço comum, digerindo-o de forma a permitir sua compreensão e sua incorporação como recurso peculiar ao sujeito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Existe uma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«representação social»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dos alimentos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DURKHEIM, ÉMILE. 1912. Pp. 466, 467, 469-472, 482-486, and 488-496 in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The Elementary Forms of Religious Life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New York: Free Press, 1933, 1965.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SPINK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Mary Jane P.. O conceito de representação social na abordagem psicossocial.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 Cad. Saúde Pública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[online]. 1993, vol.9, n.3</a:t>
            </a:r>
          </a:p>
        </p:txBody>
      </p:sp>
    </p:spTree>
    <p:extLst>
      <p:ext uri="{BB962C8B-B14F-4D97-AF65-F5344CB8AC3E}">
        <p14:creationId xmlns:p14="http://schemas.microsoft.com/office/powerpoint/2010/main" val="329454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«representações sociais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467544" y="1556792"/>
            <a:ext cx="82089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As representações sociais, segundo definição clássica apresentada por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Jodelet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(1985),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são: 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socialmente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elaboradas e compartilhadas, contribuem para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construção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de uma realidade comum, que possibilita a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comunicação;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são, essencialmente, fenômenos sociais que, mesmo acessados a partir do seu conteúdo cognitivo, têm de ser entendidos a partir do seu contexto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produção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seja, a partir das funções simbólicas e ideológicas a que servem e das formas de comunicação onde circulam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JODELET, D., 1985. La representación social: Fenómenos, concepto y teoría. In: </a:t>
            </a:r>
            <a:r>
              <a:rPr lang="es-ES" i="1" dirty="0" err="1"/>
              <a:t>Psicologia</a:t>
            </a:r>
            <a:r>
              <a:rPr lang="es-ES" i="1" dirty="0"/>
              <a:t> Social</a:t>
            </a:r>
            <a:r>
              <a:rPr lang="es-ES" dirty="0"/>
              <a:t> (S. </a:t>
            </a:r>
            <a:r>
              <a:rPr lang="es-ES" dirty="0" err="1"/>
              <a:t>Moscovici</a:t>
            </a:r>
            <a:r>
              <a:rPr lang="es-ES" dirty="0"/>
              <a:t>, </a:t>
            </a:r>
            <a:r>
              <a:rPr lang="es-ES" dirty="0" err="1"/>
              <a:t>org</a:t>
            </a:r>
            <a:r>
              <a:rPr lang="es-ES" dirty="0"/>
              <a:t>.), pp. 469-494, Barcelona: </a:t>
            </a:r>
            <a:r>
              <a:rPr lang="es-ES" dirty="0" err="1"/>
              <a:t>Paídos</a:t>
            </a:r>
            <a:r>
              <a:rPr lang="es-ES" dirty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25929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«representações sociais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467544" y="1556792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As representações sociais, segundo definição clássica apresentada por </a:t>
            </a:r>
            <a:r>
              <a:rPr lang="pt-BR" sz="2000" dirty="0" err="1">
                <a:latin typeface="Arial" panose="020B0604020202020204" pitchFamily="34" charset="0"/>
                <a:cs typeface="Arial" panose="020B0604020202020204" pitchFamily="34" charset="0"/>
              </a:rPr>
              <a:t>Jodelet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(1985),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ão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consequentemente,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formas de conhecimento que se manifestam como elementos cognitivos — imagens, conceitos, categorias,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teorias —,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mas que não se reduzem jamais aos componentes cognitivos. 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JODELET, D., 1985. La representación social: Fenómenos, concepto y teoría. In: </a:t>
            </a:r>
            <a:r>
              <a:rPr lang="es-ES" i="1" dirty="0" err="1"/>
              <a:t>Psicologia</a:t>
            </a:r>
            <a:r>
              <a:rPr lang="es-ES" i="1" dirty="0"/>
              <a:t> Social</a:t>
            </a:r>
            <a:r>
              <a:rPr lang="es-ES" dirty="0"/>
              <a:t> (S. </a:t>
            </a:r>
            <a:r>
              <a:rPr lang="es-ES" dirty="0" err="1"/>
              <a:t>Moscovici</a:t>
            </a:r>
            <a:r>
              <a:rPr lang="es-ES" dirty="0"/>
              <a:t>, </a:t>
            </a:r>
            <a:r>
              <a:rPr lang="es-ES" dirty="0" err="1"/>
              <a:t>org</a:t>
            </a:r>
            <a:r>
              <a:rPr lang="es-ES" dirty="0"/>
              <a:t>.), pp. 469-494, Barcelona: </a:t>
            </a:r>
            <a:r>
              <a:rPr lang="es-ES" dirty="0" err="1"/>
              <a:t>Paídos</a:t>
            </a:r>
            <a:r>
              <a:rPr lang="es-ES" dirty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47743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scielo.br/img/revistas/csp/v9n3/06f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32657"/>
            <a:ext cx="8489169" cy="623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74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pt-BR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Habitus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e «</a:t>
            </a:r>
            <a:r>
              <a:rPr lang="pt-BR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Habitus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alimentar</a:t>
            </a: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Bourdieu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1983), ao definir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 conceito de «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habitus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considera esse movimento dialético de interiorização da exterioridade e exteriorização da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interioridade. Para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ele, o «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habitus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«um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sistema de disposições duráveis,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[...] predispostas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 funcionar como estruturas estruturantes, isto é, como princípio gerador e estruturador das práticas e das representações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...»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(p. 61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endParaRPr lang="pt-BR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Logo, o conceito de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«hábito alimentar»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24332" y="6211669"/>
            <a:ext cx="91683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BOURDIEU, Pierre. Esboço de uma teoria da prática. In: Ortiz, Renato (org.).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Pierre </a:t>
            </a:r>
            <a:r>
              <a:rPr 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Bourdieu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1a. ed., São Paulo: Ática, 1983. p.46-81. </a:t>
            </a:r>
          </a:p>
        </p:txBody>
      </p:sp>
    </p:spTree>
    <p:extLst>
      <p:ext uri="{BB962C8B-B14F-4D97-AF65-F5344CB8AC3E}">
        <p14:creationId xmlns:p14="http://schemas.microsoft.com/office/powerpoint/2010/main" val="115767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Índice de massa corporal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O IMC é determinado pela divisão da massa do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indivíduo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pelo quadrado de sua altura, onde a massa está em quilogramas e a altura está em metros.</a:t>
            </a:r>
          </a:p>
          <a:p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Exemplo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IMC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Para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uma pessoa com 73 quilogramas de massa e 1,73 metros de altura, teremos: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 descr="\mbox{IMC} = \frac{\mbox{massa}}{(\mbox{altura} \cdot \mbox{altura})}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81180"/>
            <a:ext cx="252028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m 10" descr="\mbox{IMC} = \frac{73\;\mbox{kg}}{1,\!73\;\mbox{m} \cdot 1,\!73\;\mbox{m}} = 24,\!39\;\mbox{kg}/\mbox{m}^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293" y="5044008"/>
            <a:ext cx="3601358" cy="1008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119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218323"/>
              </p:ext>
            </p:extLst>
          </p:nvPr>
        </p:nvGraphicFramePr>
        <p:xfrm>
          <a:off x="539552" y="1556792"/>
          <a:ext cx="8064896" cy="4416552"/>
        </p:xfrm>
        <a:graphic>
          <a:graphicData uri="http://schemas.openxmlformats.org/drawingml/2006/table">
            <a:tbl>
              <a:tblPr firstRow="1" firstCol="1" bandRow="1"/>
              <a:tblGrid>
                <a:gridCol w="2791696"/>
                <a:gridCol w="527320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IMC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Classificação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&lt; 16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Magreza grave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16 a &lt; 17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Magreza moderada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17 a &lt; 18,5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Magreza leve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18,5 a &lt; 25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Saudável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25 a &lt; 30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Sobrepeso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30 a &lt; 35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Obesidade Grau 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35 a &lt; 40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Obesidade Grau II (severa)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≥ 40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Obesidade Grau III (mórbida)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Índice de massa corporal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41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0582275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948264" y="12680"/>
            <a:ext cx="37444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Prevalência da obesidade como % da população total (IMC acima de 30</a:t>
            </a:r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Adulto com 20 anos ou mais com IMC acima de 30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948263" y="6211669"/>
            <a:ext cx="3634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pt-BR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Economist</a:t>
            </a:r>
            <a:r>
              <a:rPr lang="pt-BR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 Dezembro 2012</a:t>
            </a:r>
            <a:endParaRPr lang="pt-B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1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12" y="0"/>
            <a:ext cx="10665888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222" y="0"/>
            <a:ext cx="10654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Prevalência da sobrepeso como % da população total (IMC acima de 25)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52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Dois terços dos americanos adultos estão acima do peso (IMC &gt; 25). 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É «preocupante»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que 36% dos adultos e 17% das crianças  estejam não apenas acima do peso, mas obesas, com um IMC de ao menos 30 (por exemplo, pesam 92 quilos ou  mais com 1,75 de altura). </a:t>
            </a:r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No Reino Unido, 25% de todas as mulheres são obesas (24% dos homens).</a:t>
            </a:r>
          </a:p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Brasil em 2008, 53% em acima de IMC 25. China, 25% estão acima de IMC 25. 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" y="6479646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Economist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26 Dezembro 2012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99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773" y="188640"/>
            <a:ext cx="9147092" cy="625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5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" y="116632"/>
            <a:ext cx="9139209" cy="6046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26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Uma abordagem...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1. Uma abordagem marxista (?).</a:t>
            </a:r>
          </a:p>
          <a:p>
            <a:pPr marL="0" indent="0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2. Uma abordagem funcionalista (?)</a:t>
            </a:r>
          </a:p>
          <a:p>
            <a:pPr marL="0" indent="0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Uma abordagem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[interacionista] (?)</a:t>
            </a:r>
          </a:p>
          <a:p>
            <a:pPr marL="0" indent="0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Uma abordagem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[sistêmica]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(?)</a:t>
            </a:r>
          </a:p>
          <a:p>
            <a:pPr marL="0" indent="0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Uma abordagem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[fisiológica] (?)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6. Uma abordagem [...]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9614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1418</Words>
  <Application>Microsoft Office PowerPoint</Application>
  <PresentationFormat>Apresentação na tela (4:3)</PresentationFormat>
  <Paragraphs>96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do Office</vt:lpstr>
      <vt:lpstr>Apresentação do PowerPoint</vt:lpstr>
      <vt:lpstr>Índice de massa corporal</vt:lpstr>
      <vt:lpstr>Índice de massa corporal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Uma abordagem...</vt:lpstr>
      <vt:lpstr>«Alimento-signo» | 1</vt:lpstr>
      <vt:lpstr>«Alimento-signo» | 2</vt:lpstr>
      <vt:lpstr>Tecnologias de produção de sentido | 1</vt:lpstr>
      <vt:lpstr>Tecnologias de produção de sentido | 2</vt:lpstr>
      <vt:lpstr>A «representação social» dos alimentos</vt:lpstr>
      <vt:lpstr>As «representações sociais»</vt:lpstr>
      <vt:lpstr>As «representações sociais»</vt:lpstr>
      <vt:lpstr>Apresentação do PowerPoint</vt:lpstr>
      <vt:lpstr>«Habitus» e «Habitus» alimentar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Davide</dc:creator>
  <cp:lastModifiedBy>Davide</cp:lastModifiedBy>
  <cp:revision>22</cp:revision>
  <dcterms:created xsi:type="dcterms:W3CDTF">2013-08-26T18:13:24Z</dcterms:created>
  <dcterms:modified xsi:type="dcterms:W3CDTF">2014-07-28T17:43:11Z</dcterms:modified>
</cp:coreProperties>
</file>