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8" r:id="rId3"/>
    <p:sldId id="325" r:id="rId4"/>
    <p:sldId id="326" r:id="rId5"/>
    <p:sldId id="328" r:id="rId6"/>
    <p:sldId id="327" r:id="rId7"/>
    <p:sldId id="329" r:id="rId8"/>
    <p:sldId id="330" r:id="rId9"/>
    <p:sldId id="332" r:id="rId10"/>
    <p:sldId id="334" r:id="rId11"/>
    <p:sldId id="333" r:id="rId12"/>
    <p:sldId id="335" r:id="rId13"/>
    <p:sldId id="336" r:id="rId14"/>
    <p:sldId id="337" r:id="rId15"/>
    <p:sldId id="345" r:id="rId16"/>
    <p:sldId id="338" r:id="rId17"/>
    <p:sldId id="346" r:id="rId18"/>
    <p:sldId id="339" r:id="rId19"/>
    <p:sldId id="347" r:id="rId20"/>
    <p:sldId id="348" r:id="rId21"/>
    <p:sldId id="341" r:id="rId22"/>
    <p:sldId id="340" r:id="rId23"/>
    <p:sldId id="342" r:id="rId24"/>
    <p:sldId id="343" r:id="rId25"/>
    <p:sldId id="351" r:id="rId26"/>
    <p:sldId id="349" r:id="rId27"/>
    <p:sldId id="350" r:id="rId28"/>
    <p:sldId id="352" r:id="rId29"/>
    <p:sldId id="353" r:id="rId30"/>
    <p:sldId id="344" r:id="rId31"/>
    <p:sldId id="303" r:id="rId32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34"/>
    </p:embeddedFont>
    <p:embeddedFont>
      <p:font typeface="Nixie One" panose="020B0604020202020204" charset="0"/>
      <p:regular r:id="rId35"/>
    </p:embeddedFont>
    <p:embeddedFont>
      <p:font typeface="Varela Round" panose="00000500000000000000" pitchFamily="2" charset="-79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7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4830" y="1807547"/>
            <a:ext cx="65143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3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1" y="178594"/>
            <a:ext cx="3095625" cy="49077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950" y="250030"/>
            <a:ext cx="2895600" cy="4829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3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946568-3752-4AEE-D3F8-1C871E39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Embriologia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2AFDA42-1D95-7A47-3A9F-FFE8625D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95" y="0"/>
            <a:ext cx="1990810" cy="1350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917E1-5F38-2527-27F6-92A0007D5E95}"/>
              </a:ext>
            </a:extLst>
          </p:cNvPr>
          <p:cNvSpPr txBox="1"/>
          <p:nvPr/>
        </p:nvSpPr>
        <p:spPr>
          <a:xfrm>
            <a:off x="3648510" y="3639128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Giuliano Barros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E9CF5E5-D87F-631C-ACCF-523EDE4B0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849EA8-E669-A62F-F77F-5B34B9236A38}"/>
              </a:ext>
            </a:extLst>
          </p:cNvPr>
          <p:cNvSpPr txBox="1"/>
          <p:nvPr/>
        </p:nvSpPr>
        <p:spPr>
          <a:xfrm>
            <a:off x="733777" y="926153"/>
            <a:ext cx="76764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5- os lumens dos vasos primitivos, revestidos por células endoteliais primitivas, se fundem e formam </a:t>
            </a:r>
            <a:r>
              <a:rPr lang="pt-BR" dirty="0">
                <a:highlight>
                  <a:srgbClr val="FFFF00"/>
                </a:highlight>
              </a:rPr>
              <a:t>redes de canais endoteliais</a:t>
            </a:r>
          </a:p>
          <a:p>
            <a:endParaRPr lang="pt-BR" dirty="0"/>
          </a:p>
          <a:p>
            <a:r>
              <a:rPr lang="pt-BR" dirty="0"/>
              <a:t>6- as </a:t>
            </a:r>
            <a:r>
              <a:rPr lang="pt-BR" dirty="0">
                <a:highlight>
                  <a:srgbClr val="00FFFF"/>
                </a:highlight>
              </a:rPr>
              <a:t>células mesenquimais </a:t>
            </a:r>
            <a:r>
              <a:rPr lang="pt-BR" dirty="0"/>
              <a:t>que circundam os vasos primitivos darão origem aos </a:t>
            </a:r>
            <a:r>
              <a:rPr lang="pt-BR" b="1" dirty="0">
                <a:solidFill>
                  <a:schemeClr val="accent2"/>
                </a:solidFill>
              </a:rPr>
              <a:t>componentes musculares e conjuntivos dos vasos</a:t>
            </a:r>
            <a:r>
              <a:rPr lang="pt-BR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EFF477-A0C8-E1A9-7CF8-9647531BC08F}"/>
              </a:ext>
            </a:extLst>
          </p:cNvPr>
          <p:cNvSpPr txBox="1"/>
          <p:nvPr/>
        </p:nvSpPr>
        <p:spPr>
          <a:xfrm>
            <a:off x="1346201" y="88824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6"/>
                </a:solidFill>
              </a:rPr>
              <a:t>Vasculogênese</a:t>
            </a:r>
            <a:r>
              <a:rPr lang="pt-BR" sz="2400" b="1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612DF07-B84B-90A0-F994-04D64FCB9CB0}"/>
              </a:ext>
            </a:extLst>
          </p:cNvPr>
          <p:cNvSpPr/>
          <p:nvPr/>
        </p:nvSpPr>
        <p:spPr>
          <a:xfrm>
            <a:off x="4603700" y="3118864"/>
            <a:ext cx="4064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2F0363A-D3E2-7684-5BA7-4163AA96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"/>
          <a:stretch/>
        </p:blipFill>
        <p:spPr>
          <a:xfrm>
            <a:off x="361244" y="2095704"/>
            <a:ext cx="8061522" cy="2772356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8E1F2AC-511C-DBE1-C43B-9B4C59D5D78E}"/>
              </a:ext>
            </a:extLst>
          </p:cNvPr>
          <p:cNvSpPr/>
          <p:nvPr/>
        </p:nvSpPr>
        <p:spPr>
          <a:xfrm>
            <a:off x="4603700" y="3206410"/>
            <a:ext cx="469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88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F4F36C5-3E74-B62D-7F04-C63217D6D1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251BA9-BAA9-7C8F-52CF-AB444848F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1"/>
          <a:stretch/>
        </p:blipFill>
        <p:spPr>
          <a:xfrm>
            <a:off x="124178" y="1472473"/>
            <a:ext cx="9019822" cy="337787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FD88CC5-AED8-947A-FD74-B310A0BA3E5B}"/>
              </a:ext>
            </a:extLst>
          </p:cNvPr>
          <p:cNvSpPr/>
          <p:nvPr/>
        </p:nvSpPr>
        <p:spPr>
          <a:xfrm>
            <a:off x="3640666" y="4142025"/>
            <a:ext cx="931333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8F2D38-94D7-E4AD-6B46-D651588CF7FB}"/>
              </a:ext>
            </a:extLst>
          </p:cNvPr>
          <p:cNvSpPr txBox="1"/>
          <p:nvPr/>
        </p:nvSpPr>
        <p:spPr>
          <a:xfrm>
            <a:off x="1192389" y="1534"/>
            <a:ext cx="6759221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Todos os tipos de mesoderma intraembrionário têm competência</a:t>
            </a:r>
          </a:p>
          <a:p>
            <a:pPr algn="ctr"/>
            <a:r>
              <a:rPr lang="pt-BR" sz="1600" dirty="0"/>
              <a:t>para formar vasos sanguíneos. As redes de canais endoteliais</a:t>
            </a:r>
          </a:p>
          <a:p>
            <a:pPr algn="ctr"/>
            <a:r>
              <a:rPr lang="pt-BR" sz="1600" dirty="0"/>
              <a:t>primitivos vão se formando em diferentes regiões do corpo e vão</a:t>
            </a:r>
          </a:p>
          <a:p>
            <a:pPr algn="ctr"/>
            <a:r>
              <a:rPr lang="pt-BR" sz="1600" dirty="0"/>
              <a:t>confluindo para a formação de toda a rede de vasos do embrião</a:t>
            </a:r>
          </a:p>
          <a:p>
            <a:pPr algn="ctr"/>
            <a:r>
              <a:rPr lang="pt-BR" sz="1600" dirty="0"/>
              <a:t>Esses vasos sanguíneos primitivos não podem ainda</a:t>
            </a:r>
          </a:p>
          <a:p>
            <a:pPr algn="ctr"/>
            <a:r>
              <a:rPr lang="pt-BR" sz="1600" dirty="0"/>
              <a:t>ser distinguidos estruturalmente como veias ou artérias.</a:t>
            </a:r>
          </a:p>
        </p:txBody>
      </p:sp>
    </p:spTree>
    <p:extLst>
      <p:ext uri="{BB962C8B-B14F-4D97-AF65-F5344CB8AC3E}">
        <p14:creationId xmlns:p14="http://schemas.microsoft.com/office/powerpoint/2010/main" val="145993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A05CE6-6D31-E90F-F77F-09A88E748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B2520E-4C3C-7159-B612-A949B0D82D4A}"/>
              </a:ext>
            </a:extLst>
          </p:cNvPr>
          <p:cNvSpPr txBox="1"/>
          <p:nvPr/>
        </p:nvSpPr>
        <p:spPr>
          <a:xfrm>
            <a:off x="1086555" y="702636"/>
            <a:ext cx="67705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As primeiras células sanguíneas se formam no interior dos vasos primitivos. Contudo, essa produção de células sanguíneas é insuficiente para o embrião. Então, por volta da 5a semana começa a produção de células sanguíneas, primeiramente no fígado e, mais tarde, no baço, nos linfonodos e na medula óssea.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BB8863-5433-2EE4-D9E3-4CE5FB75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80" y="2127675"/>
            <a:ext cx="5539659" cy="29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0F30C11-C943-EE72-342F-3DD7C2582E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B5C07E-7C62-AD12-5D54-CBF9BA9BB0F0}"/>
              </a:ext>
            </a:extLst>
          </p:cNvPr>
          <p:cNvSpPr txBox="1"/>
          <p:nvPr/>
        </p:nvSpPr>
        <p:spPr>
          <a:xfrm>
            <a:off x="1188156" y="213001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Formação do coração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347FEA-5E18-4D73-0E56-02F5FFEE42C0}"/>
              </a:ext>
            </a:extLst>
          </p:cNvPr>
          <p:cNvSpPr txBox="1"/>
          <p:nvPr/>
        </p:nvSpPr>
        <p:spPr>
          <a:xfrm>
            <a:off x="1006122" y="803807"/>
            <a:ext cx="7131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formação do coração tem início na 3ª semana de desenvolvimento, quando surgem espessamentos celulares no mesoderma cardiogênico, localizado à frente da membrana </a:t>
            </a:r>
            <a:r>
              <a:rPr lang="pt-BR" dirty="0" err="1"/>
              <a:t>bucofaríngea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Os espessamentos celulares do mesoderma cardiogênico são chamados </a:t>
            </a:r>
            <a:r>
              <a:rPr lang="pt-BR" dirty="0">
                <a:highlight>
                  <a:srgbClr val="FFFF00"/>
                </a:highlight>
              </a:rPr>
              <a:t>cordões </a:t>
            </a:r>
            <a:r>
              <a:rPr lang="pt-BR" dirty="0" err="1">
                <a:highlight>
                  <a:srgbClr val="FFFF00"/>
                </a:highlight>
              </a:rPr>
              <a:t>angioblásticos</a:t>
            </a:r>
            <a:r>
              <a:rPr lang="pt-BR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602B7A-3242-4F66-3F33-35E18B43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59" y="2189177"/>
            <a:ext cx="7581680" cy="295432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C53FBBA-99B9-01CF-D344-09FFAD807C17}"/>
              </a:ext>
            </a:extLst>
          </p:cNvPr>
          <p:cNvSpPr/>
          <p:nvPr/>
        </p:nvSpPr>
        <p:spPr>
          <a:xfrm>
            <a:off x="3313062" y="3947818"/>
            <a:ext cx="666044" cy="411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A74F81D-A899-2D9E-21AD-24A243AF2794}"/>
              </a:ext>
            </a:extLst>
          </p:cNvPr>
          <p:cNvSpPr/>
          <p:nvPr/>
        </p:nvSpPr>
        <p:spPr>
          <a:xfrm>
            <a:off x="4831874" y="4751625"/>
            <a:ext cx="666044" cy="39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4AE8BEA-A311-3C5B-5566-77120618DB18}"/>
              </a:ext>
            </a:extLst>
          </p:cNvPr>
          <p:cNvSpPr/>
          <p:nvPr/>
        </p:nvSpPr>
        <p:spPr>
          <a:xfrm>
            <a:off x="673100" y="4613413"/>
            <a:ext cx="666044" cy="39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46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D669D56-8D77-CD23-233A-0863D1E603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4ECFAD-C54F-5990-4E4C-758FA1988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2" y="1855880"/>
            <a:ext cx="7056583" cy="32872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71F791-85A0-7FB0-EB05-328CF781FD43}"/>
              </a:ext>
            </a:extLst>
          </p:cNvPr>
          <p:cNvSpPr txBox="1"/>
          <p:nvPr/>
        </p:nvSpPr>
        <p:spPr>
          <a:xfrm>
            <a:off x="974694" y="169194"/>
            <a:ext cx="707531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dirty="0"/>
              <a:t>Os espessamentos celulares do mesoderma cardiogênico formam dois </a:t>
            </a:r>
            <a:r>
              <a:rPr lang="pt-BR" sz="1800" b="1" dirty="0"/>
              <a:t>cordões </a:t>
            </a:r>
            <a:r>
              <a:rPr lang="pt-BR" sz="1800" b="1" dirty="0" err="1"/>
              <a:t>angioblásticos</a:t>
            </a:r>
            <a:r>
              <a:rPr lang="pt-BR" sz="1800" dirty="0"/>
              <a:t>, que em seguida canalizam e formam os </a:t>
            </a:r>
            <a:r>
              <a:rPr lang="pt-BR" sz="1800" dirty="0">
                <a:highlight>
                  <a:srgbClr val="FFFF00"/>
                </a:highlight>
              </a:rPr>
              <a:t>tubos endocárdicos</a:t>
            </a:r>
            <a:r>
              <a:rPr lang="pt-BR" sz="1800" dirty="0"/>
              <a:t>. Em consequência do dobramento </a:t>
            </a:r>
            <a:r>
              <a:rPr lang="pt-BR" sz="1800" dirty="0" err="1"/>
              <a:t>céfalo</a:t>
            </a:r>
            <a:r>
              <a:rPr lang="pt-BR" sz="1800" dirty="0"/>
              <a:t>-caudal do corpo do embrião, os tubos endocárdicos assumem uma localização ventral e posterior à membrana </a:t>
            </a:r>
            <a:r>
              <a:rPr lang="pt-BR" sz="1800" dirty="0" err="1"/>
              <a:t>bucofaríngea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9512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40396F-DAF9-48B4-949B-03439CEBCF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C16CAC-234A-17AD-DDF8-D76256CFF883}"/>
              </a:ext>
            </a:extLst>
          </p:cNvPr>
          <p:cNvSpPr txBox="1"/>
          <p:nvPr/>
        </p:nvSpPr>
        <p:spPr>
          <a:xfrm>
            <a:off x="1169811" y="1712514"/>
            <a:ext cx="70527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Em consequência do dobramento lateral do corpo do embrião, os tubos endocárdicos se fundem formando o </a:t>
            </a:r>
            <a:r>
              <a:rPr lang="pt-BR" sz="2400" b="1" dirty="0">
                <a:solidFill>
                  <a:srgbClr val="00B050"/>
                </a:solidFill>
              </a:rPr>
              <a:t>tubo endocárdico único</a:t>
            </a:r>
          </a:p>
        </p:txBody>
      </p:sp>
    </p:spTree>
    <p:extLst>
      <p:ext uri="{BB962C8B-B14F-4D97-AF65-F5344CB8AC3E}">
        <p14:creationId xmlns:p14="http://schemas.microsoft.com/office/powerpoint/2010/main" val="339377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C9BE4D-1EA1-0EB6-7E64-CEC6454EE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3179A4-A271-581C-053B-4DC82AAB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61" y="0"/>
            <a:ext cx="7222477" cy="51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2AE08A2-8218-5996-6D10-34742D8F86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A77554-D127-38B0-64E2-D8EB01399279}"/>
              </a:ext>
            </a:extLst>
          </p:cNvPr>
          <p:cNvSpPr txBox="1"/>
          <p:nvPr/>
        </p:nvSpPr>
        <p:spPr>
          <a:xfrm>
            <a:off x="1717322" y="1229720"/>
            <a:ext cx="57093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Com a fusão dos tubos endocárdicos, que começa na porção cranial do coração em desenvolvimento e prossegue na direção caudal, tem-se o </a:t>
            </a:r>
            <a:r>
              <a:rPr lang="pt-BR" sz="2400" b="1" dirty="0">
                <a:solidFill>
                  <a:srgbClr val="7030A0"/>
                </a:solidFill>
              </a:rPr>
              <a:t>coração com formato tubular.</a:t>
            </a:r>
          </a:p>
        </p:txBody>
      </p:sp>
    </p:spTree>
    <p:extLst>
      <p:ext uri="{BB962C8B-B14F-4D97-AF65-F5344CB8AC3E}">
        <p14:creationId xmlns:p14="http://schemas.microsoft.com/office/powerpoint/2010/main" val="1547386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2D8DB0-46BA-B7F2-B417-2D6993596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936C67-7175-E221-59CE-21990CE0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29" y="342278"/>
            <a:ext cx="7195741" cy="440934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CD8E21A-01EA-7059-FF65-CFC76349E657}"/>
              </a:ext>
            </a:extLst>
          </p:cNvPr>
          <p:cNvSpPr txBox="1"/>
          <p:nvPr/>
        </p:nvSpPr>
        <p:spPr>
          <a:xfrm>
            <a:off x="7208248" y="2135639"/>
            <a:ext cx="1701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4"/>
                </a:solidFill>
              </a:rPr>
              <a:t>coração primitivo</a:t>
            </a: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A6EBEE8D-4FD3-DE1C-7907-D27BD79F3547}"/>
              </a:ext>
            </a:extLst>
          </p:cNvPr>
          <p:cNvSpPr/>
          <p:nvPr/>
        </p:nvSpPr>
        <p:spPr>
          <a:xfrm>
            <a:off x="6784622" y="1828800"/>
            <a:ext cx="338667" cy="132080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09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42443EC-F151-BED8-55A6-B3176EDD3A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CDAE9B-5076-6487-97C0-35A21133A8D2}"/>
              </a:ext>
            </a:extLst>
          </p:cNvPr>
          <p:cNvSpPr txBox="1"/>
          <p:nvPr/>
        </p:nvSpPr>
        <p:spPr>
          <a:xfrm>
            <a:off x="988533" y="119422"/>
            <a:ext cx="6697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Em virtude dos dobramentos, o tubo endocárdico é reposicionado ventralmente e passa a ter contato com o mesoderma esplâncnico e com o celoma intraembrionário dessa região. Esses tecidos formam o coração primitivo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08DD7C-9F9B-EC80-1DAD-913CE260AC59}"/>
              </a:ext>
            </a:extLst>
          </p:cNvPr>
          <p:cNvSpPr txBox="1"/>
          <p:nvPr/>
        </p:nvSpPr>
        <p:spPr>
          <a:xfrm>
            <a:off x="1725788" y="2115590"/>
            <a:ext cx="69398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1- o tubo endocárdico dará origem ao revestimento endotelial interno do coração, o endocárdio;</a:t>
            </a:r>
          </a:p>
          <a:p>
            <a:r>
              <a:rPr lang="pt-BR" sz="2000" dirty="0"/>
              <a:t>2- o mesoderma esplâncnico dará origem a um espesso tecido muscular, que formará o miocárdio;</a:t>
            </a:r>
          </a:p>
          <a:p>
            <a:r>
              <a:rPr lang="pt-BR" sz="2000" dirty="0"/>
              <a:t>3- o mesoderma esplâncnico formará ainda a geleia cardíaca, que separa o endocárdio do miocárdio;</a:t>
            </a:r>
          </a:p>
          <a:p>
            <a:r>
              <a:rPr lang="pt-BR" sz="2000" dirty="0"/>
              <a:t>4-  o celoma intraembrionário dessa região formará a cavidade pericárdica</a:t>
            </a:r>
          </a:p>
        </p:txBody>
      </p:sp>
    </p:spTree>
    <p:extLst>
      <p:ext uri="{BB962C8B-B14F-4D97-AF65-F5344CB8AC3E}">
        <p14:creationId xmlns:p14="http://schemas.microsoft.com/office/powerpoint/2010/main" val="139892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49"/>
            <a:ext cx="7772400" cy="1981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C00000"/>
                </a:solidFill>
              </a:rPr>
              <a:t>Desenvolvimento do</a:t>
            </a:r>
            <a:br>
              <a:rPr lang="pt-BR" sz="5400" b="1" dirty="0">
                <a:solidFill>
                  <a:srgbClr val="C00000"/>
                </a:solidFill>
              </a:rPr>
            </a:br>
            <a:r>
              <a:rPr lang="pt-BR" sz="5400" b="1" dirty="0">
                <a:solidFill>
                  <a:srgbClr val="C00000"/>
                </a:solidFill>
              </a:rPr>
              <a:t>sistema cardiovascular</a:t>
            </a: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FEE8177-1C9D-F08F-F259-3AFBF4BC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74" y="1975556"/>
            <a:ext cx="7648126" cy="277606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5445F-6BB2-A28A-C2D7-C49477C59E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24B1A7C-4CED-3583-BDC7-7CD3CAD8EA7F}"/>
              </a:ext>
            </a:extLst>
          </p:cNvPr>
          <p:cNvSpPr/>
          <p:nvPr/>
        </p:nvSpPr>
        <p:spPr>
          <a:xfrm>
            <a:off x="1690278" y="1998133"/>
            <a:ext cx="748122" cy="47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30BCB9-4260-D016-62F4-9A5CD8E8BF5D}"/>
              </a:ext>
            </a:extLst>
          </p:cNvPr>
          <p:cNvSpPr txBox="1"/>
          <p:nvPr/>
        </p:nvSpPr>
        <p:spPr>
          <a:xfrm>
            <a:off x="624467" y="680058"/>
            <a:ext cx="742526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+mn-lt"/>
              </a:rPr>
              <a:t>O coração primitivo é </a:t>
            </a:r>
            <a:r>
              <a:rPr lang="pt-BR" sz="1800" b="1" dirty="0">
                <a:latin typeface="+mn-lt"/>
              </a:rPr>
              <a:t>tubular</a:t>
            </a:r>
            <a:r>
              <a:rPr lang="pt-BR" sz="1800" dirty="0">
                <a:latin typeface="+mn-lt"/>
              </a:rPr>
              <a:t>, está localizado ventralmente no embrião e se alonga, passando a ser constituído das seguintes regiões:</a:t>
            </a:r>
          </a:p>
          <a:p>
            <a:endParaRPr lang="pt-BR" sz="1800" dirty="0">
              <a:latin typeface="+mn-lt"/>
            </a:endParaRPr>
          </a:p>
          <a:p>
            <a:pPr algn="l"/>
            <a:r>
              <a:rPr lang="pt-BR" sz="2000" b="0" i="0" u="none" strike="noStrike" baseline="0" dirty="0">
                <a:latin typeface="+mn-lt"/>
              </a:rPr>
              <a:t>1- tronco arterial;</a:t>
            </a:r>
          </a:p>
          <a:p>
            <a:pPr algn="l"/>
            <a:r>
              <a:rPr lang="pt-BR" sz="2000" b="0" i="0" u="none" strike="noStrike" baseline="0" dirty="0">
                <a:latin typeface="+mn-lt"/>
              </a:rPr>
              <a:t>2- bulbo cardíaco;</a:t>
            </a:r>
          </a:p>
          <a:p>
            <a:pPr algn="l"/>
            <a:r>
              <a:rPr lang="pt-BR" sz="2000" b="0" i="0" u="none" strike="noStrike" baseline="0" dirty="0">
                <a:latin typeface="+mn-lt"/>
              </a:rPr>
              <a:t>3- ventrículo;</a:t>
            </a:r>
          </a:p>
          <a:p>
            <a:pPr algn="l"/>
            <a:r>
              <a:rPr lang="pt-BR" sz="2000" b="0" i="0" u="none" strike="noStrike" baseline="0" dirty="0">
                <a:latin typeface="+mn-lt"/>
              </a:rPr>
              <a:t>4- átrio;</a:t>
            </a:r>
          </a:p>
          <a:p>
            <a:pPr algn="l"/>
            <a:r>
              <a:rPr lang="pt-BR" sz="2000" dirty="0">
                <a:latin typeface="+mn-lt"/>
              </a:rPr>
              <a:t>5- seio venoso;</a:t>
            </a:r>
            <a:endParaRPr lang="pt-BR" sz="1800" dirty="0">
              <a:latin typeface="+mn-lt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2E44ED8-65EA-AEDA-A9F5-FF4DCF862994}"/>
              </a:ext>
            </a:extLst>
          </p:cNvPr>
          <p:cNvSpPr/>
          <p:nvPr/>
        </p:nvSpPr>
        <p:spPr>
          <a:xfrm>
            <a:off x="5633155" y="1911164"/>
            <a:ext cx="406400" cy="47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539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8232CB-EB58-C799-340E-597A73AD04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4D06EE-5CB0-F41D-1BBD-42A757EF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01" y="0"/>
            <a:ext cx="7610600" cy="514312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00A45AB-EB0D-DD46-D5E3-5BD9E9629D99}"/>
              </a:ext>
            </a:extLst>
          </p:cNvPr>
          <p:cNvSpPr/>
          <p:nvPr/>
        </p:nvSpPr>
        <p:spPr>
          <a:xfrm>
            <a:off x="4018567" y="1756645"/>
            <a:ext cx="474134" cy="8579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24E044C-06A8-7712-7963-5F4C725F7644}"/>
              </a:ext>
            </a:extLst>
          </p:cNvPr>
          <p:cNvSpPr/>
          <p:nvPr/>
        </p:nvSpPr>
        <p:spPr>
          <a:xfrm>
            <a:off x="4018567" y="4089419"/>
            <a:ext cx="474134" cy="8579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43EDAD-5F34-3D56-BDE0-515349443E60}"/>
              </a:ext>
            </a:extLst>
          </p:cNvPr>
          <p:cNvSpPr/>
          <p:nvPr/>
        </p:nvSpPr>
        <p:spPr>
          <a:xfrm>
            <a:off x="1956651" y="4285169"/>
            <a:ext cx="474134" cy="8579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57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BCD68E-F55F-2B57-CFAE-592F1E053A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6B4025-09AE-9FFD-534E-C499C0C69AAC}"/>
              </a:ext>
            </a:extLst>
          </p:cNvPr>
          <p:cNvSpPr txBox="1"/>
          <p:nvPr/>
        </p:nvSpPr>
        <p:spPr>
          <a:xfrm>
            <a:off x="1109133" y="185649"/>
            <a:ext cx="66237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As cavidades do coração primitivo comunicam-se todas entre si. </a:t>
            </a:r>
          </a:p>
          <a:p>
            <a:endParaRPr lang="pt-BR" sz="1600" dirty="0"/>
          </a:p>
          <a:p>
            <a:r>
              <a:rPr lang="pt-BR" sz="1600" dirty="0"/>
              <a:t>As regiões cefálica e caudal do coração primitivo correspondem ao tronco arterial e ao seio venoso, respectivamente.</a:t>
            </a:r>
          </a:p>
          <a:p>
            <a:endParaRPr lang="pt-BR" sz="1600" dirty="0"/>
          </a:p>
          <a:p>
            <a:r>
              <a:rPr lang="pt-BR" sz="1600" dirty="0"/>
              <a:t>O ventrículo é uma cavidade mais cefálica do que o átrio, ao contrário do que se observa no coração adulto.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6A9375-5884-FCF3-B47E-CD148068E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912"/>
          <a:stretch/>
        </p:blipFill>
        <p:spPr>
          <a:xfrm>
            <a:off x="0" y="2098090"/>
            <a:ext cx="7340220" cy="30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6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40274B1-451A-B239-D0FF-133D8E129B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08A7AD-E31F-573E-6B35-1596113E04CA}"/>
              </a:ext>
            </a:extLst>
          </p:cNvPr>
          <p:cNvSpPr txBox="1"/>
          <p:nvPr/>
        </p:nvSpPr>
        <p:spPr>
          <a:xfrm>
            <a:off x="1011061" y="825679"/>
            <a:ext cx="71218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 reorientação espacial das cavidades do coração ocorre devido ao crescimento rápido e acentuado do bulbo cardíaco e do ventrículo em relação às demais regiões do coração.</a:t>
            </a:r>
          </a:p>
          <a:p>
            <a:endParaRPr lang="pt-BR" sz="2000" dirty="0"/>
          </a:p>
          <a:p>
            <a:r>
              <a:rPr lang="pt-BR" sz="2000" dirty="0"/>
              <a:t>Como consequência desse crescimento, o coração dobra sobre si mesmo formando inicialmente uma alça, a </a:t>
            </a:r>
            <a:r>
              <a:rPr lang="pt-BR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alça </a:t>
            </a:r>
            <a:r>
              <a:rPr lang="pt-BR" sz="2000" b="1" dirty="0" err="1">
                <a:solidFill>
                  <a:schemeClr val="bg1"/>
                </a:solidFill>
                <a:highlight>
                  <a:srgbClr val="FF0000"/>
                </a:highlight>
              </a:rPr>
              <a:t>bulboventricular</a:t>
            </a:r>
            <a:r>
              <a:rPr lang="pt-BR" sz="2000" dirty="0"/>
              <a:t>, que dá ao coração o formato da letra U.</a:t>
            </a:r>
          </a:p>
          <a:p>
            <a:endParaRPr lang="pt-BR" sz="2000" dirty="0"/>
          </a:p>
          <a:p>
            <a:r>
              <a:rPr lang="pt-BR" sz="2000" dirty="0"/>
              <a:t>O coração continua a dobrar-se de tal forma que o ventrículo assume uma posição mais caudal em relação ao átrio</a:t>
            </a:r>
          </a:p>
        </p:txBody>
      </p:sp>
    </p:spTree>
    <p:extLst>
      <p:ext uri="{BB962C8B-B14F-4D97-AF65-F5344CB8AC3E}">
        <p14:creationId xmlns:p14="http://schemas.microsoft.com/office/powerpoint/2010/main" val="220723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15C35F-236D-6B8F-A72E-A1DC3D0E5E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BE1F56-4AF8-9577-F2F8-1D10C6AB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64" y="3235"/>
            <a:ext cx="7162472" cy="514026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14F4A38-457A-6EC0-3758-905C5151B640}"/>
              </a:ext>
            </a:extLst>
          </p:cNvPr>
          <p:cNvSpPr/>
          <p:nvPr/>
        </p:nvSpPr>
        <p:spPr>
          <a:xfrm>
            <a:off x="755864" y="-90311"/>
            <a:ext cx="542358" cy="575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26033A7-78AD-AD56-FDA6-EE4AFD1E8980}"/>
              </a:ext>
            </a:extLst>
          </p:cNvPr>
          <p:cNvSpPr/>
          <p:nvPr/>
        </p:nvSpPr>
        <p:spPr>
          <a:xfrm>
            <a:off x="5265775" y="-286249"/>
            <a:ext cx="542358" cy="575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3073BAB-A30D-077F-65A3-6BC3FD19D7BA}"/>
              </a:ext>
            </a:extLst>
          </p:cNvPr>
          <p:cNvSpPr/>
          <p:nvPr/>
        </p:nvSpPr>
        <p:spPr>
          <a:xfrm>
            <a:off x="683306" y="3008489"/>
            <a:ext cx="542358" cy="575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B7EBDB8-58C2-F8CC-3379-9E5B612AAC4C}"/>
              </a:ext>
            </a:extLst>
          </p:cNvPr>
          <p:cNvSpPr/>
          <p:nvPr/>
        </p:nvSpPr>
        <p:spPr>
          <a:xfrm>
            <a:off x="5344797" y="2861733"/>
            <a:ext cx="542358" cy="575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582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F016EF-A53C-9BF3-C96C-6EAC207E5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09DE06-064A-0136-2EA3-68A14DDB6795}"/>
              </a:ext>
            </a:extLst>
          </p:cNvPr>
          <p:cNvSpPr txBox="1"/>
          <p:nvPr/>
        </p:nvSpPr>
        <p:spPr>
          <a:xfrm>
            <a:off x="1154289" y="100111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Septação do coração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4BAA5-9004-A189-BCEA-50BB22BD3375}"/>
              </a:ext>
            </a:extLst>
          </p:cNvPr>
          <p:cNvSpPr txBox="1"/>
          <p:nvPr/>
        </p:nvSpPr>
        <p:spPr>
          <a:xfrm>
            <a:off x="1963612" y="1879252"/>
            <a:ext cx="47469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•• septação atrioventricular;</a:t>
            </a:r>
          </a:p>
          <a:p>
            <a:r>
              <a:rPr lang="pt-BR" sz="2800" dirty="0"/>
              <a:t>•• septação interventricular;</a:t>
            </a:r>
          </a:p>
          <a:p>
            <a:r>
              <a:rPr lang="pt-BR" sz="2800" dirty="0"/>
              <a:t>•• septação interatrial;</a:t>
            </a:r>
          </a:p>
        </p:txBody>
      </p:sp>
    </p:spTree>
    <p:extLst>
      <p:ext uri="{BB962C8B-B14F-4D97-AF65-F5344CB8AC3E}">
        <p14:creationId xmlns:p14="http://schemas.microsoft.com/office/powerpoint/2010/main" val="1418043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F016EF-A53C-9BF3-C96C-6EAC207E5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09DE06-064A-0136-2EA3-68A14DDB6795}"/>
              </a:ext>
            </a:extLst>
          </p:cNvPr>
          <p:cNvSpPr txBox="1"/>
          <p:nvPr/>
        </p:nvSpPr>
        <p:spPr>
          <a:xfrm>
            <a:off x="1154289" y="100111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Septação do coração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0CCC1C-3F28-61BD-E3C0-B2D7B13E6DB1}"/>
              </a:ext>
            </a:extLst>
          </p:cNvPr>
          <p:cNvSpPr txBox="1"/>
          <p:nvPr/>
        </p:nvSpPr>
        <p:spPr>
          <a:xfrm>
            <a:off x="6155267" y="840250"/>
            <a:ext cx="213294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Os coxins endocárdicos</a:t>
            </a:r>
          </a:p>
          <a:p>
            <a:pPr algn="ctr"/>
            <a:r>
              <a:rPr lang="pt-BR" dirty="0"/>
              <a:t>contribuem para a</a:t>
            </a:r>
          </a:p>
          <a:p>
            <a:pPr algn="ctr"/>
            <a:r>
              <a:rPr lang="pt-BR" dirty="0"/>
              <a:t>formação das válvulas e</a:t>
            </a:r>
          </a:p>
          <a:p>
            <a:pPr algn="ctr"/>
            <a:r>
              <a:rPr lang="pt-BR" dirty="0"/>
              <a:t>septos membranosos do</a:t>
            </a:r>
          </a:p>
          <a:p>
            <a:pPr algn="ctr"/>
            <a:r>
              <a:rPr lang="pt-BR" dirty="0"/>
              <a:t>coração.”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809DB-26F0-6B33-D973-F6C9B398576D}"/>
              </a:ext>
            </a:extLst>
          </p:cNvPr>
          <p:cNvSpPr txBox="1"/>
          <p:nvPr/>
        </p:nvSpPr>
        <p:spPr>
          <a:xfrm>
            <a:off x="973666" y="2221786"/>
            <a:ext cx="74139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Septação atrioventricular: </a:t>
            </a:r>
            <a:r>
              <a:rPr lang="pt-BR" sz="1800" dirty="0"/>
              <a:t>no final da 4ª semana formam-se dois espessamentos nas paredes do coração, um na parede dorsal e outro na ventral. Esses espessamentos são chamados </a:t>
            </a:r>
            <a:r>
              <a:rPr lang="pt-BR" sz="1800" b="1" dirty="0">
                <a:solidFill>
                  <a:schemeClr val="bg1"/>
                </a:solidFill>
                <a:highlight>
                  <a:srgbClr val="000080"/>
                </a:highlight>
              </a:rPr>
              <a:t>coxins endocárdicos </a:t>
            </a:r>
            <a:r>
              <a:rPr lang="pt-BR" sz="1800" dirty="0"/>
              <a:t>e surgem na altura do futuro canal atrioventricular.</a:t>
            </a:r>
          </a:p>
          <a:p>
            <a:endParaRPr lang="pt-BR" sz="1800" dirty="0"/>
          </a:p>
          <a:p>
            <a:r>
              <a:rPr lang="pt-BR" sz="1800" dirty="0"/>
              <a:t>Durante a 5ª semana os coxins endocárdicos crescem, aproximam-se e fundem-se, dividindo o canal atrioventricular em canal direito e canal esquerdo</a:t>
            </a:r>
          </a:p>
        </p:txBody>
      </p:sp>
    </p:spTree>
    <p:extLst>
      <p:ext uri="{BB962C8B-B14F-4D97-AF65-F5344CB8AC3E}">
        <p14:creationId xmlns:p14="http://schemas.microsoft.com/office/powerpoint/2010/main" val="2724175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F016EF-A53C-9BF3-C96C-6EAC207E5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09DE06-064A-0136-2EA3-68A14DDB6795}"/>
              </a:ext>
            </a:extLst>
          </p:cNvPr>
          <p:cNvSpPr txBox="1"/>
          <p:nvPr/>
        </p:nvSpPr>
        <p:spPr>
          <a:xfrm>
            <a:off x="1154289" y="100111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Septação do coração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809DB-26F0-6B33-D973-F6C9B398576D}"/>
              </a:ext>
            </a:extLst>
          </p:cNvPr>
          <p:cNvSpPr txBox="1"/>
          <p:nvPr/>
        </p:nvSpPr>
        <p:spPr>
          <a:xfrm>
            <a:off x="973666" y="2221786"/>
            <a:ext cx="74139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septação interventricular: </a:t>
            </a:r>
            <a:r>
              <a:rPr lang="pt-BR" sz="1800" dirty="0"/>
              <a:t>a separação do ventrículo direito e esquerdo inicia com um </a:t>
            </a:r>
            <a:r>
              <a:rPr lang="pt-BR" sz="1800" dirty="0">
                <a:solidFill>
                  <a:schemeClr val="bg1"/>
                </a:solidFill>
                <a:highlight>
                  <a:srgbClr val="000080"/>
                </a:highlight>
              </a:rPr>
              <a:t>espessamento de células no assoalho do ventrículo primitivo</a:t>
            </a:r>
            <a:r>
              <a:rPr lang="pt-BR" sz="1800" dirty="0"/>
              <a:t>. Esse espessamento é chamado septo interventricular, que cresce em direção aos coxins endocárdicos.</a:t>
            </a:r>
          </a:p>
          <a:p>
            <a:endParaRPr lang="pt-BR" sz="1800" dirty="0"/>
          </a:p>
          <a:p>
            <a:r>
              <a:rPr lang="pt-BR" sz="1800" dirty="0"/>
              <a:t>Ao final da 7ª semana os ventrículos direito e esquerdo já estão completamente separados.</a:t>
            </a:r>
          </a:p>
        </p:txBody>
      </p:sp>
    </p:spTree>
    <p:extLst>
      <p:ext uri="{BB962C8B-B14F-4D97-AF65-F5344CB8AC3E}">
        <p14:creationId xmlns:p14="http://schemas.microsoft.com/office/powerpoint/2010/main" val="418885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F016EF-A53C-9BF3-C96C-6EAC207E5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09DE06-064A-0136-2EA3-68A14DDB6795}"/>
              </a:ext>
            </a:extLst>
          </p:cNvPr>
          <p:cNvSpPr txBox="1"/>
          <p:nvPr/>
        </p:nvSpPr>
        <p:spPr>
          <a:xfrm>
            <a:off x="1154289" y="100111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Septação do coração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809DB-26F0-6B33-D973-F6C9B398576D}"/>
              </a:ext>
            </a:extLst>
          </p:cNvPr>
          <p:cNvSpPr txBox="1"/>
          <p:nvPr/>
        </p:nvSpPr>
        <p:spPr>
          <a:xfrm>
            <a:off x="973666" y="2221786"/>
            <a:ext cx="7413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septação interatrial: </a:t>
            </a:r>
            <a:r>
              <a:rPr lang="pt-BR" sz="1800" dirty="0"/>
              <a:t>o átrio primitivo começa a se dividir no final da 4ª semana, para formar os átrios direito e esquerdo.</a:t>
            </a:r>
          </a:p>
          <a:p>
            <a:endParaRPr lang="pt-BR" sz="1800" dirty="0"/>
          </a:p>
          <a:p>
            <a:r>
              <a:rPr lang="pt-BR" sz="1800" dirty="0"/>
              <a:t>A septação dos átrios inicia pela formação de dois septos interatriais:</a:t>
            </a:r>
          </a:p>
          <a:p>
            <a:r>
              <a:rPr lang="pt-BR" sz="1800" dirty="0"/>
              <a:t>o septo primário e o septo secundário</a:t>
            </a:r>
          </a:p>
        </p:txBody>
      </p:sp>
    </p:spTree>
    <p:extLst>
      <p:ext uri="{BB962C8B-B14F-4D97-AF65-F5344CB8AC3E}">
        <p14:creationId xmlns:p14="http://schemas.microsoft.com/office/powerpoint/2010/main" val="74166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F016EF-A53C-9BF3-C96C-6EAC207E5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09DE06-064A-0136-2EA3-68A14DDB6795}"/>
              </a:ext>
            </a:extLst>
          </p:cNvPr>
          <p:cNvSpPr txBox="1"/>
          <p:nvPr/>
        </p:nvSpPr>
        <p:spPr>
          <a:xfrm>
            <a:off x="1154289" y="100111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Septação do coração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D01119-EDE3-6945-A222-36DEBB8BA8C3}"/>
              </a:ext>
            </a:extLst>
          </p:cNvPr>
          <p:cNvSpPr txBox="1"/>
          <p:nvPr/>
        </p:nvSpPr>
        <p:spPr>
          <a:xfrm>
            <a:off x="738994" y="763874"/>
            <a:ext cx="81358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O septo primário </a:t>
            </a:r>
            <a:r>
              <a:rPr lang="pt-BR" sz="1600" dirty="0"/>
              <a:t>cresce em forma de meia-lua a partir do teto do átrio primitivo, em direção aos coxins endocárdicos dorsal e ventral, que por sua vez também estão em processo de fusão. Inicialmente,</a:t>
            </a:r>
          </a:p>
          <a:p>
            <a:r>
              <a:rPr lang="pt-BR" sz="1600" dirty="0"/>
              <a:t>o septo primário divide parcialmente o átrio primitivo em átrio direito e esquerdo, existindo portanto uma abertura transitória entre os átrios, chamada forame primário. Devido ao crescimento do septo primário e à sua fusão com os coxins endocárdicos, o forame primário desaparece. Contudo, antes do forame</a:t>
            </a:r>
          </a:p>
          <a:p>
            <a:r>
              <a:rPr lang="pt-BR" sz="1600" dirty="0"/>
              <a:t>primário se fechar, ocorre na região central do septo primário a morte de algumas células por apoptose, o que resulta na formação de pequenas perfurações que coalescem para formar o forame secundário</a:t>
            </a:r>
          </a:p>
          <a:p>
            <a:endParaRPr lang="pt-BR" sz="1600" b="1" dirty="0"/>
          </a:p>
          <a:p>
            <a:r>
              <a:rPr lang="pt-BR" sz="1600" b="1" dirty="0"/>
              <a:t>O septo secundário </a:t>
            </a:r>
            <a:r>
              <a:rPr lang="pt-BR" sz="1600" dirty="0"/>
              <a:t>cresce em meia-lua a partir da parede </a:t>
            </a:r>
            <a:r>
              <a:rPr lang="pt-BR" sz="1600" dirty="0" err="1"/>
              <a:t>ventro</a:t>
            </a:r>
            <a:r>
              <a:rPr lang="pt-BR" sz="1600" dirty="0"/>
              <a:t>-cranial do átrio primitivo, à direita do septo primário. O septo secundário forma uma divisão incompleta dos átrios direito e esquerdo, e o espaço que permanece no septo secundário é chamado forame oval</a:t>
            </a:r>
          </a:p>
        </p:txBody>
      </p:sp>
    </p:spTree>
    <p:extLst>
      <p:ext uri="{BB962C8B-B14F-4D97-AF65-F5344CB8AC3E}">
        <p14:creationId xmlns:p14="http://schemas.microsoft.com/office/powerpoint/2010/main" val="30525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961518B-2710-2193-0119-BF280BDB3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98476B-7DA5-157B-DF21-E300B1519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9"/>
          <a:stretch/>
        </p:blipFill>
        <p:spPr>
          <a:xfrm>
            <a:off x="1298550" y="135756"/>
            <a:ext cx="6546900" cy="50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2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AE0FD93-664F-B8C7-9038-67F04EF4C0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E25815-AAC1-12F9-B969-5801A8E1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86" y="0"/>
            <a:ext cx="4744227" cy="51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0030E5B-241D-5D18-7BCA-7597D6B18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Dúvidas?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FC1BA3-9C5F-97AF-122F-345A91BBB5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02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E576A13-44AB-58CD-112C-6369C039D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B4042D-7B24-662E-9BF1-3E5D4DF26A83}"/>
              </a:ext>
            </a:extLst>
          </p:cNvPr>
          <p:cNvSpPr txBox="1"/>
          <p:nvPr/>
        </p:nvSpPr>
        <p:spPr>
          <a:xfrm>
            <a:off x="492165" y="504308"/>
            <a:ext cx="3404255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Até o final da 2ª semana de vida, o embrião ainda não possui uma rede vascular para a distribuição de nutrientes e remoção das excretas, por isso a nutrição do embrião é obtida do sangue materno acumulado nas lacunas do </a:t>
            </a:r>
            <a:r>
              <a:rPr lang="pt-BR" sz="1800" dirty="0" err="1"/>
              <a:t>sinciciotrofoblasto</a:t>
            </a:r>
            <a:r>
              <a:rPr lang="pt-BR" sz="1800" dirty="0"/>
              <a:t>. Os nutrientes presentes nesse sangue passam por difusão pelas células do citotrofoblasto e do mesoderma extraembrionário e chegam às células embrionárias.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8CF6DE-0B56-BB7B-0AFF-520C33BC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20" y="965564"/>
            <a:ext cx="5247580" cy="33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D25FEB-A5E4-0BDA-2AE2-6F395DB76A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751D0A-4F8C-B500-6920-194904EE6C3D}"/>
              </a:ext>
            </a:extLst>
          </p:cNvPr>
          <p:cNvSpPr txBox="1"/>
          <p:nvPr/>
        </p:nvSpPr>
        <p:spPr>
          <a:xfrm>
            <a:off x="677333" y="1457476"/>
            <a:ext cx="7789334" cy="203132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pt-BR" sz="1800" dirty="0"/>
              <a:t>O desenvolvimento e o funcionamento precoce do sistema cardiovascular fazem-se necessários porque, com o crescimento rápido do embrião, sua oxigenação e suas necessidades nutricionais não são adequadamente supridas somente através apenas de difusão. Portanto, é preciso haver um método eficiente de bombeamento sanguíneo e de captação de oxigênio e nutrientes do sangue materno, bem como para a remoção de dióxido de carbono e resíduos metabólicos do embrião.</a:t>
            </a:r>
          </a:p>
        </p:txBody>
      </p:sp>
    </p:spTree>
    <p:extLst>
      <p:ext uri="{BB962C8B-B14F-4D97-AF65-F5344CB8AC3E}">
        <p14:creationId xmlns:p14="http://schemas.microsoft.com/office/powerpoint/2010/main" val="245688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CBBD19D-8B17-BB63-47D6-D657116430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285909-E136-A5F9-E207-AE5F05B55382}"/>
              </a:ext>
            </a:extLst>
          </p:cNvPr>
          <p:cNvSpPr txBox="1"/>
          <p:nvPr/>
        </p:nvSpPr>
        <p:spPr>
          <a:xfrm>
            <a:off x="2384778" y="59225"/>
            <a:ext cx="5923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Formação dos vasos sanguíneos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399FCD-F75F-5C59-FFFC-ED97D7B9B2BF}"/>
              </a:ext>
            </a:extLst>
          </p:cNvPr>
          <p:cNvSpPr txBox="1"/>
          <p:nvPr/>
        </p:nvSpPr>
        <p:spPr>
          <a:xfrm>
            <a:off x="918633" y="566399"/>
            <a:ext cx="7389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Por volta do 21º  dia de desenvolvimento inicia-se a formação dos vasos sanguíneos, primeiramente na região extraembrionária, especificamente nas seguintes áreas: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F084FC-9DAD-9088-22A8-B5A73B0B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107" y="2230592"/>
            <a:ext cx="6460893" cy="29125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216A90-DDAE-8D49-4B64-0FFD104511B8}"/>
              </a:ext>
            </a:extLst>
          </p:cNvPr>
          <p:cNvSpPr txBox="1"/>
          <p:nvPr/>
        </p:nvSpPr>
        <p:spPr>
          <a:xfrm>
            <a:off x="-33866" y="1276485"/>
            <a:ext cx="79854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mesoderma extraembrionário que reveste a vesícula vitelínica;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mesoderma extraembrionário do pedículo do embrião;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mesoderma extraembrionário que está associado às células do citotrofoblasto.</a:t>
            </a:r>
          </a:p>
        </p:txBody>
      </p:sp>
    </p:spTree>
    <p:extLst>
      <p:ext uri="{BB962C8B-B14F-4D97-AF65-F5344CB8AC3E}">
        <p14:creationId xmlns:p14="http://schemas.microsoft.com/office/powerpoint/2010/main" val="200058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C6645BA-3A78-84D7-F552-04ECB21598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187225-B8B4-E93C-AF4C-E9D75A18BABE}"/>
              </a:ext>
            </a:extLst>
          </p:cNvPr>
          <p:cNvSpPr txBox="1"/>
          <p:nvPr/>
        </p:nvSpPr>
        <p:spPr>
          <a:xfrm>
            <a:off x="1255889" y="231760"/>
            <a:ext cx="64205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Cerca de dois dias mais tarde em relação ao início da formação dos vasos na região extraembrionária começam a se formar os vasos sanguíneos no interior do embrião. A formação do sistema vascular</a:t>
            </a:r>
          </a:p>
          <a:p>
            <a:r>
              <a:rPr lang="pt-BR" sz="1600" dirty="0"/>
              <a:t>envolve dois processos: a </a:t>
            </a:r>
            <a:r>
              <a:rPr lang="pt-BR" sz="1600" b="1" dirty="0" err="1">
                <a:highlight>
                  <a:srgbClr val="FFFF00"/>
                </a:highlight>
              </a:rPr>
              <a:t>vasculogênese</a:t>
            </a:r>
            <a:r>
              <a:rPr lang="pt-BR" sz="1600" dirty="0"/>
              <a:t> e a </a:t>
            </a:r>
            <a:r>
              <a:rPr lang="pt-BR" sz="1600" b="1" dirty="0">
                <a:highlight>
                  <a:srgbClr val="FFFF00"/>
                </a:highlight>
              </a:rPr>
              <a:t>angiogênese</a:t>
            </a:r>
            <a:r>
              <a:rPr lang="pt-BR" sz="1600" b="1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362533-F604-739F-EE7A-71E0A5A7B782}"/>
              </a:ext>
            </a:extLst>
          </p:cNvPr>
          <p:cNvSpPr txBox="1"/>
          <p:nvPr/>
        </p:nvSpPr>
        <p:spPr>
          <a:xfrm>
            <a:off x="1476023" y="1895531"/>
            <a:ext cx="620042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</a:t>
            </a:r>
            <a:r>
              <a:rPr lang="pt-BR" sz="2000" dirty="0" err="1"/>
              <a:t>vasculogênese</a:t>
            </a:r>
            <a:r>
              <a:rPr lang="pt-BR" sz="2000" dirty="0"/>
              <a:t>: formação de novos vasos a partir de células precursoras chamadas angioblastos.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angiogênese: formação de novos vasos pela ramificação dos vasos já existentes.</a:t>
            </a:r>
          </a:p>
        </p:txBody>
      </p:sp>
    </p:spTree>
    <p:extLst>
      <p:ext uri="{BB962C8B-B14F-4D97-AF65-F5344CB8AC3E}">
        <p14:creationId xmlns:p14="http://schemas.microsoft.com/office/powerpoint/2010/main" val="278593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E9CF5E5-D87F-631C-ACCF-523EDE4B0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849EA8-E669-A62F-F77F-5B34B9236A38}"/>
              </a:ext>
            </a:extLst>
          </p:cNvPr>
          <p:cNvSpPr txBox="1"/>
          <p:nvPr/>
        </p:nvSpPr>
        <p:spPr>
          <a:xfrm>
            <a:off x="745066" y="847131"/>
            <a:ext cx="791351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1- células mesenquimais, derivadas de diferentes tipos de mesoderma intraembrionário e do mesoderma extraembrionário, diferenciam-se em precursoras de células endoteliais, os angioblastos, que se agregam formando as chamadas</a:t>
            </a:r>
            <a:r>
              <a:rPr lang="pt-BR" b="1" dirty="0">
                <a:solidFill>
                  <a:srgbClr val="FF0000"/>
                </a:solidFill>
              </a:rPr>
              <a:t> ilhotas sanguíneas</a:t>
            </a:r>
          </a:p>
          <a:p>
            <a:endParaRPr lang="pt-BR" dirty="0"/>
          </a:p>
          <a:p>
            <a:r>
              <a:rPr lang="pt-BR" dirty="0"/>
              <a:t>2- no interior das ilhotas sanguíneas surgem pequenas cavidades, que correspondem ao </a:t>
            </a:r>
            <a:r>
              <a:rPr lang="pt-BR" dirty="0">
                <a:highlight>
                  <a:srgbClr val="FFFF00"/>
                </a:highlight>
              </a:rPr>
              <a:t>lúmen dos vasos sanguíneos primitivos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D8F3D8-0D46-0986-4867-89741DA7C489}"/>
              </a:ext>
            </a:extLst>
          </p:cNvPr>
          <p:cNvSpPr txBox="1"/>
          <p:nvPr/>
        </p:nvSpPr>
        <p:spPr>
          <a:xfrm>
            <a:off x="1346201" y="88824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6"/>
                </a:solidFill>
              </a:rPr>
              <a:t>Vasculogênese</a:t>
            </a:r>
            <a:r>
              <a:rPr lang="pt-BR" sz="2400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05842FC-799F-9845-45E8-91CF1A67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1" y="2447569"/>
            <a:ext cx="8928999" cy="1972809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3D6CA8A6-1517-7FFF-FF2C-DAE230FA2E96}"/>
              </a:ext>
            </a:extLst>
          </p:cNvPr>
          <p:cNvSpPr/>
          <p:nvPr/>
        </p:nvSpPr>
        <p:spPr>
          <a:xfrm>
            <a:off x="4603700" y="3433973"/>
            <a:ext cx="4064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77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E9CF5E5-D87F-631C-ACCF-523EDE4B0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849EA8-E669-A62F-F77F-5B34B9236A38}"/>
              </a:ext>
            </a:extLst>
          </p:cNvPr>
          <p:cNvSpPr txBox="1"/>
          <p:nvPr/>
        </p:nvSpPr>
        <p:spPr>
          <a:xfrm>
            <a:off x="745066" y="847131"/>
            <a:ext cx="79135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3- as células que revestem o lúmen do vaso primitivo se achatam e tornam-se as células precursoras das </a:t>
            </a:r>
            <a:r>
              <a:rPr lang="pt-BR" dirty="0">
                <a:highlight>
                  <a:srgbClr val="FFFF00"/>
                </a:highlight>
              </a:rPr>
              <a:t>células endoteliais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4- as células que permanecem no interior do lúmen dos vasos primitivos são as precursoras das </a:t>
            </a:r>
            <a:r>
              <a:rPr lang="pt-BR" dirty="0">
                <a:highlight>
                  <a:srgbClr val="FFFF00"/>
                </a:highlight>
              </a:rPr>
              <a:t>células sanguíneas</a:t>
            </a:r>
            <a:r>
              <a:rPr lang="pt-BR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D8F3D8-0D46-0986-4867-89741DA7C489}"/>
              </a:ext>
            </a:extLst>
          </p:cNvPr>
          <p:cNvSpPr txBox="1"/>
          <p:nvPr/>
        </p:nvSpPr>
        <p:spPr>
          <a:xfrm>
            <a:off x="1346201" y="88824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6"/>
                </a:solidFill>
              </a:rPr>
              <a:t>Vasculogênese</a:t>
            </a:r>
            <a:r>
              <a:rPr lang="pt-BR" sz="2400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DB4141-ED32-0EAC-4107-E8E3A1EA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4" y="2422975"/>
            <a:ext cx="8492732" cy="172491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15B729C-D2D4-3993-9D74-BBD04CA6EAE1}"/>
              </a:ext>
            </a:extLst>
          </p:cNvPr>
          <p:cNvSpPr/>
          <p:nvPr/>
        </p:nvSpPr>
        <p:spPr>
          <a:xfrm>
            <a:off x="4572000" y="3431822"/>
            <a:ext cx="4064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326812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1324</Words>
  <Application>Microsoft Office PowerPoint</Application>
  <PresentationFormat>Apresentação na tela (16:9)</PresentationFormat>
  <Paragraphs>124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Nixie One</vt:lpstr>
      <vt:lpstr>Arial</vt:lpstr>
      <vt:lpstr>Microsoft Sans Serif</vt:lpstr>
      <vt:lpstr>Varela Round</vt:lpstr>
      <vt:lpstr>Puck template</vt:lpstr>
      <vt:lpstr>Embriologia</vt:lpstr>
      <vt:lpstr>Desenvolvimento do sistema cardiovascular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cp:lastModifiedBy>Giuliano Barros</cp:lastModifiedBy>
  <cp:revision>12</cp:revision>
  <dcterms:modified xsi:type="dcterms:W3CDTF">2022-11-21T19:17:22Z</dcterms:modified>
</cp:coreProperties>
</file>