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48" r:id="rId1"/>
  </p:sldMasterIdLst>
  <p:notesMasterIdLst>
    <p:notesMasterId r:id="rId14"/>
  </p:notesMasterIdLst>
  <p:sldIdLst>
    <p:sldId id="345" r:id="rId2"/>
    <p:sldId id="344" r:id="rId3"/>
    <p:sldId id="348" r:id="rId4"/>
    <p:sldId id="346" r:id="rId5"/>
    <p:sldId id="347" r:id="rId6"/>
    <p:sldId id="327" r:id="rId7"/>
    <p:sldId id="341" r:id="rId8"/>
    <p:sldId id="331" r:id="rId9"/>
    <p:sldId id="328" r:id="rId10"/>
    <p:sldId id="329" r:id="rId11"/>
    <p:sldId id="330" r:id="rId12"/>
    <p:sldId id="343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B53DA-C706-49A0-8ACD-0BD3B4F6A8A0}" type="datetimeFigureOut">
              <a:rPr lang="it-IT" smtClean="0"/>
              <a:pPr/>
              <a:t>28/08/2013</a:t>
            </a:fld>
            <a:endParaRPr lang="it-IT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it-IT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BE8945-9131-44A8-A608-802095A4B139}" type="slidenum">
              <a:rPr lang="it-IT" smtClean="0"/>
              <a:pPr/>
              <a:t>‹nº›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494013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it-IT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it-IT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2D20-8EC9-45F6-9597-799B3D28AB28}" type="datetimeFigureOut">
              <a:rPr lang="it-IT" smtClean="0"/>
              <a:pPr/>
              <a:t>28/08/2013</a:t>
            </a:fld>
            <a:endParaRPr lang="it-IT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C8A0-1DD5-4DF7-94C3-7C2AEF311C60}" type="slidenum">
              <a:rPr lang="it-IT" smtClean="0"/>
              <a:pPr/>
              <a:t>‹nº›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it-IT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it-IT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2D20-8EC9-45F6-9597-799B3D28AB28}" type="datetimeFigureOut">
              <a:rPr lang="it-IT" smtClean="0"/>
              <a:pPr/>
              <a:t>28/08/2013</a:t>
            </a:fld>
            <a:endParaRPr lang="it-IT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C8A0-1DD5-4DF7-94C3-7C2AEF311C60}" type="slidenum">
              <a:rPr lang="it-IT" smtClean="0"/>
              <a:pPr/>
              <a:t>‹nº›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it-IT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it-IT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2D20-8EC9-45F6-9597-799B3D28AB28}" type="datetimeFigureOut">
              <a:rPr lang="it-IT" smtClean="0"/>
              <a:pPr/>
              <a:t>28/08/2013</a:t>
            </a:fld>
            <a:endParaRPr lang="it-IT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C8A0-1DD5-4DF7-94C3-7C2AEF311C60}" type="slidenum">
              <a:rPr lang="it-IT" smtClean="0"/>
              <a:pPr/>
              <a:t>‹nº›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it-IT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it-IT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2D20-8EC9-45F6-9597-799B3D28AB28}" type="datetimeFigureOut">
              <a:rPr lang="it-IT" smtClean="0"/>
              <a:pPr/>
              <a:t>28/08/2013</a:t>
            </a:fld>
            <a:endParaRPr lang="it-IT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C8A0-1DD5-4DF7-94C3-7C2AEF311C60}" type="slidenum">
              <a:rPr lang="it-IT" smtClean="0"/>
              <a:pPr/>
              <a:t>‹nº›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it-IT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2D20-8EC9-45F6-9597-799B3D28AB28}" type="datetimeFigureOut">
              <a:rPr lang="it-IT" smtClean="0"/>
              <a:pPr/>
              <a:t>28/08/2013</a:t>
            </a:fld>
            <a:endParaRPr lang="it-IT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C8A0-1DD5-4DF7-94C3-7C2AEF311C60}" type="slidenum">
              <a:rPr lang="it-IT" smtClean="0"/>
              <a:pPr/>
              <a:t>‹nº›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it-IT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it-IT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it-IT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2D20-8EC9-45F6-9597-799B3D28AB28}" type="datetimeFigureOut">
              <a:rPr lang="it-IT" smtClean="0"/>
              <a:pPr/>
              <a:t>28/08/2013</a:t>
            </a:fld>
            <a:endParaRPr lang="it-IT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C8A0-1DD5-4DF7-94C3-7C2AEF311C60}" type="slidenum">
              <a:rPr lang="it-IT" smtClean="0"/>
              <a:pPr/>
              <a:t>‹nº›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it-IT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it-IT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it-IT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2D20-8EC9-45F6-9597-799B3D28AB28}" type="datetimeFigureOut">
              <a:rPr lang="it-IT" smtClean="0"/>
              <a:pPr/>
              <a:t>28/08/2013</a:t>
            </a:fld>
            <a:endParaRPr lang="it-IT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C8A0-1DD5-4DF7-94C3-7C2AEF311C60}" type="slidenum">
              <a:rPr lang="it-IT" smtClean="0"/>
              <a:pPr/>
              <a:t>‹nº›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it-IT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2D20-8EC9-45F6-9597-799B3D28AB28}" type="datetimeFigureOut">
              <a:rPr lang="it-IT" smtClean="0"/>
              <a:pPr/>
              <a:t>28/08/2013</a:t>
            </a:fld>
            <a:endParaRPr lang="it-IT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C8A0-1DD5-4DF7-94C3-7C2AEF311C60}" type="slidenum">
              <a:rPr lang="it-IT" smtClean="0"/>
              <a:pPr/>
              <a:t>‹nº›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2D20-8EC9-45F6-9597-799B3D28AB28}" type="datetimeFigureOut">
              <a:rPr lang="it-IT" smtClean="0"/>
              <a:pPr/>
              <a:t>28/08/2013</a:t>
            </a:fld>
            <a:endParaRPr lang="it-IT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C8A0-1DD5-4DF7-94C3-7C2AEF311C60}" type="slidenum">
              <a:rPr lang="it-IT" smtClean="0"/>
              <a:pPr/>
              <a:t>‹nº›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it-IT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it-IT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2D20-8EC9-45F6-9597-799B3D28AB28}" type="datetimeFigureOut">
              <a:rPr lang="it-IT" smtClean="0"/>
              <a:pPr/>
              <a:t>28/08/2013</a:t>
            </a:fld>
            <a:endParaRPr lang="it-IT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C8A0-1DD5-4DF7-94C3-7C2AEF311C60}" type="slidenum">
              <a:rPr lang="it-IT" smtClean="0"/>
              <a:pPr/>
              <a:t>‹nº›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it-IT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2D20-8EC9-45F6-9597-799B3D28AB28}" type="datetimeFigureOut">
              <a:rPr lang="it-IT" smtClean="0"/>
              <a:pPr/>
              <a:t>28/08/2013</a:t>
            </a:fld>
            <a:endParaRPr lang="it-IT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C8A0-1DD5-4DF7-94C3-7C2AEF311C60}" type="slidenum">
              <a:rPr lang="it-IT" smtClean="0"/>
              <a:pPr/>
              <a:t>‹nº›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it-IT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it-IT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52D20-8EC9-45F6-9597-799B3D28AB28}" type="datetimeFigureOut">
              <a:rPr lang="it-IT" smtClean="0"/>
              <a:pPr/>
              <a:t>28/08/2013</a:t>
            </a:fld>
            <a:endParaRPr lang="it-IT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7C8A0-1DD5-4DF7-94C3-7C2AEF311C60}" type="slidenum">
              <a:rPr lang="it-IT" smtClean="0"/>
              <a:pPr/>
              <a:t>‹nº›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04" y="191316"/>
            <a:ext cx="8700831" cy="597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tângulo 2"/>
          <p:cNvSpPr/>
          <p:nvPr/>
        </p:nvSpPr>
        <p:spPr>
          <a:xfrm>
            <a:off x="14712" y="6268892"/>
            <a:ext cx="91059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latin typeface="Arial" pitchFamily="34" charset="0"/>
                <a:cs typeface="Arial" pitchFamily="34" charset="0"/>
              </a:rPr>
              <a:t>Eichengreen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, Barry (1992). Golden Fetters: The Gold Standard and the Great Depression, 1919–1939. New York: Oxford University Press. </a:t>
            </a:r>
          </a:p>
        </p:txBody>
      </p:sp>
    </p:spTree>
    <p:extLst>
      <p:ext uri="{BB962C8B-B14F-4D97-AF65-F5344CB8AC3E}">
        <p14:creationId xmlns="" xmlns:p14="http://schemas.microsoft.com/office/powerpoint/2010/main" val="284332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400" dirty="0">
                <a:latin typeface="Arial" pitchFamily="34" charset="0"/>
                <a:cs typeface="Arial" pitchFamily="34" charset="0"/>
              </a:rPr>
              <a:t>Em 17 de maio de 1930, o governo dos Estados Unidos aprovou uma lei, o Ato Tarifário </a:t>
            </a:r>
            <a:r>
              <a:rPr lang="pt-BR" sz="2400" dirty="0" err="1">
                <a:latin typeface="Arial" pitchFamily="34" charset="0"/>
                <a:cs typeface="Arial" pitchFamily="34" charset="0"/>
              </a:rPr>
              <a:t>Smoot-Hawley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, que </a:t>
            </a:r>
            <a:r>
              <a:rPr lang="pt-BR" sz="2400" b="1" u="sng" dirty="0">
                <a:latin typeface="Arial" pitchFamily="34" charset="0"/>
                <a:cs typeface="Arial" pitchFamily="34" charset="0"/>
              </a:rPr>
              <a:t>aumentava as tarifas alfandegárias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 em cerca de 20 mil itens não-perecíveis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estrangeiros.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Congresso e o Presidente acreditavam que isto iria reduzir a competição de produtos estrangeiros no país. Porém, outros países reagiram através da aprovação de leis e atos semelhantes, assim causando uma queda súbita nas exportações americanas.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Grande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Depressão | 6</a:t>
            </a:r>
            <a:endParaRPr lang="pt-BR" b="1" dirty="0"/>
          </a:p>
        </p:txBody>
      </p:sp>
      <p:sp>
        <p:nvSpPr>
          <p:cNvPr id="5" name="Retângulo 4"/>
          <p:cNvSpPr/>
          <p:nvPr/>
        </p:nvSpPr>
        <p:spPr>
          <a:xfrm>
            <a:off x="0" y="6353559"/>
            <a:ext cx="91450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>
                <a:latin typeface="Arial" pitchFamily="34" charset="0"/>
                <a:cs typeface="Arial" pitchFamily="34" charset="0"/>
              </a:rPr>
              <a:t>John Kenneth </a:t>
            </a:r>
            <a:r>
              <a:rPr lang="pt-BR" sz="1400" dirty="0" err="1">
                <a:latin typeface="Arial" pitchFamily="34" charset="0"/>
                <a:cs typeface="Arial" pitchFamily="34" charset="0"/>
              </a:rPr>
              <a:t>Galbraith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 (1990), </a:t>
            </a:r>
            <a:r>
              <a:rPr lang="pt-BR" sz="1400" b="1" dirty="0">
                <a:latin typeface="Arial" pitchFamily="34" charset="0"/>
                <a:cs typeface="Arial" pitchFamily="34" charset="0"/>
              </a:rPr>
              <a:t>A Short </a:t>
            </a:r>
            <a:r>
              <a:rPr lang="pt-BR" sz="1400" b="1" dirty="0" err="1">
                <a:latin typeface="Arial" pitchFamily="34" charset="0"/>
                <a:cs typeface="Arial" pitchFamily="34" charset="0"/>
              </a:rPr>
              <a:t>History</a:t>
            </a:r>
            <a:r>
              <a:rPr lang="pt-BR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400" b="1" dirty="0" err="1">
                <a:latin typeface="Arial" pitchFamily="34" charset="0"/>
                <a:cs typeface="Arial" pitchFamily="34" charset="0"/>
              </a:rPr>
              <a:t>of</a:t>
            </a:r>
            <a:r>
              <a:rPr lang="pt-BR" sz="1400" b="1" dirty="0">
                <a:latin typeface="Arial" pitchFamily="34" charset="0"/>
                <a:cs typeface="Arial" pitchFamily="34" charset="0"/>
              </a:rPr>
              <a:t> Financial </a:t>
            </a:r>
            <a:r>
              <a:rPr lang="pt-BR" sz="1400" b="1" dirty="0" err="1">
                <a:latin typeface="Arial" pitchFamily="34" charset="0"/>
                <a:cs typeface="Arial" pitchFamily="34" charset="0"/>
              </a:rPr>
              <a:t>Euphoria</a:t>
            </a:r>
            <a:r>
              <a:rPr lang="pt-BR" sz="1400" b="1" dirty="0">
                <a:latin typeface="Arial" pitchFamily="34" charset="0"/>
                <a:cs typeface="Arial" pitchFamily="34" charset="0"/>
              </a:rPr>
              <a:t>. Financial Genius </a:t>
            </a:r>
            <a:r>
              <a:rPr lang="pt-BR" sz="1400" b="1" dirty="0" err="1">
                <a:latin typeface="Arial" pitchFamily="34" charset="0"/>
                <a:cs typeface="Arial" pitchFamily="34" charset="0"/>
              </a:rPr>
              <a:t>Is</a:t>
            </a:r>
            <a:r>
              <a:rPr lang="pt-BR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400" b="1" dirty="0" err="1">
                <a:latin typeface="Arial" pitchFamily="34" charset="0"/>
                <a:cs typeface="Arial" pitchFamily="34" charset="0"/>
              </a:rPr>
              <a:t>Before</a:t>
            </a:r>
            <a:r>
              <a:rPr lang="pt-BR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400" b="1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pt-BR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400" b="1" dirty="0" err="1">
                <a:latin typeface="Arial" pitchFamily="34" charset="0"/>
                <a:cs typeface="Arial" pitchFamily="34" charset="0"/>
              </a:rPr>
              <a:t>Fal</a:t>
            </a:r>
            <a:r>
              <a:rPr lang="pt-BR" sz="1400" dirty="0" err="1">
                <a:latin typeface="Arial" pitchFamily="34" charset="0"/>
                <a:cs typeface="Arial" pitchFamily="34" charset="0"/>
              </a:rPr>
              <a:t>l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. tr. It. (1991), Breve </a:t>
            </a:r>
            <a:r>
              <a:rPr lang="pt-BR" sz="1400" dirty="0" err="1">
                <a:latin typeface="Arial" pitchFamily="34" charset="0"/>
                <a:cs typeface="Arial" pitchFamily="34" charset="0"/>
              </a:rPr>
              <a:t>storia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400" dirty="0" err="1">
                <a:latin typeface="Arial" pitchFamily="34" charset="0"/>
                <a:cs typeface="Arial" pitchFamily="34" charset="0"/>
              </a:rPr>
              <a:t>dell’euforia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400" dirty="0" err="1">
                <a:latin typeface="Arial" pitchFamily="34" charset="0"/>
                <a:cs typeface="Arial" pitchFamily="34" charset="0"/>
              </a:rPr>
              <a:t>finanziaria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, BUR, Milano. </a:t>
            </a:r>
          </a:p>
        </p:txBody>
      </p:sp>
    </p:spTree>
    <p:extLst>
      <p:ext uri="{BB962C8B-B14F-4D97-AF65-F5344CB8AC3E}">
        <p14:creationId xmlns="" xmlns:p14="http://schemas.microsoft.com/office/powerpoint/2010/main" val="323011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Autofit/>
          </a:bodyPr>
          <a:lstStyle/>
          <a:p>
            <a:r>
              <a:rPr lang="pt-BR" sz="2100" dirty="0">
                <a:latin typeface="Arial" pitchFamily="34" charset="0"/>
                <a:cs typeface="Arial" pitchFamily="34" charset="0"/>
              </a:rPr>
              <a:t>Entre 1929 e 1933, os preços dos produtos industrializados não-perecíveis em geral nos Estados Unidos caíram em cerca de 25%. </a:t>
            </a:r>
            <a:endParaRPr lang="pt-BR" sz="21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100" dirty="0" smtClean="0">
                <a:latin typeface="Arial" pitchFamily="34" charset="0"/>
                <a:cs typeface="Arial" pitchFamily="34" charset="0"/>
              </a:rPr>
              <a:t>Já </a:t>
            </a:r>
            <a:r>
              <a:rPr lang="pt-BR" sz="2100" dirty="0">
                <a:latin typeface="Arial" pitchFamily="34" charset="0"/>
                <a:cs typeface="Arial" pitchFamily="34" charset="0"/>
              </a:rPr>
              <a:t>o preço de produtos agropecuários caiu em cerca de 50%, por causa do excedente da produção destes produtos - primariamente trigo. </a:t>
            </a:r>
            <a:endParaRPr lang="pt-BR" sz="21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100" b="1" u="sng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sz="2100" b="1" u="sng" dirty="0">
                <a:latin typeface="Arial" pitchFamily="34" charset="0"/>
                <a:cs typeface="Arial" pitchFamily="34" charset="0"/>
              </a:rPr>
              <a:t>quantidade destes produtos à venda excedia largamente a demanda, o que causou uma queda dos preços destes produtos</a:t>
            </a:r>
            <a:r>
              <a:rPr lang="pt-BR" sz="2100" dirty="0">
                <a:latin typeface="Arial" pitchFamily="34" charset="0"/>
                <a:cs typeface="Arial" pitchFamily="34" charset="0"/>
              </a:rPr>
              <a:t>. </a:t>
            </a:r>
            <a:endParaRPr lang="pt-BR" sz="21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100" b="1" u="sng" dirty="0" smtClean="0">
                <a:latin typeface="Arial" pitchFamily="34" charset="0"/>
                <a:cs typeface="Arial" pitchFamily="34" charset="0"/>
              </a:rPr>
              <a:t>Os </a:t>
            </a:r>
            <a:r>
              <a:rPr lang="pt-BR" sz="2100" b="1" u="sng" dirty="0">
                <a:latin typeface="Arial" pitchFamily="34" charset="0"/>
                <a:cs typeface="Arial" pitchFamily="34" charset="0"/>
              </a:rPr>
              <a:t>baixos preços levaram ao endividamento de muitos fazendeiros</a:t>
            </a:r>
            <a:r>
              <a:rPr lang="pt-BR" sz="2100" dirty="0">
                <a:latin typeface="Arial" pitchFamily="34" charset="0"/>
                <a:cs typeface="Arial" pitchFamily="34" charset="0"/>
              </a:rPr>
              <a:t>. Era comum casos de suicídio por parte de empresários, acionistas e investidores em geral, que haviam perdido tudo o que possuíam; </a:t>
            </a:r>
            <a:r>
              <a:rPr lang="pt-BR" sz="2100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pt-BR" sz="2100" dirty="0">
                <a:latin typeface="Arial" pitchFamily="34" charset="0"/>
                <a:cs typeface="Arial" pitchFamily="34" charset="0"/>
              </a:rPr>
              <a:t>também por parte de outros civis, que, com a crise, se haviam endividado e/ou não possuíam forma alguma de sustento devido ao fato de estarem desempregados.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Grande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Depressão | 7</a:t>
            </a:r>
            <a:endParaRPr lang="pt-BR" b="1" dirty="0"/>
          </a:p>
        </p:txBody>
      </p:sp>
    </p:spTree>
    <p:extLst>
      <p:ext uri="{BB962C8B-B14F-4D97-AF65-F5344CB8AC3E}">
        <p14:creationId xmlns="" xmlns:p14="http://schemas.microsoft.com/office/powerpoint/2010/main" val="373852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0"/>
            <a:ext cx="4283968" cy="6746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78282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980728"/>
            <a:ext cx="8892480" cy="3629000"/>
          </a:xfrm>
        </p:spPr>
        <p:txBody>
          <a:bodyPr>
            <a:noAutofit/>
          </a:bodyPr>
          <a:lstStyle/>
          <a:p>
            <a:r>
              <a:rPr lang="pt-BR" sz="1600" b="1" u="sng" dirty="0">
                <a:latin typeface="Arial" pitchFamily="34" charset="0"/>
                <a:cs typeface="Arial" pitchFamily="34" charset="0"/>
              </a:rPr>
              <a:t>Quinta-Feira Negra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(24 de outubro de 1929) foi um dia marcado quando a New York Stock Exchange, a bolsa de valores de Nova Iorque, quebrou.</a:t>
            </a:r>
          </a:p>
          <a:p>
            <a:r>
              <a:rPr lang="pt-BR" sz="1600" dirty="0">
                <a:latin typeface="Arial" pitchFamily="34" charset="0"/>
                <a:cs typeface="Arial" pitchFamily="34" charset="0"/>
              </a:rPr>
              <a:t>Nesse dia, </a:t>
            </a:r>
            <a:r>
              <a:rPr lang="pt-BR" sz="1600" b="1" u="sng" dirty="0">
                <a:latin typeface="Arial" pitchFamily="34" charset="0"/>
                <a:cs typeface="Arial" pitchFamily="34" charset="0"/>
              </a:rPr>
              <a:t>dezesseis milhões de títulos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(ações)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de empresas foram postos à venda a preços insignificantes, pelo fato de empresários especularem com suas empresas, os investidores desconfiados colocaram suas ações a venda contudo, não encontraram compradores. Foi o crash da Bolsa de Wall Street.</a:t>
            </a:r>
          </a:p>
          <a:p>
            <a:pPr marL="0" indent="0">
              <a:buNone/>
            </a:pPr>
            <a:r>
              <a:rPr lang="pt-BR" sz="1600" b="1" u="sng" dirty="0" smtClean="0">
                <a:latin typeface="Arial" pitchFamily="34" charset="0"/>
                <a:cs typeface="Arial" pitchFamily="34" charset="0"/>
              </a:rPr>
              <a:t>Consequências</a:t>
            </a:r>
            <a:endParaRPr lang="pt-BR" sz="1600" b="1" u="sng" dirty="0">
              <a:latin typeface="Arial" pitchFamily="34" charset="0"/>
              <a:cs typeface="Arial" pitchFamily="34" charset="0"/>
            </a:endParaRPr>
          </a:p>
          <a:p>
            <a:r>
              <a:rPr lang="pt-BR" sz="1600" dirty="0" smtClean="0">
                <a:latin typeface="Arial" pitchFamily="34" charset="0"/>
                <a:cs typeface="Arial" pitchFamily="34" charset="0"/>
              </a:rPr>
              <a:t>Os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acionistas ficaram arruinados.</a:t>
            </a:r>
          </a:p>
          <a:p>
            <a:r>
              <a:rPr lang="pt-BR" sz="1600" dirty="0">
                <a:latin typeface="Arial" pitchFamily="34" charset="0"/>
                <a:cs typeface="Arial" pitchFamily="34" charset="0"/>
              </a:rPr>
              <a:t>Falências de bancos, que tinham emprestado dinheiro a particulares para a compra das ações.</a:t>
            </a:r>
          </a:p>
          <a:p>
            <a:r>
              <a:rPr lang="pt-BR" sz="1600" dirty="0">
                <a:latin typeface="Arial" pitchFamily="34" charset="0"/>
                <a:cs typeface="Arial" pitchFamily="34" charset="0"/>
              </a:rPr>
              <a:t>A economia paralisou: a produção industrial contraiu-se e a baixa dos preços foi automática,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afetando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todos os setores da economia norte-americana.</a:t>
            </a:r>
          </a:p>
          <a:p>
            <a:r>
              <a:rPr lang="pt-BR" sz="1600" dirty="0">
                <a:latin typeface="Arial" pitchFamily="34" charset="0"/>
                <a:cs typeface="Arial" pitchFamily="34" charset="0"/>
              </a:rPr>
              <a:t>Aumento do desemprego em massa.</a:t>
            </a:r>
          </a:p>
          <a:p>
            <a:r>
              <a:rPr lang="pt-BR" sz="1600" dirty="0">
                <a:latin typeface="Arial" pitchFamily="34" charset="0"/>
                <a:cs typeface="Arial" pitchFamily="34" charset="0"/>
              </a:rPr>
              <a:t>A crise 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mundializou-se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, propagando-se pelas economias dependentes da economia dos Estados Unidos.</a:t>
            </a:r>
          </a:p>
          <a:p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7415" y="5085184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latin typeface="Arial" pitchFamily="34" charset="0"/>
                <a:cs typeface="Arial" pitchFamily="34" charset="0"/>
              </a:rPr>
              <a:t>A </a:t>
            </a:r>
            <a:r>
              <a:rPr lang="pt-BR" b="1" u="sng" dirty="0">
                <a:latin typeface="Arial" pitchFamily="34" charset="0"/>
                <a:cs typeface="Arial" pitchFamily="34" charset="0"/>
              </a:rPr>
              <a:t>terça-feira negra</a:t>
            </a:r>
            <a:r>
              <a:rPr lang="pt-BR" dirty="0">
                <a:latin typeface="Arial" pitchFamily="34" charset="0"/>
                <a:cs typeface="Arial" pitchFamily="34" charset="0"/>
              </a:rPr>
              <a:t>, assim chamado o dia 29 de Outubro de 1929, marcado pela série de suicídios ocorridos em decorrência do desespero dos acionistas que faliram com a queda da New York Stock Exchange (Bolsa de Valores de Nova Iorque) em Wall Street.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Outubro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de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1929</a:t>
            </a:r>
            <a:endParaRPr lang="pt-BR" b="1" dirty="0"/>
          </a:p>
        </p:txBody>
      </p:sp>
      <p:sp>
        <p:nvSpPr>
          <p:cNvPr id="7" name="Retângulo 6"/>
          <p:cNvSpPr/>
          <p:nvPr/>
        </p:nvSpPr>
        <p:spPr>
          <a:xfrm>
            <a:off x="0" y="6353559"/>
            <a:ext cx="91450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>
                <a:latin typeface="Arial" pitchFamily="34" charset="0"/>
                <a:cs typeface="Arial" pitchFamily="34" charset="0"/>
              </a:rPr>
              <a:t>John Kenneth </a:t>
            </a:r>
            <a:r>
              <a:rPr lang="pt-BR" sz="1400" dirty="0" err="1">
                <a:latin typeface="Arial" pitchFamily="34" charset="0"/>
                <a:cs typeface="Arial" pitchFamily="34" charset="0"/>
              </a:rPr>
              <a:t>Galbraith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 (1990), </a:t>
            </a:r>
            <a:r>
              <a:rPr lang="pt-BR" sz="1400" b="1" dirty="0">
                <a:latin typeface="Arial" pitchFamily="34" charset="0"/>
                <a:cs typeface="Arial" pitchFamily="34" charset="0"/>
              </a:rPr>
              <a:t>A Short </a:t>
            </a:r>
            <a:r>
              <a:rPr lang="pt-BR" sz="1400" b="1" dirty="0" err="1">
                <a:latin typeface="Arial" pitchFamily="34" charset="0"/>
                <a:cs typeface="Arial" pitchFamily="34" charset="0"/>
              </a:rPr>
              <a:t>History</a:t>
            </a:r>
            <a:r>
              <a:rPr lang="pt-BR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400" b="1" dirty="0" err="1">
                <a:latin typeface="Arial" pitchFamily="34" charset="0"/>
                <a:cs typeface="Arial" pitchFamily="34" charset="0"/>
              </a:rPr>
              <a:t>of</a:t>
            </a:r>
            <a:r>
              <a:rPr lang="pt-BR" sz="1400" b="1" dirty="0">
                <a:latin typeface="Arial" pitchFamily="34" charset="0"/>
                <a:cs typeface="Arial" pitchFamily="34" charset="0"/>
              </a:rPr>
              <a:t> Financial </a:t>
            </a:r>
            <a:r>
              <a:rPr lang="pt-BR" sz="1400" b="1" dirty="0" err="1">
                <a:latin typeface="Arial" pitchFamily="34" charset="0"/>
                <a:cs typeface="Arial" pitchFamily="34" charset="0"/>
              </a:rPr>
              <a:t>Euphoria</a:t>
            </a:r>
            <a:r>
              <a:rPr lang="pt-BR" sz="1400" b="1" dirty="0">
                <a:latin typeface="Arial" pitchFamily="34" charset="0"/>
                <a:cs typeface="Arial" pitchFamily="34" charset="0"/>
              </a:rPr>
              <a:t>. Financial Genius </a:t>
            </a:r>
            <a:r>
              <a:rPr lang="pt-BR" sz="1400" b="1" dirty="0" err="1">
                <a:latin typeface="Arial" pitchFamily="34" charset="0"/>
                <a:cs typeface="Arial" pitchFamily="34" charset="0"/>
              </a:rPr>
              <a:t>Is</a:t>
            </a:r>
            <a:r>
              <a:rPr lang="pt-BR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400" b="1" dirty="0" err="1">
                <a:latin typeface="Arial" pitchFamily="34" charset="0"/>
                <a:cs typeface="Arial" pitchFamily="34" charset="0"/>
              </a:rPr>
              <a:t>Before</a:t>
            </a:r>
            <a:r>
              <a:rPr lang="pt-BR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400" b="1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pt-BR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400" b="1" dirty="0" err="1">
                <a:latin typeface="Arial" pitchFamily="34" charset="0"/>
                <a:cs typeface="Arial" pitchFamily="34" charset="0"/>
              </a:rPr>
              <a:t>Fal</a:t>
            </a:r>
            <a:r>
              <a:rPr lang="pt-BR" sz="1400" dirty="0" err="1">
                <a:latin typeface="Arial" pitchFamily="34" charset="0"/>
                <a:cs typeface="Arial" pitchFamily="34" charset="0"/>
              </a:rPr>
              <a:t>l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. tr. It. (1991), Breve </a:t>
            </a:r>
            <a:r>
              <a:rPr lang="pt-BR" sz="1400" dirty="0" err="1">
                <a:latin typeface="Arial" pitchFamily="34" charset="0"/>
                <a:cs typeface="Arial" pitchFamily="34" charset="0"/>
              </a:rPr>
              <a:t>storia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400" dirty="0" err="1">
                <a:latin typeface="Arial" pitchFamily="34" charset="0"/>
                <a:cs typeface="Arial" pitchFamily="34" charset="0"/>
              </a:rPr>
              <a:t>dell’euforia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400" dirty="0" err="1">
                <a:latin typeface="Arial" pitchFamily="34" charset="0"/>
                <a:cs typeface="Arial" pitchFamily="34" charset="0"/>
              </a:rPr>
              <a:t>finanziaria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, BUR, Milano. </a:t>
            </a:r>
          </a:p>
        </p:txBody>
      </p:sp>
    </p:spTree>
    <p:extLst>
      <p:ext uri="{BB962C8B-B14F-4D97-AF65-F5344CB8AC3E}">
        <p14:creationId xmlns="" xmlns:p14="http://schemas.microsoft.com/office/powerpoint/2010/main" val="357226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404664"/>
            <a:ext cx="9052177" cy="598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tângulo 2"/>
          <p:cNvSpPr/>
          <p:nvPr/>
        </p:nvSpPr>
        <p:spPr>
          <a:xfrm>
            <a:off x="14712" y="6268892"/>
            <a:ext cx="91059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latin typeface="Arial" pitchFamily="34" charset="0"/>
                <a:cs typeface="Arial" pitchFamily="34" charset="0"/>
              </a:rPr>
              <a:t>Eichengreen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, Barry (1992). Golden Fetters: The Gold Standard and the Great Depression, 1919–1939. New York: Oxford University Press. </a:t>
            </a:r>
          </a:p>
        </p:txBody>
      </p:sp>
    </p:spTree>
    <p:extLst>
      <p:ext uri="{BB962C8B-B14F-4D97-AF65-F5344CB8AC3E}">
        <p14:creationId xmlns="" xmlns:p14="http://schemas.microsoft.com/office/powerpoint/2010/main" val="244527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65" y="692696"/>
            <a:ext cx="8865435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ângulo 3"/>
          <p:cNvSpPr/>
          <p:nvPr/>
        </p:nvSpPr>
        <p:spPr>
          <a:xfrm>
            <a:off x="0" y="6228824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Arial" pitchFamily="34" charset="0"/>
                <a:cs typeface="Arial" pitchFamily="34" charset="0"/>
              </a:rPr>
              <a:t>Frank, Robert H.; Bernanke, Ben S. (2007). </a:t>
            </a:r>
            <a:r>
              <a:rPr lang="en-US" sz="1600" i="1" dirty="0">
                <a:latin typeface="Arial" pitchFamily="34" charset="0"/>
                <a:cs typeface="Arial" pitchFamily="34" charset="0"/>
              </a:rPr>
              <a:t>Principles of Macroeconomics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(3rd ed.). Boston: McGraw-Hill/Irwin. p. 98.</a:t>
            </a: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eta para a direita 4"/>
          <p:cNvSpPr/>
          <p:nvPr/>
        </p:nvSpPr>
        <p:spPr>
          <a:xfrm rot="16200000">
            <a:off x="899592" y="3789040"/>
            <a:ext cx="237626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827584" y="5445224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Os preços de venda baixaram? Sim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392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248" y="5257562"/>
            <a:ext cx="9118313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>
                <a:latin typeface="Arial" pitchFamily="34" charset="0"/>
                <a:cs typeface="Arial" pitchFamily="34" charset="0"/>
              </a:rPr>
              <a:t>O </a:t>
            </a:r>
            <a:r>
              <a:rPr lang="pt-BR" sz="1400" b="1" u="sng" dirty="0">
                <a:latin typeface="Arial" pitchFamily="34" charset="0"/>
                <a:cs typeface="Arial" pitchFamily="34" charset="0"/>
              </a:rPr>
              <a:t>PIB nominal 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é a soma dos serviços médicos, os cortes de cabelo, os sapatos, as bananas e tudo o mais que se produziu durante o ano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. A 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única maneira de somarmos sapatos e bananas é expressando em reais o valor desses 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bens, 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através do preço a que foram vendidos. 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problema é que o PIB nominal nos dá pouca informação, pois sumaria num único número o comportamento tanto dos preços quanto das quantidades. Podemos comparar melhor o comportamento do produto interno, avaliando todos os bens e serviços aos preços de um ano base. Esta operação 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chama-se de “deflação”. </a:t>
            </a:r>
            <a:r>
              <a:rPr lang="pt-BR" sz="1400" b="1" u="sng" dirty="0">
                <a:latin typeface="Arial" pitchFamily="34" charset="0"/>
                <a:cs typeface="Arial" pitchFamily="34" charset="0"/>
              </a:rPr>
              <a:t>O PIB a preços constantes ou PIB real 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é igual ao PIB nominal dividido pelo índice de preços,</a:t>
            </a:r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640960" cy="525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88600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Grande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Depressão | 1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1800" dirty="0">
                <a:latin typeface="Arial" pitchFamily="34" charset="0"/>
                <a:cs typeface="Arial" pitchFamily="34" charset="0"/>
              </a:rPr>
              <a:t>Com o fim da Primeira Guerra Mundial, os países europeus encontravam-se devastados, com a economia enfraquecida e com forte retração de consumo, que abalou a economia mundial. </a:t>
            </a:r>
          </a:p>
          <a:p>
            <a:r>
              <a:rPr lang="pt-BR" sz="1800" dirty="0">
                <a:latin typeface="Arial" pitchFamily="34" charset="0"/>
                <a:cs typeface="Arial" pitchFamily="34" charset="0"/>
              </a:rPr>
              <a:t>Os Estados Unidos por sua vez, lucraram com a exportação de alimentos e produtos industrializados aos países aliados no período pós-guerra. Como resultado disso, entre 1918 e 1928 a produção norte-americana cresceu de forma estupenda. A prosperidade econômica gerou o chamado "</a:t>
            </a:r>
            <a:r>
              <a:rPr lang="pt-BR" sz="1800" dirty="0" err="1">
                <a:latin typeface="Arial" pitchFamily="34" charset="0"/>
                <a:cs typeface="Arial" pitchFamily="34" charset="0"/>
              </a:rPr>
              <a:t>american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err="1">
                <a:latin typeface="Arial" pitchFamily="34" charset="0"/>
                <a:cs typeface="Arial" pitchFamily="34" charset="0"/>
              </a:rPr>
              <a:t>way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err="1">
                <a:latin typeface="Arial" pitchFamily="34" charset="0"/>
                <a:cs typeface="Arial" pitchFamily="34" charset="0"/>
              </a:rPr>
              <a:t>of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err="1">
                <a:latin typeface="Arial" pitchFamily="34" charset="0"/>
                <a:cs typeface="Arial" pitchFamily="34" charset="0"/>
              </a:rPr>
              <a:t>life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" (modo de vida americano). </a:t>
            </a:r>
            <a:r>
              <a:rPr lang="pt-BR" sz="1800" b="1" u="sng" dirty="0">
                <a:latin typeface="Arial" pitchFamily="34" charset="0"/>
                <a:cs typeface="Arial" pitchFamily="34" charset="0"/>
              </a:rPr>
              <a:t>Havia emprego, os preços caíam, a agricultura produzia muito e o consumo era incentivado pela expansão do crédito e pelo parcelamento do pagamento de mercadorias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pt-BR" sz="1800" dirty="0">
                <a:latin typeface="Arial" pitchFamily="34" charset="0"/>
                <a:cs typeface="Arial" pitchFamily="34" charset="0"/>
              </a:rPr>
              <a:t>Porém, a economia europeia posteriormente se restabeleceu e passou a importar cada vez menos dos Estados Unidos. </a:t>
            </a:r>
            <a:r>
              <a:rPr lang="pt-BR" sz="1800" b="1" u="sng" dirty="0">
                <a:latin typeface="Arial" pitchFamily="34" charset="0"/>
                <a:cs typeface="Arial" pitchFamily="34" charset="0"/>
              </a:rPr>
              <a:t>Com a retração do consumo na Europa, as indústrias norte-americanas não tinham mais para quem vender.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b="1" u="sng" dirty="0">
                <a:latin typeface="Arial" pitchFamily="34" charset="0"/>
                <a:cs typeface="Arial" pitchFamily="34" charset="0"/>
              </a:rPr>
              <a:t>Havia mais mercadorias que consumidores, ou seja, a oferta era maior que a demanda; consequentemente os preços caíram, a produção diminuiu e logo o desemprego aumentou. </a:t>
            </a:r>
          </a:p>
          <a:p>
            <a:endParaRPr lang="pt-BR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244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1800" dirty="0" smtClean="0">
                <a:latin typeface="Arial" pitchFamily="34" charset="0"/>
                <a:cs typeface="Arial" pitchFamily="34" charset="0"/>
              </a:rPr>
              <a:t>Uma das teorias mais aceitas entre economistas é que a Grande Depressão não foi causada primariamente pela quebra das bolsas de valores de 1929, alegando que diversos sinais na economia americana, nos meses, e mesmo anos, que precederam à Grande Depressão, já indicavam que esta Depressão já estava a caminho nos Estados Unidos e na Europa. </a:t>
            </a:r>
          </a:p>
          <a:p>
            <a:r>
              <a:rPr lang="pt-BR" sz="1800" dirty="0" smtClean="0">
                <a:latin typeface="Arial" pitchFamily="34" charset="0"/>
                <a:cs typeface="Arial" pitchFamily="34" charset="0"/>
              </a:rPr>
              <a:t>A queda dos lucros, a retração geral da produção industrial e a paralisação do comércio resultou na queda das ações da bolsa de valores e mais tarde na quebra da bolsa. </a:t>
            </a:r>
            <a:r>
              <a:rPr lang="pt-BR" sz="1800" b="1" u="sng" dirty="0" smtClean="0">
                <a:latin typeface="Arial" pitchFamily="34" charset="0"/>
                <a:cs typeface="Arial" pitchFamily="34" charset="0"/>
              </a:rPr>
              <a:t>Portanto, a crise de 1929 foi uma crise de superprodução.</a:t>
            </a:r>
          </a:p>
          <a:p>
            <a:r>
              <a:rPr lang="pt-BR" sz="1800" dirty="0" smtClean="0">
                <a:latin typeface="Arial" pitchFamily="34" charset="0"/>
                <a:cs typeface="Arial" pitchFamily="34" charset="0"/>
              </a:rPr>
              <a:t>Atualmente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, a teoria mais em voga entre os economistas é de Peter Temin. Segundo Temin, a Grande Depressão foi causada </a:t>
            </a:r>
            <a:r>
              <a:rPr lang="pt-BR" sz="1800" b="1" u="sng" dirty="0">
                <a:latin typeface="Arial" pitchFamily="34" charset="0"/>
                <a:cs typeface="Arial" pitchFamily="34" charset="0"/>
              </a:rPr>
              <a:t>por política monetária catastroficamente mal planejada pela Reserva Monetária dos Estados Unidos da América, nos anos que precederam a Grande Depressão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. A política de reduzir as reservas monetárias foi uma tentativa de reduzir uma suposta inflação, o que de fato somente agravou o principal problema na economia americana à época, que não era a inflação e sim a deflação.</a:t>
            </a:r>
          </a:p>
          <a:p>
            <a:endParaRPr lang="pt-BR" sz="18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Grande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Depressão | 2</a:t>
            </a:r>
            <a:endParaRPr lang="pt-BR" b="1" dirty="0"/>
          </a:p>
        </p:txBody>
      </p:sp>
    </p:spTree>
    <p:extLst>
      <p:ext uri="{BB962C8B-B14F-4D97-AF65-F5344CB8AC3E}">
        <p14:creationId xmlns="" xmlns:p14="http://schemas.microsoft.com/office/powerpoint/2010/main" val="202281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265" y="548680"/>
            <a:ext cx="8807215" cy="4680520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75393" y="5445224"/>
            <a:ext cx="91602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latin typeface="Arial" pitchFamily="34" charset="0"/>
                <a:cs typeface="Arial" pitchFamily="34" charset="0"/>
              </a:rPr>
              <a:t>Outras teorias heterodoxas sobre a Grande Depressão foram criadas, e gradualmente estas teorias passaram a ganhar credibilidade. Estas teorias incluem a </a:t>
            </a:r>
            <a:r>
              <a:rPr lang="pt-BR" b="1" u="sng" dirty="0">
                <a:latin typeface="Arial" pitchFamily="34" charset="0"/>
                <a:cs typeface="Arial" pitchFamily="34" charset="0"/>
              </a:rPr>
              <a:t>teoria da atividade de longo ciclo e que a Grande Depressão foi um período na intersecção da crista de diversos longos e concorrentes ciclos</a:t>
            </a:r>
            <a:r>
              <a:rPr lang="pt-BR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6181328" y="188640"/>
            <a:ext cx="2962672" cy="202034"/>
          </a:xfrm>
        </p:spPr>
        <p:txBody>
          <a:bodyPr>
            <a:normAutofit fontScale="90000"/>
          </a:bodyPr>
          <a:lstStyle/>
          <a:p>
            <a:r>
              <a:rPr lang="pt-BR" sz="2000" dirty="0">
                <a:latin typeface="Arial" pitchFamily="34" charset="0"/>
                <a:cs typeface="Arial" pitchFamily="34" charset="0"/>
              </a:rPr>
              <a:t>Grande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Depressão | 3</a:t>
            </a:r>
            <a:endParaRPr lang="pt-BR" sz="2000" dirty="0"/>
          </a:p>
        </p:txBody>
      </p:sp>
    </p:spTree>
    <p:extLst>
      <p:ext uri="{BB962C8B-B14F-4D97-AF65-F5344CB8AC3E}">
        <p14:creationId xmlns="" xmlns:p14="http://schemas.microsoft.com/office/powerpoint/2010/main" val="149553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3" y="1484784"/>
            <a:ext cx="7992889" cy="4525963"/>
          </a:xfrm>
        </p:spPr>
        <p:txBody>
          <a:bodyPr>
            <a:noAutofit/>
          </a:bodyPr>
          <a:lstStyle/>
          <a:p>
            <a:r>
              <a:rPr lang="pt-BR" sz="1800" dirty="0">
                <a:latin typeface="Arial" pitchFamily="34" charset="0"/>
                <a:cs typeface="Arial" pitchFamily="34" charset="0"/>
              </a:rPr>
              <a:t>Um outro aspecto que vem sendo apontado como uma das possíveis causas da Grande Depressão nos anos 1930 é o da </a:t>
            </a:r>
            <a:r>
              <a:rPr lang="pt-BR" sz="1800" b="1" u="sng" dirty="0">
                <a:latin typeface="Arial" pitchFamily="34" charset="0"/>
                <a:cs typeface="Arial" pitchFamily="34" charset="0"/>
              </a:rPr>
              <a:t>superprodução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, causada pelos grandes ganhos de produtividade industrial, obtidos com os benefícios tecnológicos do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taylorismo.</a:t>
            </a:r>
          </a:p>
          <a:p>
            <a:r>
              <a:rPr lang="pt-BR" sz="1800" dirty="0" smtClean="0">
                <a:latin typeface="Arial" pitchFamily="34" charset="0"/>
                <a:cs typeface="Arial" pitchFamily="34" charset="0"/>
              </a:rPr>
              <a:t>Tanto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Ford quanto Keynes já vinham há tempos alertando, sem serem ouvidos, que «</a:t>
            </a:r>
            <a:r>
              <a:rPr lang="pt-BR" sz="1800" b="1" u="sng" dirty="0">
                <a:latin typeface="Arial" pitchFamily="34" charset="0"/>
                <a:cs typeface="Arial" pitchFamily="34" charset="0"/>
              </a:rPr>
              <a:t>a aceleração dos ganhos de produtividade provocada pela revolução taylorista levaria a uma gigantesca crise de superprodução se não fosse encontrada uma contrapartida em uma revolução paralela do lado da demanda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», que permitisse a redistribuição dos ganhos de produtividade causados pelo taylorismo, de forma que houvesse redistribuição dessa nova renda gerada, para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dirigi-la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ao consumo. </a:t>
            </a:r>
          </a:p>
          <a:p>
            <a:r>
              <a:rPr lang="pt-BR" sz="1800" dirty="0">
                <a:latin typeface="Arial" pitchFamily="34" charset="0"/>
                <a:cs typeface="Arial" pitchFamily="34" charset="0"/>
              </a:rPr>
              <a:t>Para os que defendem esta tese a Grande Depressão dos anos 1930 foi causada por uma gigantesca crise de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superprodução. </a:t>
            </a:r>
            <a:endParaRPr lang="pt-BR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-29197" y="6519446"/>
            <a:ext cx="914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dirty="0">
                <a:latin typeface="Arial" pitchFamily="34" charset="0"/>
                <a:cs typeface="Arial" pitchFamily="34" charset="0"/>
              </a:rPr>
              <a:t>LIPIETZ, Alain </a:t>
            </a:r>
            <a:r>
              <a:rPr lang="pt-BR" sz="1600" i="1" dirty="0">
                <a:latin typeface="Arial" pitchFamily="34" charset="0"/>
                <a:cs typeface="Arial" pitchFamily="34" charset="0"/>
              </a:rPr>
              <a:t>Audácia: uma alternativa para o século XXI.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São Paulo, ed. Nobel: 1991: 30-31.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Grande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Depressão | 4</a:t>
            </a:r>
            <a:endParaRPr lang="pt-BR" b="1" dirty="0"/>
          </a:p>
        </p:txBody>
      </p:sp>
    </p:spTree>
    <p:extLst>
      <p:ext uri="{BB962C8B-B14F-4D97-AF65-F5344CB8AC3E}">
        <p14:creationId xmlns="" xmlns:p14="http://schemas.microsoft.com/office/powerpoint/2010/main" val="268187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2118</TotalTime>
  <Words>1170</Words>
  <Application>Microsoft Office PowerPoint</Application>
  <PresentationFormat>Apresentação na tela (4:3)</PresentationFormat>
  <Paragraphs>40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Thème Office</vt:lpstr>
      <vt:lpstr>Slide 1</vt:lpstr>
      <vt:lpstr>Outubro de 1929</vt:lpstr>
      <vt:lpstr>Slide 3</vt:lpstr>
      <vt:lpstr>Slide 4</vt:lpstr>
      <vt:lpstr>Slide 5</vt:lpstr>
      <vt:lpstr>Grande Depressão | 1</vt:lpstr>
      <vt:lpstr>Grande Depressão | 2</vt:lpstr>
      <vt:lpstr>Grande Depressão | 3</vt:lpstr>
      <vt:lpstr>Grande Depressão | 4</vt:lpstr>
      <vt:lpstr>Grande Depressão | 6</vt:lpstr>
      <vt:lpstr>Grande Depressão | 7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Davide</dc:creator>
  <cp:lastModifiedBy>Davide</cp:lastModifiedBy>
  <cp:revision>89</cp:revision>
  <dcterms:created xsi:type="dcterms:W3CDTF">2010-08-30T21:37:45Z</dcterms:created>
  <dcterms:modified xsi:type="dcterms:W3CDTF">2013-08-28T19:23:23Z</dcterms:modified>
</cp:coreProperties>
</file>