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6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62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3552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234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916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46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1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422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5679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49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070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11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E1F54-AFB9-4ACE-9FE7-94F8CA3B4B3F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0B421-703F-43D3-8D23-5C81D2A140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5153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«Alienação» | 1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>
                <a:latin typeface="Arial" pitchFamily="34" charset="0"/>
                <a:cs typeface="Arial" pitchFamily="34" charset="0"/>
              </a:rPr>
              <a:t>Tanto em Marx quanto em Hegel,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alienação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está ligada ao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trabalho. Todavia, para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Hegel, o trabalho é a essência do homem, quer dizer, é somente por meio de seu trabalho que o homem pode realizar plenamente suas habilidades em produções materiais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Alienação, para Hegel, tem um sentido positivo; 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400" dirty="0">
                <a:latin typeface="Arial" pitchFamily="34" charset="0"/>
                <a:cs typeface="Arial" pitchFamily="34" charset="0"/>
              </a:rPr>
              <a:t>Alienação, para Marx, tem um sentido negativo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que o trabalho, ao invés de realizar o homem, o escraviza; ao invés de humanizá-lo, o desumaniza. O homem troca o verbo SER pelo TER: sua vida passa a medir-se pelo que ele possui, não pelo que ele é. </a:t>
            </a:r>
          </a:p>
        </p:txBody>
      </p:sp>
    </p:spTree>
    <p:extLst>
      <p:ext uri="{BB962C8B-B14F-4D97-AF65-F5344CB8AC3E}">
        <p14:creationId xmlns:p14="http://schemas.microsoft.com/office/powerpoint/2010/main" val="67503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8290" y="1268760"/>
            <a:ext cx="8784976" cy="3845023"/>
          </a:xfrm>
        </p:spPr>
        <p:txBody>
          <a:bodyPr>
            <a:noAutofit/>
          </a:bodyPr>
          <a:lstStyle/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A alienação vai ser superada com a superação do capitalismo. </a:t>
            </a:r>
          </a:p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No capitalismo, o trabalho não é uma atividade livre e o proletário, o operário, está constrangido a vender a própria força-trabalho, para viver.</a:t>
            </a:r>
          </a:p>
          <a:p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Examinemos, agora, mais além, como esse conceito de trabalho alienado deve expressar-se e revelar-se na realidade. Se o produto do trabalho me é estranho e enfrenta-me como uma força estranha, a quem pertence ele? Se minha própria atividade não me pertence, mas é uma atividade alienada, forçada, a quem ela pertence? A um ser, </a:t>
            </a:r>
            <a:r>
              <a:rPr lang="pt-BR" sz="2200" i="1" dirty="0">
                <a:latin typeface="Arial" pitchFamily="34" charset="0"/>
                <a:cs typeface="Arial" pitchFamily="34" charset="0"/>
              </a:rPr>
              <a:t>outro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que não eu. E que é esse ser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?».</a:t>
            </a:r>
          </a:p>
          <a:p>
            <a:pPr marL="0" indent="0">
              <a:buNone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200" b="1" dirty="0" smtClean="0">
                <a:latin typeface="Arial" pitchFamily="34" charset="0"/>
                <a:cs typeface="Arial" pitchFamily="34" charset="0"/>
              </a:rPr>
              <a:t>A atividade alienada pertence ao capitalista.</a:t>
            </a:r>
          </a:p>
          <a:p>
            <a:pPr marL="0" indent="0">
              <a:buNone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8778" y="6239607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Karl Marx, Karl Marx,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Manuscritos Econômico-Filosóficos de 1844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[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Manoscritti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economici-filosofici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del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1844,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Einaudi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Torino, 1968, p. 71].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«Alienação» | 2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56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«O trabalhador fica mais pobre à medida que produz mais riqueza e sua produção cresce em força e extensão.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[...]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A </a:t>
            </a:r>
            <a:r>
              <a:rPr lang="pt-BR" sz="2800" i="1" dirty="0">
                <a:latin typeface="Arial" pitchFamily="34" charset="0"/>
                <a:cs typeface="Arial" pitchFamily="34" charset="0"/>
              </a:rPr>
              <a:t>desvalorização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do mundo humano aumenta na razão direta do </a:t>
            </a:r>
            <a:r>
              <a:rPr lang="pt-BR" sz="2800" i="1" dirty="0">
                <a:latin typeface="Arial" pitchFamily="34" charset="0"/>
                <a:cs typeface="Arial" pitchFamily="34" charset="0"/>
              </a:rPr>
              <a:t>aumento de valor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do mundo dos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objetos [...]».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8778" y="6239607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Karl Marx, Karl Marx,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Manuscritos Econômico-Filosóficos de 1844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[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Manoscritti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economici-filosofici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del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1844,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Einaudi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Torino, 1968, p. 71].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«Alienação» |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00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7796" y="908720"/>
            <a:ext cx="878497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«O que constitui a alienação do trabalho? Primeiramente, ser o </a:t>
            </a:r>
            <a:r>
              <a:rPr lang="pt-BR" sz="2400" b="1" u="sng" dirty="0">
                <a:latin typeface="Arial" pitchFamily="34" charset="0"/>
                <a:cs typeface="Arial" pitchFamily="34" charset="0"/>
              </a:rPr>
              <a:t>trabalho externo ao trabalhador, não fazer parte de sua natureza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e por conseguinte, ele não se realizar em seu trabalho mas negar a si mesmo, ter um sentimento de sofrimento em vez de bem-estar, não desenvolver livremente suas energias mentais e físicas mas ficar fisicamente exausto e mentalmente deprimido.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[...] Seu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trabalho não é voluntário, porém imposto, é </a:t>
            </a:r>
            <a:r>
              <a:rPr lang="pt-BR" sz="2400" i="1" dirty="0">
                <a:latin typeface="Arial" pitchFamily="34" charset="0"/>
                <a:cs typeface="Arial" pitchFamily="34" charset="0"/>
              </a:rPr>
              <a:t>trabalho forçado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[...] </a:t>
            </a:r>
            <a:r>
              <a:rPr lang="pt-BR" sz="2400" b="1" u="sng" dirty="0">
                <a:latin typeface="Arial" pitchFamily="34" charset="0"/>
                <a:cs typeface="Arial" pitchFamily="34" charset="0"/>
              </a:rPr>
              <a:t>O trabalho exteriorizado, trabalho em que o homem se aliena a si mesmo, é um trabalho de sacrifício próprio, de mortificação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 Por fim, o caráter exteriorizado do trabalho para o trabalhador é demonstrado </a:t>
            </a:r>
            <a:r>
              <a:rPr lang="pt-BR" sz="2400" b="1" u="sng" dirty="0">
                <a:latin typeface="Arial" pitchFamily="34" charset="0"/>
                <a:cs typeface="Arial" pitchFamily="34" charset="0"/>
              </a:rPr>
              <a:t>por não ser o trabalho dele mesmo mas trabalho para outrem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por no trabalho ele não se pertencer a si mesmo mas sim a outra pessoa». 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-11716" y="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 smtClean="0">
                <a:latin typeface="Arial" pitchFamily="34" charset="0"/>
                <a:cs typeface="Arial" pitchFamily="34" charset="0"/>
              </a:rPr>
              <a:t>Alienação | 4 | Karl Marx, Karl Marx, </a:t>
            </a:r>
            <a:r>
              <a:rPr lang="pt-BR" sz="1400" b="1" dirty="0" smtClean="0">
                <a:latin typeface="Arial" pitchFamily="34" charset="0"/>
                <a:cs typeface="Arial" pitchFamily="34" charset="0"/>
              </a:rPr>
              <a:t>Manuscritos Econômico-Filosóficos de 1844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 [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Manoscritti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economici-filosofici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del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 1844,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Einaudi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, Torino, 1968, p. 71].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«[...]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 atividade do trabalhador não é sua própria atividade espontânea. É atividade de outrem e uma perda de sua própria espontaneidade». </a:t>
            </a:r>
          </a:p>
          <a:p>
            <a:r>
              <a:rPr lang="pt-BR" sz="2400" dirty="0">
                <a:latin typeface="Arial" pitchFamily="34" charset="0"/>
                <a:cs typeface="Arial" pitchFamily="34" charset="0"/>
              </a:rPr>
              <a:t>«Chegamos a conclusão de que o homem (o trabalhador) só se sente livremente ativo em suas funções animais - comer, beber e procriar, ou no máximo também em sua residência e no seu próprio embelezamento - enquanto que em suas funções humanas se reduz a um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animal». 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5783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Karl Marx,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Manuscritos Econômico-Filosóficos de 1844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[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Manoscritti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economici-filosofici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del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1844],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Einaudi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Torino, 1968, p. 75.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«Alienação» | 5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51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>
                <a:latin typeface="Arial" pitchFamily="34" charset="0"/>
                <a:cs typeface="Arial" pitchFamily="34" charset="0"/>
              </a:rPr>
              <a:t>O texto mais conhecido e mais citado de Marx acerca do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problema da </a:t>
            </a:r>
            <a:r>
              <a:rPr lang="pt-BR" dirty="0">
                <a:latin typeface="Arial" pitchFamily="34" charset="0"/>
                <a:cs typeface="Arial" pitchFamily="34" charset="0"/>
              </a:rPr>
              <a:t>alienação é, sem dúvida, o pequeno texto sobre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«O trabalho alienado», </a:t>
            </a:r>
            <a:r>
              <a:rPr lang="pt-BR" dirty="0">
                <a:latin typeface="Arial" pitchFamily="34" charset="0"/>
                <a:cs typeface="Arial" pitchFamily="34" charset="0"/>
              </a:rPr>
              <a:t>escrito em 1844. Neste texto, Marx situa a alienação do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trabalho – </a:t>
            </a:r>
            <a:r>
              <a:rPr lang="pt-BR" dirty="0">
                <a:latin typeface="Arial" pitchFamily="34" charset="0"/>
                <a:cs typeface="Arial" pitchFamily="34" charset="0"/>
              </a:rPr>
              <a:t>ou económica –, que vê como a causa última de toda a alienação, </a:t>
            </a:r>
            <a:r>
              <a:rPr lang="pt-BR" b="1" u="sng" dirty="0" smtClean="0">
                <a:latin typeface="Arial" pitchFamily="34" charset="0"/>
                <a:cs typeface="Arial" pitchFamily="34" charset="0"/>
              </a:rPr>
              <a:t>em quatro 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dimensões diferentes</a:t>
            </a:r>
            <a:r>
              <a:rPr lang="pt-BR" dirty="0">
                <a:latin typeface="Arial" pitchFamily="34" charset="0"/>
                <a:cs typeface="Arial" pitchFamily="34" charset="0"/>
              </a:rPr>
              <a:t>, se bem que inter-relacionadas: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b="1" dirty="0">
                <a:latin typeface="Arial" pitchFamily="34" charset="0"/>
                <a:cs typeface="Arial" pitchFamily="34" charset="0"/>
              </a:rPr>
              <a:t>i)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«Alienação da coisa»</a:t>
            </a:r>
            <a:r>
              <a:rPr lang="pt-BR" dirty="0">
                <a:latin typeface="Arial" pitchFamily="34" charset="0"/>
                <a:cs typeface="Arial" pitchFamily="34" charset="0"/>
              </a:rPr>
              <a:t>: Alienação do trabalhador em relação ao produto do seu trabalho (“alienação da coisa”). De acordo com a definição de Marx, “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a alienação do trabalhador no seu produto</a:t>
            </a:r>
            <a:r>
              <a:rPr lang="pt-BR" dirty="0">
                <a:latin typeface="Arial" pitchFamily="34" charset="0"/>
                <a:cs typeface="Arial" pitchFamily="34" charset="0"/>
              </a:rPr>
              <a:t> significa não só que o trabalho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se transforma </a:t>
            </a:r>
            <a:r>
              <a:rPr lang="pt-BR" dirty="0">
                <a:latin typeface="Arial" pitchFamily="34" charset="0"/>
                <a:cs typeface="Arial" pitchFamily="34" charset="0"/>
              </a:rPr>
              <a:t>em objeto, assume uma existência externa, mas que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existe independentemente</a:t>
            </a:r>
            <a:r>
              <a:rPr lang="pt-BR" dirty="0">
                <a:latin typeface="Arial" pitchFamily="34" charset="0"/>
                <a:cs typeface="Arial" pitchFamily="34" charset="0"/>
              </a:rPr>
              <a:t>, fora dele e a ele estranho; que a vida que deu ao objeto se torna uma força hostil e antagónica.”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7074" y="593467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Karl Marx, (1991b</a:t>
            </a:r>
            <a:r>
              <a:rPr lang="pt-BR" dirty="0">
                <a:latin typeface="Arial" pitchFamily="34" charset="0"/>
                <a:cs typeface="Arial" pitchFamily="34" charset="0"/>
              </a:rPr>
              <a:t>),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Manuscritos econômico-filosóficos e outros textos escolhidos</a:t>
            </a:r>
            <a:r>
              <a:rPr lang="pt-BR" dirty="0">
                <a:latin typeface="Arial" pitchFamily="34" charset="0"/>
                <a:cs typeface="Arial" pitchFamily="34" charset="0"/>
              </a:rPr>
              <a:t>. 1ª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edição 1844</a:t>
            </a:r>
            <a:r>
              <a:rPr lang="pt-BR" dirty="0">
                <a:latin typeface="Arial" pitchFamily="34" charset="0"/>
                <a:cs typeface="Arial" pitchFamily="34" charset="0"/>
              </a:rPr>
              <a:t>. São Paulo, Nova Cultural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 Karl Marx, “O trabalho alienado”,  em op. cit., p. 160.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Tipos de «alienação» | 1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92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 err="1">
                <a:latin typeface="Arial" pitchFamily="34" charset="0"/>
                <a:cs typeface="Arial" pitchFamily="34" charset="0"/>
              </a:rPr>
              <a:t>ii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)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«</a:t>
            </a:r>
            <a:r>
              <a:rPr lang="pt-BR" sz="2400" b="1" dirty="0" err="1">
                <a:latin typeface="Arial" pitchFamily="34" charset="0"/>
                <a:cs typeface="Arial" pitchFamily="34" charset="0"/>
              </a:rPr>
              <a:t>Autoalienação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»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: A alienação do trabalhador em relação ao seu trabalho (“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autoalienação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”). </a:t>
            </a:r>
            <a:r>
              <a:rPr lang="pt-BR" sz="2400" b="1" u="sng" dirty="0">
                <a:latin typeface="Arial" pitchFamily="34" charset="0"/>
                <a:cs typeface="Arial" pitchFamily="34" charset="0"/>
              </a:rPr>
              <a:t>O trabalho torna-se algo exterior e estranho ao </a:t>
            </a:r>
            <a:r>
              <a:rPr lang="pt-BR" sz="2400" b="1" u="sng" dirty="0" smtClean="0">
                <a:latin typeface="Arial" pitchFamily="34" charset="0"/>
                <a:cs typeface="Arial" pitchFamily="34" charset="0"/>
              </a:rPr>
              <a:t>trabalhador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algo que ele não controla, nem do ponto de vista técnico nem do ponto de vista social –, torna-se trabalho “forçado”, um mero meio de satisfação das suas necessidades em vez de fim em si próprio. Daí que, e como o ilustra o fenómeno do absentismo, o trabalhador fuja do trabalho como o diabo da cruz.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Tipos de «alienação» | 2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89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 err="1">
                <a:latin typeface="Arial" pitchFamily="34" charset="0"/>
                <a:cs typeface="Arial" pitchFamily="34" charset="0"/>
              </a:rPr>
              <a:t>iii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)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«Alienação da espécie» (</a:t>
            </a:r>
            <a:r>
              <a:rPr lang="pt-BR" sz="2400" b="1" dirty="0" err="1">
                <a:latin typeface="Arial" pitchFamily="34" charset="0"/>
                <a:cs typeface="Arial" pitchFamily="34" charset="0"/>
              </a:rPr>
              <a:t>Wesen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):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A alienação do trabalhador em relação à essência da espécie (“alienação da espécie”). Sendo o trabalho, a capacidade de transformar o real, de criar coisas, o verdadeiro fim da espécie humana, aquilo que verdadeiramente distingue o homem de todos os outros animas,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um tal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fim transforma-se, na sociedade capitalista, num mero meio individual de satisfação das necessidades de subsistência.</a:t>
            </a:r>
          </a:p>
          <a:p>
            <a:pPr marL="0" indent="0">
              <a:buNone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Tipos de «alienação» | 3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81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200" b="1" dirty="0" err="1">
                <a:latin typeface="Arial" pitchFamily="34" charset="0"/>
                <a:cs typeface="Arial" pitchFamily="34" charset="0"/>
              </a:rPr>
              <a:t>iv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)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«Alienação do homem em relação ao homem»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. O trabalho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alienado não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é “natural” e “eterno”, mas antes o fruto da relação de produção capitalista, centrada na exploração do trabalho de uns homens por outros: “Se o produto do trabalho não pertence ao trabalhador, se a ele se contrapõe como um poder estranho, isto só é possível porque o produto do trabalho pertence a outro homem distinto do trabalhador. Se a atividade constitui para ele um tormento, tem de ser fonte de gozo e de prazer para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outro.”</a:t>
            </a: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Marx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, “O trabalho 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aIienado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”,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op. cit., p. 167.</a:t>
            </a:r>
          </a:p>
          <a:p>
            <a:pPr marL="0" indent="0">
              <a:buNone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Também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neste texto Marx atribui, à propriedade privada (dos “meios de produção”), um papel essencial: ela é, por um lado, “o produto do trabalho alienado” e, por outro, “o meio através do qual o trabalho se aliena, a realização da alienação”.</a:t>
            </a:r>
          </a:p>
          <a:p>
            <a:pPr marL="0" indent="0">
              <a:buNone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Ibidem, p. 169.</a:t>
            </a:r>
          </a:p>
          <a:p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Tipos de «alienação» | 4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76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1195</Words>
  <Application>Microsoft Office PowerPoint</Application>
  <PresentationFormat>Apresentação na tela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«Alienação» | 1</vt:lpstr>
      <vt:lpstr>«Alienação» | 2</vt:lpstr>
      <vt:lpstr>«Alienação» | 3</vt:lpstr>
      <vt:lpstr>Apresentação do PowerPoint</vt:lpstr>
      <vt:lpstr>«Alienação» | 5</vt:lpstr>
      <vt:lpstr>Tipos de «alienação» | 1</vt:lpstr>
      <vt:lpstr>Tipos de «alienação» | 2</vt:lpstr>
      <vt:lpstr>Tipos de «alienação» | 3</vt:lpstr>
      <vt:lpstr>Tipos de «alienação» |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Davide</dc:creator>
  <cp:lastModifiedBy>Davide</cp:lastModifiedBy>
  <cp:revision>7</cp:revision>
  <dcterms:created xsi:type="dcterms:W3CDTF">2011-10-03T10:13:06Z</dcterms:created>
  <dcterms:modified xsi:type="dcterms:W3CDTF">2014-10-22T17:05:59Z</dcterms:modified>
</cp:coreProperties>
</file>