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5" r:id="rId3"/>
    <p:sldId id="276" r:id="rId4"/>
    <p:sldId id="290" r:id="rId5"/>
    <p:sldId id="277" r:id="rId6"/>
    <p:sldId id="291" r:id="rId7"/>
    <p:sldId id="260" r:id="rId8"/>
    <p:sldId id="274" r:id="rId9"/>
    <p:sldId id="270" r:id="rId10"/>
    <p:sldId id="288" r:id="rId11"/>
    <p:sldId id="286" r:id="rId12"/>
    <p:sldId id="287" r:id="rId13"/>
    <p:sldId id="289" r:id="rId14"/>
    <p:sldId id="261" r:id="rId15"/>
    <p:sldId id="262" r:id="rId16"/>
    <p:sldId id="263" r:id="rId17"/>
    <p:sldId id="264" r:id="rId18"/>
    <p:sldId id="265" r:id="rId19"/>
    <p:sldId id="267" r:id="rId20"/>
    <p:sldId id="268" r:id="rId21"/>
    <p:sldId id="269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AC5F-1730-422C-A337-C35E33A66270}" type="datetimeFigureOut">
              <a:rPr lang="pt-BR" smtClean="0"/>
              <a:pPr/>
              <a:t>14/07/2014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5111-6424-4C88-9185-F303920DD44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AC5F-1730-422C-A337-C35E33A66270}" type="datetimeFigureOut">
              <a:rPr lang="pt-BR" smtClean="0"/>
              <a:pPr/>
              <a:t>14/07/2014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5111-6424-4C88-9185-F303920DD44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AC5F-1730-422C-A337-C35E33A66270}" type="datetimeFigureOut">
              <a:rPr lang="pt-BR" smtClean="0"/>
              <a:pPr/>
              <a:t>14/07/2014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5111-6424-4C88-9185-F303920DD44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AC5F-1730-422C-A337-C35E33A66270}" type="datetimeFigureOut">
              <a:rPr lang="pt-BR" smtClean="0"/>
              <a:pPr/>
              <a:t>14/07/2014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5111-6424-4C88-9185-F303920DD44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AC5F-1730-422C-A337-C35E33A66270}" type="datetimeFigureOut">
              <a:rPr lang="pt-BR" smtClean="0"/>
              <a:pPr/>
              <a:t>14/07/2014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5111-6424-4C88-9185-F303920DD44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AC5F-1730-422C-A337-C35E33A66270}" type="datetimeFigureOut">
              <a:rPr lang="pt-BR" smtClean="0"/>
              <a:pPr/>
              <a:t>14/07/2014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5111-6424-4C88-9185-F303920DD44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AC5F-1730-422C-A337-C35E33A66270}" type="datetimeFigureOut">
              <a:rPr lang="pt-BR" smtClean="0"/>
              <a:pPr/>
              <a:t>14/07/2014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5111-6424-4C88-9185-F303920DD44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AC5F-1730-422C-A337-C35E33A66270}" type="datetimeFigureOut">
              <a:rPr lang="pt-BR" smtClean="0"/>
              <a:pPr/>
              <a:t>14/07/2014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5111-6424-4C88-9185-F303920DD44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AC5F-1730-422C-A337-C35E33A66270}" type="datetimeFigureOut">
              <a:rPr lang="pt-BR" smtClean="0"/>
              <a:pPr/>
              <a:t>14/07/2014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5111-6424-4C88-9185-F303920DD44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AC5F-1730-422C-A337-C35E33A66270}" type="datetimeFigureOut">
              <a:rPr lang="pt-BR" smtClean="0"/>
              <a:pPr/>
              <a:t>14/07/2014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5111-6424-4C88-9185-F303920DD44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AC5F-1730-422C-A337-C35E33A66270}" type="datetimeFigureOut">
              <a:rPr lang="pt-BR" smtClean="0"/>
              <a:pPr/>
              <a:t>14/07/2014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5111-6424-4C88-9185-F303920DD44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5AC5F-1730-422C-A337-C35E33A66270}" type="datetimeFigureOut">
              <a:rPr lang="pt-BR" smtClean="0"/>
              <a:pPr/>
              <a:t>14/07/2014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15111-6424-4C88-9185-F303920DD44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periodicos.ufsc.br/index.php/politica/article/view/1930/1697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periodicos.ufsc.br/index.php/politica/article/view/1930/169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sz="4000" b="1" dirty="0" smtClean="0">
                <a:latin typeface="Arial" pitchFamily="34" charset="0"/>
                <a:cs typeface="Arial" pitchFamily="34" charset="0"/>
              </a:rPr>
              <a:t>Pierre </a:t>
            </a:r>
            <a:r>
              <a:rPr lang="pt-BR" sz="4000" b="1" dirty="0" err="1" smtClean="0">
                <a:latin typeface="Arial" pitchFamily="34" charset="0"/>
                <a:cs typeface="Arial" pitchFamily="34" charset="0"/>
              </a:rPr>
              <a:t>Bourdieu</a:t>
            </a:r>
            <a:r>
              <a:rPr lang="pt-BR" sz="4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4000" b="1" dirty="0" smtClean="0">
                <a:latin typeface="Arial" pitchFamily="34" charset="0"/>
                <a:cs typeface="Arial" pitchFamily="34" charset="0"/>
              </a:rPr>
            </a:br>
            <a:r>
              <a:rPr lang="pt-BR" sz="3100" b="1" dirty="0" smtClean="0">
                <a:latin typeface="Arial" pitchFamily="34" charset="0"/>
                <a:cs typeface="Arial" pitchFamily="34" charset="0"/>
              </a:rPr>
              <a:t>Espaço social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35283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Para </a:t>
            </a:r>
            <a:r>
              <a:rPr lang="pt-BR" sz="2400" b="1" dirty="0" err="1">
                <a:latin typeface="Arial" pitchFamily="34" charset="0"/>
                <a:cs typeface="Arial" pitchFamily="34" charset="0"/>
              </a:rPr>
              <a:t>Bourdieu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 o «espaço social» é hierarquizado pela desigual distribuição de diferentes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capitais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ctr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Deste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modo,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as «diferentes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formas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capital» (o capital econômico, o capital cultural, o capital social e o capital simbólico)...                  </a:t>
            </a: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	...permitem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estruturar o espaço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social. 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6367792"/>
            <a:ext cx="8964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Bourdieu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Pierre (2005), </a:t>
            </a: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 campo econômico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kumimoji="0" lang="pt-BR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Pol</a:t>
            </a:r>
            <a:r>
              <a:rPr kumimoji="0" lang="pt-BR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pt-BR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tica &amp; Sociedade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6: 15-58 (tradu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ão de "Le </a:t>
            </a:r>
            <a:r>
              <a:rPr kumimoji="0" lang="pt-B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champ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pt-B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conomique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". </a:t>
            </a:r>
            <a:r>
              <a:rPr kumimoji="0" lang="pt-BR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Actes</a:t>
            </a:r>
            <a:r>
              <a:rPr kumimoji="0" lang="pt-BR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de </a:t>
            </a:r>
            <a:r>
              <a:rPr kumimoji="0" lang="pt-BR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</a:t>
            </a:r>
            <a:r>
              <a:rPr kumimoji="0" lang="pt-BR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Recherche</a:t>
            </a:r>
            <a:r>
              <a:rPr kumimoji="0" lang="pt-BR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en</a:t>
            </a:r>
            <a:r>
              <a:rPr kumimoji="0" lang="pt-BR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Sciences</a:t>
            </a:r>
            <a:r>
              <a:rPr kumimoji="0" lang="pt-BR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Sociales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119: 48-66, 1997). 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Conector de seta reta 11"/>
          <p:cNvCxnSpPr/>
          <p:nvPr/>
        </p:nvCxnSpPr>
        <p:spPr>
          <a:xfrm>
            <a:off x="4644008" y="4509120"/>
            <a:ext cx="0" cy="432048"/>
          </a:xfrm>
          <a:prstGeom prst="straightConnector1">
            <a:avLst/>
          </a:prstGeom>
          <a:ln w="53975" cmpd="thinThick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40" y="0"/>
            <a:ext cx="79233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86"/>
            <a:ext cx="9324528" cy="660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55576" y="6596390"/>
            <a:ext cx="789278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BOURDIEU, Pierre. 1979. </a:t>
            </a:r>
            <a:r>
              <a:rPr kumimoji="0" lang="pt-BR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 </a:t>
            </a:r>
            <a:r>
              <a:rPr kumimoji="0" lang="pt-BR" sz="11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distinction</a:t>
            </a:r>
            <a:r>
              <a:rPr kumimoji="0" lang="pt-BR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critique </a:t>
            </a:r>
            <a:r>
              <a:rPr kumimoji="0" lang="pt-BR" sz="11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sociale</a:t>
            </a:r>
            <a:r>
              <a:rPr kumimoji="0" lang="pt-BR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11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du</a:t>
            </a:r>
            <a:r>
              <a:rPr kumimoji="0" lang="pt-BR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11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jugement</a:t>
            </a: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Paris, </a:t>
            </a:r>
            <a:r>
              <a:rPr kumimoji="0" lang="pt-B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Les</a:t>
            </a: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Editions</a:t>
            </a: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de </a:t>
            </a:r>
            <a:r>
              <a:rPr kumimoji="0" lang="pt-B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Minuit</a:t>
            </a: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82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44858"/>
            <a:ext cx="9144000" cy="483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55576" y="6596390"/>
            <a:ext cx="789278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BOURDIEU, Pierre. 1979. </a:t>
            </a:r>
            <a:r>
              <a:rPr kumimoji="0" lang="pt-BR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 </a:t>
            </a:r>
            <a:r>
              <a:rPr kumimoji="0" lang="pt-BR" sz="11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distinction</a:t>
            </a:r>
            <a:r>
              <a:rPr kumimoji="0" lang="pt-BR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critique </a:t>
            </a:r>
            <a:r>
              <a:rPr kumimoji="0" lang="pt-BR" sz="11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sociale</a:t>
            </a:r>
            <a:r>
              <a:rPr kumimoji="0" lang="pt-BR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11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du</a:t>
            </a:r>
            <a:r>
              <a:rPr kumimoji="0" lang="pt-BR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11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jugement</a:t>
            </a: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Paris, </a:t>
            </a:r>
            <a:r>
              <a:rPr kumimoji="0" lang="pt-B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Les</a:t>
            </a: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Editions</a:t>
            </a: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de </a:t>
            </a:r>
            <a:r>
              <a:rPr kumimoji="0" lang="pt-B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Minuit</a:t>
            </a: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59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68"/>
            <a:ext cx="5256584" cy="6584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55576" y="6596390"/>
            <a:ext cx="789278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BOURDIEU, Pierre. 1979. </a:t>
            </a:r>
            <a:r>
              <a:rPr kumimoji="0" lang="pt-BR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 </a:t>
            </a:r>
            <a:r>
              <a:rPr kumimoji="0" lang="pt-BR" sz="11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distinction</a:t>
            </a:r>
            <a:r>
              <a:rPr kumimoji="0" lang="pt-BR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critique </a:t>
            </a:r>
            <a:r>
              <a:rPr kumimoji="0" lang="pt-BR" sz="11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sociale</a:t>
            </a:r>
            <a:r>
              <a:rPr kumimoji="0" lang="pt-BR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11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du</a:t>
            </a:r>
            <a:r>
              <a:rPr kumimoji="0" lang="pt-BR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11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jugement</a:t>
            </a: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Paris, </a:t>
            </a:r>
            <a:r>
              <a:rPr kumimoji="0" lang="pt-B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Les</a:t>
            </a: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Editions</a:t>
            </a: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de </a:t>
            </a:r>
            <a:r>
              <a:rPr kumimoji="0" lang="pt-B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Minuit</a:t>
            </a: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11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755576" y="6596390"/>
            <a:ext cx="789278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BOURDIEU, Pierre. 1979. </a:t>
            </a:r>
            <a:r>
              <a:rPr kumimoji="0" lang="pt-BR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 </a:t>
            </a:r>
            <a:r>
              <a:rPr kumimoji="0" lang="pt-BR" sz="11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distinction</a:t>
            </a:r>
            <a:r>
              <a:rPr kumimoji="0" lang="pt-BR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critique </a:t>
            </a:r>
            <a:r>
              <a:rPr kumimoji="0" lang="pt-BR" sz="11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sociale</a:t>
            </a:r>
            <a:r>
              <a:rPr kumimoji="0" lang="pt-BR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11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du</a:t>
            </a:r>
            <a:r>
              <a:rPr kumimoji="0" lang="pt-BR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11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jugement</a:t>
            </a: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Paris, </a:t>
            </a:r>
            <a:r>
              <a:rPr kumimoji="0" lang="pt-B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Les</a:t>
            </a: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Editions</a:t>
            </a: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de </a:t>
            </a:r>
            <a:r>
              <a:rPr kumimoji="0" lang="pt-B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Minuit</a:t>
            </a: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7096125" cy="650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http://jccavalcanti.files.wordpress.com/2007/10/modelo-de-estrutura-de-classe-pierre-bourdieu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60648"/>
            <a:ext cx="691276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55576" y="6596390"/>
            <a:ext cx="789278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BOURDIEU, Pierre. 1979. </a:t>
            </a:r>
            <a:r>
              <a:rPr kumimoji="0" lang="pt-BR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 </a:t>
            </a:r>
            <a:r>
              <a:rPr kumimoji="0" lang="pt-BR" sz="11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distinction</a:t>
            </a:r>
            <a:r>
              <a:rPr kumimoji="0" lang="pt-BR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critique </a:t>
            </a:r>
            <a:r>
              <a:rPr kumimoji="0" lang="pt-BR" sz="11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sociale</a:t>
            </a:r>
            <a:r>
              <a:rPr kumimoji="0" lang="pt-BR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11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du</a:t>
            </a:r>
            <a:r>
              <a:rPr kumimoji="0" lang="pt-BR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11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jugement</a:t>
            </a: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Paris, </a:t>
            </a:r>
            <a:r>
              <a:rPr kumimoji="0" lang="pt-B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Les</a:t>
            </a: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Editions</a:t>
            </a: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de </a:t>
            </a:r>
            <a:r>
              <a:rPr kumimoji="0" lang="pt-B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Minuit</a:t>
            </a: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683568" y="5877272"/>
            <a:ext cx="79330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Quais as diferen</a:t>
            </a:r>
            <a:r>
              <a:rPr lang="pt-BR" sz="1600" i="1" dirty="0"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pt-BR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as entre Pierre </a:t>
            </a:r>
            <a:r>
              <a:rPr kumimoji="0" lang="pt-BR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Bourdieu</a:t>
            </a:r>
            <a:r>
              <a:rPr kumimoji="0" lang="pt-BR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Karl Marx, Max Weber e Emile </a:t>
            </a:r>
            <a:r>
              <a:rPr kumimoji="0" lang="pt-BR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Durkheim</a:t>
            </a:r>
            <a:r>
              <a:rPr kumimoji="0" lang="pt-BR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?</a:t>
            </a:r>
            <a:endParaRPr kumimoji="0" lang="pt-BR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 «sociologia econômica» de </a:t>
            </a:r>
            <a:r>
              <a:rPr lang="pt-BR" sz="2800" b="1" dirty="0" err="1" smtClean="0">
                <a:latin typeface="Arial" pitchFamily="34" charset="0"/>
                <a:cs typeface="Arial" pitchFamily="34" charset="0"/>
              </a:rPr>
              <a:t>Bourdieu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| 1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pt-BR" dirty="0" err="1" smtClean="0">
                <a:latin typeface="Arial" pitchFamily="34" charset="0"/>
                <a:cs typeface="Arial" pitchFamily="34" charset="0"/>
              </a:rPr>
              <a:t>Bourdieu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afirma, no quadro de mais uma crítica à ciência econômica, que «o cálculo estritamente utilitarista não pode dar conta completamente de práticas que permanecem imersas no não-econômico».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Nesse </a:t>
            </a:r>
            <a:r>
              <a:rPr lang="pt-BR" dirty="0">
                <a:latin typeface="Arial" pitchFamily="34" charset="0"/>
                <a:cs typeface="Arial" pitchFamily="34" charset="0"/>
              </a:rPr>
              <a:t>sentido, a ciência econômica, tal como é praticada, não é legítima e deve ser substituída por uma «sociologia econômica»: 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[...] a imersão da economia no social é tal que, por legítimas que sejam as abstrações realizadas para as necessidades da análise, é preciso ter claro que o verdadeiro objeto de uma verdadeira economia das práticas não é outra coisa, em última análise, </a:t>
            </a:r>
            <a:r>
              <a:rPr lang="pt-BR" u="sng" dirty="0">
                <a:latin typeface="Arial" pitchFamily="34" charset="0"/>
                <a:cs typeface="Arial" pitchFamily="34" charset="0"/>
              </a:rPr>
              <a:t>senão a economia das condições de produção e de reprodução dos agentes e das instituições de produção e de reprodução econômica, cultural e social, isto é, o próprio objeto </a:t>
            </a:r>
            <a:r>
              <a:rPr lang="pt-BR" dirty="0">
                <a:latin typeface="Arial" pitchFamily="34" charset="0"/>
                <a:cs typeface="Arial" pitchFamily="34" charset="0"/>
              </a:rPr>
              <a:t>da sociologia na sua definição mais completa e mais geral (2000, pp. 25-26). 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6488668"/>
            <a:ext cx="84089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fr-F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BOURDIE, </a:t>
            </a:r>
            <a:r>
              <a:rPr lang="fr-F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Pierre (2000), </a:t>
            </a:r>
            <a:r>
              <a:rPr lang="fr-FR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Les structures sociales de l'économie</a:t>
            </a:r>
            <a:r>
              <a:rPr lang="fr-F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Paris, Seuil.  </a:t>
            </a:r>
            <a:endParaRPr lang="pt-B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Num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dos primeiros textos em que tentou sistematizar suas reflexões a respeito das modalidades e dos condicionantes da ação social, ele afirmava que convém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[...] abandonar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dicotomia do econômico e do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não-econômico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que proíbe apreender a ciência das práticas ‘econômicas’ como caso particular de uma ciência capaz de tratar todas 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práticas [...]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Bourdieu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1980, p. 209). </a:t>
            </a:r>
          </a:p>
          <a:p>
            <a:pPr>
              <a:buNone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 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 «sociologia econômica» de </a:t>
            </a:r>
            <a:r>
              <a:rPr lang="pt-BR" sz="2800" b="1" dirty="0" err="1" smtClean="0">
                <a:latin typeface="Arial" pitchFamily="34" charset="0"/>
                <a:cs typeface="Arial" pitchFamily="34" charset="0"/>
              </a:rPr>
              <a:t>Bourdieu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| 2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621166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BOURDIEU, Pierre (1980), </a:t>
            </a:r>
            <a:r>
              <a:rPr lang="fr-FR" i="1" dirty="0" smtClean="0">
                <a:latin typeface="Arial" pitchFamily="34" charset="0"/>
                <a:cs typeface="Arial" pitchFamily="34" charset="0"/>
              </a:rPr>
              <a:t>Le sens pratique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. Paris, Minuit.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O mercado como um «mito inteligente»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err="1" smtClean="0">
                <a:latin typeface="Arial" pitchFamily="34" charset="0"/>
                <a:cs typeface="Arial" pitchFamily="34" charset="0"/>
              </a:rPr>
              <a:t>Bourdieu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caracteriza o mercado como um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‘mito inteligente’ </a:t>
            </a:r>
            <a:r>
              <a:rPr lang="pt-BR" dirty="0">
                <a:latin typeface="Arial" pitchFamily="34" charset="0"/>
                <a:cs typeface="Arial" pitchFamily="34" charset="0"/>
              </a:rPr>
              <a:t>e sublinha que, como já foi notado frequentemente, «a noção de mercado quase nunca é definida, e menos ainda discutida» (2005, p. 20).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Mas </a:t>
            </a:r>
            <a:r>
              <a:rPr lang="pt-BR" dirty="0">
                <a:latin typeface="Arial" pitchFamily="34" charset="0"/>
                <a:cs typeface="Arial" pitchFamily="34" charset="0"/>
              </a:rPr>
              <a:t>reconhece que essa ausência não é tão ilógica, devido à abstração progressiva da noção de mercado no decorrer da revolução marginalista: «Na verdade, essa acusação ritual não faz muito sentido, na medida em que, com a revolução marginalista, o mercado cessa de ser algo concreto para se tornar um conceito abstrato sem referência empírica» (</a:t>
            </a:r>
            <a:r>
              <a:rPr lang="pt-BR" i="1" dirty="0">
                <a:latin typeface="Arial" pitchFamily="34" charset="0"/>
                <a:cs typeface="Arial" pitchFamily="34" charset="0"/>
              </a:rPr>
              <a:t>Idem</a:t>
            </a:r>
            <a:r>
              <a:rPr lang="pt-BR" dirty="0">
                <a:latin typeface="Arial" pitchFamily="34" charset="0"/>
                <a:cs typeface="Arial" pitchFamily="34" charset="0"/>
              </a:rPr>
              <a:t>, p. 20).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Rompendo </a:t>
            </a:r>
            <a:r>
              <a:rPr lang="pt-BR" dirty="0">
                <a:latin typeface="Arial" pitchFamily="34" charset="0"/>
                <a:cs typeface="Arial" pitchFamily="34" charset="0"/>
              </a:rPr>
              <a:t>com essa tradição, e no quadro da orientação atual da sociologia contemporânea,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Bourdieu</a:t>
            </a:r>
            <a:r>
              <a:rPr lang="pt-BR" dirty="0">
                <a:latin typeface="Arial" pitchFamily="34" charset="0"/>
                <a:cs typeface="Arial" pitchFamily="34" charset="0"/>
              </a:rPr>
              <a:t> define o mercado como uma «construção social» (2005, p. 40): é o lugar de encontro entre a demanda e a oferta, ambas socialmente construídas.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Bourdieu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, Pierre (2005), O campo econômico. </a:t>
            </a:r>
            <a:r>
              <a:rPr lang="pt-BR" sz="1200" i="1" dirty="0" smtClean="0">
                <a:latin typeface="Arial" pitchFamily="34" charset="0"/>
                <a:cs typeface="Arial" pitchFamily="34" charset="0"/>
              </a:rPr>
              <a:t>Política &amp; Sociedade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, 6: 15-58 (tradução de "Le 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champ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économique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". </a:t>
            </a:r>
            <a:r>
              <a:rPr lang="pt-BR" sz="1200" i="1" dirty="0" err="1" smtClean="0">
                <a:latin typeface="Arial" pitchFamily="34" charset="0"/>
                <a:cs typeface="Arial" pitchFamily="34" charset="0"/>
              </a:rPr>
              <a:t>Actes</a:t>
            </a:r>
            <a:r>
              <a:rPr lang="pt-BR" sz="1200" i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pt-BR" sz="1200" i="1" dirty="0" err="1" smtClean="0">
                <a:latin typeface="Arial" pitchFamily="34" charset="0"/>
                <a:cs typeface="Arial" pitchFamily="34" charset="0"/>
              </a:rPr>
              <a:t>la</a:t>
            </a:r>
            <a:r>
              <a:rPr lang="pt-BR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200" i="1" dirty="0" err="1" smtClean="0">
                <a:latin typeface="Arial" pitchFamily="34" charset="0"/>
                <a:cs typeface="Arial" pitchFamily="34" charset="0"/>
              </a:rPr>
              <a:t>Recherche</a:t>
            </a:r>
            <a:r>
              <a:rPr lang="pt-BR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200" i="1" dirty="0" err="1" smtClean="0">
                <a:latin typeface="Arial" pitchFamily="34" charset="0"/>
                <a:cs typeface="Arial" pitchFamily="34" charset="0"/>
              </a:rPr>
              <a:t>en</a:t>
            </a:r>
            <a:r>
              <a:rPr lang="pt-BR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200" i="1" dirty="0" err="1" smtClean="0">
                <a:latin typeface="Arial" pitchFamily="34" charset="0"/>
                <a:cs typeface="Arial" pitchFamily="34" charset="0"/>
              </a:rPr>
              <a:t>Sciences</a:t>
            </a:r>
            <a:r>
              <a:rPr lang="pt-BR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200" i="1" dirty="0" err="1" smtClean="0">
                <a:latin typeface="Arial" pitchFamily="34" charset="0"/>
                <a:cs typeface="Arial" pitchFamily="34" charset="0"/>
              </a:rPr>
              <a:t>Sociales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, 119: 48-66, 1997).  </a:t>
            </a:r>
          </a:p>
          <a:p>
            <a:r>
              <a:rPr lang="pt-BR" sz="1200" dirty="0" smtClean="0">
                <a:latin typeface="Arial" pitchFamily="34" charset="0"/>
                <a:cs typeface="Arial" pitchFamily="34" charset="0"/>
              </a:rPr>
              <a:t>Link: </a:t>
            </a:r>
            <a:r>
              <a:rPr lang="pt-BR" sz="1200" u="sng" dirty="0" smtClean="0">
                <a:latin typeface="Arial" pitchFamily="34" charset="0"/>
                <a:cs typeface="Arial" pitchFamily="34" charset="0"/>
                <a:hlinkClick r:id="rId2"/>
              </a:rPr>
              <a:t>https://periodicos.ufsc.br/index.php/politica/article/view/1930/1697</a:t>
            </a:r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O mercado como «construção social» | 1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sz="1600" i="1" dirty="0" smtClean="0">
                <a:latin typeface="Arial" pitchFamily="34" charset="0"/>
                <a:cs typeface="Arial" pitchFamily="34" charset="0"/>
              </a:rPr>
              <a:t>	«</a:t>
            </a:r>
            <a:r>
              <a:rPr lang="pt-BR" sz="1600" i="1" dirty="0">
                <a:latin typeface="Arial" pitchFamily="34" charset="0"/>
                <a:cs typeface="Arial" pitchFamily="34" charset="0"/>
              </a:rPr>
              <a:t>Revelou-se, de fato, que o mercado das casas próprias (como, provavelmente, em graus diferentes, todo mercado) é o produto de uma dupla construção social, para a qual o Estado contribui de maneira </a:t>
            </a:r>
            <a:r>
              <a:rPr lang="pt-BR" sz="1600" i="1" dirty="0" smtClean="0">
                <a:latin typeface="Arial" pitchFamily="34" charset="0"/>
                <a:cs typeface="Arial" pitchFamily="34" charset="0"/>
              </a:rPr>
              <a:t>decisiva a </a:t>
            </a:r>
            <a:r>
              <a:rPr lang="pt-BR" sz="1600" i="1" dirty="0">
                <a:latin typeface="Arial" pitchFamily="34" charset="0"/>
                <a:cs typeface="Arial" pitchFamily="34" charset="0"/>
              </a:rPr>
              <a:t>construção da demanda, através da produção das disposições individuais e, mais precisamente, dos sistemas de preferências individuais – em matéria de propriedade ou de locação, notadamente – e, também, através da atribuição dos recursos necessários, isto é, das ajudas do Estado à construção ou à habitação definidas pelas leis e regulamentações, das quais se pode também descrever a gênese; e a construção da oferta, através da política do Estado (ou dos bancos), em termos de crédito aos construtores, o qual contribui, com a natureza dos meios de produção utilizados, para definir as condições de acesso ao mercado e, mais precisamente, a posição na estrutura do campo, </a:t>
            </a:r>
            <a:r>
              <a:rPr lang="pt-BR" sz="1600" i="1" dirty="0" smtClean="0">
                <a:latin typeface="Arial" pitchFamily="34" charset="0"/>
                <a:cs typeface="Arial" pitchFamily="34" charset="0"/>
              </a:rPr>
              <a:t>extremamente espalhado</a:t>
            </a:r>
            <a:r>
              <a:rPr lang="pt-BR" sz="1600" i="1" dirty="0">
                <a:latin typeface="Arial" pitchFamily="34" charset="0"/>
                <a:cs typeface="Arial" pitchFamily="34" charset="0"/>
              </a:rPr>
              <a:t>, dos construtores de casas e, portanto, as pressões estruturais que pesam sobre as escolhas de cada um deles, em matéria de produção e de publicidade</a:t>
            </a:r>
            <a:r>
              <a:rPr lang="pt-BR" sz="1600" i="1" dirty="0" smtClean="0">
                <a:latin typeface="Arial" pitchFamily="34" charset="0"/>
                <a:cs typeface="Arial" pitchFamily="34" charset="0"/>
              </a:rPr>
              <a:t>.»</a:t>
            </a:r>
            <a:endParaRPr lang="pt-BR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21166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Bourdieu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, Pierre (2005), O campo econômico. </a:t>
            </a:r>
            <a:r>
              <a:rPr lang="pt-BR" sz="1200" i="1" dirty="0" smtClean="0">
                <a:latin typeface="Arial" pitchFamily="34" charset="0"/>
                <a:cs typeface="Arial" pitchFamily="34" charset="0"/>
              </a:rPr>
              <a:t>Política &amp; Sociedade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, 6: 15-58 (tradução de "Le 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champ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économique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". </a:t>
            </a:r>
            <a:r>
              <a:rPr lang="pt-BR" sz="1200" i="1" dirty="0" err="1" smtClean="0">
                <a:latin typeface="Arial" pitchFamily="34" charset="0"/>
                <a:cs typeface="Arial" pitchFamily="34" charset="0"/>
              </a:rPr>
              <a:t>Actes</a:t>
            </a:r>
            <a:r>
              <a:rPr lang="pt-BR" sz="1200" i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pt-BR" sz="1200" i="1" dirty="0" err="1" smtClean="0">
                <a:latin typeface="Arial" pitchFamily="34" charset="0"/>
                <a:cs typeface="Arial" pitchFamily="34" charset="0"/>
              </a:rPr>
              <a:t>la</a:t>
            </a:r>
            <a:r>
              <a:rPr lang="pt-BR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200" i="1" dirty="0" err="1" smtClean="0">
                <a:latin typeface="Arial" pitchFamily="34" charset="0"/>
                <a:cs typeface="Arial" pitchFamily="34" charset="0"/>
              </a:rPr>
              <a:t>Recherche</a:t>
            </a:r>
            <a:r>
              <a:rPr lang="pt-BR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200" i="1" dirty="0" err="1" smtClean="0">
                <a:latin typeface="Arial" pitchFamily="34" charset="0"/>
                <a:cs typeface="Arial" pitchFamily="34" charset="0"/>
              </a:rPr>
              <a:t>en</a:t>
            </a:r>
            <a:r>
              <a:rPr lang="pt-BR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200" i="1" dirty="0" err="1" smtClean="0">
                <a:latin typeface="Arial" pitchFamily="34" charset="0"/>
                <a:cs typeface="Arial" pitchFamily="34" charset="0"/>
              </a:rPr>
              <a:t>Sciences</a:t>
            </a:r>
            <a:r>
              <a:rPr lang="pt-BR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200" i="1" dirty="0" err="1" smtClean="0">
                <a:latin typeface="Arial" pitchFamily="34" charset="0"/>
                <a:cs typeface="Arial" pitchFamily="34" charset="0"/>
              </a:rPr>
              <a:t>Sociales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, 119: 48-66, 1997).  Link: </a:t>
            </a:r>
            <a:r>
              <a:rPr lang="pt-BR" sz="1200" u="sng" dirty="0" smtClean="0">
                <a:latin typeface="Arial" pitchFamily="34" charset="0"/>
                <a:cs typeface="Arial" pitchFamily="34" charset="0"/>
                <a:hlinkClick r:id="rId2"/>
              </a:rPr>
              <a:t>https://periodicos.ufsc.br/index.php/politica/article/view/1930/1697</a:t>
            </a:r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As «diferentes formas de capital» em 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Bourdieu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|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1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4525963"/>
          </a:xfrm>
        </p:spPr>
        <p:txBody>
          <a:bodyPr>
            <a:no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Segundo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Bourdieu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o que permite estruturar 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«espaço social»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é a posse de diferentes tipos de capital.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posição dos agentes no espaço das classes depende do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«volume»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 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«estrutura»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seu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capital.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A analogia com a abordagem econômica se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explica pelas propriedades reconhecidas do capital: ele se acumula por meio de operações de investimento, transmite-se pela herança, permite extrair lucros segundo a oportunidade que o seu detentor tiver de operar as aplicações mais rentáveis.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6488668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latin typeface="Arial" pitchFamily="34" charset="0"/>
                <a:cs typeface="Arial" pitchFamily="34" charset="0"/>
              </a:rPr>
              <a:t>BOURDIEU, Pierre. 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As regras da Arte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. São Paulo: Cia. das Letras, 2000.</a:t>
            </a:r>
          </a:p>
        </p:txBody>
      </p:sp>
    </p:spTree>
    <p:extLst>
      <p:ext uri="{BB962C8B-B14F-4D97-AF65-F5344CB8AC3E}">
        <p14:creationId xmlns:p14="http://schemas.microsoft.com/office/powerpoint/2010/main" val="387159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«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Foi somente muito progressivamente que a esfera das trocas de mercado se separou dos outros âmbitos da existência e que se afirmou seu </a:t>
            </a:r>
            <a:r>
              <a:rPr lang="pt-BR" sz="2400" i="1" dirty="0" err="1">
                <a:latin typeface="Arial" pitchFamily="34" charset="0"/>
                <a:cs typeface="Arial" pitchFamily="34" charset="0"/>
              </a:rPr>
              <a:t>nomos</a:t>
            </a:r>
            <a:r>
              <a:rPr lang="pt-BR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específico (“negócios são negócios”); que as transações econômicas cessaram de ser concebidas com base no modelo das trocas domésticas – comandadas, portanto, pelas obrigações sociais ou familiares – e que o cálculo dos lucros individuais – portanto o interesse econômico – impôs-se como princípio de visão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dominante [...]»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 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pt-BR" sz="24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O mercado como «construção social» | 2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211669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err="1" smtClean="0">
                <a:latin typeface="Arial" pitchFamily="34" charset="0"/>
                <a:cs typeface="Arial" pitchFamily="34" charset="0"/>
              </a:rPr>
              <a:t>Bourdieu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, Pierre (2005, P. 17), "O campo econômico". </a:t>
            </a:r>
            <a:r>
              <a:rPr lang="pt-BR" sz="1400" i="1" dirty="0" smtClean="0">
                <a:latin typeface="Arial" pitchFamily="34" charset="0"/>
                <a:cs typeface="Arial" pitchFamily="34" charset="0"/>
              </a:rPr>
              <a:t>Política &amp; Sociedade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, 6: 15-58 (tradução de "Le </a:t>
            </a:r>
            <a:r>
              <a:rPr lang="pt-BR" sz="1400" dirty="0" err="1" smtClean="0">
                <a:latin typeface="Arial" pitchFamily="34" charset="0"/>
                <a:cs typeface="Arial" pitchFamily="34" charset="0"/>
              </a:rPr>
              <a:t>champ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dirty="0" err="1" smtClean="0">
                <a:latin typeface="Arial" pitchFamily="34" charset="0"/>
                <a:cs typeface="Arial" pitchFamily="34" charset="0"/>
              </a:rPr>
              <a:t>économique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". </a:t>
            </a:r>
            <a:r>
              <a:rPr lang="fr-FR" sz="1400" i="1" dirty="0" smtClean="0">
                <a:latin typeface="Arial" pitchFamily="34" charset="0"/>
                <a:cs typeface="Arial" pitchFamily="34" charset="0"/>
              </a:rPr>
              <a:t>Actes de la Recherche en Sciences Sociales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, 119: 48-66, 1997). 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089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	«Propensões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– ao trabalho, à poupança, ao investimento, etc. – não são exógenas, isto é, dependentes de uma natureza humana universal, mas endógenas e dependentes de uma história, que é aquela mesma do cosmo econômico onde elas são exigidas 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recompensadas».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O mercado como «construção social» | 3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211669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err="1" smtClean="0">
                <a:latin typeface="Arial" pitchFamily="34" charset="0"/>
                <a:cs typeface="Arial" pitchFamily="34" charset="0"/>
              </a:rPr>
              <a:t>Bourdieu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, Pierre (2005, P. 17), "O campo econômico". </a:t>
            </a:r>
            <a:r>
              <a:rPr lang="pt-BR" sz="1400" i="1" dirty="0" smtClean="0">
                <a:latin typeface="Arial" pitchFamily="34" charset="0"/>
                <a:cs typeface="Arial" pitchFamily="34" charset="0"/>
              </a:rPr>
              <a:t>Política &amp; Sociedade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, 6: 15-58 (tradução de "Le </a:t>
            </a:r>
            <a:r>
              <a:rPr lang="pt-BR" sz="1400" dirty="0" err="1" smtClean="0">
                <a:latin typeface="Arial" pitchFamily="34" charset="0"/>
                <a:cs typeface="Arial" pitchFamily="34" charset="0"/>
              </a:rPr>
              <a:t>champ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dirty="0" err="1" smtClean="0">
                <a:latin typeface="Arial" pitchFamily="34" charset="0"/>
                <a:cs typeface="Arial" pitchFamily="34" charset="0"/>
              </a:rPr>
              <a:t>économique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". </a:t>
            </a:r>
            <a:r>
              <a:rPr lang="fr-FR" sz="1400" i="1" dirty="0" smtClean="0">
                <a:latin typeface="Arial" pitchFamily="34" charset="0"/>
                <a:cs typeface="Arial" pitchFamily="34" charset="0"/>
              </a:rPr>
              <a:t>Actes de la Recherche en Sciences Sociales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, 119: 48-66, 1997). 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Conceito de «Campo</a:t>
            </a:r>
            <a:r>
              <a:rPr lang="pt-BR" sz="4000" b="1" dirty="0" smtClean="0">
                <a:latin typeface="Arial" pitchFamily="34" charset="0"/>
                <a:cs typeface="Arial" pitchFamily="34" charset="0"/>
              </a:rPr>
              <a:t>»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Segundo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Bourdieu</a:t>
            </a:r>
            <a:r>
              <a:rPr lang="pt-BR" dirty="0">
                <a:latin typeface="Arial" pitchFamily="34" charset="0"/>
                <a:cs typeface="Arial" pitchFamily="34" charset="0"/>
              </a:rPr>
              <a:t>, a sociedade é formada por um conjunto de “campos sociais” (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tais como </a:t>
            </a:r>
            <a:r>
              <a:rPr lang="pt-BR" dirty="0">
                <a:latin typeface="Arial" pitchFamily="34" charset="0"/>
                <a:cs typeface="Arial" pitchFamily="34" charset="0"/>
              </a:rPr>
              <a:t>o campo acadêmico, o campo do direito, o campo desportivo,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o campo político, etc</a:t>
            </a:r>
            <a:r>
              <a:rPr lang="pt-BR" dirty="0">
                <a:latin typeface="Arial" pitchFamily="34" charset="0"/>
                <a:cs typeface="Arial" pitchFamily="34" charset="0"/>
              </a:rPr>
              <a:t>.), mais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ou menos </a:t>
            </a:r>
            <a:r>
              <a:rPr lang="pt-BR" dirty="0">
                <a:latin typeface="Arial" pitchFamily="34" charset="0"/>
                <a:cs typeface="Arial" pitchFamily="34" charset="0"/>
              </a:rPr>
              <a:t>autônomos, atravessados por lutas entre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grupos ou classes.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dirty="0">
                <a:latin typeface="Arial" pitchFamily="34" charset="0"/>
                <a:cs typeface="Arial" pitchFamily="34" charset="0"/>
              </a:rPr>
              <a:t>evolução das sociedades tende a fazer com que apareçam universos, áreas (campos) produzidos pela divisão social de trabalho.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Os campos </a:t>
            </a:r>
            <a:r>
              <a:rPr lang="pt-BR" dirty="0">
                <a:latin typeface="Arial" pitchFamily="34" charset="0"/>
                <a:cs typeface="Arial" pitchFamily="34" charset="0"/>
              </a:rPr>
              <a:t>não são espaços com fronteiras estritamente delimitadas, totalmente autônomas.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Eles </a:t>
            </a:r>
            <a:r>
              <a:rPr lang="pt-BR" dirty="0">
                <a:latin typeface="Arial" pitchFamily="34" charset="0"/>
                <a:cs typeface="Arial" pitchFamily="34" charset="0"/>
              </a:rPr>
              <a:t>se articulam entre si, e a forma como se articulam compõe o universo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socialização (espaço social).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6334780"/>
            <a:ext cx="9036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err="1">
                <a:latin typeface="Arial" pitchFamily="34" charset="0"/>
                <a:cs typeface="Arial" pitchFamily="34" charset="0"/>
              </a:rPr>
              <a:t>Bourdieu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, Pierre. 1988. </a:t>
            </a:r>
            <a:r>
              <a:rPr lang="pt-PT" sz="1400" b="1" dirty="0">
                <a:latin typeface="Arial" pitchFamily="34" charset="0"/>
                <a:cs typeface="Arial" pitchFamily="34" charset="0"/>
              </a:rPr>
              <a:t>Le Pouvoir Symbolique</a:t>
            </a:r>
            <a:r>
              <a:rPr lang="pt-PT" sz="1400" dirty="0">
                <a:latin typeface="Arial" pitchFamily="34" charset="0"/>
                <a:cs typeface="Arial" pitchFamily="34" charset="0"/>
              </a:rPr>
              <a:t>,  tr. Pt. </a:t>
            </a:r>
            <a:r>
              <a:rPr lang="pt-BR" sz="1400" i="1" dirty="0">
                <a:latin typeface="Arial" pitchFamily="34" charset="0"/>
                <a:cs typeface="Arial" pitchFamily="34" charset="0"/>
              </a:rPr>
              <a:t>O Poder Simbólico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, Lisboa, Edições </a:t>
            </a:r>
            <a:r>
              <a:rPr lang="pt-BR" sz="1400" dirty="0" err="1">
                <a:latin typeface="Arial" pitchFamily="34" charset="0"/>
                <a:cs typeface="Arial" pitchFamily="34" charset="0"/>
              </a:rPr>
              <a:t>Difel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1989.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0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Desta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maneira, um espaço social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apresenta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como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um espaço estruturado de posições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cujas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propriedades dependem das posições nestes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campos,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podendo ser analisadas independentemente das características de seus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ocupantes.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6334780"/>
            <a:ext cx="9036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err="1">
                <a:latin typeface="Arial" pitchFamily="34" charset="0"/>
                <a:cs typeface="Arial" pitchFamily="34" charset="0"/>
              </a:rPr>
              <a:t>Bourdieu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, Pierre. 1988. </a:t>
            </a:r>
            <a:r>
              <a:rPr lang="pt-PT" sz="1400" b="1" dirty="0">
                <a:latin typeface="Arial" pitchFamily="34" charset="0"/>
                <a:cs typeface="Arial" pitchFamily="34" charset="0"/>
              </a:rPr>
              <a:t>Le Pouvoir Symbolique</a:t>
            </a:r>
            <a:r>
              <a:rPr lang="pt-PT" sz="1400" dirty="0">
                <a:latin typeface="Arial" pitchFamily="34" charset="0"/>
                <a:cs typeface="Arial" pitchFamily="34" charset="0"/>
              </a:rPr>
              <a:t>,  tr. Pt. </a:t>
            </a:r>
            <a:r>
              <a:rPr lang="pt-BR" sz="1400" i="1" dirty="0">
                <a:latin typeface="Arial" pitchFamily="34" charset="0"/>
                <a:cs typeface="Arial" pitchFamily="34" charset="0"/>
              </a:rPr>
              <a:t>O Poder Simbólico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, Lisboa, Edições </a:t>
            </a:r>
            <a:r>
              <a:rPr lang="pt-BR" sz="1400" dirty="0" err="1">
                <a:latin typeface="Arial" pitchFamily="34" charset="0"/>
                <a:cs typeface="Arial" pitchFamily="34" charset="0"/>
              </a:rPr>
              <a:t>Difel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1989.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Conceito de «Campo</a:t>
            </a:r>
            <a:r>
              <a:rPr lang="pt-BR" sz="4000" b="1" dirty="0" smtClean="0">
                <a:latin typeface="Arial" pitchFamily="34" charset="0"/>
                <a:cs typeface="Arial" pitchFamily="34" charset="0"/>
              </a:rPr>
              <a:t>»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59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conceito de «Campo político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Por que falar de campo político? O que isso acrescenta do ponto de vista da compreensão da política?»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Fala-se frequentemente de arena política, de jogo político, de lutas políticas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... 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noção de campo político tem muitas vantagens: ela permite construir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maneira rigorosa essa realidade que é a política ou o jogo político.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5380672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Grandes Conferencias de Lyon, Universidade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Lumiere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-Lyon 2, quinta-feira, 11 de fevereiro de 1999.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Do original “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Conference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champ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politique”, publicado no livro </a:t>
            </a:r>
            <a:r>
              <a:rPr lang="pt-BR" i="1" dirty="0" err="1">
                <a:latin typeface="Arial" panose="020B0604020202020204" pitchFamily="34" charset="0"/>
                <a:cs typeface="Arial" panose="020B0604020202020204" pitchFamily="34" charset="0"/>
              </a:rPr>
              <a:t>Propos</a:t>
            </a: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i="1" dirty="0" err="1">
                <a:latin typeface="Arial" panose="020B0604020202020204" pitchFamily="34" charset="0"/>
                <a:cs typeface="Arial" panose="020B0604020202020204" pitchFamily="34" charset="0"/>
              </a:rPr>
              <a:t>sur</a:t>
            </a: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i="1" dirty="0" err="1"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i="1" dirty="0" err="1">
                <a:latin typeface="Arial" panose="020B0604020202020204" pitchFamily="34" charset="0"/>
                <a:cs typeface="Arial" panose="020B0604020202020204" pitchFamily="34" charset="0"/>
              </a:rPr>
              <a:t>champ</a:t>
            </a: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 politique.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Direitos autorais concedidos pela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Presses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Universitaires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de Lyon. Traduzido por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Andre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Villalobos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84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«Um campo é um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campo de forças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é um campo de lutas para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transformar as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relações de forças. Em um campo como o campo politico ou o campo religioso, ou qualquer outro campo, as condutas dos agentes são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determinadas por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sua posição na estrutura da relação de forcas característica desse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campo no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momento considerado. »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6482417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BOURDIEU, Pierre. O campo político. Rev. Bras. Ciênc. Polít. 2011, n.5, pp. 193-216.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conceito de «Campo político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23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«Isso coloca uma questão: qual e a definição da forca? Em que consiste ela e como e possível transformar essas relações de forcas? Outra questão importante: quais são os limites do campo politico?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«Uma das transformações mais importantes da politica, de uns vinte anos para cá, esta ligada ao fato de que agentes que podiam considerar-se, ou ser considerados, como espectadores do campo politico, tornaram-se agentes em primeira pessoa.»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conceito de «Campo político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482417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BOURDIEU, Pierre. O campo político. Rev. Bras. Ciênc. Polít. 2011, n.5, pp. 193-216.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50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«Quero referir-me aos jornalistas e, especialmente, aos jornalistas de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televisão e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também, aos especialistas em pesquisa de opinião. Para descrever 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campo politico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atualmente, é preciso incluir essas categorias de agentes, pela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simples razão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que eles produzem efeitos nesse campo. »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Vê-se, pois, que o campo politico tem uma particularidade: nunca pode se autonomizar completamente; está incessantemente referido à sua clientela, aos leigos, e estes tem de alguma forma a ultima palavra nas lutas. »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conceito de «Campo político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482417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BOURDIEU, Pierre. O campo político. Rev. Bras. Ciênc. Polít. 2011, n.5, pp. 193-216.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77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«As lutas pelo monopólio do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principio legitimo de visão e de divisão do mundo social opõem pessoas dotadas de poderes desiguais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 Há, no campo politico,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lutas simbólicas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nas quais os adversários dispõem de armas desiguais, de capitais desiguais, de poderes simbólicos desiguais. O poder politico e peculiar no sentido de se parecer com o capital literário: trata-se de um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capital de reputação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ligado a notoriedade, ao fato de ser conhecido e reconhecido, </a:t>
            </a: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notável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 Dai o papel muito importante da televisão, que introduziu algo extraordinário, [...]»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capital politico e, portanto, uma espécie de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capital de reputação, um capital simbólico ligado a maneira de ser conhecido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 »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conceito de «Campo político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482417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BOURDIEU, Pierre. O campo político. Rev. Bras. Ciênc. Polít. 2011, n.5, pp. 193-216.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87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9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Portanto, o 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campo político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é uma área de atividade social, entendido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 quanto  o espaço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social de lutas estratégicas, em constante dinâmica, no qual os 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agentes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procuram melhorar a sua 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posição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, por um lado, através da apropriação e acumulação de determinadas 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espécies de capital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existentes no grande mundo social, e, por outro, os 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agentes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políticos procuram ainda lutar pela apropriação da definição das normas e das regras próprias do jogo, a fim do melhorar a sua 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posição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 Desde logo, o relevo assumido por estas lutas estratégicas é de grande importância, na medida em que as 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posições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dos vários 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agentes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campo político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são determinadas quer pelo montante, quer pelo peso relativo do capital que possuem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698" y="6211669"/>
            <a:ext cx="9144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Lourenço, Vítor (2006). «O </a:t>
            </a:r>
            <a:r>
              <a:rPr lang="pt-BR" i="1" dirty="0"/>
              <a:t>Campo Político</a:t>
            </a:r>
            <a:r>
              <a:rPr lang="pt-BR" dirty="0"/>
              <a:t> em África: as relações de (</a:t>
            </a:r>
            <a:r>
              <a:rPr lang="pt-BR" dirty="0" err="1"/>
              <a:t>inter</a:t>
            </a:r>
            <a:r>
              <a:rPr lang="pt-BR" dirty="0"/>
              <a:t>)dependência entre Estado e Autoridades Tradicionais», </a:t>
            </a:r>
            <a:r>
              <a:rPr lang="pt-BR" i="1" dirty="0" err="1"/>
              <a:t>Occasional</a:t>
            </a:r>
            <a:r>
              <a:rPr lang="pt-BR" i="1" dirty="0"/>
              <a:t> </a:t>
            </a:r>
            <a:r>
              <a:rPr lang="pt-BR" i="1" dirty="0" err="1"/>
              <a:t>Papers</a:t>
            </a:r>
            <a:r>
              <a:rPr lang="pt-BR" i="1" dirty="0"/>
              <a:t> Series</a:t>
            </a:r>
            <a:r>
              <a:rPr lang="pt-BR" dirty="0"/>
              <a:t>, Lisboa, CEA-ISCTE, 16.</a:t>
            </a:r>
            <a:endParaRPr lang="pt-BR" dirty="0">
              <a:effectLst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conceito de «Campo político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91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As «diferentes formas de capital» em 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Bourdieu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| 2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340769"/>
            <a:ext cx="7920880" cy="4176464"/>
          </a:xfrm>
        </p:spPr>
        <p:txBody>
          <a:bodyPr>
            <a:no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Estas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características fazem dele um conceito heurístico e, como faz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Bourdieu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seu uso não é limitado apenas à área econômica.</a:t>
            </a:r>
          </a:p>
          <a:p>
            <a:pPr algn="just"/>
            <a:r>
              <a:rPr lang="pt-BR" sz="2400" dirty="0" err="1">
                <a:latin typeface="Arial" pitchFamily="34" charset="0"/>
                <a:cs typeface="Arial" pitchFamily="34" charset="0"/>
              </a:rPr>
              <a:t>Bourdieu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distingue quatro tipos de capital: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1) capital econômico; 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2) capital cultural; 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3) capital social; 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4) capital simbólico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6488668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latin typeface="Arial" pitchFamily="34" charset="0"/>
                <a:cs typeface="Arial" pitchFamily="34" charset="0"/>
              </a:rPr>
              <a:t>BOURDIEU, Pierre. 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>As regras da Arte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. São Paulo: Cia. das Letras, 2000.</a:t>
            </a:r>
          </a:p>
        </p:txBody>
      </p:sp>
    </p:spTree>
    <p:extLst>
      <p:ext uri="{BB962C8B-B14F-4D97-AF65-F5344CB8AC3E}">
        <p14:creationId xmlns:p14="http://schemas.microsoft.com/office/powerpoint/2010/main" val="71460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As «diferentes formas de capital» em 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Bourdieu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| 2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340769"/>
            <a:ext cx="7920880" cy="4176464"/>
          </a:xfrm>
        </p:spPr>
        <p:txBody>
          <a:bodyPr>
            <a:noAutofit/>
          </a:bodyPr>
          <a:lstStyle/>
          <a:p>
            <a:pPr algn="just">
              <a:buFont typeface="+mj-lt"/>
              <a:buAutoNum type="arabicPeriod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2000" b="1" u="sng" dirty="0">
                <a:latin typeface="Arial" pitchFamily="34" charset="0"/>
                <a:cs typeface="Arial" pitchFamily="34" charset="0"/>
              </a:rPr>
              <a:t>capital econômico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é constituído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pelos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diferentes fatores de produção (terras, fábricas, trabalho) e pelo conjunto de bens econômicos: renda, patrimônio, bens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materiais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2. O </a:t>
            </a:r>
            <a:r>
              <a:rPr lang="pt-BR" sz="2000" b="1" u="sng" dirty="0">
                <a:latin typeface="Arial" pitchFamily="34" charset="0"/>
                <a:cs typeface="Arial" pitchFamily="34" charset="0"/>
              </a:rPr>
              <a:t>capital cultural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corresponde ao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conjunto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das qualificações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intelectuais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produzidas pelo sistema escolar ou transmitidas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pela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família.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Pode existir sobre três formas: 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t-BR" sz="2000" b="1" u="sng" dirty="0" smtClean="0">
                <a:latin typeface="Arial" pitchFamily="34" charset="0"/>
                <a:cs typeface="Arial" pitchFamily="34" charset="0"/>
              </a:rPr>
              <a:t>em </a:t>
            </a:r>
            <a:r>
              <a:rPr lang="pt-BR" sz="2000" b="1" u="sng" dirty="0">
                <a:latin typeface="Arial" pitchFamily="34" charset="0"/>
                <a:cs typeface="Arial" pitchFamily="34" charset="0"/>
              </a:rPr>
              <a:t>estado incorporado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, como disposição duradoura do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	corpo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(p. ex, a facilidade de expressão em público); 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t-BR" sz="2000" b="1" u="sng" dirty="0" smtClean="0">
                <a:latin typeface="Arial" pitchFamily="34" charset="0"/>
                <a:cs typeface="Arial" pitchFamily="34" charset="0"/>
              </a:rPr>
              <a:t>em </a:t>
            </a:r>
            <a:r>
              <a:rPr lang="pt-BR" sz="2000" b="1" u="sng" dirty="0">
                <a:latin typeface="Arial" pitchFamily="34" charset="0"/>
                <a:cs typeface="Arial" pitchFamily="34" charset="0"/>
              </a:rPr>
              <a:t>estado objetivo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, como bem cultural (a posse de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	quadros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, de obras); 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t-BR" sz="2000" b="1" u="sng" dirty="0" smtClean="0">
                <a:latin typeface="Arial" pitchFamily="34" charset="0"/>
                <a:cs typeface="Arial" pitchFamily="34" charset="0"/>
              </a:rPr>
              <a:t>em </a:t>
            </a:r>
            <a:r>
              <a:rPr lang="pt-BR" sz="2000" b="1" u="sng" dirty="0">
                <a:latin typeface="Arial" pitchFamily="34" charset="0"/>
                <a:cs typeface="Arial" pitchFamily="34" charset="0"/>
              </a:rPr>
              <a:t>estado institucionalizado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, isto é, socialmente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	sancionado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por instituições (como títulos acadêmicos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).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6488668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latin typeface="Arial" pitchFamily="34" charset="0"/>
                <a:cs typeface="Arial" pitchFamily="34" charset="0"/>
              </a:rPr>
              <a:t>BOURDIEU, Pierre. 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>As regras da Arte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. São Paulo: Cia. das Letras, 2000.</a:t>
            </a:r>
          </a:p>
        </p:txBody>
      </p:sp>
    </p:spTree>
    <p:extLst>
      <p:ext uri="{BB962C8B-B14F-4D97-AF65-F5344CB8AC3E}">
        <p14:creationId xmlns:p14="http://schemas.microsoft.com/office/powerpoint/2010/main" val="117732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As «diferentes formas de capital» em 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Bourdieu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| 2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340769"/>
            <a:ext cx="7920880" cy="41764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3. O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capital social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é definido pelo conjunto das relações sociais de que dispõe um indivíduo ou um grupo. A posse deste tipo de capital implica a instauração e manutenção das relações de sociabilidade: convites recíprocos, lazer em comum etc. (Idem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0" indent="0" algn="just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capital simbólico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correspondente ao conjunto de rituais (como as boas maneiras ou o protocolo) ligados à honra e ao reconhecimento.</a:t>
            </a:r>
          </a:p>
          <a:p>
            <a:pPr>
              <a:buNone/>
            </a:pP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6488668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latin typeface="Arial" pitchFamily="34" charset="0"/>
                <a:cs typeface="Arial" pitchFamily="34" charset="0"/>
              </a:rPr>
              <a:t>BOURDIEU, Pierre. 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>As regras da Arte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. São Paulo: Cia. das Letras, 2000.</a:t>
            </a:r>
          </a:p>
        </p:txBody>
      </p:sp>
    </p:spTree>
    <p:extLst>
      <p:ext uri="{BB962C8B-B14F-4D97-AF65-F5344CB8AC3E}">
        <p14:creationId xmlns:p14="http://schemas.microsoft.com/office/powerpoint/2010/main" val="243972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 «Enquete operária» e a «Sociologia do trabalho» de Pierre 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Bourdieu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12976"/>
          </a:xfrm>
        </p:spPr>
        <p:txBody>
          <a:bodyPr numCol="2">
            <a:noAutofit/>
          </a:bodyPr>
          <a:lstStyle/>
          <a:p>
            <a:pPr>
              <a:buNone/>
            </a:pPr>
            <a:endParaRPr lang="pt-BR" sz="1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Enquete 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operária</a:t>
            </a:r>
          </a:p>
          <a:p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800" i="1" dirty="0" smtClean="0">
                <a:latin typeface="Arial" pitchFamily="34" charset="0"/>
                <a:cs typeface="Arial" pitchFamily="34" charset="0"/>
              </a:rPr>
              <a:t>“Objeto” da pesquisa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: operários</a:t>
            </a:r>
          </a:p>
          <a:p>
            <a:r>
              <a:rPr lang="pt-BR" sz="1800" i="1" dirty="0" smtClean="0">
                <a:latin typeface="Arial" pitchFamily="34" charset="0"/>
                <a:cs typeface="Arial" pitchFamily="34" charset="0"/>
              </a:rPr>
              <a:t>Técnicas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: análise descritiva, questionário</a:t>
            </a:r>
          </a:p>
          <a:p>
            <a:r>
              <a:rPr lang="pt-BR" sz="1800" i="1" dirty="0" smtClean="0">
                <a:latin typeface="Arial" pitchFamily="34" charset="0"/>
                <a:cs typeface="Arial" pitchFamily="34" charset="0"/>
              </a:rPr>
              <a:t>Itens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: condições materiais de vida</a:t>
            </a:r>
          </a:p>
          <a:p>
            <a:pPr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None/>
            </a:pPr>
            <a:endParaRPr lang="pt-BR" sz="1800" dirty="0">
              <a:latin typeface="Arial" pitchFamily="34" charset="0"/>
              <a:cs typeface="Arial" pitchFamily="34" charset="0"/>
            </a:endParaRPr>
          </a:p>
          <a:p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Sociologia de Pierre </a:t>
            </a:r>
            <a:r>
              <a:rPr lang="pt-BR" sz="1800" b="1" dirty="0" err="1" smtClean="0">
                <a:latin typeface="Arial" pitchFamily="34" charset="0"/>
                <a:cs typeface="Arial" pitchFamily="34" charset="0"/>
              </a:rPr>
              <a:t>Bourdieu</a:t>
            </a:r>
            <a:endParaRPr lang="pt-BR" sz="18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(sociologia do trabalho)</a:t>
            </a:r>
          </a:p>
          <a:p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800" i="1" dirty="0" smtClean="0">
                <a:latin typeface="Arial" pitchFamily="34" charset="0"/>
                <a:cs typeface="Arial" pitchFamily="34" charset="0"/>
              </a:rPr>
              <a:t>“Objeto” da pesquisa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: comparação entre grupos profissionais. </a:t>
            </a:r>
          </a:p>
          <a:p>
            <a:r>
              <a:rPr lang="pt-BR" sz="1800" i="1" dirty="0" smtClean="0">
                <a:latin typeface="Arial" pitchFamily="34" charset="0"/>
                <a:cs typeface="Arial" pitchFamily="34" charset="0"/>
              </a:rPr>
              <a:t>Técnicas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: questionário, técnicas estatísticas</a:t>
            </a:r>
          </a:p>
          <a:p>
            <a:r>
              <a:rPr lang="pt-BR" sz="1800" i="1" dirty="0" smtClean="0">
                <a:latin typeface="Arial" pitchFamily="34" charset="0"/>
                <a:cs typeface="Arial" pitchFamily="34" charset="0"/>
              </a:rPr>
              <a:t>Itens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: condições materiais de vida, capital cultural e simbólico, </a:t>
            </a:r>
            <a:r>
              <a:rPr lang="pt-BR" sz="1800" dirty="0" err="1" smtClean="0">
                <a:latin typeface="Arial" pitchFamily="34" charset="0"/>
                <a:cs typeface="Arial" pitchFamily="34" charset="0"/>
              </a:rPr>
              <a:t>habitus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. 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5657671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BOURDIEU, Pierre.1979. </a:t>
            </a: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 </a:t>
            </a:r>
            <a:r>
              <a:rPr kumimoji="0" lang="pt-BR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distinction</a:t>
            </a: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critique </a:t>
            </a:r>
            <a:r>
              <a:rPr kumimoji="0" lang="pt-BR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sociale</a:t>
            </a: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du</a:t>
            </a: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jugement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Paris, </a:t>
            </a:r>
            <a:r>
              <a:rPr kumimoji="0" lang="pt-B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Les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Editions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de </a:t>
            </a:r>
            <a:r>
              <a:rPr kumimoji="0" lang="pt-B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Minuit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1979.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HUNECKE, </a:t>
            </a:r>
            <a:r>
              <a:rPr kumimoji="0" lang="pt-B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Volker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1973. </a:t>
            </a:r>
            <a:r>
              <a:rPr kumimoji="0" lang="pt-BR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Statistiche</a:t>
            </a: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operaie</a:t>
            </a: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borghesi</a:t>
            </a: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 </a:t>
            </a:r>
            <a:r>
              <a:rPr kumimoji="0" lang="pt-BR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proletarie</a:t>
            </a: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nel</a:t>
            </a: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secolo</a:t>
            </a: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XIX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kumimoji="0" lang="pt-B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Studi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Storici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pt-B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Anno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14, No. 2 (</a:t>
            </a:r>
            <a:r>
              <a:rPr kumimoji="0" lang="pt-B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Apr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- Jun., 1973), pp. 373-403.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THIOLLENT, Michel </a:t>
            </a:r>
            <a:r>
              <a:rPr kumimoji="0" lang="pt-B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J.M.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Enquete operária e tradição socialista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In: _________. Cr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tica metodol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gica, investiga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ão social e enquete oper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ria; com textos selecionados de Pierre </a:t>
            </a:r>
            <a:r>
              <a:rPr kumimoji="0" lang="pt-B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Bourdieu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Liliane Kandel, Guy de </a:t>
            </a:r>
            <a:r>
              <a:rPr kumimoji="0" lang="pt-B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Michelat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Jacques </a:t>
            </a:r>
            <a:r>
              <a:rPr kumimoji="0" lang="pt-B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Maitre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pt-B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Raniero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Panzieri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 Dario </a:t>
            </a:r>
            <a:r>
              <a:rPr kumimoji="0" lang="pt-B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Lanzardo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São Paulo, Polis, 1980. Cap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tulo IV. p. 101-126.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Conector de seta reta 9"/>
          <p:cNvCxnSpPr/>
          <p:nvPr/>
        </p:nvCxnSpPr>
        <p:spPr>
          <a:xfrm>
            <a:off x="2987824" y="2132856"/>
            <a:ext cx="1296144" cy="0"/>
          </a:xfrm>
          <a:prstGeom prst="straightConnector1">
            <a:avLst/>
          </a:prstGeom>
          <a:ln w="317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13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Conceito de «</a:t>
            </a:r>
            <a:r>
              <a:rPr lang="pt-BR" sz="3600" b="1" dirty="0" err="1" smtClean="0">
                <a:latin typeface="Arial" pitchFamily="34" charset="0"/>
                <a:cs typeface="Arial" pitchFamily="34" charset="0"/>
              </a:rPr>
              <a:t>Habitus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» 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de classe | 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1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Ao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caracterizar um processo de estruturação social,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Bourdieu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introduz o seu conceito de «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habitus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» de classe e o relaciona ao seu entendimento de classe social. 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Para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Bourdieu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a classe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social deve ser tratada em relação não com o indivíduo ou com uma população (i.e., um agregado de indivíduos), mas sim com o </a:t>
            </a:r>
            <a:r>
              <a:rPr lang="pt-BR" sz="2000" i="1" dirty="0" err="1">
                <a:latin typeface="Arial" pitchFamily="34" charset="0"/>
                <a:cs typeface="Arial" pitchFamily="34" charset="0"/>
              </a:rPr>
              <a:t>habitus</a:t>
            </a:r>
            <a:r>
              <a:rPr lang="pt-BR" sz="2000" i="1" dirty="0">
                <a:latin typeface="Arial" pitchFamily="34" charset="0"/>
                <a:cs typeface="Arial" pitchFamily="34" charset="0"/>
              </a:rPr>
              <a:t> de classe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, que é definido como um sistema socialmente constituído de disposições (tendências, aptidões, inclinações, talentos) que orientam pensamentos, percepções, expressões e ações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...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O conceito de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habitus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foi desenvolvido com o objetivo de pôr fim à antinomia indivíduo/sociedade dentro da sociologia estruturalista:  o conceito, relaciona-se à capacidade de uma determinada estrutura social ser incorporada pelos agentes por meio de disposições para sentir, pensar e agir.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652462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 smtClean="0">
                <a:latin typeface="Arial" pitchFamily="34" charset="0"/>
                <a:cs typeface="Arial" pitchFamily="34" charset="0"/>
              </a:rPr>
              <a:t>Bourdieu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 1983b, (1983b) </a:t>
            </a:r>
            <a:r>
              <a:rPr lang="pt-BR" i="1" dirty="0" smtClean="0">
                <a:latin typeface="Arial" pitchFamily="34" charset="0"/>
                <a:cs typeface="Arial" pitchFamily="34" charset="0"/>
              </a:rPr>
              <a:t>Sociologia, org. por Renato Ortiz),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São Paulo: Ática.»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770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Habitus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é compreendido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como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« [...] </a:t>
            </a:r>
            <a:r>
              <a:rPr lang="pt-BR" dirty="0">
                <a:latin typeface="Arial" pitchFamily="34" charset="0"/>
                <a:cs typeface="Arial" pitchFamily="34" charset="0"/>
              </a:rPr>
              <a:t>um sistema de disposições duráveis 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transponíveis que</a:t>
            </a:r>
            <a:r>
              <a:rPr lang="pt-BR" dirty="0">
                <a:latin typeface="Arial" pitchFamily="34" charset="0"/>
                <a:cs typeface="Arial" pitchFamily="34" charset="0"/>
              </a:rPr>
              <a:t>, integrando todas as </a:t>
            </a:r>
            <a:r>
              <a:rPr lang="pt-BR" i="1" dirty="0">
                <a:latin typeface="Arial" pitchFamily="34" charset="0"/>
                <a:cs typeface="Arial" pitchFamily="34" charset="0"/>
              </a:rPr>
              <a:t>experiências passadas, </a:t>
            </a:r>
            <a:r>
              <a:rPr lang="pt-BR" i="1" dirty="0" smtClean="0">
                <a:latin typeface="Arial" pitchFamily="34" charset="0"/>
                <a:cs typeface="Arial" pitchFamily="34" charset="0"/>
              </a:rPr>
              <a:t>funciona a </a:t>
            </a:r>
            <a:r>
              <a:rPr lang="pt-BR" i="1" dirty="0">
                <a:latin typeface="Arial" pitchFamily="34" charset="0"/>
                <a:cs typeface="Arial" pitchFamily="34" charset="0"/>
              </a:rPr>
              <a:t>cada momento como uma matriz de percepções, </a:t>
            </a:r>
            <a:r>
              <a:rPr lang="pt-BR" i="1" dirty="0" smtClean="0">
                <a:latin typeface="Arial" pitchFamily="34" charset="0"/>
                <a:cs typeface="Arial" pitchFamily="34" charset="0"/>
              </a:rPr>
              <a:t>de apreciações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pt-BR" dirty="0">
                <a:latin typeface="Arial" pitchFamily="34" charset="0"/>
                <a:cs typeface="Arial" pitchFamily="34" charset="0"/>
              </a:rPr>
              <a:t>de ações – e torna possível a realização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tarefas infinitamente </a:t>
            </a:r>
            <a:r>
              <a:rPr lang="pt-BR" dirty="0">
                <a:latin typeface="Arial" pitchFamily="34" charset="0"/>
                <a:cs typeface="Arial" pitchFamily="34" charset="0"/>
              </a:rPr>
              <a:t>diferenciadas, graças às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transferências analógicas </a:t>
            </a:r>
            <a:r>
              <a:rPr lang="pt-BR" dirty="0">
                <a:latin typeface="Arial" pitchFamily="34" charset="0"/>
                <a:cs typeface="Arial" pitchFamily="34" charset="0"/>
              </a:rPr>
              <a:t>de esquemas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[...]»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652462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 smtClean="0">
                <a:latin typeface="Arial" pitchFamily="34" charset="0"/>
                <a:cs typeface="Arial" pitchFamily="34" charset="0"/>
              </a:rPr>
              <a:t>Bourdieu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 1983b, (1983b) </a:t>
            </a:r>
            <a:r>
              <a:rPr lang="pt-BR" i="1" dirty="0" smtClean="0">
                <a:latin typeface="Arial" pitchFamily="34" charset="0"/>
                <a:cs typeface="Arial" pitchFamily="34" charset="0"/>
              </a:rPr>
              <a:t>Sociologia, org. por Renato Ortiz),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São Paulo: Ática.»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Conceito de «</a:t>
            </a:r>
            <a:r>
              <a:rPr lang="pt-BR" sz="3600" b="1" dirty="0" err="1" smtClean="0">
                <a:latin typeface="Arial" pitchFamily="34" charset="0"/>
                <a:cs typeface="Arial" pitchFamily="34" charset="0"/>
              </a:rPr>
              <a:t>Habitus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» 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de classe | 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2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1297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[...]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Certos defensores da teoria das antecipações racionais sugerem que a melhor utilização da informação disponível, tendo em vista o objetivo que se trata de maximizar, é obtida progressivamente ao termo de uma aprendizagem por tentativas e erros.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400" i="1" dirty="0">
                <a:latin typeface="Arial" pitchFamily="34" charset="0"/>
                <a:cs typeface="Arial" pitchFamily="34" charset="0"/>
              </a:rPr>
              <a:t>teoria das disposições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(do </a:t>
            </a:r>
            <a:r>
              <a:rPr lang="pt-BR" sz="2400" i="1" dirty="0" err="1">
                <a:latin typeface="Arial" pitchFamily="34" charset="0"/>
                <a:cs typeface="Arial" pitchFamily="34" charset="0"/>
              </a:rPr>
              <a:t>habitus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) permite fundamentar a existência de antecipações </a:t>
            </a:r>
            <a:r>
              <a:rPr lang="pt-BR" sz="2400" i="1" dirty="0">
                <a:latin typeface="Arial" pitchFamily="34" charset="0"/>
                <a:cs typeface="Arial" pitchFamily="34" charset="0"/>
              </a:rPr>
              <a:t>razoáveis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na ausência mesma de qualquer cálculo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racional».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6291691"/>
            <a:ext cx="9144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pt-BR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Bourdieu</a:t>
            </a:r>
            <a:r>
              <a:rPr lang="pt-BR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Pierre (2005, p. 23), "O campo econômico". </a:t>
            </a:r>
            <a:r>
              <a:rPr lang="pt-BR" sz="14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Política &amp; Sociedade</a:t>
            </a:r>
            <a:r>
              <a:rPr lang="pt-BR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6: 15-58 (tradução </a:t>
            </a:r>
            <a:r>
              <a:rPr lang="pt-BR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pt</a:t>
            </a:r>
            <a:r>
              <a:rPr lang="pt-BR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de “Le </a:t>
            </a:r>
            <a:r>
              <a:rPr lang="pt-BR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champ</a:t>
            </a:r>
            <a:r>
              <a:rPr lang="pt-BR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BR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pt-BR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économique</a:t>
            </a:r>
            <a:r>
              <a:rPr lang="pt-BR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”. </a:t>
            </a:r>
            <a:r>
              <a:rPr lang="fr-FR" sz="14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Actes de la Recherche en Sciences Sociales</a:t>
            </a:r>
            <a:r>
              <a:rPr lang="fr-FR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119: 48-66, 1997).  </a:t>
            </a:r>
            <a:endParaRPr lang="pt-BR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Conceito de «</a:t>
            </a:r>
            <a:r>
              <a:rPr lang="pt-BR" sz="3600" b="1" dirty="0" err="1" smtClean="0">
                <a:latin typeface="Arial" pitchFamily="34" charset="0"/>
                <a:cs typeface="Arial" pitchFamily="34" charset="0"/>
              </a:rPr>
              <a:t>Habitus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» 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de classe </a:t>
            </a:r>
            <a:r>
              <a:rPr lang="pt-BR" sz="3600" b="1" dirty="0">
                <a:latin typeface="Arial" pitchFamily="34" charset="0"/>
                <a:cs typeface="Arial" pitchFamily="34" charset="0"/>
              </a:rPr>
              <a:t>| 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«Economia» </a:t>
            </a:r>
            <a:r>
              <a:rPr lang="pt-BR" sz="3600" b="1" dirty="0">
                <a:latin typeface="Arial" pitchFamily="34" charset="0"/>
                <a:cs typeface="Arial" pitchFamily="34" charset="0"/>
              </a:rPr>
              <a:t>e 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«sociologia»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1916</TotalTime>
  <Words>2545</Words>
  <Application>Microsoft Office PowerPoint</Application>
  <PresentationFormat>Apresentação na tela (4:3)</PresentationFormat>
  <Paragraphs>138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Tema do Office</vt:lpstr>
      <vt:lpstr>Pierre Bourdieu Espaço social</vt:lpstr>
      <vt:lpstr>As «diferentes formas de capital» em Bourdieu | 1</vt:lpstr>
      <vt:lpstr>As «diferentes formas de capital» em Bourdieu | 2</vt:lpstr>
      <vt:lpstr>As «diferentes formas de capital» em Bourdieu | 2</vt:lpstr>
      <vt:lpstr>As «diferentes formas de capital» em Bourdieu | 2</vt:lpstr>
      <vt:lpstr>A «Enquete operária» e a «Sociologia do trabalho» de Pierre Bourdieu </vt:lpstr>
      <vt:lpstr>Conceito de «Habitus» de classe | 1</vt:lpstr>
      <vt:lpstr>Conceito de «Habitus» de classe | 2</vt:lpstr>
      <vt:lpstr>Conceito de «Habitus» de classe | «Economia» e «sociologia»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«sociologia econômica» de Bourdieu | 1</vt:lpstr>
      <vt:lpstr>A «sociologia econômica» de Bourdieu | 2</vt:lpstr>
      <vt:lpstr>O mercado como um «mito inteligente»</vt:lpstr>
      <vt:lpstr>O mercado como «construção social» | 1</vt:lpstr>
      <vt:lpstr>O mercado como «construção social» | 2</vt:lpstr>
      <vt:lpstr>O mercado como «construção social» | 3</vt:lpstr>
      <vt:lpstr>Conceito de «Campo»</vt:lpstr>
      <vt:lpstr>Conceito de «Campo»</vt:lpstr>
      <vt:lpstr>O conceito de «Campo político»</vt:lpstr>
      <vt:lpstr>O conceito de «Campo político»</vt:lpstr>
      <vt:lpstr>O conceito de «Campo político»</vt:lpstr>
      <vt:lpstr>O conceito de «Campo político»</vt:lpstr>
      <vt:lpstr>O conceito de «Campo político»</vt:lpstr>
      <vt:lpstr>O conceito de «Campo político»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«Enquete operária» e a «Sociologia do trabalho» de Pierre Bourdieu</dc:title>
  <dc:creator>Davide</dc:creator>
  <cp:lastModifiedBy>Davide</cp:lastModifiedBy>
  <cp:revision>31</cp:revision>
  <dcterms:created xsi:type="dcterms:W3CDTF">2013-07-30T11:45:32Z</dcterms:created>
  <dcterms:modified xsi:type="dcterms:W3CDTF">2014-07-15T15:20:30Z</dcterms:modified>
</cp:coreProperties>
</file>