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17/07/2013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17/07/2013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17/07/2013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17/07/2013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17/07/2013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17/07/2013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17/07/2013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17/07/2013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17/07/2013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17/07/2013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17/07/2013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pPr/>
              <a:t>17/07/2013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>
                <a:latin typeface="Arial" pitchFamily="34" charset="0"/>
                <a:cs typeface="Arial" pitchFamily="34" charset="0"/>
              </a:rPr>
              <a:t>Divisão do trabalho | 1</a:t>
            </a: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ofício do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alfineteiro</a:t>
            </a:r>
          </a:p>
          <a:p>
            <a:pPr marL="0" indent="0">
              <a:buNone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Para tomar um exemplo, pois, de uma manufatura pouco significante, mas uma em que a divisão do trabalho tem sido muito notada: o ofício do alfineteiro; um operário não educado para esta ocupação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[...],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nem familiarizado com o uso da maquinaria nela empregada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[...],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dificilmente poderia, talvez com seu máximo empenho, fazer um alfinete por dia, e certamente não conseguiria fazer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vinte». 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6064102"/>
            <a:ext cx="91188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latin typeface="Arial" pitchFamily="34" charset="0"/>
                <a:cs typeface="Arial" pitchFamily="34" charset="0"/>
              </a:rPr>
              <a:t>SMITH, Adam. A riqueza das nações: investigação sobre sua natureza e suas causas, or.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An Inquiry into the nature and causes of the wealth of nations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1776, tr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. de Norberto de Paula Lima. 6ª. ed.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Rio de Janeiro: Ediouro Publicações S.A., 1986, p. 17.</a:t>
            </a:r>
          </a:p>
        </p:txBody>
      </p:sp>
    </p:spTree>
    <p:extLst>
      <p:ext uri="{BB962C8B-B14F-4D97-AF65-F5344CB8AC3E}">
        <p14:creationId xmlns="" xmlns:p14="http://schemas.microsoft.com/office/powerpoint/2010/main" val="402451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I. O </a:t>
            </a:r>
            <a:r>
              <a:rPr lang="pt-BR" dirty="0">
                <a:latin typeface="Arial" pitchFamily="34" charset="0"/>
                <a:cs typeface="Arial" pitchFamily="34" charset="0"/>
              </a:rPr>
              <a:t>Postulado da Racionalidade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II. O </a:t>
            </a:r>
            <a:r>
              <a:rPr lang="pt-BR" dirty="0">
                <a:latin typeface="Arial" pitchFamily="34" charset="0"/>
                <a:cs typeface="Arial" pitchFamily="34" charset="0"/>
              </a:rPr>
              <a:t>Postulado do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Equilíbrio</a:t>
            </a:r>
          </a:p>
          <a:p>
            <a:endParaRPr lang="it-IT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    Postulado da Racionalidade I. </a:t>
            </a:r>
          </a:p>
          <a:p>
            <a:pPr marL="0" indent="0" algn="ctr">
              <a:buNone/>
            </a:pPr>
            <a:r>
              <a:rPr lang="pt-BR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  (ou do «interesse  próprio»)</a:t>
            </a:r>
          </a:p>
          <a:p>
            <a:r>
              <a:rPr lang="pt-BR" sz="2600" dirty="0" smtClean="0">
                <a:latin typeface="Arial" pitchFamily="34" charset="0"/>
                <a:cs typeface="Arial" pitchFamily="34" charset="0"/>
              </a:rPr>
              <a:t>Cada pessoa nas suas decisões procura escolher o que lhe parece melhor, ou seja, segundo racionalidade (recusando o desperdício). </a:t>
            </a:r>
          </a:p>
          <a:p>
            <a:r>
              <a:rPr lang="pt-BR" sz="2600" dirty="0" smtClean="0">
                <a:latin typeface="Arial" pitchFamily="34" charset="0"/>
                <a:cs typeface="Arial" pitchFamily="34" charset="0"/>
              </a:rPr>
              <a:t>Exemplo: cada empresa maximiza o lucro. </a:t>
            </a:r>
            <a:endParaRPr lang="pt-BR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latin typeface="Arial" pitchFamily="34" charset="0"/>
                <a:cs typeface="Arial" pitchFamily="34" charset="0"/>
              </a:rPr>
              <a:t>Dois Postulados Fundamentais | 1</a:t>
            </a: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038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pt-BR" b="1" dirty="0">
                <a:latin typeface="Arial" pitchFamily="34" charset="0"/>
                <a:cs typeface="Arial" pitchFamily="34" charset="0"/>
              </a:rPr>
              <a:t>Postulado do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Equilíbrio II.</a:t>
            </a:r>
          </a:p>
          <a:p>
            <a:pPr marL="0" indent="0" algn="ctr">
              <a:buNone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Os mercados equilibram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Não se aplica às decisões de um agente económico, mas sim à interação entre várias decisões racionais efetuadas por agentes económicos diferentes.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 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Este </a:t>
            </a:r>
            <a:r>
              <a:rPr lang="pt-BR" dirty="0">
                <a:latin typeface="Arial" pitchFamily="34" charset="0"/>
                <a:cs typeface="Arial" pitchFamily="34" charset="0"/>
              </a:rPr>
              <a:t>princípio rege a interação entre várias decisões racionais feitas por agentes diferentes.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A «mão invisível», além de incorporar a racionalidade apresenta um caso especial de equilíbrio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Não </a:t>
            </a:r>
            <a:r>
              <a:rPr lang="pt-BR" dirty="0">
                <a:latin typeface="Arial" pitchFamily="34" charset="0"/>
                <a:cs typeface="Arial" pitchFamily="34" charset="0"/>
              </a:rPr>
              <a:t>é possível fazer economia sem racionalidade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equilíbrio</a:t>
            </a:r>
            <a:r>
              <a:rPr lang="it-IT" dirty="0">
                <a:latin typeface="Arial" pitchFamily="34" charset="0"/>
                <a:cs typeface="Arial" pitchFamily="34" charset="0"/>
              </a:rPr>
              <a:t>.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latin typeface="Arial" pitchFamily="34" charset="0"/>
                <a:cs typeface="Arial" pitchFamily="34" charset="0"/>
              </a:rPr>
              <a:t>Dois Postulados Fundamentais II.</a:t>
            </a: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437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«Sistema mercantil» e «sistema de liberdade natural»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 «Sistema mercantil»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Smith praticamente “inventa” a escola mercantilista (na verdade um conjunto de políticas, artigos, panfletos, propaganda, etc.) ao sistematizar no </a:t>
            </a:r>
            <a:r>
              <a:rPr lang="pt-BR" sz="2400" i="1" dirty="0" smtClean="0">
                <a:latin typeface="Arial" pitchFamily="34" charset="0"/>
                <a:cs typeface="Arial" pitchFamily="34" charset="0"/>
              </a:rPr>
              <a:t>Livro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i="1" dirty="0" smtClean="0">
                <a:latin typeface="Arial" pitchFamily="34" charset="0"/>
                <a:cs typeface="Arial" pitchFamily="34" charset="0"/>
              </a:rPr>
              <a:t>IV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os seus pontos centrais antes de combatê-los.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Segundo ele, as principais características desse sistema seriam: a identificação de riqueza com riqueza metálica, e a ideia de que para deter metais era preciso manter a Balança Comercial superavitária (</a:t>
            </a:r>
            <a:r>
              <a:rPr lang="pt-BR" sz="2400" i="1" dirty="0" smtClean="0">
                <a:latin typeface="Arial" pitchFamily="34" charset="0"/>
                <a:cs typeface="Arial" pitchFamily="34" charset="0"/>
              </a:rPr>
              <a:t>WN,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IV, i: 450).</a:t>
            </a:r>
          </a:p>
          <a:p>
            <a:pPr marL="0" indent="0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6128496"/>
            <a:ext cx="91747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Laura </a:t>
            </a:r>
            <a:r>
              <a:rPr lang="pt-BR" sz="1400" dirty="0" err="1" smtClean="0">
                <a:latin typeface="Arial" pitchFamily="34" charset="0"/>
                <a:cs typeface="Arial" pitchFamily="34" charset="0"/>
              </a:rPr>
              <a:t>Valladão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de Mattos, 2007, As razões do laissez-faire: uma análise do ataque ao mercantilismo e da defesa da liberdade econômica na Riqueza das Nações, em “Revista de Economia Política”, vol. 27, nº 1 (105), pp. 108-129, janeiro-março/2007, p. 109.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925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4525963"/>
          </a:xfrm>
        </p:spPr>
        <p:txBody>
          <a:bodyPr>
            <a:no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«Sistema mercantil»</a:t>
            </a:r>
          </a:p>
          <a:p>
            <a:r>
              <a:rPr lang="it-IT" sz="2400" dirty="0" smtClean="0">
                <a:latin typeface="Arial" pitchFamily="34" charset="0"/>
                <a:cs typeface="Arial" pitchFamily="34" charset="0"/>
              </a:rPr>
              <a:t>[...]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Aceitos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esses princípios, “(...) tornou-se necessariamente o grande objeto da Economia Política [dos mercantilistas], diminuir tanto quanto possível a importação de produtos externos para o consumo doméstico, e aumentar tanto quanto possível a exportação do produto da indústria doméstica. Seus dois grandes mecanismos para enriquecer um país, portanto, eram restrições sobre importações e incentivos às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exportações</a:t>
            </a:r>
            <a:r>
              <a:rPr lang="pt-BR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WN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IV, i: 450).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Ao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Estado caberia, então, intervir na vida econômica de forma 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garantir que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 ação dos indivíduos engendrasse o maior acúmulo possível de metais para a nação.</a:t>
            </a: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639633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SMITH, A. 1776,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An Inquiry into the Nature and Causes of the Wealth of Nations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vol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I e II, Editors R.H.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Campell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and A.S. Skinner, Liberty Classics, Indianapolis, 1981.</a:t>
            </a:r>
            <a:endParaRPr lang="pt-BR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181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b="1" dirty="0">
                <a:latin typeface="Arial" pitchFamily="34" charset="0"/>
                <a:cs typeface="Arial" pitchFamily="34" charset="0"/>
              </a:rPr>
              <a:t>O “óbvio e simples sistema de liberdade natural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” | 1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«Sistema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de liberdade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natural»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Se o mercantilismo caracterizava-se pela predominância de restrições, privilégios, concessões, subsídios, incentivos, etc. com vistas a aumentar a quantidade de metais preciosos do país, o “sistema de liberdade natural” (a sua antítese) define-se essencialmente pela ausência desses cerceamentos ou privilégios no âmbito das atividades econômicas dos indivíduos:</a:t>
            </a:r>
          </a:p>
          <a:p>
            <a:pPr marL="0" indent="0"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 </a:t>
            </a:r>
          </a:p>
          <a:p>
            <a:pPr marL="0" indent="0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«Todos </a:t>
            </a:r>
            <a:r>
              <a:rPr lang="pt-BR" dirty="0">
                <a:latin typeface="Arial" pitchFamily="34" charset="0"/>
                <a:cs typeface="Arial" pitchFamily="34" charset="0"/>
              </a:rPr>
              <a:t>os sistemas de preferências ou de restrições sendo, portanto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, completamente </a:t>
            </a:r>
            <a:r>
              <a:rPr lang="pt-BR" dirty="0">
                <a:latin typeface="Arial" pitchFamily="34" charset="0"/>
                <a:cs typeface="Arial" pitchFamily="34" charset="0"/>
              </a:rPr>
              <a:t>retirados, o sistema óbvio e simples de liberdade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natural se </a:t>
            </a:r>
            <a:r>
              <a:rPr lang="pt-BR" dirty="0">
                <a:latin typeface="Arial" pitchFamily="34" charset="0"/>
                <a:cs typeface="Arial" pitchFamily="34" charset="0"/>
              </a:rPr>
              <a:t>estabelece espontaneamente. Todo homem, desde que não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viole as </a:t>
            </a:r>
            <a:r>
              <a:rPr lang="pt-BR" dirty="0">
                <a:latin typeface="Arial" pitchFamily="34" charset="0"/>
                <a:cs typeface="Arial" pitchFamily="34" charset="0"/>
              </a:rPr>
              <a:t>leis de justiça, é deixado perfeitamente livre para buscar seu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próprio interesse </a:t>
            </a:r>
            <a:r>
              <a:rPr lang="pt-BR" dirty="0">
                <a:latin typeface="Arial" pitchFamily="34" charset="0"/>
                <a:cs typeface="Arial" pitchFamily="34" charset="0"/>
              </a:rPr>
              <a:t>do seu próprio jeito, e para colocar o seu empenho (</a:t>
            </a:r>
            <a:r>
              <a:rPr lang="pt-BR" i="1" dirty="0" err="1">
                <a:latin typeface="Arial" pitchFamily="34" charset="0"/>
                <a:cs typeface="Arial" pitchFamily="34" charset="0"/>
              </a:rPr>
              <a:t>industry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) e </a:t>
            </a:r>
            <a:r>
              <a:rPr lang="pt-BR" dirty="0">
                <a:latin typeface="Arial" pitchFamily="34" charset="0"/>
                <a:cs typeface="Arial" pitchFamily="34" charset="0"/>
              </a:rPr>
              <a:t>o seu capital em concorrência com aquele de qualquer outro homem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, ou </a:t>
            </a:r>
            <a:r>
              <a:rPr lang="pt-BR" dirty="0">
                <a:latin typeface="Arial" pitchFamily="34" charset="0"/>
                <a:cs typeface="Arial" pitchFamily="34" charset="0"/>
              </a:rPr>
              <a:t>ordem de homens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(...) » </a:t>
            </a:r>
            <a:r>
              <a:rPr lang="pt-BR" dirty="0">
                <a:latin typeface="Arial" pitchFamily="34" charset="0"/>
                <a:cs typeface="Arial" pitchFamily="34" charset="0"/>
              </a:rPr>
              <a:t>(</a:t>
            </a:r>
            <a:r>
              <a:rPr lang="pt-BR" i="1" dirty="0">
                <a:latin typeface="Arial" pitchFamily="34" charset="0"/>
                <a:cs typeface="Arial" pitchFamily="34" charset="0"/>
              </a:rPr>
              <a:t>WN</a:t>
            </a:r>
            <a:r>
              <a:rPr lang="pt-BR" dirty="0">
                <a:latin typeface="Arial" pitchFamily="34" charset="0"/>
                <a:cs typeface="Arial" pitchFamily="34" charset="0"/>
              </a:rPr>
              <a:t>, IV,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ix</a:t>
            </a:r>
            <a:r>
              <a:rPr lang="pt-BR" dirty="0">
                <a:latin typeface="Arial" pitchFamily="34" charset="0"/>
                <a:cs typeface="Arial" pitchFamily="34" charset="0"/>
              </a:rPr>
              <a:t>: 687).</a:t>
            </a:r>
          </a:p>
          <a:p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639633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SMITH, A. 1776,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An Inquiry into the Nature and Causes of the Wealth of Nations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vol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I e II, Editors R.H.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Campell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and A.S. Skinner, Liberty Classics, Indianapolis, 1981.</a:t>
            </a:r>
            <a:endParaRPr lang="pt-BR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346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Autofit/>
          </a:bodyPr>
          <a:lstStyle/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No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entanto, é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importante frisar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que, mesmo no “sistema de liberdade natural”, o Estado continuaria a exercer funções essenciais para o bom funcionamento da economia e para a garantia da estabilidade, ordem e desenvolvimento sociais. </a:t>
            </a: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Smith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aponta três funções básicas (e cruciais) para o Estado: a garantia da defesa nacional, a administração da justiça e a execução de obras públicas que, apesar de importantes para a sociedade, não seriam empreendidas se deixadas ao encargo das decisões individuais — entre elas, podemos citar como relevantes, a educação e as obras de </a:t>
            </a:r>
            <a:r>
              <a:rPr lang="pt-BR" sz="1800" dirty="0" err="1">
                <a:latin typeface="Arial" pitchFamily="34" charset="0"/>
                <a:cs typeface="Arial" pitchFamily="34" charset="0"/>
              </a:rPr>
              <a:t>infra-estrutura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 (</a:t>
            </a:r>
            <a:r>
              <a:rPr lang="pt-BR" sz="1800" i="1" dirty="0">
                <a:latin typeface="Arial" pitchFamily="34" charset="0"/>
                <a:cs typeface="Arial" pitchFamily="34" charset="0"/>
              </a:rPr>
              <a:t>WN,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IV, </a:t>
            </a:r>
            <a:r>
              <a:rPr lang="pt-BR" sz="1800" dirty="0" err="1">
                <a:latin typeface="Arial" pitchFamily="34" charset="0"/>
                <a:cs typeface="Arial" pitchFamily="34" charset="0"/>
              </a:rPr>
              <a:t>ix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: 688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):</a:t>
            </a:r>
            <a:endParaRPr lang="pt-BR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« (...)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O soberano é completamente isento (</a:t>
            </a:r>
            <a:r>
              <a:rPr lang="pt-BR" sz="1800" i="1" dirty="0" err="1">
                <a:latin typeface="Arial" pitchFamily="34" charset="0"/>
                <a:cs typeface="Arial" pitchFamily="34" charset="0"/>
              </a:rPr>
              <a:t>discharged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) de um dever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; de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tentar desempenhar aquilo para o qual ele está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necessariamente sujeito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a inúmeros enganos (</a:t>
            </a:r>
            <a:r>
              <a:rPr lang="pt-BR" sz="1800" i="1" dirty="0" err="1">
                <a:latin typeface="Arial" pitchFamily="34" charset="0"/>
                <a:cs typeface="Arial" pitchFamily="34" charset="0"/>
              </a:rPr>
              <a:t>delusions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), e para a boa performance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do qual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nenhuma sabedoria ou conhecimento humano poderia jamais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ser suficiente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; o dever de dirigir (</a:t>
            </a:r>
            <a:r>
              <a:rPr lang="pt-BR" sz="1800" i="1" dirty="0" err="1">
                <a:latin typeface="Arial" pitchFamily="34" charset="0"/>
                <a:cs typeface="Arial" pitchFamily="34" charset="0"/>
              </a:rPr>
              <a:t>superintending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) a atividade (</a:t>
            </a:r>
            <a:r>
              <a:rPr lang="pt-BR" sz="1800" i="1" dirty="0" err="1">
                <a:latin typeface="Arial" pitchFamily="34" charset="0"/>
                <a:cs typeface="Arial" pitchFamily="34" charset="0"/>
              </a:rPr>
              <a:t>industry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)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das pessoas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privadas, e de direcioná-la para os empregos mais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favoráveis para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a sociedade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(...)» (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WN, IV, </a:t>
            </a:r>
            <a:r>
              <a:rPr lang="pt-BR" sz="1800" dirty="0" err="1">
                <a:latin typeface="Arial" pitchFamily="34" charset="0"/>
                <a:cs typeface="Arial" pitchFamily="34" charset="0"/>
              </a:rPr>
              <a:t>ix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: 687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).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sz="2400" b="1" dirty="0">
                <a:latin typeface="Arial" pitchFamily="34" charset="0"/>
                <a:cs typeface="Arial" pitchFamily="34" charset="0"/>
              </a:rPr>
              <a:t>O “óbvio e simples sistema de liberdade natural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” | 2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639633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SMITH, A. 1776,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An Inquiry into the Nature and Causes of the Wealth of Nations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vol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I e II, Editors R.H.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Campell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and A.S. Skinner, Liberty Classics, Indianapolis, 1981.</a:t>
            </a:r>
            <a:endParaRPr lang="pt-BR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263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Autofit/>
          </a:bodyPr>
          <a:lstStyle/>
          <a:p>
            <a:r>
              <a:rPr lang="pt-BR" sz="1800" dirty="0">
                <a:latin typeface="Arial" pitchFamily="34" charset="0"/>
                <a:cs typeface="Arial" pitchFamily="34" charset="0"/>
              </a:rPr>
              <a:t>No entanto, subjacente às suas criticas econômicas ao “sistema mercantil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” está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uma redefinição do que é riqueza e de qual seria a sua origem. A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riqueza passa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a estar associada à quantidade de bens e serviços à disposição da população, e o trabalho é apontado com a sua fonte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buNone/>
            </a:pP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O trabalho anual de cada nação é o fundo que originalmente a provê com todos os confortos e bens necessários à vida que ela anualmente consome, e que consiste sempre, ou de produto direto deste trabalho ou daquilo que é comprado de outras nações com base neste produto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» (</a:t>
            </a:r>
            <a:r>
              <a:rPr lang="pt-BR" sz="1800" i="1" dirty="0">
                <a:latin typeface="Arial" pitchFamily="34" charset="0"/>
                <a:cs typeface="Arial" pitchFamily="34" charset="0"/>
              </a:rPr>
              <a:t>WN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, Introdução: 10).</a:t>
            </a:r>
          </a:p>
          <a:p>
            <a:endParaRPr lang="pt-BR" sz="1800" dirty="0">
              <a:latin typeface="Arial" pitchFamily="34" charset="0"/>
              <a:cs typeface="Arial" pitchFamily="34" charset="0"/>
            </a:endParaRPr>
          </a:p>
          <a:p>
            <a:r>
              <a:rPr lang="pt-BR" sz="1800" dirty="0">
                <a:latin typeface="Arial" pitchFamily="34" charset="0"/>
                <a:cs typeface="Arial" pitchFamily="34" charset="0"/>
              </a:rPr>
              <a:t>Neste contexto, fica claro que, para Smith, mesmo que as políticas mercantilistas, porventura, surtissem o efeito visado de aumentar a quantidade de metais da nação — o que ele questiona — elas não estariam aumentando a sua riqueza (agora redefinida). </a:t>
            </a:r>
          </a:p>
          <a:p>
            <a:r>
              <a:rPr lang="pt-BR" sz="1800" dirty="0">
                <a:latin typeface="Arial" pitchFamily="34" charset="0"/>
                <a:cs typeface="Arial" pitchFamily="34" charset="0"/>
              </a:rPr>
              <a:t>Pelo contrário,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para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Smith, as regulamentações do «sistema mercantil» teriam o efeito inverso de diminuir a riqueza dos países que as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adotam.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sz="2400" b="1" dirty="0">
                <a:latin typeface="Arial" pitchFamily="34" charset="0"/>
                <a:cs typeface="Arial" pitchFamily="34" charset="0"/>
              </a:rPr>
              <a:t>O “óbvio e simples sistema de liberdade natural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” | 3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639633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SMITH, A. 1776,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An Inquiry into the Nature and Causes of the Wealth of Nations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vol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I e II, Editors R.H.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Campell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and A.S. Skinner, Liberty Classics, Indianapolis, 1981.</a:t>
            </a:r>
            <a:endParaRPr lang="pt-BR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702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Na vigência do «sistema de liberdade natural», os interesses individuais se vinculariam àqueles da comunidade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como </a:t>
            </a:r>
            <a:r>
              <a:rPr lang="pt-BR" dirty="0">
                <a:latin typeface="Arial" pitchFamily="34" charset="0"/>
                <a:cs typeface="Arial" pitchFamily="34" charset="0"/>
              </a:rPr>
              <a:t>um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todo. 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Assim</a:t>
            </a:r>
            <a:r>
              <a:rPr lang="pt-BR" dirty="0">
                <a:latin typeface="Arial" pitchFamily="34" charset="0"/>
                <a:cs typeface="Arial" pitchFamily="34" charset="0"/>
              </a:rPr>
              <a:t>, o “sistema de liberdade natural” seria capaz de produzir um resultado que as instituições mercantilistas não eram capazes de produzir, ou seja, ele amarraria de forma indelével o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auto-interesse</a:t>
            </a:r>
            <a:r>
              <a:rPr lang="pt-BR" dirty="0">
                <a:latin typeface="Arial" pitchFamily="34" charset="0"/>
                <a:cs typeface="Arial" pitchFamily="34" charset="0"/>
              </a:rPr>
              <a:t> individual e o interesse social.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No </a:t>
            </a:r>
            <a:r>
              <a:rPr lang="pt-BR" dirty="0">
                <a:latin typeface="Arial" pitchFamily="34" charset="0"/>
                <a:cs typeface="Arial" pitchFamily="34" charset="0"/>
              </a:rPr>
              <a:t>centro desta análise estão duas motivações do homem. A busca do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lucro — </a:t>
            </a:r>
            <a:r>
              <a:rPr lang="pt-BR" dirty="0">
                <a:latin typeface="Arial" pitchFamily="34" charset="0"/>
                <a:cs typeface="Arial" pitchFamily="34" charset="0"/>
              </a:rPr>
              <a:t>sempre enfatizada nas interpretações sobre o funcionamento da “mão invisível” — e o desejo de segurança, que também é crucial, mas que tem sido muitas vezes negligenciado.</a:t>
            </a:r>
          </a:p>
          <a:p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sz="2400" b="1" dirty="0">
                <a:latin typeface="Arial" pitchFamily="34" charset="0"/>
                <a:cs typeface="Arial" pitchFamily="34" charset="0"/>
              </a:rPr>
              <a:t>O “óbvio e simples sistema de liberdade natural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” | 4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639633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SMITH, A. 1776,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An Inquiry into the Nature and Causes of the Wealth of Nations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vol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I e II, Editors R.H.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Campell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and A.S. Skinner, Liberty Classics, Indianapolis, 1981.</a:t>
            </a:r>
            <a:endParaRPr lang="pt-BR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405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Temos, assim, uma das principais peças da defesa de Smith da liberdade econômica, pois neste contexto, 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«(...)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o interesse e paixões privados dos indivíduos naturalmente os dispõem a direcionar o seu estoque para os empregos nos quais de forma geral são mais vantajosos para a sociedade (...)” </a:t>
            </a:r>
            <a:r>
              <a:rPr lang="pt-BR" sz="2400" i="1" dirty="0">
                <a:latin typeface="Arial" pitchFamily="34" charset="0"/>
                <a:cs typeface="Arial" pitchFamily="34" charset="0"/>
              </a:rPr>
              <a:t>(WN,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IV,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viii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: 603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) [...]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[...] 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as bases econômicas para o feroz ataque de Smith ao mercantilismo, já que, segundo o autor, </a:t>
            </a:r>
            <a:r>
              <a:rPr lang="pt-BR" sz="2400" i="1" dirty="0">
                <a:latin typeface="Arial" pitchFamily="34" charset="0"/>
                <a:cs typeface="Arial" pitchFamily="34" charset="0"/>
              </a:rPr>
              <a:t>“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[t]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odas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as diferentes regulamentações do sistema mercantil necessariamente perturbam mais ou menos essa distribuição natural e mais vantajosa do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estoque» (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idem).</a:t>
            </a: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639633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SMITH, A. 1776,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An Inquiry into the Nature and Causes of the Wealth of Nations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vol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I e II, Editors R.H.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Campell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and A.S. Skinner, Liberty Classics, Indianapolis, 1981.</a:t>
            </a:r>
            <a:endParaRPr lang="pt-B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sz="2400" b="1" dirty="0">
                <a:latin typeface="Arial" pitchFamily="34" charset="0"/>
                <a:cs typeface="Arial" pitchFamily="34" charset="0"/>
              </a:rPr>
              <a:t>O “óbvio e simples sistema de liberdade natural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” | 5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861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Valor de uso e valor de troca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PT" dirty="0">
                <a:latin typeface="Arial" pitchFamily="34" charset="0"/>
                <a:cs typeface="Arial" pitchFamily="34" charset="0"/>
              </a:rPr>
              <a:t>Com o famoso exemplo da água e do diamante, Adam Smith introduziu a distinção entre “valor de uso” e “valor de troca”. A água, bem mais necessário do que nunca, tem um preço mais baixo do que o diamante, o mais supérfluo de todos os objetos desnecessários</a:t>
            </a:r>
            <a:r>
              <a:rPr lang="pt-PT" b="1" u="sng" dirty="0">
                <a:latin typeface="Arial" pitchFamily="34" charset="0"/>
                <a:cs typeface="Arial" pitchFamily="34" charset="0"/>
              </a:rPr>
              <a:t>. A água tem um alto valor de uso, mas um valor de troca baixo, enquanto que o diamante tem um valor de uso baixo, mas um valor de troca elevado</a:t>
            </a:r>
            <a:r>
              <a:rPr lang="pt-PT" dirty="0">
                <a:latin typeface="Arial" pitchFamily="34" charset="0"/>
                <a:cs typeface="Arial" pitchFamily="34" charset="0"/>
              </a:rPr>
              <a:t>. 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r>
              <a:rPr lang="pt-PT" dirty="0">
                <a:latin typeface="Arial" pitchFamily="34" charset="0"/>
                <a:cs typeface="Arial" pitchFamily="34" charset="0"/>
              </a:rPr>
              <a:t>O valor de uso, atualmente considerado como “subjetivo”, no caso de Smith é “objetivo”.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r>
              <a:rPr lang="pt-PT" dirty="0">
                <a:latin typeface="Arial" pitchFamily="34" charset="0"/>
                <a:cs typeface="Arial" pitchFamily="34" charset="0"/>
              </a:rPr>
              <a:t>O valor de troca depende do mercado.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639633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SMITH, A. 1776,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An Inquiry into the Nature and Causes of the Wealth of Nations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vol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I e II, Editors R.H.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Campell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and A.S. Skinner, Liberty Classics, Indianapolis, 1981.</a:t>
            </a:r>
            <a:endParaRPr lang="pt-BR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531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4633" y="1556792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A pequena manufatura</a:t>
            </a:r>
          </a:p>
          <a:p>
            <a:pPr marL="0" indent="0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«[...] Mas de modo em que este ofício é agora exercido, não só todo trabalho é uma atividade especial, mas está dividido num número de ramos, dos quais a maioria pode ser outras tantas indústrias. Um homem estica o arame, outro o endireita, um terceiro corta-o, um quarto o aponta, um quinto esmerilha o topo para receber a cabeça; fazer a cabeça exige duas ou três operações distintas, colocá-la é uma tarefa à parte; branquear os alfinetes, é outra; é mesmo outra indústria, o colocá-los no papel, e o importante negócio de fazer um alfinete é, destarte, dividido em </a:t>
            </a:r>
            <a:r>
              <a:rPr lang="pt-BR" b="1" u="sng" dirty="0" smtClean="0">
                <a:latin typeface="Arial" pitchFamily="34" charset="0"/>
                <a:cs typeface="Arial" pitchFamily="34" charset="0"/>
              </a:rPr>
              <a:t>cerca de dezoito operações distintas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, que em algumas manufaturas são todas executadas por mãos distintas, se bem que outras o mesmo homem às vezes fará duas ou três delas». </a:t>
            </a:r>
          </a:p>
          <a:p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latin typeface="Arial" pitchFamily="34" charset="0"/>
                <a:cs typeface="Arial" pitchFamily="34" charset="0"/>
              </a:rPr>
              <a:t>Divisão </a:t>
            </a:r>
            <a:r>
              <a:rPr lang="pt-BR" sz="3200" b="1" dirty="0">
                <a:latin typeface="Arial" pitchFamily="34" charset="0"/>
                <a:cs typeface="Arial" pitchFamily="34" charset="0"/>
              </a:rPr>
              <a:t>do </a:t>
            </a: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trabalho | 2</a:t>
            </a: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6064102"/>
            <a:ext cx="91188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latin typeface="Arial" pitchFamily="34" charset="0"/>
                <a:cs typeface="Arial" pitchFamily="34" charset="0"/>
              </a:rPr>
              <a:t>SMITH, Adam. A riqueza das nações: investigação sobre sua natureza e suas causas, or.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An Inquiry into the nature and causes of the wealth of nations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1776, tr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. de Norberto de Paula Lima. 6ª. ed.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Rio de Janeiro: Ediouro Publicações S.A., 1986, p. 17.</a:t>
            </a:r>
          </a:p>
        </p:txBody>
      </p:sp>
    </p:spTree>
    <p:extLst>
      <p:ext uri="{BB962C8B-B14F-4D97-AF65-F5344CB8AC3E}">
        <p14:creationId xmlns="" xmlns:p14="http://schemas.microsoft.com/office/powerpoint/2010/main" val="326311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Considerações finais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Divisão </a:t>
            </a:r>
            <a:r>
              <a:rPr lang="pt-BR" dirty="0">
                <a:latin typeface="Arial" pitchFamily="34" charset="0"/>
                <a:cs typeface="Arial" pitchFamily="34" charset="0"/>
              </a:rPr>
              <a:t>do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trabalho, trocas e </a:t>
            </a:r>
            <a:r>
              <a:rPr lang="pt-BR" dirty="0">
                <a:latin typeface="Arial" pitchFamily="34" charset="0"/>
                <a:cs typeface="Arial" pitchFamily="34" charset="0"/>
              </a:rPr>
              <a:t>economias de escala (a experiência da Revolução Industrial):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favorecem o desenvolvimento econômico. </a:t>
            </a:r>
          </a:p>
          <a:p>
            <a:pPr lvl="0"/>
            <a:r>
              <a:rPr lang="pt-BR" dirty="0" smtClean="0">
                <a:latin typeface="Arial" pitchFamily="34" charset="0"/>
                <a:cs typeface="Arial" pitchFamily="34" charset="0"/>
              </a:rPr>
              <a:t>«O </a:t>
            </a:r>
            <a:r>
              <a:rPr lang="pt-BR" dirty="0">
                <a:latin typeface="Arial" pitchFamily="34" charset="0"/>
                <a:cs typeface="Arial" pitchFamily="34" charset="0"/>
              </a:rPr>
              <a:t>que é trabalho de um homem num estado rústico de sociedade, é geralmente o de vários, numa aperfeiçoada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». </a:t>
            </a:r>
          </a:p>
          <a:p>
            <a:pPr lvl="0"/>
            <a:r>
              <a:rPr lang="pt-BR" dirty="0" smtClean="0">
                <a:latin typeface="Arial" pitchFamily="34" charset="0"/>
                <a:cs typeface="Arial" pitchFamily="34" charset="0"/>
              </a:rPr>
              <a:t>O trabalho com fonte do </a:t>
            </a:r>
            <a:r>
              <a:rPr lang="pt-BR" i="1" dirty="0" smtClean="0">
                <a:latin typeface="Arial" pitchFamily="34" charset="0"/>
                <a:cs typeface="Arial" pitchFamily="34" charset="0"/>
              </a:rPr>
              <a:t>valor (teoria do valor trabalho).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Todavia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, ele não consegue demonstrar como salários, lucros e renda são determinados pelo valor-trabalho.</a:t>
            </a:r>
          </a:p>
          <a:p>
            <a:endParaRPr lang="pt-BR" dirty="0">
              <a:latin typeface="Arial" pitchFamily="34" charset="0"/>
              <a:cs typeface="Arial" pitchFamily="34" charset="0"/>
            </a:endParaRPr>
          </a:p>
          <a:p>
            <a:endParaRPr lang="pt-BR" dirty="0">
              <a:latin typeface="Arial" pitchFamily="34" charset="0"/>
              <a:cs typeface="Arial" pitchFamily="34" charset="0"/>
            </a:endParaRPr>
          </a:p>
          <a:p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724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4633" y="1340768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A pequena manufatura</a:t>
            </a:r>
          </a:p>
          <a:p>
            <a:pPr marL="0" indent="0"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Vi uma pequena manufatura desta espécie onde apenas dez homens eram empregados, e onde alguns deles, consequentemente, executavam duas ou três operações diferentes.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[...]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Estas dez pessoas, portanto, conseguiam fazer um total de mais de quarenta e oito mil alfinetes por dia. Cada pessoa, portanto, fazendo uma décima parte de quarenta e oito mil alfinetes, deve produzir quatro mil e oitocentos alfinetes por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dia ». [...]</a:t>
            </a:r>
          </a:p>
          <a:p>
            <a:pPr marL="0" indent="0"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« Mas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trabalhando todos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separados [sem divisão do trabalho],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independentes, e deles não conseguiria fazer vinte, nem mesmo um alfinete por dia, que, por certo, não é duzentas e quarenta vezes, nem quatro mil e oitocentas vezes menos do que atualmente são capazes de perfazer em consequência de uma divisão e combinação adequada de suas diferentes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operações».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latin typeface="Arial" pitchFamily="34" charset="0"/>
                <a:cs typeface="Arial" pitchFamily="34" charset="0"/>
              </a:rPr>
              <a:t>Divisão </a:t>
            </a:r>
            <a:r>
              <a:rPr lang="pt-BR" sz="3200" b="1" dirty="0">
                <a:latin typeface="Arial" pitchFamily="34" charset="0"/>
                <a:cs typeface="Arial" pitchFamily="34" charset="0"/>
              </a:rPr>
              <a:t>do </a:t>
            </a: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trabalho | 3</a:t>
            </a: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6064102"/>
            <a:ext cx="91188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latin typeface="Arial" pitchFamily="34" charset="0"/>
                <a:cs typeface="Arial" pitchFamily="34" charset="0"/>
              </a:rPr>
              <a:t>SMITH, Adam. A riqueza das nações: investigação sobre sua natureza e suas causas, or.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An Inquiry into the nature and causes of the wealth of nations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1776, tr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. de Norberto de Paula Lima. 6ª. ed.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Rio de Janeiro: Ediouro Publicações S.A., 1986, p. 17.</a:t>
            </a:r>
          </a:p>
        </p:txBody>
      </p:sp>
    </p:spTree>
    <p:extLst>
      <p:ext uri="{BB962C8B-B14F-4D97-AF65-F5344CB8AC3E}">
        <p14:creationId xmlns="" xmlns:p14="http://schemas.microsoft.com/office/powerpoint/2010/main" val="257922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latin typeface="Arial" pitchFamily="34" charset="0"/>
                <a:cs typeface="Arial" pitchFamily="34" charset="0"/>
              </a:rPr>
              <a:t>A mão invisível | 1</a:t>
            </a:r>
            <a:endParaRPr lang="pt-BR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4633" y="1988840"/>
            <a:ext cx="8229600" cy="3629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Adam Smith procurou demonstrar que a riqueza das nações resultava da atuação de indivíduos que, movidos apenas pelo seu próprio interesse egoísta, promoviam o crescimento económico e a inovação tecnológica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pt-BR" dirty="0">
                <a:latin typeface="Arial" pitchFamily="34" charset="0"/>
                <a:cs typeface="Arial" pitchFamily="34" charset="0"/>
              </a:rPr>
              <a:t>Não é da benevolência do padeiro, do açougueiro ou do cervejeiro que eu espero que saia o meu jantar, mas sim do empenho deles em promover seu próprio ‘autointeresse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’».</a:t>
            </a:r>
            <a:r>
              <a:rPr lang="pt-BR" dirty="0">
                <a:latin typeface="Arial" pitchFamily="34" charset="0"/>
                <a:cs typeface="Arial" pitchFamily="34" charset="0"/>
              </a:rPr>
              <a:t> 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A livre competição entre os diversos fornecedores levaria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forçosamente não </a:t>
            </a:r>
            <a:r>
              <a:rPr lang="pt-BR" dirty="0">
                <a:latin typeface="Arial" pitchFamily="34" charset="0"/>
                <a:cs typeface="Arial" pitchFamily="34" charset="0"/>
              </a:rPr>
              <a:t>só à queda do preço das mercadorias, mas também 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constantes inovações </a:t>
            </a:r>
            <a:r>
              <a:rPr lang="pt-BR" dirty="0">
                <a:latin typeface="Arial" pitchFamily="34" charset="0"/>
                <a:cs typeface="Arial" pitchFamily="34" charset="0"/>
              </a:rPr>
              <a:t>tecnológicas.</a:t>
            </a:r>
          </a:p>
          <a:p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-1488" y="6119336"/>
            <a:ext cx="91188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latin typeface="Arial" pitchFamily="34" charset="0"/>
                <a:cs typeface="Arial" pitchFamily="34" charset="0"/>
              </a:rPr>
              <a:t>SMITH, Adam. A riqueza das nações: investigação sobre sua natureza e suas causas, or.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An Inquiry into the nature and causes of the wealth of nations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1776, tr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. de Norberto de Paula Lima. 6ª. ed.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Rio de Janeiro: Ediouro Publicações S.A.,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1986.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330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8695" y="1772816"/>
            <a:ext cx="8229600" cy="420506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BR" sz="3400" dirty="0">
                <a:latin typeface="Arial" pitchFamily="34" charset="0"/>
                <a:cs typeface="Arial" pitchFamily="34" charset="0"/>
              </a:rPr>
              <a:t>A ideia central de Adam Smith em </a:t>
            </a:r>
            <a:r>
              <a:rPr lang="pt-BR" sz="3400" i="1" dirty="0">
                <a:latin typeface="Arial" pitchFamily="34" charset="0"/>
                <a:cs typeface="Arial" pitchFamily="34" charset="0"/>
              </a:rPr>
              <a:t>A Riqueza das Nações </a:t>
            </a:r>
            <a:r>
              <a:rPr lang="pt-BR" sz="3400" dirty="0">
                <a:latin typeface="Arial" pitchFamily="34" charset="0"/>
                <a:cs typeface="Arial" pitchFamily="34" charset="0"/>
              </a:rPr>
              <a:t>é de que o mercado, aparentemente caótico, na verdade é organizado e produz as espécies e quantidades de bens que são mais desejados pela população</a:t>
            </a:r>
            <a:r>
              <a:rPr lang="pt-BR" sz="34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pt-BR" sz="3400" dirty="0">
                <a:latin typeface="Arial" pitchFamily="34" charset="0"/>
                <a:cs typeface="Arial" pitchFamily="34" charset="0"/>
              </a:rPr>
              <a:t> </a:t>
            </a:r>
            <a:endParaRPr lang="pt-BR" sz="3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«Cada </a:t>
            </a:r>
            <a:r>
              <a:rPr lang="pt-BR" dirty="0">
                <a:latin typeface="Arial" pitchFamily="34" charset="0"/>
                <a:cs typeface="Arial" pitchFamily="34" charset="0"/>
              </a:rPr>
              <a:t>individuo procura apenas seu próprio ganho. Porém, é como se fosse levado por uma mão invisível para produzir um resultado que não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fazia parte </a:t>
            </a:r>
            <a:r>
              <a:rPr lang="pt-BR" dirty="0">
                <a:latin typeface="Arial" pitchFamily="34" charset="0"/>
                <a:cs typeface="Arial" pitchFamily="34" charset="0"/>
              </a:rPr>
              <a:t>da sua intenção… Perseguindo seus próprios interesses, frequentemente promove os interesses da própria sociedade, com mais eficiência do que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se realmente </a:t>
            </a:r>
            <a:r>
              <a:rPr lang="pt-BR" dirty="0">
                <a:latin typeface="Arial" pitchFamily="34" charset="0"/>
                <a:cs typeface="Arial" pitchFamily="34" charset="0"/>
              </a:rPr>
              <a:t>tivesse a intenção de faze-lo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».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latin typeface="Arial" pitchFamily="34" charset="0"/>
                <a:cs typeface="Arial" pitchFamily="34" charset="0"/>
              </a:rPr>
              <a:t>A mão invisível | 2</a:t>
            </a:r>
            <a:endParaRPr lang="pt-BR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6273225"/>
            <a:ext cx="9110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cap="small" dirty="0">
                <a:latin typeface="Arial" pitchFamily="34" charset="0"/>
                <a:cs typeface="Arial" pitchFamily="34" charset="0"/>
              </a:rPr>
              <a:t>Adams Smith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1776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, An Inquiry into the Nature and Causes of the Wealth of Nations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Edimburgh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tr. 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It. Indagine sulla natura e le cause della ricchezza delle nazioni, Milano, Isedi, 1973. 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136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O princípio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do individualismo (atomismo)</a:t>
            </a:r>
          </a:p>
          <a:p>
            <a:pPr marL="0" indent="0">
              <a:buNone/>
            </a:pPr>
            <a:endParaRPr lang="pt-BR" sz="16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«As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pessoas da mesma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profissão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raramente se reúnem, mesmo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que sejam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momentos alegres e divertidos, mas as conversações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terminam em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uma conspiração contra o público, ou em algum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incitamento para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aumentar os preços.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[...] Efetivamente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, é impossível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evitar tais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reuniões por meio de leis que possam vir a ser cumpridas e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se coadunem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com espírito de liberdade e de justiça. Todavia,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embora a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lei não possa impedir as pessoas da mesma ocupação de se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reunirem às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vezes, nada deve fazer no sentido de facilitar tais reuniões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e muito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menos de torná-las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necessárias».</a:t>
            </a:r>
          </a:p>
          <a:p>
            <a:pPr marL="0" indent="0">
              <a:buNone/>
            </a:pPr>
            <a:endParaRPr lang="it-IT" sz="1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it-IT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it-IT" sz="16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pt-PT" sz="1800" b="1" u="sng" dirty="0" smtClean="0">
                <a:latin typeface="Arial" pitchFamily="34" charset="0"/>
                <a:cs typeface="Arial" pitchFamily="34" charset="0"/>
              </a:rPr>
              <a:t>As </a:t>
            </a:r>
            <a:r>
              <a:rPr lang="pt-PT" sz="1800" b="1" u="sng" dirty="0">
                <a:latin typeface="Arial" pitchFamily="34" charset="0"/>
                <a:cs typeface="Arial" pitchFamily="34" charset="0"/>
              </a:rPr>
              <a:t>relações entre as empresas </a:t>
            </a:r>
            <a:r>
              <a:rPr lang="pt-PT" sz="1800" b="1" u="sng" dirty="0" smtClean="0">
                <a:latin typeface="Arial" pitchFamily="34" charset="0"/>
                <a:cs typeface="Arial" pitchFamily="34" charset="0"/>
              </a:rPr>
              <a:t>(os laços entre empresas) obstaculam o funcionamento do mercado (</a:t>
            </a:r>
            <a:r>
              <a:rPr lang="pt-BR" sz="1800" b="1" u="sng" dirty="0" smtClean="0">
                <a:latin typeface="Arial" pitchFamily="34" charset="0"/>
                <a:cs typeface="Arial" pitchFamily="34" charset="0"/>
              </a:rPr>
              <a:t>mão invisível)</a:t>
            </a:r>
            <a:endParaRPr lang="pt-BR" sz="1800" b="1" u="sng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1600" dirty="0">
              <a:latin typeface="Arial" pitchFamily="34" charset="0"/>
              <a:cs typeface="Arial" pitchFamily="34" charset="0"/>
            </a:endParaRPr>
          </a:p>
          <a:p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627322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SMITH, A. 1776.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An Inquiry into the Nature and Causes of the Wealth of Nations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London: George </a:t>
            </a:r>
            <a:r>
              <a:rPr lang="pt-BR" sz="1600" dirty="0" err="1" smtClean="0">
                <a:latin typeface="Arial" pitchFamily="34" charset="0"/>
                <a:cs typeface="Arial" pitchFamily="34" charset="0"/>
              </a:rPr>
              <a:t>Routledge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, 1942, Livro I, 10, § 82.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eta para baixo 1"/>
          <p:cNvSpPr/>
          <p:nvPr/>
        </p:nvSpPr>
        <p:spPr>
          <a:xfrm>
            <a:off x="4283968" y="4581128"/>
            <a:ext cx="576064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latin typeface="Arial" pitchFamily="34" charset="0"/>
                <a:cs typeface="Arial" pitchFamily="34" charset="0"/>
              </a:rPr>
              <a:t>A mão invisível | 3</a:t>
            </a:r>
            <a:endParaRPr lang="pt-BR" sz="3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9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35" y="548680"/>
            <a:ext cx="9035495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9281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8606452" cy="5007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857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79"/>
            <a:ext cx="9144000" cy="5058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3166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2513</Words>
  <Application>Microsoft Office PowerPoint</Application>
  <PresentationFormat>Apresentação na tela (4:3)</PresentationFormat>
  <Paragraphs>102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Tema do Office</vt:lpstr>
      <vt:lpstr>Divisão do trabalho | 1</vt:lpstr>
      <vt:lpstr>Divisão do trabalho | 2</vt:lpstr>
      <vt:lpstr>Divisão do trabalho | 3</vt:lpstr>
      <vt:lpstr>A mão invisível | 1</vt:lpstr>
      <vt:lpstr>A mão invisível | 2</vt:lpstr>
      <vt:lpstr>A mão invisível | 3</vt:lpstr>
      <vt:lpstr>Slide 7</vt:lpstr>
      <vt:lpstr>Slide 8</vt:lpstr>
      <vt:lpstr>Slide 9</vt:lpstr>
      <vt:lpstr>Dois Postulados Fundamentais | 1</vt:lpstr>
      <vt:lpstr>Dois Postulados Fundamentais II.</vt:lpstr>
      <vt:lpstr>«Sistema mercantil» e «sistema de liberdade natural»</vt:lpstr>
      <vt:lpstr>Slide 13</vt:lpstr>
      <vt:lpstr>O “óbvio e simples sistema de liberdade natural” | 1 </vt:lpstr>
      <vt:lpstr>O “óbvio e simples sistema de liberdade natural” | 2 </vt:lpstr>
      <vt:lpstr>O “óbvio e simples sistema de liberdade natural” | 3 </vt:lpstr>
      <vt:lpstr>O “óbvio e simples sistema de liberdade natural” | 4 </vt:lpstr>
      <vt:lpstr>O “óbvio e simples sistema de liberdade natural” | 5 </vt:lpstr>
      <vt:lpstr>Valor de uso e valor de troca</vt:lpstr>
      <vt:lpstr>Considerações finais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Divisão do trabalho | 1</dc:title>
  <dc:creator>Davide</dc:creator>
  <cp:lastModifiedBy>Davide</cp:lastModifiedBy>
  <cp:revision>2</cp:revision>
  <dcterms:created xsi:type="dcterms:W3CDTF">2013-07-15T18:23:23Z</dcterms:created>
  <dcterms:modified xsi:type="dcterms:W3CDTF">2013-07-17T18:03:29Z</dcterms:modified>
</cp:coreProperties>
</file>