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96" r:id="rId2"/>
    <p:sldId id="297" r:id="rId3"/>
    <p:sldId id="298" r:id="rId4"/>
    <p:sldId id="299" r:id="rId5"/>
    <p:sldId id="294" r:id="rId6"/>
    <p:sldId id="318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312" r:id="rId20"/>
    <p:sldId id="344" r:id="rId21"/>
    <p:sldId id="345" r:id="rId22"/>
    <p:sldId id="346" r:id="rId23"/>
    <p:sldId id="347" r:id="rId24"/>
    <p:sldId id="348" r:id="rId25"/>
    <p:sldId id="349" r:id="rId26"/>
    <p:sldId id="350" r:id="rId27"/>
    <p:sldId id="351" r:id="rId28"/>
    <p:sldId id="352" r:id="rId29"/>
    <p:sldId id="353" r:id="rId30"/>
    <p:sldId id="354" r:id="rId3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15" autoAdjust="0"/>
    <p:restoredTop sz="94660"/>
  </p:normalViewPr>
  <p:slideViewPr>
    <p:cSldViewPr>
      <p:cViewPr varScale="1">
        <p:scale>
          <a:sx n="68" d="100"/>
          <a:sy n="68" d="100"/>
        </p:scale>
        <p:origin x="-66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ACF47-9F09-4B27-93BC-4ABCF9BE4BF2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30E9D-F692-4802-8DEA-0B213BFB6A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602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90D0D2-D8C2-44DE-9E1E-E21D4B752FDB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90D0D2-D8C2-44DE-9E1E-E21D4B752FDB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4899-4993-4B8E-8C65-CC4CEE3A7448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C4A6-A154-4F15-A7F2-298BC7ACAE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1772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4899-4993-4B8E-8C65-CC4CEE3A7448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C4A6-A154-4F15-A7F2-298BC7ACAE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9663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4899-4993-4B8E-8C65-CC4CEE3A7448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C4A6-A154-4F15-A7F2-298BC7ACAE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4044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4899-4993-4B8E-8C65-CC4CEE3A7448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C4A6-A154-4F15-A7F2-298BC7ACAE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608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4899-4993-4B8E-8C65-CC4CEE3A7448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C4A6-A154-4F15-A7F2-298BC7ACAE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2642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4899-4993-4B8E-8C65-CC4CEE3A7448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C4A6-A154-4F15-A7F2-298BC7ACAE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4521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4899-4993-4B8E-8C65-CC4CEE3A7448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C4A6-A154-4F15-A7F2-298BC7ACAE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0446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4899-4993-4B8E-8C65-CC4CEE3A7448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C4A6-A154-4F15-A7F2-298BC7ACAE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6408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4899-4993-4B8E-8C65-CC4CEE3A7448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C4A6-A154-4F15-A7F2-298BC7ACAE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1953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4899-4993-4B8E-8C65-CC4CEE3A7448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C4A6-A154-4F15-A7F2-298BC7ACAE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1061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4899-4993-4B8E-8C65-CC4CEE3A7448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CC4A6-A154-4F15-A7F2-298BC7ACAE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5037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84899-4993-4B8E-8C65-CC4CEE3A7448}" type="datetimeFigureOut">
              <a:rPr lang="pt-BR" smtClean="0"/>
              <a:t>10/06/2014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CC4A6-A154-4F15-A7F2-298BC7ACAE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675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É mais difícil que a solidariedade se espalhe além do laços parentais, quando as estruturas hierárquicas prevalecem, como por exemplo aqueles que historicamente se radicaram na Itália do Sul.</a:t>
            </a: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A prática social da confiança seria limitada, neste caso, às “trocas de favores e obrigações de tipo assimétrico”, prejudicando a possibilidade de uma “solidariedade horizontal regulada por normas de reciprocidade”.</a:t>
            </a:r>
          </a:p>
        </p:txBody>
      </p:sp>
      <p:sp>
        <p:nvSpPr>
          <p:cNvPr id="9219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smtClean="0">
                <a:latin typeface="Arial" pitchFamily="34" charset="0"/>
                <a:cs typeface="Arial" pitchFamily="34" charset="0"/>
              </a:rPr>
              <a:t>Familismo amoral | 1</a:t>
            </a:r>
            <a:endParaRPr lang="pt-B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20" name="Retângulo 4"/>
          <p:cNvSpPr>
            <a:spLocks noChangeArrowheads="1"/>
          </p:cNvSpPr>
          <p:nvPr/>
        </p:nvSpPr>
        <p:spPr bwMode="auto">
          <a:xfrm>
            <a:off x="-12700" y="6211888"/>
            <a:ext cx="94678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dirty="0">
                <a:latin typeface="Arial" pitchFamily="34" charset="0"/>
              </a:rPr>
              <a:t>BANFIELD, Edward C. (1958), </a:t>
            </a:r>
            <a:r>
              <a:rPr lang="en-US" b="1" dirty="0">
                <a:latin typeface="Arial" pitchFamily="34" charset="0"/>
              </a:rPr>
              <a:t>The moral basis of a backward society</a:t>
            </a:r>
            <a:r>
              <a:rPr lang="en-US" dirty="0">
                <a:latin typeface="Arial" pitchFamily="34" charset="0"/>
              </a:rPr>
              <a:t>. Nova York, The Free Press.</a:t>
            </a:r>
            <a:endParaRPr lang="pt-B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83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Nesse sentido, a noção de </a:t>
            </a:r>
            <a:r>
              <a:rPr lang="pt-BR" sz="2800" dirty="0" smtClean="0">
                <a:cs typeface="Arial" pitchFamily="34" charset="0"/>
              </a:rPr>
              <a:t>«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capital social</a:t>
            </a:r>
            <a:r>
              <a:rPr lang="pt-BR" sz="2800" dirty="0" smtClean="0">
                <a:cs typeface="Arial" pitchFamily="34" charset="0"/>
              </a:rPr>
              <a:t>»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indica que os recursos são </a:t>
            </a:r>
            <a:r>
              <a:rPr lang="pt-BR" sz="2800" b="1" u="sng" dirty="0" smtClean="0">
                <a:latin typeface="Arial" pitchFamily="34" charset="0"/>
                <a:cs typeface="Arial" pitchFamily="34" charset="0"/>
              </a:rPr>
              <a:t>compartilhados no nível de grupo e sociedade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, além dos níveis do indivíduo e da família. </a:t>
            </a:r>
          </a:p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Isso não implica que todos aqueles que compartilham determinado recurso de capital social se relacionem enquanto amigos; significa, no entanto, que o </a:t>
            </a:r>
            <a:r>
              <a:rPr lang="pt-BR" sz="2800" dirty="0" smtClean="0">
                <a:cs typeface="Arial" pitchFamily="34" charset="0"/>
              </a:rPr>
              <a:t>«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capital social</a:t>
            </a:r>
            <a:r>
              <a:rPr lang="pt-BR" sz="2800" dirty="0" smtClean="0">
                <a:cs typeface="Arial" pitchFamily="34" charset="0"/>
              </a:rPr>
              <a:t>»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existe e cresce a partir de relações de confiança e cooperação e não de relações baseadas no antagonismo.</a:t>
            </a:r>
            <a:endParaRPr lang="it-IT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79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dirty="0" smtClean="0">
                <a:latin typeface="Arial" pitchFamily="34" charset="0"/>
                <a:cs typeface="Arial" pitchFamily="34" charset="0"/>
              </a:rPr>
              <a:t>O capital social | </a:t>
            </a:r>
            <a:r>
              <a:rPr lang="it-IT" b="1" dirty="0">
                <a:latin typeface="Arial" pitchFamily="34" charset="0"/>
                <a:cs typeface="Arial" pitchFamily="34" charset="0"/>
              </a:rPr>
              <a:t>6</a:t>
            </a:r>
            <a:endParaRPr lang="it-IT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6211888"/>
            <a:ext cx="914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dirty="0">
                <a:latin typeface="Arial" pitchFamily="34" charset="0"/>
              </a:rPr>
              <a:t>Putnam, R. D. (1993), </a:t>
            </a:r>
            <a:r>
              <a:rPr lang="it-IT" b="1" i="1" dirty="0">
                <a:latin typeface="Arial" pitchFamily="34" charset="0"/>
              </a:rPr>
              <a:t>La tradizione civica nelle regioni italiane</a:t>
            </a:r>
            <a:r>
              <a:rPr lang="it-IT" dirty="0">
                <a:latin typeface="Arial" pitchFamily="34" charset="0"/>
              </a:rPr>
              <a:t>, Milano: Arnoldo Mondadori Editore, </a:t>
            </a:r>
            <a:r>
              <a:rPr lang="it-IT" b="1" i="1" dirty="0">
                <a:latin typeface="Arial" pitchFamily="34" charset="0"/>
              </a:rPr>
              <a:t>Making Democracy Work</a:t>
            </a:r>
            <a:r>
              <a:rPr lang="it-IT" b="1" dirty="0">
                <a:latin typeface="Arial" pitchFamily="34" charset="0"/>
              </a:rPr>
              <a:t> </a:t>
            </a:r>
            <a:r>
              <a:rPr lang="it-IT" dirty="0">
                <a:latin typeface="Arial" pitchFamily="34" charset="0"/>
              </a:rPr>
              <a:t>(1993), Princeton University Press.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8135888" y="-245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Aula 3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46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Capital social é «capital» porque, para utilizar a linguagem dos economistas, ele se acumula, ele pode produzir benefícios, ele tem estoques e uma série de valores. </a:t>
            </a:r>
          </a:p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O capital social refere-se a recursos que são acumulados e que podem ser utilizados e mantidos para uso futuro.</a:t>
            </a:r>
            <a:endParaRPr lang="it-IT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81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dirty="0" smtClean="0">
                <a:latin typeface="Arial" pitchFamily="34" charset="0"/>
                <a:cs typeface="Arial" pitchFamily="34" charset="0"/>
              </a:rPr>
              <a:t>O capital social | 7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6211888"/>
            <a:ext cx="914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dirty="0">
                <a:latin typeface="Arial" pitchFamily="34" charset="0"/>
              </a:rPr>
              <a:t>Putnam, R. D. (1993), </a:t>
            </a:r>
            <a:r>
              <a:rPr lang="it-IT" b="1" i="1" dirty="0">
                <a:latin typeface="Arial" pitchFamily="34" charset="0"/>
              </a:rPr>
              <a:t>La tradizione civica nelle regioni italiane</a:t>
            </a:r>
            <a:r>
              <a:rPr lang="it-IT" dirty="0">
                <a:latin typeface="Arial" pitchFamily="34" charset="0"/>
              </a:rPr>
              <a:t>, Milano: Arnoldo Mondadori Editore, </a:t>
            </a:r>
            <a:r>
              <a:rPr lang="it-IT" b="1" i="1" dirty="0">
                <a:latin typeface="Arial" pitchFamily="34" charset="0"/>
              </a:rPr>
              <a:t>Making Democracy Work</a:t>
            </a:r>
            <a:r>
              <a:rPr lang="it-IT" b="1" dirty="0">
                <a:latin typeface="Arial" pitchFamily="34" charset="0"/>
              </a:rPr>
              <a:t> </a:t>
            </a:r>
            <a:r>
              <a:rPr lang="it-IT" dirty="0">
                <a:latin typeface="Arial" pitchFamily="34" charset="0"/>
              </a:rPr>
              <a:t>(1993), Princeton University Press.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8135888" y="-245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Aula 3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11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ce réservé du contenu 2"/>
          <p:cNvSpPr>
            <a:spLocks noGrp="1"/>
          </p:cNvSpPr>
          <p:nvPr>
            <p:ph idx="1"/>
          </p:nvPr>
        </p:nvSpPr>
        <p:spPr>
          <a:xfrm>
            <a:off x="215516" y="1484784"/>
            <a:ext cx="8712968" cy="4349080"/>
          </a:xfrm>
        </p:spPr>
        <p:txBody>
          <a:bodyPr>
            <a:noAutofit/>
          </a:bodyPr>
          <a:lstStyle/>
          <a:p>
            <a:pPr eaLnBrk="1" hangingPunct="1">
              <a:buFont typeface="Arial" pitchFamily="34" charset="0"/>
              <a:buNone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>	Putnam desenvolve diferentes medidas do conceito de «capital social»: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>	1. a fração de pessoas que tinham servido em uma organização local de voluntariado;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>	2. os afiliados a uma organização local de voluntariado; 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>	3. o número de reuniões destas associações; 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>	4. o número de reuniões públicas assistidas por cada pessoa; 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>	5. as horas passadas em casa de amigos;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>	6. a participação eleitoral.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>	7. [...]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	 </a:t>
            </a:r>
            <a:endParaRPr lang="it-IT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84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4000" b="1" smtClean="0">
                <a:latin typeface="Arial" pitchFamily="34" charset="0"/>
                <a:cs typeface="Arial" pitchFamily="34" charset="0"/>
              </a:rPr>
              <a:t>Indicadores do capital social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8135888" y="-245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Aula 3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02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Conteúdo 2"/>
          <p:cNvSpPr>
            <a:spLocks noGrp="1"/>
          </p:cNvSpPr>
          <p:nvPr>
            <p:ph idx="1"/>
          </p:nvPr>
        </p:nvSpPr>
        <p:spPr>
          <a:xfrm>
            <a:off x="473075" y="1741488"/>
            <a:ext cx="8229600" cy="2332037"/>
          </a:xfrm>
        </p:spPr>
        <p:txBody>
          <a:bodyPr/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As regiões italianas tornaram-se um caso exemplar de estudo depois das pesquisas de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Banfield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(1958) e Putnam (1993), repetidas de novo por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Doroty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Zinn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(2001) e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Cartocci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(2007).</a:t>
            </a:r>
          </a:p>
        </p:txBody>
      </p:sp>
      <p:sp>
        <p:nvSpPr>
          <p:cNvPr id="1229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smtClean="0">
                <a:latin typeface="Arial" pitchFamily="34" charset="0"/>
                <a:cs typeface="Arial" pitchFamily="34" charset="0"/>
              </a:rPr>
              <a:t>Capital social na Itália | 1</a:t>
            </a:r>
            <a:endParaRPr lang="pt-B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Retângulo 4"/>
          <p:cNvSpPr>
            <a:spLocks noChangeArrowheads="1"/>
          </p:cNvSpPr>
          <p:nvPr/>
        </p:nvSpPr>
        <p:spPr bwMode="auto">
          <a:xfrm>
            <a:off x="0" y="4578350"/>
            <a:ext cx="9144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latin typeface="Arial" pitchFamily="34" charset="0"/>
              </a:rPr>
              <a:t>Banfield, E. C. (1958), </a:t>
            </a:r>
            <a:r>
              <a:rPr lang="en-US" b="1">
                <a:latin typeface="Arial" pitchFamily="34" charset="0"/>
              </a:rPr>
              <a:t>The Moral Basis of a Backward Society</a:t>
            </a:r>
            <a:r>
              <a:rPr lang="en-US">
                <a:latin typeface="Arial" pitchFamily="34" charset="0"/>
              </a:rPr>
              <a:t>, New York: The Free Press.</a:t>
            </a:r>
          </a:p>
          <a:p>
            <a:r>
              <a:rPr lang="it-IT">
                <a:latin typeface="Arial" pitchFamily="34" charset="0"/>
              </a:rPr>
              <a:t>Putnam, R. D. (1993), </a:t>
            </a:r>
            <a:r>
              <a:rPr lang="it-IT" b="1">
                <a:latin typeface="Arial" pitchFamily="34" charset="0"/>
              </a:rPr>
              <a:t>La tradizione civica nelle regioni italiane</a:t>
            </a:r>
            <a:r>
              <a:rPr lang="it-IT">
                <a:latin typeface="Arial" pitchFamily="34" charset="0"/>
              </a:rPr>
              <a:t>, </a:t>
            </a:r>
            <a:r>
              <a:rPr lang="en-US">
                <a:latin typeface="Arial" pitchFamily="34" charset="0"/>
              </a:rPr>
              <a:t>Milano: Arnoldo Mondadori Editore, tr. it., Making Democracy Work </a:t>
            </a:r>
            <a:r>
              <a:rPr lang="pt-BR">
                <a:latin typeface="Arial" pitchFamily="34" charset="0"/>
              </a:rPr>
              <a:t>(1993), Princeton University Press.</a:t>
            </a:r>
          </a:p>
          <a:p>
            <a:r>
              <a:rPr lang="it-IT">
                <a:latin typeface="Arial" pitchFamily="34" charset="0"/>
              </a:rPr>
              <a:t>Zinn, D. (2001), </a:t>
            </a:r>
            <a:r>
              <a:rPr lang="it-IT" b="1">
                <a:latin typeface="Arial" pitchFamily="34" charset="0"/>
              </a:rPr>
              <a:t>La raccomandazione. Clientelismo vecchio e </a:t>
            </a:r>
            <a:r>
              <a:rPr lang="pt-BR" b="1">
                <a:latin typeface="Arial" pitchFamily="34" charset="0"/>
              </a:rPr>
              <a:t>nuov</a:t>
            </a:r>
            <a:r>
              <a:rPr lang="pt-BR">
                <a:latin typeface="Arial" pitchFamily="34" charset="0"/>
              </a:rPr>
              <a:t>o, Roma: Donzelli.</a:t>
            </a:r>
          </a:p>
          <a:p>
            <a:r>
              <a:rPr lang="it-IT">
                <a:latin typeface="Arial" pitchFamily="34" charset="0"/>
              </a:rPr>
              <a:t>Cartocci R. (2007), </a:t>
            </a:r>
            <a:r>
              <a:rPr lang="it-IT" b="1">
                <a:latin typeface="Arial" pitchFamily="34" charset="0"/>
              </a:rPr>
              <a:t>Mappe del tesoro. Atlante del capitale sociale</a:t>
            </a:r>
          </a:p>
          <a:p>
            <a:r>
              <a:rPr lang="it-IT" b="1">
                <a:latin typeface="Arial" pitchFamily="34" charset="0"/>
              </a:rPr>
              <a:t>in Italia</a:t>
            </a:r>
            <a:r>
              <a:rPr lang="it-IT">
                <a:latin typeface="Arial" pitchFamily="34" charset="0"/>
              </a:rPr>
              <a:t>, Bologna: Il Mulino.</a:t>
            </a:r>
            <a:endParaRPr lang="pt-BR">
              <a:latin typeface="Arial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135888" y="-245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Aula 3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61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smtClean="0">
                <a:latin typeface="Arial" pitchFamily="34" charset="0"/>
                <a:cs typeface="Arial" pitchFamily="34" charset="0"/>
              </a:rPr>
              <a:t>Há um laço muito estreito entre este conceito de capital social e o rendimento das instituições: uma tradição cívica forte (ampla difusão de capital social) favorece o desempenho das instituições políticas e o desenvolvimento econômico.</a:t>
            </a:r>
          </a:p>
          <a:p>
            <a:r>
              <a:rPr lang="pt-BR" sz="2400" smtClean="0">
                <a:latin typeface="Arial" pitchFamily="34" charset="0"/>
                <a:cs typeface="Arial" pitchFamily="34" charset="0"/>
              </a:rPr>
              <a:t>Pelo contrário, onde a tradição cívica resulta mais fraca prevaleceriam a estagnação econômica e a ineficácia das instituições políticas. </a:t>
            </a:r>
          </a:p>
        </p:txBody>
      </p:sp>
      <p:sp>
        <p:nvSpPr>
          <p:cNvPr id="1331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smtClean="0">
                <a:latin typeface="Arial" pitchFamily="34" charset="0"/>
                <a:cs typeface="Arial" pitchFamily="34" charset="0"/>
              </a:rPr>
              <a:t>Capital social na Itália | 2</a:t>
            </a:r>
            <a:endParaRPr lang="pt-B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6" name="Retângulo 4"/>
          <p:cNvSpPr>
            <a:spLocks noChangeArrowheads="1"/>
          </p:cNvSpPr>
          <p:nvPr/>
        </p:nvSpPr>
        <p:spPr bwMode="auto">
          <a:xfrm>
            <a:off x="4763" y="6026150"/>
            <a:ext cx="89598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>
                <a:latin typeface="Arial" pitchFamily="34" charset="0"/>
              </a:rPr>
              <a:t>Putnam, R. D. (1993), </a:t>
            </a:r>
            <a:r>
              <a:rPr lang="it-IT" b="1" i="1">
                <a:latin typeface="Arial" pitchFamily="34" charset="0"/>
              </a:rPr>
              <a:t>La tradizione civica nelle regioni italiane</a:t>
            </a:r>
            <a:r>
              <a:rPr lang="it-IT">
                <a:latin typeface="Arial" pitchFamily="34" charset="0"/>
              </a:rPr>
              <a:t>, Milano: Arnoldo</a:t>
            </a:r>
          </a:p>
          <a:p>
            <a:r>
              <a:rPr lang="en-US">
                <a:latin typeface="Arial" pitchFamily="34" charset="0"/>
              </a:rPr>
              <a:t>Mondadori Editore, tr. it., </a:t>
            </a:r>
            <a:r>
              <a:rPr lang="en-US" b="1" i="1">
                <a:latin typeface="Arial" pitchFamily="34" charset="0"/>
              </a:rPr>
              <a:t>Making Democracy Work </a:t>
            </a:r>
            <a:r>
              <a:rPr lang="en-US">
                <a:latin typeface="Arial" pitchFamily="34" charset="0"/>
              </a:rPr>
              <a:t>(1993), Princeton University Press.</a:t>
            </a:r>
            <a:endParaRPr lang="pt-BR">
              <a:latin typeface="Arial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135888" y="-245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Aula 3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6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b="1" smtClean="0">
                <a:latin typeface="Arial" pitchFamily="34" charset="0"/>
                <a:cs typeface="Arial" pitchFamily="34" charset="0"/>
              </a:rPr>
              <a:t>A escassez de capital social no Sul da Itália surge pelo mesmo círculo vicioso de «familismo amoral» e clientelismo.</a:t>
            </a:r>
          </a:p>
          <a:p>
            <a:r>
              <a:rPr lang="pt-BR" sz="2800" smtClean="0">
                <a:latin typeface="Arial" pitchFamily="34" charset="0"/>
                <a:cs typeface="Arial" pitchFamily="34" charset="0"/>
              </a:rPr>
              <a:t>No caso do «familismo amoral», as vantagens imediatas materiais do próprio núcleo familiar são maximizados também ao custo de bloquear as formas organizacionais de cooperação social: são os antípodas da </a:t>
            </a:r>
            <a:r>
              <a:rPr lang="pt-BR" sz="2800" b="1" i="1" smtClean="0">
                <a:latin typeface="Arial" pitchFamily="34" charset="0"/>
                <a:cs typeface="Arial" pitchFamily="34" charset="0"/>
              </a:rPr>
              <a:t>civicness</a:t>
            </a:r>
            <a:r>
              <a:rPr lang="pt-BR" sz="2800" i="1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sz="2800" smtClean="0">
                <a:latin typeface="Arial" pitchFamily="34" charset="0"/>
                <a:cs typeface="Arial" pitchFamily="34" charset="0"/>
              </a:rPr>
              <a:t>motor do capital social, invocada por Putnam.</a:t>
            </a:r>
          </a:p>
        </p:txBody>
      </p:sp>
      <p:sp>
        <p:nvSpPr>
          <p:cNvPr id="14339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smtClean="0">
                <a:latin typeface="Arial" pitchFamily="34" charset="0"/>
                <a:cs typeface="Arial" pitchFamily="34" charset="0"/>
              </a:rPr>
              <a:t>Capital social na Itália | 3</a:t>
            </a:r>
            <a:endParaRPr lang="pt-B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Retângulo 4"/>
          <p:cNvSpPr>
            <a:spLocks noChangeArrowheads="1"/>
          </p:cNvSpPr>
          <p:nvPr/>
        </p:nvSpPr>
        <p:spPr bwMode="auto">
          <a:xfrm>
            <a:off x="4763" y="6026150"/>
            <a:ext cx="89598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>
                <a:latin typeface="Arial" pitchFamily="34" charset="0"/>
              </a:rPr>
              <a:t>Putnam, R. D. (1993), </a:t>
            </a:r>
            <a:r>
              <a:rPr lang="it-IT" b="1" i="1">
                <a:latin typeface="Arial" pitchFamily="34" charset="0"/>
              </a:rPr>
              <a:t>La tradizione civica nelle regioni italiane</a:t>
            </a:r>
            <a:r>
              <a:rPr lang="it-IT">
                <a:latin typeface="Arial" pitchFamily="34" charset="0"/>
              </a:rPr>
              <a:t>, Milano: Arnoldo</a:t>
            </a:r>
          </a:p>
          <a:p>
            <a:r>
              <a:rPr lang="en-US">
                <a:latin typeface="Arial" pitchFamily="34" charset="0"/>
              </a:rPr>
              <a:t>Mondadori Editore, tr. it., </a:t>
            </a:r>
            <a:r>
              <a:rPr lang="en-US" b="1" i="1">
                <a:latin typeface="Arial" pitchFamily="34" charset="0"/>
              </a:rPr>
              <a:t>Making Democracy Work </a:t>
            </a:r>
            <a:r>
              <a:rPr lang="en-US">
                <a:latin typeface="Arial" pitchFamily="34" charset="0"/>
              </a:rPr>
              <a:t>(1993), Princeton University Press.</a:t>
            </a:r>
            <a:endParaRPr lang="pt-BR">
              <a:latin typeface="Arial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135888" y="-245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Aula 3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80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Conteúdo 2"/>
          <p:cNvSpPr>
            <a:spLocks noGrp="1"/>
          </p:cNvSpPr>
          <p:nvPr>
            <p:ph idx="1"/>
          </p:nvPr>
        </p:nvSpPr>
        <p:spPr>
          <a:xfrm>
            <a:off x="369888" y="1844675"/>
            <a:ext cx="8229600" cy="3917950"/>
          </a:xfrm>
        </p:spPr>
        <p:txBody>
          <a:bodyPr/>
          <a:lstStyle/>
          <a:p>
            <a:r>
              <a:rPr lang="pt-BR" sz="2800" smtClean="0">
                <a:latin typeface="Arial" pitchFamily="34" charset="0"/>
                <a:cs typeface="Arial" pitchFamily="34" charset="0"/>
              </a:rPr>
              <a:t>Este tipo de «dotação coletiva» se refletiria também nas instituições políticas e no desenvolvimento das relações de mercado.</a:t>
            </a:r>
          </a:p>
          <a:p>
            <a:r>
              <a:rPr lang="pt-BR" sz="2800" smtClean="0">
                <a:latin typeface="Arial" pitchFamily="34" charset="0"/>
                <a:cs typeface="Arial" pitchFamily="34" charset="0"/>
              </a:rPr>
              <a:t>As transações econômicas ocorrem em um tecido ético feito de confiabilidade entre os atores, respeito pelas regras, baixa incidência do comportamento oportunista e lealdade para as instituições.</a:t>
            </a:r>
          </a:p>
        </p:txBody>
      </p:sp>
      <p:sp>
        <p:nvSpPr>
          <p:cNvPr id="1536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smtClean="0">
                <a:latin typeface="Arial" pitchFamily="34" charset="0"/>
                <a:cs typeface="Arial" pitchFamily="34" charset="0"/>
              </a:rPr>
              <a:t>Capital social na Itália | 4</a:t>
            </a:r>
            <a:endParaRPr lang="pt-B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4" name="Retângulo 4"/>
          <p:cNvSpPr>
            <a:spLocks noChangeArrowheads="1"/>
          </p:cNvSpPr>
          <p:nvPr/>
        </p:nvSpPr>
        <p:spPr bwMode="auto">
          <a:xfrm>
            <a:off x="4763" y="6026150"/>
            <a:ext cx="89598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>
                <a:latin typeface="Arial" pitchFamily="34" charset="0"/>
              </a:rPr>
              <a:t>Putnam, R. D. (1993), </a:t>
            </a:r>
            <a:r>
              <a:rPr lang="it-IT" b="1" i="1">
                <a:latin typeface="Arial" pitchFamily="34" charset="0"/>
              </a:rPr>
              <a:t>La tradizione civica nelle regioni italiane</a:t>
            </a:r>
            <a:r>
              <a:rPr lang="it-IT">
                <a:latin typeface="Arial" pitchFamily="34" charset="0"/>
              </a:rPr>
              <a:t>, Milano: Arnoldo</a:t>
            </a:r>
          </a:p>
          <a:p>
            <a:r>
              <a:rPr lang="en-US">
                <a:latin typeface="Arial" pitchFamily="34" charset="0"/>
              </a:rPr>
              <a:t>Mondadori Editore, tr. it., </a:t>
            </a:r>
            <a:r>
              <a:rPr lang="en-US" b="1" i="1">
                <a:latin typeface="Arial" pitchFamily="34" charset="0"/>
              </a:rPr>
              <a:t>Making Democracy Work </a:t>
            </a:r>
            <a:r>
              <a:rPr lang="en-US">
                <a:latin typeface="Arial" pitchFamily="34" charset="0"/>
              </a:rPr>
              <a:t>(1993), Princeton University Press.</a:t>
            </a:r>
            <a:endParaRPr lang="pt-BR">
              <a:latin typeface="Arial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135888" y="-245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Aula 3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80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A fim de detectar o estoque de capital social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nas diferentes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áreas geográficas da Itália, 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Cartocci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 (2007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) –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repetindo o estudo de Putnam (1993) – levanta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 dotação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do estoque de capital social nas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diversas áreas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do país por meio de quatro indicadores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defRPr/>
            </a:pPr>
            <a:endParaRPr lang="pt-BR" sz="1800" dirty="0">
              <a:latin typeface="Arial" pitchFamily="34" charset="0"/>
              <a:cs typeface="Arial" pitchFamily="34" charset="0"/>
            </a:endParaRPr>
          </a:p>
          <a:p>
            <a:pPr>
              <a:buFont typeface="+mj-lt"/>
              <a:buAutoNum type="arabicPeriod"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difusão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de jornais diários;</a:t>
            </a:r>
          </a:p>
          <a:p>
            <a:pPr>
              <a:buFont typeface="+mj-lt"/>
              <a:buAutoNum type="arabicPeriod"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nível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de participação eleitoral;</a:t>
            </a:r>
          </a:p>
          <a:p>
            <a:pPr>
              <a:buFont typeface="+mj-lt"/>
              <a:buAutoNum type="arabicPeriod"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difusão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do associativismo desportivo;</a:t>
            </a:r>
          </a:p>
          <a:p>
            <a:pPr>
              <a:buFont typeface="+mj-lt"/>
              <a:buAutoNum type="arabicPeriod"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difusão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de doações de sangue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tângulo 3"/>
          <p:cNvSpPr>
            <a:spLocks noChangeArrowheads="1"/>
          </p:cNvSpPr>
          <p:nvPr/>
        </p:nvSpPr>
        <p:spPr bwMode="auto">
          <a:xfrm>
            <a:off x="14288" y="6092825"/>
            <a:ext cx="90217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>
                <a:latin typeface="Arial" pitchFamily="34" charset="0"/>
              </a:rPr>
              <a:t>Cartocci R. (2007), </a:t>
            </a:r>
            <a:r>
              <a:rPr lang="it-IT" b="1">
                <a:latin typeface="Arial" pitchFamily="34" charset="0"/>
              </a:rPr>
              <a:t>Mappe del tesoro. Atlante del capitale sociale in Italia</a:t>
            </a:r>
            <a:r>
              <a:rPr lang="it-IT">
                <a:latin typeface="Arial" pitchFamily="34" charset="0"/>
              </a:rPr>
              <a:t>, Bologna: Il Mulino.</a:t>
            </a:r>
            <a:endParaRPr lang="pt-BR">
              <a:latin typeface="Arial" pitchFamily="34" charset="0"/>
            </a:endParaRPr>
          </a:p>
        </p:txBody>
      </p:sp>
      <p:sp>
        <p:nvSpPr>
          <p:cNvPr id="1638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smtClean="0">
                <a:latin typeface="Arial" pitchFamily="34" charset="0"/>
                <a:cs typeface="Arial" pitchFamily="34" charset="0"/>
              </a:rPr>
              <a:t>Capital social na Itália | 5</a:t>
            </a:r>
            <a:endParaRPr lang="pt-B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135888" y="-245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Aula 3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78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484563"/>
          </a:xfrm>
        </p:spPr>
        <p:txBody>
          <a:bodyPr>
            <a:noAutofit/>
          </a:bodyPr>
          <a:lstStyle/>
          <a:p>
            <a:r>
              <a:rPr lang="pt-BR" sz="2100" dirty="0" smtClean="0">
                <a:latin typeface="Arial" pitchFamily="34" charset="0"/>
                <a:cs typeface="Arial" pitchFamily="34" charset="0"/>
              </a:rPr>
              <a:t>Os dois primeiros indicadores buscam revelar aspectos da relação entre os cidadãos e a comunidade política através de meios visíveis («votar») e invisíveis («ler o jornal») de participação política.</a:t>
            </a:r>
          </a:p>
          <a:p>
            <a:r>
              <a:rPr lang="pt-BR" sz="2100" dirty="0" smtClean="0">
                <a:latin typeface="Arial" pitchFamily="34" charset="0"/>
                <a:cs typeface="Arial" pitchFamily="34" charset="0"/>
              </a:rPr>
              <a:t>Os outros dois indicadores visam demonstrar uma forma mais direta de expressão do senso de obrigação com os outros, verificando a disposição voluntária de </a:t>
            </a:r>
            <a:r>
              <a:rPr lang="pt-BR" sz="2100" b="1" u="sng" dirty="0" smtClean="0">
                <a:latin typeface="Arial" pitchFamily="34" charset="0"/>
                <a:cs typeface="Arial" pitchFamily="34" charset="0"/>
              </a:rPr>
              <a:t>doação do tempo</a:t>
            </a:r>
            <a:r>
              <a:rPr lang="pt-BR" sz="2100" dirty="0" smtClean="0">
                <a:latin typeface="Arial" pitchFamily="34" charset="0"/>
                <a:cs typeface="Arial" pitchFamily="34" charset="0"/>
              </a:rPr>
              <a:t>, como dirigente ou treinador de associações desportivas sem fins lucrativos, e do sangue.</a:t>
            </a:r>
          </a:p>
          <a:p>
            <a:r>
              <a:rPr lang="pt-BR" sz="2100" dirty="0" smtClean="0">
                <a:latin typeface="Arial" pitchFamily="34" charset="0"/>
                <a:cs typeface="Arial" pitchFamily="34" charset="0"/>
              </a:rPr>
              <a:t>A validade desses indicadores é a de ser capaz de compreender a dimensão «</a:t>
            </a:r>
            <a:r>
              <a:rPr lang="pt-BR" sz="2100" dirty="0" err="1" smtClean="0">
                <a:latin typeface="Arial" pitchFamily="34" charset="0"/>
                <a:cs typeface="Arial" pitchFamily="34" charset="0"/>
              </a:rPr>
              <a:t>oblativa</a:t>
            </a:r>
            <a:r>
              <a:rPr lang="pt-BR" sz="2100" dirty="0" smtClean="0">
                <a:latin typeface="Arial" pitchFamily="34" charset="0"/>
                <a:cs typeface="Arial" pitchFamily="34" charset="0"/>
              </a:rPr>
              <a:t>», ponto crucial do argumento de </a:t>
            </a:r>
            <a:r>
              <a:rPr lang="pt-BR" sz="2100" dirty="0" err="1" smtClean="0">
                <a:latin typeface="Arial" pitchFamily="34" charset="0"/>
                <a:cs typeface="Arial" pitchFamily="34" charset="0"/>
              </a:rPr>
              <a:t>Cartocci</a:t>
            </a:r>
            <a:r>
              <a:rPr lang="pt-BR" sz="2100" dirty="0" smtClean="0">
                <a:latin typeface="Arial" pitchFamily="34" charset="0"/>
                <a:cs typeface="Arial" pitchFamily="34" charset="0"/>
              </a:rPr>
              <a:t>, entendida como atitude à doação voluntária para os outros.</a:t>
            </a:r>
          </a:p>
        </p:txBody>
      </p:sp>
      <p:sp>
        <p:nvSpPr>
          <p:cNvPr id="17411" name="Retângulo 3"/>
          <p:cNvSpPr>
            <a:spLocks noChangeArrowheads="1"/>
          </p:cNvSpPr>
          <p:nvPr/>
        </p:nvSpPr>
        <p:spPr bwMode="auto">
          <a:xfrm>
            <a:off x="107950" y="5934075"/>
            <a:ext cx="90360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>
                <a:latin typeface="Arial" pitchFamily="34" charset="0"/>
              </a:rPr>
              <a:t>Cartocci R. (2007), </a:t>
            </a:r>
            <a:r>
              <a:rPr lang="it-IT" b="1">
                <a:latin typeface="Arial" pitchFamily="34" charset="0"/>
              </a:rPr>
              <a:t>Mappe del tesoro. Atlante del capitale sociale in Italia</a:t>
            </a:r>
            <a:r>
              <a:rPr lang="it-IT">
                <a:latin typeface="Arial" pitchFamily="34" charset="0"/>
              </a:rPr>
              <a:t>, Bologna: Il Mulino.</a:t>
            </a:r>
            <a:endParaRPr lang="pt-BR">
              <a:latin typeface="Arial" pitchFamily="34" charset="0"/>
            </a:endParaRPr>
          </a:p>
        </p:txBody>
      </p:sp>
      <p:sp>
        <p:nvSpPr>
          <p:cNvPr id="1741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Capital social na Itália | 6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135888" y="-245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Aula 3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49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549525"/>
          </a:xfrm>
        </p:spPr>
        <p:txBody>
          <a:bodyPr>
            <a:noAutofit/>
          </a:bodyPr>
          <a:lstStyle/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A respeito do trabalho de Putnam o mérito de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Cartocci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é duplo: usa uma família de indicadores mais recentes (1999 -2002) e desenvolve uma análise mais específica: passa do nível regional ao provincial (103 casos contra  20).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geografia do capital social apresenta uma forte divisão na Itália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, com um acúmulo de capital social muito maior nas províncias do Norte em relação às do sul.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A pesquisa indica também uma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forte correlação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(r = 0,93) entre o índice de capital social e o produto interno bruto per capita (no nível provincial).</a:t>
            </a:r>
          </a:p>
        </p:txBody>
      </p:sp>
      <p:sp>
        <p:nvSpPr>
          <p:cNvPr id="18435" name="Retângulo 3"/>
          <p:cNvSpPr>
            <a:spLocks noChangeArrowheads="1"/>
          </p:cNvSpPr>
          <p:nvPr/>
        </p:nvSpPr>
        <p:spPr bwMode="auto">
          <a:xfrm>
            <a:off x="-19050" y="6248400"/>
            <a:ext cx="9156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>
                <a:latin typeface="Arial" pitchFamily="34" charset="0"/>
              </a:rPr>
              <a:t>Cartocci R. (2007), </a:t>
            </a:r>
            <a:r>
              <a:rPr lang="it-IT" b="1">
                <a:latin typeface="Arial" pitchFamily="34" charset="0"/>
              </a:rPr>
              <a:t>Mappe del tesoro. Atlante del capitale sociale in Italia</a:t>
            </a:r>
            <a:r>
              <a:rPr lang="it-IT">
                <a:latin typeface="Arial" pitchFamily="34" charset="0"/>
              </a:rPr>
              <a:t>, Bologna: Il Mulino.</a:t>
            </a:r>
            <a:endParaRPr lang="pt-BR">
              <a:latin typeface="Arial" pitchFamily="34" charset="0"/>
            </a:endParaRPr>
          </a:p>
        </p:txBody>
      </p:sp>
      <p:sp>
        <p:nvSpPr>
          <p:cNvPr id="1843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Capital social na Itália | 7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135888" y="-245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Aula 3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41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smtClean="0">
                <a:latin typeface="Arial" pitchFamily="34" charset="0"/>
                <a:cs typeface="Arial" pitchFamily="34" charset="0"/>
              </a:rPr>
              <a:t>Familismo amoral | 2</a:t>
            </a:r>
            <a:endParaRPr lang="pt-B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4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Como observa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Banfield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(1958: 63), a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percepção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que a população em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Montegrano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– na verdade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tratate-se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da cidade de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Chiaromonte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– tem de sua existência miserável pode ser atribuída, especialmente, à sua 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imagem</a:t>
            </a:r>
            <a:r>
              <a:rPr lang="pt-PT" sz="2400" dirty="0" smtClean="0"/>
              <a:t> de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status de camponeses e a uma concepção de </a:t>
            </a:r>
            <a:r>
              <a:rPr lang="pt-BR" sz="2400" b="1" u="sng" dirty="0" smtClean="0">
                <a:latin typeface="Arial" pitchFamily="34" charset="0"/>
                <a:cs typeface="Arial" pitchFamily="34" charset="0"/>
              </a:rPr>
              <a:t>vida fatalista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, segundo a qual as condições concretas de existência estão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fora do controle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do indivíduo ordinário (sendo atribuídas a instâncias extraordinárias, como o desígnio divino, o destino, a sorte ou o azar).</a:t>
            </a:r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-12700" y="6211888"/>
            <a:ext cx="94678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dirty="0">
                <a:latin typeface="Arial" pitchFamily="34" charset="0"/>
              </a:rPr>
              <a:t>BANFIELD, Edward C. (1958), </a:t>
            </a:r>
            <a:r>
              <a:rPr lang="en-US" b="1" dirty="0">
                <a:latin typeface="Arial" pitchFamily="34" charset="0"/>
              </a:rPr>
              <a:t>The moral basis of a backward society</a:t>
            </a:r>
            <a:r>
              <a:rPr lang="en-US" dirty="0">
                <a:latin typeface="Arial" pitchFamily="34" charset="0"/>
              </a:rPr>
              <a:t>. Nova York, The Free Press.</a:t>
            </a:r>
            <a:endParaRPr lang="pt-B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5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1901056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pt-BR" sz="2400" dirty="0" smtClean="0">
                <a:latin typeface="Arial" pitchFamily="34" charset="0"/>
                <a:cs typeface="Arial" pitchFamily="34" charset="0"/>
              </a:rPr>
              <a:t>Putnam define o «capital social» de acordo com «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 confiança, as normas que governam a coexistência, as redes de associacionismo cívico, os elementos que melhoram a eficiência da organização social fomentando iniciativas levadas de comum acordo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».</a:t>
            </a:r>
          </a:p>
        </p:txBody>
      </p:sp>
      <p:sp>
        <p:nvSpPr>
          <p:cNvPr id="3075" name="Retângulo 3"/>
          <p:cNvSpPr>
            <a:spLocks noChangeArrowheads="1"/>
          </p:cNvSpPr>
          <p:nvPr/>
        </p:nvSpPr>
        <p:spPr bwMode="auto">
          <a:xfrm>
            <a:off x="0" y="5773738"/>
            <a:ext cx="90360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600">
                <a:latin typeface="Arial" pitchFamily="34" charset="0"/>
              </a:rPr>
              <a:t>Putnam, R. D. (1993), </a:t>
            </a:r>
            <a:r>
              <a:rPr lang="it-IT" sz="1600" b="1" i="1">
                <a:latin typeface="Arial" pitchFamily="34" charset="0"/>
              </a:rPr>
              <a:t>La tradizione civica nelle regioni italiane</a:t>
            </a:r>
            <a:r>
              <a:rPr lang="it-IT" sz="1600">
                <a:latin typeface="Arial" pitchFamily="34" charset="0"/>
              </a:rPr>
              <a:t>, Milano: Arnoldo Mondadori Editore, </a:t>
            </a:r>
            <a:r>
              <a:rPr lang="it-IT" sz="1600" b="1" i="1">
                <a:latin typeface="Arial" pitchFamily="34" charset="0"/>
              </a:rPr>
              <a:t>Making Democracy Work</a:t>
            </a:r>
            <a:r>
              <a:rPr lang="it-IT" sz="1600" b="1">
                <a:latin typeface="Arial" pitchFamily="34" charset="0"/>
              </a:rPr>
              <a:t> </a:t>
            </a:r>
            <a:r>
              <a:rPr lang="it-IT" sz="1600">
                <a:latin typeface="Arial" pitchFamily="34" charset="0"/>
              </a:rPr>
              <a:t>(1993), Princeton University Press.</a:t>
            </a:r>
          </a:p>
          <a:p>
            <a:r>
              <a:rPr lang="en-US" sz="1600">
                <a:latin typeface="Arial" pitchFamily="34" charset="0"/>
              </a:rPr>
              <a:t>Portes, A. (2000), </a:t>
            </a:r>
            <a:r>
              <a:rPr lang="en-US" sz="1600" b="1">
                <a:latin typeface="Arial" pitchFamily="34" charset="0"/>
              </a:rPr>
              <a:t>The Two Meanings of Social Capital</a:t>
            </a:r>
            <a:r>
              <a:rPr lang="en-US" sz="1600">
                <a:latin typeface="Arial" pitchFamily="34" charset="0"/>
              </a:rPr>
              <a:t>, Sociological Forum, Vol. 15, No. 1 (Mar., 2000), pp. 1-12.</a:t>
            </a:r>
            <a:endParaRPr lang="pt-BR" sz="1600">
              <a:latin typeface="Arial" pitchFamily="34" charset="0"/>
            </a:endParaRPr>
          </a:p>
        </p:txBody>
      </p:sp>
      <p:sp>
        <p:nvSpPr>
          <p:cNvPr id="307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4000" b="1" smtClean="0">
                <a:latin typeface="Arial" pitchFamily="34" charset="0"/>
                <a:cs typeface="Arial" pitchFamily="34" charset="0"/>
              </a:rPr>
              <a:t>Indicadores de capital social | 1 </a:t>
            </a:r>
          </a:p>
        </p:txBody>
      </p:sp>
      <p:sp>
        <p:nvSpPr>
          <p:cNvPr id="5" name="Retângulo 4"/>
          <p:cNvSpPr/>
          <p:nvPr/>
        </p:nvSpPr>
        <p:spPr>
          <a:xfrm>
            <a:off x="1115616" y="4437112"/>
            <a:ext cx="69847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De acordo com Portes, conceito de capital social, «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se torna multidimensional, mutável, nos níveis e unidades de análise, nas metodologias de pesquisas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».</a:t>
            </a:r>
          </a:p>
        </p:txBody>
      </p:sp>
      <p:sp>
        <p:nvSpPr>
          <p:cNvPr id="6" name="Seta para baixo 5"/>
          <p:cNvSpPr/>
          <p:nvPr/>
        </p:nvSpPr>
        <p:spPr>
          <a:xfrm>
            <a:off x="4067944" y="3429000"/>
            <a:ext cx="1080120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642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8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buNone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“De modo geral, você diria que se pode confiar na maioria das pessoas ou que se deve ser muito cuidadoso no relacionamento com as pessoas?” </a:t>
            </a:r>
          </a:p>
          <a:p>
            <a:pPr algn="ctr" eaLnBrk="1" fontAlgn="auto" hangingPunct="1">
              <a:spcAft>
                <a:spcPts val="0"/>
              </a:spcAft>
              <a:buNone/>
              <a:defRPr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Aft>
                <a:spcPts val="0"/>
              </a:spcAft>
              <a:buNone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A porcentagem de pessoas que responderam “sim” constitui a nossa medida internacional de confiança social. </a:t>
            </a:r>
          </a:p>
          <a:p>
            <a:pPr algn="ctr" eaLnBrk="1" fontAlgn="auto" hangingPunct="1">
              <a:spcAft>
                <a:spcPts val="0"/>
              </a:spcAft>
              <a:buNone/>
              <a:defRPr/>
            </a:pPr>
            <a:endParaRPr lang="pt-BR" sz="1100" dirty="0" smtClean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Os países do mundo com mais alta confiança estão na Escandinávia; muitos dos países com menor confiança estão na América Latina.</a:t>
            </a:r>
            <a:endParaRPr lang="it-IT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Rectangle 1"/>
          <p:cNvSpPr>
            <a:spLocks noChangeArrowheads="1"/>
          </p:cNvSpPr>
          <p:nvPr/>
        </p:nvSpPr>
        <p:spPr bwMode="auto">
          <a:xfrm>
            <a:off x="0" y="6021388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t-BR" sz="1600">
                <a:latin typeface="Arial" pitchFamily="34" charset="0"/>
              </a:rPr>
              <a:t>Power, Timothy J. and González, Júlio, </a:t>
            </a:r>
            <a:r>
              <a:rPr lang="pt-BR" sz="1600" b="1">
                <a:latin typeface="Arial" pitchFamily="34" charset="0"/>
              </a:rPr>
              <a:t>Cultura política, capital social e percepções sobre corrupção: uma investigação quantitativa em nível mundial</a:t>
            </a:r>
            <a:r>
              <a:rPr lang="pt-BR" sz="1600">
                <a:latin typeface="Arial" pitchFamily="34" charset="0"/>
              </a:rPr>
              <a:t>. Rev. Sociol. Polit., Nov 2003, no.21, p.51-69.</a:t>
            </a:r>
          </a:p>
        </p:txBody>
      </p:sp>
      <p:sp>
        <p:nvSpPr>
          <p:cNvPr id="410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4000" b="1" smtClean="0">
                <a:latin typeface="Arial" pitchFamily="34" charset="0"/>
                <a:cs typeface="Arial" pitchFamily="34" charset="0"/>
              </a:rPr>
              <a:t>Indicadores de capital social | 2 </a:t>
            </a:r>
          </a:p>
        </p:txBody>
      </p:sp>
      <p:sp>
        <p:nvSpPr>
          <p:cNvPr id="5" name="Seta para baixo 4"/>
          <p:cNvSpPr/>
          <p:nvPr/>
        </p:nvSpPr>
        <p:spPr>
          <a:xfrm>
            <a:off x="4427984" y="2780928"/>
            <a:ext cx="50405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139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/>
        </p:nvSpPr>
        <p:spPr bwMode="auto">
          <a:xfrm>
            <a:off x="107950" y="5961063"/>
            <a:ext cx="9144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t-BR">
                <a:latin typeface="Arial" pitchFamily="34" charset="0"/>
              </a:rPr>
              <a:t>Power, Timothy J. and González, Júlio Cultura política, </a:t>
            </a:r>
            <a:r>
              <a:rPr lang="pt-BR" b="1">
                <a:latin typeface="Arial" pitchFamily="34" charset="0"/>
              </a:rPr>
              <a:t>Capital social e percepções sobre corrupção: uma investigação quantitativa em nível mundial</a:t>
            </a:r>
            <a:r>
              <a:rPr lang="pt-BR">
                <a:latin typeface="Arial" pitchFamily="34" charset="0"/>
              </a:rPr>
              <a:t>. Rev. Sociol. Polit., Nov 2003, no.21, p.51-69.</a:t>
            </a:r>
          </a:p>
        </p:txBody>
      </p:sp>
      <p:sp>
        <p:nvSpPr>
          <p:cNvPr id="512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4000" b="1" smtClean="0">
                <a:latin typeface="Arial" pitchFamily="34" charset="0"/>
                <a:cs typeface="Arial" pitchFamily="34" charset="0"/>
              </a:rPr>
              <a:t>Indicadores de capital social | 3 </a:t>
            </a: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8" y="1081088"/>
            <a:ext cx="8047037" cy="487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8633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908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Arial" pitchFamily="34" charset="0"/>
              <a:buNone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	Putnam desenvolve diferentes medidas do conceito de «capital social»: 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	1. a fração de pessoas que tinham servido em uma organização local de voluntariado;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	2. os afiliados a uma organização local de voluntariado; 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	3. o número de reuniões destas associações; 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	4. o número de reuniões públicas assistidas por cada pessoa; 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	5. as horas passadas em casa de amigos;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	6. a participação eleitoral.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	7. [...]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eaLnBrk="1" hangingPunct="1">
              <a:buFont typeface="Arial" pitchFamily="34" charset="0"/>
              <a:buNone/>
            </a:pPr>
            <a:r>
              <a:rPr lang="pt-PT" sz="2000" dirty="0" smtClean="0">
                <a:latin typeface="Arial" pitchFamily="34" charset="0"/>
                <a:cs typeface="Arial" pitchFamily="34" charset="0"/>
              </a:rPr>
              <a:t>	Por razões de simplicidade, essas medidas são combinadas em </a:t>
            </a:r>
            <a:r>
              <a:rPr lang="pt-PT" sz="2000" b="1" u="sng" dirty="0" smtClean="0">
                <a:latin typeface="Arial" pitchFamily="34" charset="0"/>
                <a:cs typeface="Arial" pitchFamily="34" charset="0"/>
              </a:rPr>
              <a:t>uma única medida (index de capital social). </a:t>
            </a:r>
            <a:endParaRPr lang="it-IT" sz="2000" b="1" u="sng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 </a:t>
            </a:r>
            <a:endParaRPr lang="it-IT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30163" y="6273800"/>
            <a:ext cx="914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1600">
                <a:solidFill>
                  <a:srgbClr val="000000"/>
                </a:solidFill>
                <a:latin typeface="Arial" pitchFamily="34" charset="0"/>
              </a:rPr>
              <a:t>	Robert Putnam (2000), </a:t>
            </a:r>
            <a:r>
              <a:rPr lang="en-US" sz="1600" b="1">
                <a:solidFill>
                  <a:srgbClr val="000000"/>
                </a:solidFill>
                <a:latin typeface="Arial" pitchFamily="34" charset="0"/>
              </a:rPr>
              <a:t>Bowling Alone: The collapse and Revival of American Community</a:t>
            </a:r>
            <a:r>
              <a:rPr lang="en-US" sz="1600">
                <a:solidFill>
                  <a:srgbClr val="000000"/>
                </a:solidFill>
                <a:latin typeface="Arial" pitchFamily="34" charset="0"/>
              </a:rPr>
              <a:t>, New York: Simon and Schuster. </a:t>
            </a:r>
            <a:endParaRPr lang="it-IT" sz="16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17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O capital social nos EUA | 1</a:t>
            </a:r>
            <a:endParaRPr lang="it-IT" sz="4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90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tângulo 3"/>
          <p:cNvSpPr>
            <a:spLocks noChangeArrowheads="1"/>
          </p:cNvSpPr>
          <p:nvPr/>
        </p:nvSpPr>
        <p:spPr bwMode="auto">
          <a:xfrm>
            <a:off x="684213" y="1538288"/>
            <a:ext cx="8137525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800" b="1" dirty="0">
                <a:latin typeface="Arial" pitchFamily="34" charset="0"/>
              </a:rPr>
              <a:t>«</a:t>
            </a:r>
            <a:r>
              <a:rPr lang="pt-BR" sz="2800" b="1" dirty="0" err="1">
                <a:latin typeface="Arial" pitchFamily="34" charset="0"/>
              </a:rPr>
              <a:t>Bowling</a:t>
            </a:r>
            <a:r>
              <a:rPr lang="pt-BR" sz="2800" b="1" dirty="0">
                <a:latin typeface="Arial" pitchFamily="34" charset="0"/>
              </a:rPr>
              <a:t> </a:t>
            </a:r>
            <a:r>
              <a:rPr lang="pt-BR" sz="2800" b="1" dirty="0" err="1">
                <a:latin typeface="Arial" pitchFamily="34" charset="0"/>
              </a:rPr>
              <a:t>Alone</a:t>
            </a:r>
            <a:r>
              <a:rPr lang="pt-BR" sz="2800" b="1" dirty="0">
                <a:latin typeface="Arial" pitchFamily="34" charset="0"/>
              </a:rPr>
              <a:t>»</a:t>
            </a:r>
            <a:endParaRPr lang="pt-BR" sz="2800" dirty="0">
              <a:latin typeface="Arial" pitchFamily="34" charset="0"/>
            </a:endParaRPr>
          </a:p>
          <a:p>
            <a:pPr algn="ctr"/>
            <a:r>
              <a:rPr lang="pt-BR" sz="2800" dirty="0">
                <a:latin typeface="Arial" pitchFamily="34" charset="0"/>
              </a:rPr>
              <a:t>Conforme Putnam, ao </a:t>
            </a:r>
            <a:r>
              <a:rPr lang="pt-BR" sz="2800" b="1" dirty="0">
                <a:latin typeface="Arial" pitchFamily="34" charset="0"/>
              </a:rPr>
              <a:t>aumentar o número de jogadores de </a:t>
            </a:r>
            <a:r>
              <a:rPr lang="pt-BR" sz="2800" b="1" dirty="0" err="1">
                <a:latin typeface="Arial" pitchFamily="34" charset="0"/>
              </a:rPr>
              <a:t>bowling</a:t>
            </a:r>
            <a:r>
              <a:rPr lang="pt-BR" sz="2800" b="1" dirty="0">
                <a:latin typeface="Arial" pitchFamily="34" charset="0"/>
              </a:rPr>
              <a:t>, diminuem os afiliados nas associações de </a:t>
            </a:r>
            <a:r>
              <a:rPr lang="pt-BR" sz="2800" b="1" dirty="0" err="1">
                <a:latin typeface="Arial" pitchFamily="34" charset="0"/>
              </a:rPr>
              <a:t>bowling</a:t>
            </a:r>
            <a:r>
              <a:rPr lang="pt-BR" sz="2800" b="1" dirty="0">
                <a:latin typeface="Arial" pitchFamily="34" charset="0"/>
              </a:rPr>
              <a:t> </a:t>
            </a:r>
            <a:r>
              <a:rPr lang="pt-BR" sz="2800" dirty="0">
                <a:latin typeface="Arial" pitchFamily="34" charset="0"/>
              </a:rPr>
              <a:t>(indicador de capital social).</a:t>
            </a:r>
          </a:p>
          <a:p>
            <a:pPr algn="ctr"/>
            <a:r>
              <a:rPr lang="pt-BR" sz="2800" dirty="0">
                <a:latin typeface="Arial" pitchFamily="34" charset="0"/>
              </a:rPr>
              <a:t> </a:t>
            </a:r>
          </a:p>
          <a:p>
            <a:pPr algn="ctr"/>
            <a:endParaRPr lang="it-IT" sz="2800" dirty="0">
              <a:latin typeface="Arial" pitchFamily="34" charset="0"/>
            </a:endParaRPr>
          </a:p>
          <a:p>
            <a:pPr algn="ctr"/>
            <a:endParaRPr lang="pt-BR" sz="2800" dirty="0">
              <a:latin typeface="Arial" pitchFamily="34" charset="0"/>
            </a:endParaRPr>
          </a:p>
          <a:p>
            <a:pPr algn="ctr"/>
            <a:r>
              <a:rPr lang="pt-BR" sz="2800" dirty="0">
                <a:latin typeface="Arial" pitchFamily="34" charset="0"/>
              </a:rPr>
              <a:t>De forma geral, observa-se então uma tendência rumo ao individualismo. </a:t>
            </a:r>
          </a:p>
        </p:txBody>
      </p:sp>
      <p:sp>
        <p:nvSpPr>
          <p:cNvPr id="8195" name="Retângulo 4"/>
          <p:cNvSpPr>
            <a:spLocks noChangeArrowheads="1"/>
          </p:cNvSpPr>
          <p:nvPr/>
        </p:nvSpPr>
        <p:spPr bwMode="auto">
          <a:xfrm>
            <a:off x="0" y="6197600"/>
            <a:ext cx="916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pitchFamily="34" charset="0"/>
              </a:rPr>
              <a:t>Robert Putnam (2000), </a:t>
            </a:r>
            <a:r>
              <a:rPr lang="en-US" b="1">
                <a:latin typeface="Arial" pitchFamily="34" charset="0"/>
              </a:rPr>
              <a:t>Bowling Alone: The collapse and Revival of American Community</a:t>
            </a:r>
            <a:r>
              <a:rPr lang="en-US">
                <a:latin typeface="Arial" pitchFamily="34" charset="0"/>
              </a:rPr>
              <a:t>, New York: Simon and Schuster.</a:t>
            </a:r>
            <a:endParaRPr lang="pt-BR">
              <a:latin typeface="Arial" pitchFamily="34" charset="0"/>
            </a:endParaRPr>
          </a:p>
        </p:txBody>
      </p:sp>
      <p:sp>
        <p:nvSpPr>
          <p:cNvPr id="819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O capital social nos EUA | 2</a:t>
            </a:r>
            <a:endParaRPr lang="it-IT" sz="4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eta para baixo 1"/>
          <p:cNvSpPr/>
          <p:nvPr/>
        </p:nvSpPr>
        <p:spPr>
          <a:xfrm>
            <a:off x="4211960" y="3861048"/>
            <a:ext cx="863724" cy="9286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311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Imagem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96752"/>
            <a:ext cx="7848600" cy="514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O capital social nos EUA | 3</a:t>
            </a:r>
            <a:endParaRPr lang="it-IT" sz="4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20" name="Retângulo 4"/>
          <p:cNvSpPr>
            <a:spLocks noChangeArrowheads="1"/>
          </p:cNvSpPr>
          <p:nvPr/>
        </p:nvSpPr>
        <p:spPr bwMode="auto">
          <a:xfrm>
            <a:off x="0" y="6197600"/>
            <a:ext cx="916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Arial" pitchFamily="34" charset="0"/>
              </a:rPr>
              <a:t>Robert Putnam (2000), </a:t>
            </a:r>
            <a:r>
              <a:rPr lang="en-US" b="1" dirty="0">
                <a:latin typeface="Arial" pitchFamily="34" charset="0"/>
              </a:rPr>
              <a:t>Bowling Alone: The collapse and Revival of American Community</a:t>
            </a:r>
            <a:r>
              <a:rPr lang="en-US" dirty="0">
                <a:latin typeface="Arial" pitchFamily="34" charset="0"/>
              </a:rPr>
              <a:t>, New York: Simon and Schuster.</a:t>
            </a:r>
            <a:endParaRPr lang="pt-BR" dirty="0">
              <a:latin typeface="Arial" pitchFamily="34" charset="0"/>
            </a:endParaRPr>
          </a:p>
        </p:txBody>
      </p:sp>
      <p:cxnSp>
        <p:nvCxnSpPr>
          <p:cNvPr id="6" name="Conector de seta reta 5"/>
          <p:cNvCxnSpPr/>
          <p:nvPr/>
        </p:nvCxnSpPr>
        <p:spPr>
          <a:xfrm flipH="1">
            <a:off x="6876256" y="3284984"/>
            <a:ext cx="1008112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7956376" y="2780928"/>
            <a:ext cx="10801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latin typeface="Arial" pitchFamily="34" charset="0"/>
                <a:cs typeface="Arial" pitchFamily="34" charset="0"/>
              </a:rPr>
              <a:t>Valor médio de afiliados (%)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33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Imagem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5200" y="1109663"/>
            <a:ext cx="7213600" cy="504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O capital social nos EUA | 4</a:t>
            </a:r>
            <a:endParaRPr lang="it-IT" sz="4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0" y="6197600"/>
            <a:ext cx="916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Arial" pitchFamily="34" charset="0"/>
              </a:rPr>
              <a:t>Robert Putnam (2000), </a:t>
            </a:r>
            <a:r>
              <a:rPr lang="en-US" b="1" dirty="0">
                <a:latin typeface="Arial" pitchFamily="34" charset="0"/>
              </a:rPr>
              <a:t>Bowling Alone: The collapse and Revival of American Community</a:t>
            </a:r>
            <a:r>
              <a:rPr lang="en-US" dirty="0">
                <a:latin typeface="Arial" pitchFamily="34" charset="0"/>
              </a:rPr>
              <a:t>, New York: Simon and Schuster.</a:t>
            </a:r>
            <a:endParaRPr lang="pt-B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92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m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6263" y="1101372"/>
            <a:ext cx="8028185" cy="4937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O capital social nos EUA | 5</a:t>
            </a:r>
            <a:endParaRPr lang="it-IT" sz="4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0" y="6197600"/>
            <a:ext cx="916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Arial" pitchFamily="34" charset="0"/>
              </a:rPr>
              <a:t>Robert Putnam (2000), </a:t>
            </a:r>
            <a:r>
              <a:rPr lang="en-US" b="1" dirty="0">
                <a:latin typeface="Arial" pitchFamily="34" charset="0"/>
              </a:rPr>
              <a:t>Bowling Alone: The collapse and Revival of American Community</a:t>
            </a:r>
            <a:r>
              <a:rPr lang="en-US" dirty="0">
                <a:latin typeface="Arial" pitchFamily="34" charset="0"/>
              </a:rPr>
              <a:t>, New York: Simon and Schuster.</a:t>
            </a:r>
            <a:endParaRPr lang="pt-B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03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52736"/>
            <a:ext cx="8858250" cy="541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31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O capital social nos EUA | 7</a:t>
            </a:r>
            <a:endParaRPr lang="it-IT" sz="4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0" y="6197600"/>
            <a:ext cx="916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Arial" pitchFamily="34" charset="0"/>
              </a:rPr>
              <a:t>Robert Putnam (2000), </a:t>
            </a:r>
            <a:r>
              <a:rPr lang="en-US" b="1" dirty="0">
                <a:latin typeface="Arial" pitchFamily="34" charset="0"/>
              </a:rPr>
              <a:t>Bowling Alone: The collapse and Revival of American Community</a:t>
            </a:r>
            <a:r>
              <a:rPr lang="en-US" dirty="0">
                <a:latin typeface="Arial" pitchFamily="34" charset="0"/>
              </a:rPr>
              <a:t>, New York: Simon and Schuster.</a:t>
            </a:r>
            <a:endParaRPr lang="pt-B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5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9950" y="1222375"/>
            <a:ext cx="7662863" cy="515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34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O capital social nos EUA | 8</a:t>
            </a:r>
            <a:endParaRPr lang="it-IT" sz="4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0" y="6197600"/>
            <a:ext cx="916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Arial" pitchFamily="34" charset="0"/>
              </a:rPr>
              <a:t>Robert Putnam (2000), </a:t>
            </a:r>
            <a:r>
              <a:rPr lang="en-US" b="1" dirty="0">
                <a:latin typeface="Arial" pitchFamily="34" charset="0"/>
              </a:rPr>
              <a:t>Bowling Alone: The collapse and Revival of American Community</a:t>
            </a:r>
            <a:r>
              <a:rPr lang="en-US" dirty="0">
                <a:latin typeface="Arial" pitchFamily="34" charset="0"/>
              </a:rPr>
              <a:t>, New York: Simon and Schuster.</a:t>
            </a:r>
            <a:endParaRPr lang="pt-B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57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32263"/>
          </a:xfrm>
        </p:spPr>
        <p:txBody>
          <a:bodyPr/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Desta forma, o «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montegranese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» passa sua vida numa espécie de circuito contínuo de descontinuidade, onde o futuro mais imediato é inacessível à prospecção ou ao planejamento.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Para usar uma expressão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típica em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Montegrano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, «o futuro a Deus pertence».</a:t>
            </a:r>
          </a:p>
        </p:txBody>
      </p:sp>
      <p:sp>
        <p:nvSpPr>
          <p:cNvPr id="11267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smtClean="0">
                <a:latin typeface="Arial" pitchFamily="34" charset="0"/>
                <a:cs typeface="Arial" pitchFamily="34" charset="0"/>
              </a:rPr>
              <a:t>Familismo amoral | 3</a:t>
            </a:r>
            <a:endParaRPr lang="pt-B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8" name="Retângulo 4"/>
          <p:cNvSpPr>
            <a:spLocks noChangeArrowheads="1"/>
          </p:cNvSpPr>
          <p:nvPr/>
        </p:nvSpPr>
        <p:spPr bwMode="auto">
          <a:xfrm>
            <a:off x="0" y="5780782"/>
            <a:ext cx="915642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600" dirty="0">
                <a:latin typeface="Arial" pitchFamily="34" charset="0"/>
              </a:rPr>
              <a:t>BANFIELD, Edward C. (1958), </a:t>
            </a:r>
            <a:r>
              <a:rPr lang="en-US" sz="1600" b="1" dirty="0">
                <a:latin typeface="Arial" pitchFamily="34" charset="0"/>
              </a:rPr>
              <a:t>The moral basis of a backward society</a:t>
            </a:r>
            <a:r>
              <a:rPr lang="en-US" sz="1600" dirty="0">
                <a:latin typeface="Arial" pitchFamily="34" charset="0"/>
              </a:rPr>
              <a:t>. Nova York, The Free Press.</a:t>
            </a:r>
          </a:p>
          <a:p>
            <a:r>
              <a:rPr lang="pt-BR" sz="1600" dirty="0">
                <a:latin typeface="Arial" pitchFamily="34" charset="0"/>
              </a:rPr>
              <a:t>ESTEVES, Paulo Luiz </a:t>
            </a:r>
            <a:r>
              <a:rPr lang="pt-BR" sz="1600" dirty="0" err="1" smtClean="0">
                <a:latin typeface="Arial" pitchFamily="34" charset="0"/>
              </a:rPr>
              <a:t>MorEUAx</a:t>
            </a:r>
            <a:r>
              <a:rPr lang="pt-BR" sz="1600" dirty="0" smtClean="0">
                <a:latin typeface="Arial" pitchFamily="34" charset="0"/>
              </a:rPr>
              <a:t> </a:t>
            </a:r>
            <a:r>
              <a:rPr lang="pt-BR" sz="1600" dirty="0">
                <a:latin typeface="Arial" pitchFamily="34" charset="0"/>
              </a:rPr>
              <a:t>Lavigne. </a:t>
            </a:r>
            <a:r>
              <a:rPr lang="pt-BR" sz="1600" b="1" dirty="0">
                <a:latin typeface="Arial" pitchFamily="34" charset="0"/>
              </a:rPr>
              <a:t>Cordialidade e </a:t>
            </a:r>
            <a:r>
              <a:rPr lang="pt-BR" sz="1600" b="1" dirty="0" err="1">
                <a:latin typeface="Arial" pitchFamily="34" charset="0"/>
              </a:rPr>
              <a:t>familismo</a:t>
            </a:r>
            <a:r>
              <a:rPr lang="pt-BR" sz="1600" b="1" dirty="0">
                <a:latin typeface="Arial" pitchFamily="34" charset="0"/>
              </a:rPr>
              <a:t> amoral: os dilemas da modernização</a:t>
            </a:r>
            <a:r>
              <a:rPr lang="pt-BR" sz="1600" dirty="0">
                <a:latin typeface="Arial" pitchFamily="34" charset="0"/>
              </a:rPr>
              <a:t>. Rev. bras. </a:t>
            </a:r>
            <a:r>
              <a:rPr lang="pt-BR" sz="1600" dirty="0" err="1">
                <a:latin typeface="Arial" pitchFamily="34" charset="0"/>
              </a:rPr>
              <a:t>Ci</a:t>
            </a:r>
            <a:r>
              <a:rPr lang="pt-BR" sz="1600" dirty="0">
                <a:latin typeface="Arial" pitchFamily="34" charset="0"/>
              </a:rPr>
              <a:t>. Soc. [online]. </a:t>
            </a:r>
            <a:r>
              <a:rPr lang="nl-NL" sz="1600" dirty="0">
                <a:latin typeface="Arial" pitchFamily="34" charset="0"/>
              </a:rPr>
              <a:t>1998, vol.13, n.36 [cited 2010-10-24].</a:t>
            </a:r>
            <a:endParaRPr lang="pt-BR" sz="16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20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1950" y="1177925"/>
            <a:ext cx="8420100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9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b="1" dirty="0" smtClean="0">
                <a:latin typeface="Arial" pitchFamily="34" charset="0"/>
                <a:cs typeface="Arial" pitchFamily="34" charset="0"/>
              </a:rPr>
              <a:t>O capital social nos EUA | 6</a:t>
            </a:r>
            <a:endParaRPr lang="it-IT" sz="4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0" y="6197600"/>
            <a:ext cx="916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Arial" pitchFamily="34" charset="0"/>
              </a:rPr>
              <a:t>Robert Putnam (2000), </a:t>
            </a:r>
            <a:r>
              <a:rPr lang="en-US" b="1" dirty="0">
                <a:latin typeface="Arial" pitchFamily="34" charset="0"/>
              </a:rPr>
              <a:t>Bowling Alone: The collapse and Revival of American Community</a:t>
            </a:r>
            <a:r>
              <a:rPr lang="en-US" dirty="0">
                <a:latin typeface="Arial" pitchFamily="34" charset="0"/>
              </a:rPr>
              <a:t>, New York: Simon and Schuster.</a:t>
            </a:r>
            <a:endParaRPr lang="pt-B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06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32263"/>
          </a:xfrm>
        </p:spPr>
        <p:txBody>
          <a:bodyPr/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O princípio geral é aquilo de «[...] maximizar os benefícios materiais e de curto prazo da sua família nuclear, assumindo que todos os outros estejam fazendo igual»</a:t>
            </a:r>
          </a:p>
          <a:p>
            <a:endParaRPr lang="it-IT" sz="2800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7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 smtClean="0">
                <a:latin typeface="Arial" pitchFamily="34" charset="0"/>
                <a:cs typeface="Arial" pitchFamily="34" charset="0"/>
              </a:rPr>
              <a:t>Familismo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 amoral | 4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8" name="Retângulo 4"/>
          <p:cNvSpPr>
            <a:spLocks noChangeArrowheads="1"/>
          </p:cNvSpPr>
          <p:nvPr/>
        </p:nvSpPr>
        <p:spPr bwMode="auto">
          <a:xfrm>
            <a:off x="0" y="5780782"/>
            <a:ext cx="915642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600" dirty="0">
                <a:latin typeface="Arial" pitchFamily="34" charset="0"/>
              </a:rPr>
              <a:t>BANFIELD, Edward C. (1958), </a:t>
            </a:r>
            <a:r>
              <a:rPr lang="en-US" sz="1600" b="1" dirty="0">
                <a:latin typeface="Arial" pitchFamily="34" charset="0"/>
              </a:rPr>
              <a:t>The moral basis of a backward society</a:t>
            </a:r>
            <a:r>
              <a:rPr lang="en-US" sz="1600" dirty="0">
                <a:latin typeface="Arial" pitchFamily="34" charset="0"/>
              </a:rPr>
              <a:t>. Nova York, The Free Press</a:t>
            </a:r>
            <a:r>
              <a:rPr lang="en-US" sz="1600" dirty="0" smtClean="0">
                <a:latin typeface="Arial" pitchFamily="34" charset="0"/>
              </a:rPr>
              <a:t>.</a:t>
            </a:r>
            <a:endParaRPr lang="pt-BR" sz="16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08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O capital social | 1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8023" y="1618928"/>
            <a:ext cx="9135977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Para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Lyda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Judson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pt-B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Hanifan</a:t>
            </a: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, capital social refere-se a:</a:t>
            </a:r>
            <a:r>
              <a:rPr kumimoji="0" lang="pt-B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pt-B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«</a:t>
            </a: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…às coisas intangíveis [que] são importantes para o cotidiano das pessoas: boa vontade, amizade, solidariedade, interação social entre os indivíduos e as famílias que compõem uma unidade social [...] Uma pessoa apenas existe socialmente, se deixada a si próprio […] Mas se ela entrar em contato com o seu vizinho, e estes com outros vizinhos, haverá </a:t>
            </a:r>
            <a:r>
              <a:rPr kumimoji="0" lang="pt-BR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uma acumulação de capital social</a:t>
            </a: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, que pode imediatamente satisfazer suas necessidades sociais e que podem ostentar uma potencialidade social suficiente para a melhoria substancial da comunidade, para as condições de vida de toda a comunidade. </a:t>
            </a:r>
            <a:r>
              <a:rPr kumimoji="0" lang="pt-BR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 comunidade como um todo se beneficiará pela cooperação de todas as suas partes</a:t>
            </a: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, enquanto que o indivíduo vai encontrar nas suas associações as vantagens da ajuda, da solidariedade… bem como seu vizinho no clube.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»</a:t>
            </a: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6211669"/>
            <a:ext cx="91241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Hanifan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Lyda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Judson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(1916).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The Rural School Community Centre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Annals of the American Academy of Political and Social Sciences 67, 130-38.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08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964488" cy="6545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488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b="1" dirty="0" smtClean="0">
                <a:latin typeface="Arial" pitchFamily="34" charset="0"/>
                <a:cs typeface="Arial" pitchFamily="34" charset="0"/>
              </a:rPr>
              <a:t>O capital social | 3</a:t>
            </a:r>
            <a:endParaRPr lang="it-IT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32000"/>
            <a:ext cx="8229600" cy="3052763"/>
          </a:xfrm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Putnam define o </a:t>
            </a:r>
            <a:r>
              <a:rPr lang="pt-BR" sz="2800" dirty="0" smtClean="0">
                <a:cs typeface="Arial" pitchFamily="34" charset="0"/>
              </a:rPr>
              <a:t>«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capital social</a:t>
            </a:r>
            <a:r>
              <a:rPr lang="pt-BR" sz="2800" dirty="0" smtClean="0">
                <a:cs typeface="Arial" pitchFamily="34" charset="0"/>
              </a:rPr>
              <a:t>»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de acordo com «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a confiança, as normas que governam a coexistência, as redes de associacionismo cívico, os elementos que melhoram a eficiência da organização social fomentando iniciativas levadas de comum acordo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». </a:t>
            </a:r>
            <a:endParaRPr lang="it-IT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6211888"/>
            <a:ext cx="914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dirty="0">
                <a:latin typeface="Arial" pitchFamily="34" charset="0"/>
              </a:rPr>
              <a:t>Putnam, R. D. (1993), </a:t>
            </a:r>
            <a:r>
              <a:rPr lang="it-IT" b="1" i="1" dirty="0">
                <a:latin typeface="Arial" pitchFamily="34" charset="0"/>
              </a:rPr>
              <a:t>La tradizione civica nelle regioni italiane</a:t>
            </a:r>
            <a:r>
              <a:rPr lang="it-IT" dirty="0">
                <a:latin typeface="Arial" pitchFamily="34" charset="0"/>
              </a:rPr>
              <a:t>, Milano: Arnoldo Mondadori Editore, </a:t>
            </a:r>
            <a:r>
              <a:rPr lang="it-IT" b="1" i="1" dirty="0">
                <a:latin typeface="Arial" pitchFamily="34" charset="0"/>
              </a:rPr>
              <a:t>Making Democracy Work</a:t>
            </a:r>
            <a:r>
              <a:rPr lang="it-IT" b="1" dirty="0">
                <a:latin typeface="Arial" pitchFamily="34" charset="0"/>
              </a:rPr>
              <a:t> </a:t>
            </a:r>
            <a:r>
              <a:rPr lang="it-IT" dirty="0">
                <a:latin typeface="Arial" pitchFamily="34" charset="0"/>
              </a:rPr>
              <a:t>(1993), Princeton University Press.</a:t>
            </a:r>
          </a:p>
        </p:txBody>
      </p:sp>
    </p:spTree>
    <p:extLst>
      <p:ext uri="{BB962C8B-B14F-4D97-AF65-F5344CB8AC3E}">
        <p14:creationId xmlns:p14="http://schemas.microsoft.com/office/powerpoint/2010/main" val="276984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9138"/>
            <a:ext cx="8229600" cy="3773487"/>
          </a:xfrm>
        </p:spPr>
        <p:txBody>
          <a:bodyPr/>
          <a:lstStyle/>
          <a:p>
            <a:pPr eaLnBrk="1" hangingPunct="1"/>
            <a:r>
              <a:rPr lang="pt-BR" sz="2800" smtClean="0">
                <a:latin typeface="Arial" pitchFamily="34" charset="0"/>
                <a:cs typeface="Arial" pitchFamily="34" charset="0"/>
              </a:rPr>
              <a:t>Conforme Putnam, o capital social gera um efeito final acumulativo no </a:t>
            </a:r>
            <a:r>
              <a:rPr lang="pt-BR" sz="2800" b="1" smtClean="0">
                <a:latin typeface="Arial" pitchFamily="34" charset="0"/>
                <a:cs typeface="Arial" pitchFamily="34" charset="0"/>
              </a:rPr>
              <a:t>desenvolvimento econômico</a:t>
            </a:r>
            <a:r>
              <a:rPr lang="pt-BR" sz="2800" smtClean="0">
                <a:latin typeface="Arial" pitchFamily="34" charset="0"/>
                <a:cs typeface="Arial" pitchFamily="34" charset="0"/>
              </a:rPr>
              <a:t> e na </a:t>
            </a:r>
            <a:r>
              <a:rPr lang="pt-BR" sz="2800" b="1" smtClean="0">
                <a:latin typeface="Arial" pitchFamily="34" charset="0"/>
                <a:cs typeface="Arial" pitchFamily="34" charset="0"/>
              </a:rPr>
              <a:t>eficácia das instituições locais</a:t>
            </a:r>
            <a:r>
              <a:rPr lang="pt-BR" sz="280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/>
            <a:r>
              <a:rPr lang="pt-BR" sz="2800" smtClean="0">
                <a:latin typeface="Arial" pitchFamily="34" charset="0"/>
                <a:cs typeface="Arial" pitchFamily="34" charset="0"/>
              </a:rPr>
              <a:t>Aquelas comunidades sociais que são caracterizadas por abundantes reservas de «capital social» são mais eficientes e justas.</a:t>
            </a:r>
          </a:p>
          <a:p>
            <a:pPr eaLnBrk="1" hangingPunct="1"/>
            <a:endParaRPr lang="pt-BR" sz="28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b="1" dirty="0" smtClean="0">
                <a:latin typeface="Arial" pitchFamily="34" charset="0"/>
                <a:cs typeface="Arial" pitchFamily="34" charset="0"/>
              </a:rPr>
              <a:t>O capital social | 4</a:t>
            </a:r>
            <a:endParaRPr lang="it-IT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748" name="Rectangle 5"/>
          <p:cNvSpPr>
            <a:spLocks noChangeArrowheads="1"/>
          </p:cNvSpPr>
          <p:nvPr/>
        </p:nvSpPr>
        <p:spPr bwMode="auto">
          <a:xfrm>
            <a:off x="0" y="6211888"/>
            <a:ext cx="914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dirty="0">
                <a:latin typeface="Arial" pitchFamily="34" charset="0"/>
              </a:rPr>
              <a:t>Putnam, R. D. (1993), </a:t>
            </a:r>
            <a:r>
              <a:rPr lang="it-IT" b="1" i="1" dirty="0">
                <a:latin typeface="Arial" pitchFamily="34" charset="0"/>
              </a:rPr>
              <a:t>La tradizione civica nelle regioni italiane</a:t>
            </a:r>
            <a:r>
              <a:rPr lang="it-IT" dirty="0">
                <a:latin typeface="Arial" pitchFamily="34" charset="0"/>
              </a:rPr>
              <a:t>, Milano: Arnoldo Mondadori Editore, </a:t>
            </a:r>
            <a:r>
              <a:rPr lang="it-IT" b="1" i="1" dirty="0">
                <a:latin typeface="Arial" pitchFamily="34" charset="0"/>
              </a:rPr>
              <a:t>Making Democracy Work</a:t>
            </a:r>
            <a:r>
              <a:rPr lang="it-IT" b="1" dirty="0">
                <a:latin typeface="Arial" pitchFamily="34" charset="0"/>
              </a:rPr>
              <a:t> </a:t>
            </a:r>
            <a:r>
              <a:rPr lang="it-IT" dirty="0">
                <a:latin typeface="Arial" pitchFamily="34" charset="0"/>
              </a:rPr>
              <a:t>(1993), Princeton University Press.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8135888" y="-245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Aula 3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80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u contenu 2"/>
          <p:cNvSpPr>
            <a:spLocks noGrp="1"/>
          </p:cNvSpPr>
          <p:nvPr>
            <p:ph idx="1"/>
          </p:nvPr>
        </p:nvSpPr>
        <p:spPr>
          <a:xfrm>
            <a:off x="457200" y="1855788"/>
            <a:ext cx="8229600" cy="4525962"/>
          </a:xfrm>
        </p:spPr>
        <p:txBody>
          <a:bodyPr/>
          <a:lstStyle/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Na nossa definição de capital social, «social» refere-se à associação, ou seja, o capital pertence a uma coletividade ou a uma comunidade; ele é compartilhado e não pertence a indivíduos (social de «sócio», parceiro). </a:t>
            </a:r>
          </a:p>
          <a:p>
            <a:pPr eaLnBrk="1" hangingPunct="1"/>
            <a:r>
              <a:rPr lang="pt-BR" sz="2800" dirty="0" smtClean="0">
                <a:latin typeface="Arial" pitchFamily="34" charset="0"/>
                <a:cs typeface="Arial" pitchFamily="34" charset="0"/>
              </a:rPr>
              <a:t>O capital social não se gasta com o uso; ao contrário, o uso do capital social o faz crescer (a confiança gera confiança).</a:t>
            </a:r>
            <a:endParaRPr lang="it-IT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77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dirty="0" smtClean="0">
                <a:latin typeface="Arial" pitchFamily="34" charset="0"/>
                <a:cs typeface="Arial" pitchFamily="34" charset="0"/>
              </a:rPr>
              <a:t>O capital social | 5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6211888"/>
            <a:ext cx="914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dirty="0">
                <a:latin typeface="Arial" pitchFamily="34" charset="0"/>
              </a:rPr>
              <a:t>Putnam, R. D. (1993), </a:t>
            </a:r>
            <a:r>
              <a:rPr lang="it-IT" b="1" i="1" dirty="0">
                <a:latin typeface="Arial" pitchFamily="34" charset="0"/>
              </a:rPr>
              <a:t>La tradizione civica nelle regioni italiane</a:t>
            </a:r>
            <a:r>
              <a:rPr lang="it-IT" dirty="0">
                <a:latin typeface="Arial" pitchFamily="34" charset="0"/>
              </a:rPr>
              <a:t>, Milano: Arnoldo Mondadori Editore, </a:t>
            </a:r>
            <a:r>
              <a:rPr lang="it-IT" b="1" i="1" dirty="0">
                <a:latin typeface="Arial" pitchFamily="34" charset="0"/>
              </a:rPr>
              <a:t>Making Democracy Work</a:t>
            </a:r>
            <a:r>
              <a:rPr lang="it-IT" b="1" dirty="0">
                <a:latin typeface="Arial" pitchFamily="34" charset="0"/>
              </a:rPr>
              <a:t> </a:t>
            </a:r>
            <a:r>
              <a:rPr lang="it-IT" dirty="0">
                <a:latin typeface="Arial" pitchFamily="34" charset="0"/>
              </a:rPr>
              <a:t>(1993), Princeton University Press.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8135888" y="-245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Aula 3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61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2433</Words>
  <Application>Microsoft Office PowerPoint</Application>
  <PresentationFormat>Apresentação na tela (4:3)</PresentationFormat>
  <Paragraphs>151</Paragraphs>
  <Slides>30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1" baseType="lpstr">
      <vt:lpstr>Tema do Office</vt:lpstr>
      <vt:lpstr>Familismo amoral | 1</vt:lpstr>
      <vt:lpstr>Familismo amoral | 2</vt:lpstr>
      <vt:lpstr>Familismo amoral | 3</vt:lpstr>
      <vt:lpstr>Familismo amoral | 4</vt:lpstr>
      <vt:lpstr>O capital social | 1</vt:lpstr>
      <vt:lpstr>Apresentação do PowerPoint</vt:lpstr>
      <vt:lpstr>O capital social | 3</vt:lpstr>
      <vt:lpstr>O capital social | 4</vt:lpstr>
      <vt:lpstr>O capital social | 5</vt:lpstr>
      <vt:lpstr>O capital social | 6</vt:lpstr>
      <vt:lpstr>O capital social | 7</vt:lpstr>
      <vt:lpstr>Indicadores do capital social</vt:lpstr>
      <vt:lpstr>Capital social na Itália | 1</vt:lpstr>
      <vt:lpstr>Capital social na Itália | 2</vt:lpstr>
      <vt:lpstr>Capital social na Itália | 3</vt:lpstr>
      <vt:lpstr>Capital social na Itália | 4</vt:lpstr>
      <vt:lpstr>Capital social na Itália | 5</vt:lpstr>
      <vt:lpstr>Capital social na Itália | 6</vt:lpstr>
      <vt:lpstr>Capital social na Itália | 7</vt:lpstr>
      <vt:lpstr>Indicadores de capital social | 1 </vt:lpstr>
      <vt:lpstr>Indicadores de capital social | 2 </vt:lpstr>
      <vt:lpstr>Indicadores de capital social | 3 </vt:lpstr>
      <vt:lpstr>O capital social nos EUA | 1</vt:lpstr>
      <vt:lpstr>O capital social nos EUA | 2</vt:lpstr>
      <vt:lpstr>O capital social nos EUA | 3</vt:lpstr>
      <vt:lpstr>O capital social nos EUA | 4</vt:lpstr>
      <vt:lpstr>O capital social nos EUA | 5</vt:lpstr>
      <vt:lpstr>O capital social nos EUA | 7</vt:lpstr>
      <vt:lpstr>O capital social nos EUA | 8</vt:lpstr>
      <vt:lpstr>O capital social nos EUA | 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Davide</dc:creator>
  <cp:lastModifiedBy>Davide</cp:lastModifiedBy>
  <cp:revision>45</cp:revision>
  <dcterms:created xsi:type="dcterms:W3CDTF">2012-09-30T10:32:19Z</dcterms:created>
  <dcterms:modified xsi:type="dcterms:W3CDTF">2014-06-10T22:08:29Z</dcterms:modified>
</cp:coreProperties>
</file>