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6" r:id="rId2"/>
    <p:sldId id="297" r:id="rId3"/>
    <p:sldId id="298" r:id="rId4"/>
    <p:sldId id="299" r:id="rId5"/>
    <p:sldId id="294" r:id="rId6"/>
    <p:sldId id="318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CF47-9F09-4B27-93BC-4ABCF9BE4BF2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0E9D-F692-4802-8DEA-0B213BFB6A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02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90D0D2-D8C2-44DE-9E1E-E21D4B752FDB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90D0D2-D8C2-44DE-9E1E-E21D4B752FDB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77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66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04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64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52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44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40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95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06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03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4899-4993-4B8E-8C65-CC4CEE3A7448}" type="datetimeFigureOut">
              <a:rPr lang="pt-BR" smtClean="0"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C4A6-A154-4F15-A7F2-298BC7ACAE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67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É mais difícil que a solidariedade se espalhe além do laços parentais, quando as estruturas hierárquicas prevalecem, como por exemplo aqueles que historicamente se radicaram na Itália do Sul.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prática social da confiança seria limitada, neste caso, às “trocas de favores e obrigações de tipo assimétrico”, prejudicando a possibilidade de uma “solidariedade horizontal regulada por normas de reciprocidade”.</a:t>
            </a:r>
          </a:p>
        </p:txBody>
      </p:sp>
      <p:sp>
        <p:nvSpPr>
          <p:cNvPr id="921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Familismo amoral | 1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-12700" y="6211888"/>
            <a:ext cx="9467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BANFIELD, Edward C. (1958), </a:t>
            </a:r>
            <a:r>
              <a:rPr lang="en-US" b="1" dirty="0">
                <a:latin typeface="Arial" pitchFamily="34" charset="0"/>
              </a:rPr>
              <a:t>The moral basis of a backward society</a:t>
            </a:r>
            <a:r>
              <a:rPr lang="en-US" dirty="0">
                <a:latin typeface="Arial" pitchFamily="34" charset="0"/>
              </a:rPr>
              <a:t>. Nova York, The Free Press.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Nesse sentido, a noção de </a:t>
            </a:r>
            <a:r>
              <a:rPr lang="pt-BR" sz="2800" dirty="0" smtClean="0">
                <a:cs typeface="Arial" pitchFamily="34" charset="0"/>
              </a:rPr>
              <a:t>«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dirty="0" smtClean="0">
                <a:cs typeface="Arial" pitchFamily="34" charset="0"/>
              </a:rPr>
              <a:t>»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indica que os recursos são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compartilhados no nível de grupo e sociedade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além dos níveis do indivíduo e da família. </a:t>
            </a:r>
          </a:p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Isso não implica que todos aqueles que compartilham determinado recurso de capital social se relacionem enquanto amigos; significa, no entanto, que o </a:t>
            </a:r>
            <a:r>
              <a:rPr lang="pt-BR" sz="2800" dirty="0" smtClean="0">
                <a:cs typeface="Arial" pitchFamily="34" charset="0"/>
              </a:rPr>
              <a:t>«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dirty="0" smtClean="0">
                <a:cs typeface="Arial" pitchFamily="34" charset="0"/>
              </a:rPr>
              <a:t>»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existe e cresce a partir de relações de confiança e cooperação e não de relações baseadas no antagonismo.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latin typeface="Arial" pitchFamily="34" charset="0"/>
                <a:cs typeface="Arial" pitchFamily="34" charset="0"/>
              </a:rPr>
              <a:t>O capital social |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6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</a:rPr>
              <a:t> </a:t>
            </a:r>
            <a:r>
              <a:rPr lang="it-IT" dirty="0">
                <a:latin typeface="Arial" pitchFamily="34" charset="0"/>
              </a:rPr>
              <a:t>(1993), Princeton University Press.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 social é «capital» porque, para utilizar a linguagem dos economistas, ele se acumula, ele pode produzir benefícios, ele tem estoques e uma série de valores. </a:t>
            </a:r>
          </a:p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O capital social refere-se a recursos que são acumulados e que podem ser utilizados e mantidos para uso futuro.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latin typeface="Arial" pitchFamily="34" charset="0"/>
                <a:cs typeface="Arial" pitchFamily="34" charset="0"/>
              </a:rPr>
              <a:t>O capital social | 7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</a:rPr>
              <a:t> </a:t>
            </a:r>
            <a:r>
              <a:rPr lang="it-IT" dirty="0">
                <a:latin typeface="Arial" pitchFamily="34" charset="0"/>
              </a:rPr>
              <a:t>(1993), Princeton University Press.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contenu 2"/>
          <p:cNvSpPr>
            <a:spLocks noGrp="1"/>
          </p:cNvSpPr>
          <p:nvPr>
            <p:ph idx="1"/>
          </p:nvPr>
        </p:nvSpPr>
        <p:spPr>
          <a:xfrm>
            <a:off x="215516" y="1484784"/>
            <a:ext cx="8712968" cy="4349080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Putnam desenvolve diferentes medidas do conceito de «capital social»: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1. a fração de pessoas que tinham servido em uma organização local de voluntariado;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2. os afiliados a uma organização local de voluntariado;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3. o número de reuniões destas associações;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4. o número de reuniões públicas assistidas por cada pessoa;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5. as horas passadas em casa de amigos;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6. a participação eleitoral.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7. [...]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latin typeface="Arial" pitchFamily="34" charset="0"/>
                <a:cs typeface="Arial" pitchFamily="34" charset="0"/>
              </a:rPr>
              <a:t>Indicadores do capital social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>
          <a:xfrm>
            <a:off x="473075" y="1741488"/>
            <a:ext cx="8229600" cy="2332037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As regiões italianas tornaram-se um caso exemplar de estudo depois das pesquisas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Banfield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(1958) e Putnam (1993), repetidas de novo por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Doroty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Zinn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(2001)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Cartocci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(2007).</a:t>
            </a:r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Capital social na Itália | 1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Retângulo 4"/>
          <p:cNvSpPr>
            <a:spLocks noChangeArrowheads="1"/>
          </p:cNvSpPr>
          <p:nvPr/>
        </p:nvSpPr>
        <p:spPr bwMode="auto">
          <a:xfrm>
            <a:off x="0" y="457835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Banfield, E. C. (1958), </a:t>
            </a:r>
            <a:r>
              <a:rPr lang="en-US" b="1">
                <a:latin typeface="Arial" pitchFamily="34" charset="0"/>
              </a:rPr>
              <a:t>The Moral Basis of a Backward Society</a:t>
            </a:r>
            <a:r>
              <a:rPr lang="en-US">
                <a:latin typeface="Arial" pitchFamily="34" charset="0"/>
              </a:rPr>
              <a:t>, New York: The Free Press.</a:t>
            </a:r>
          </a:p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</a:t>
            </a:r>
            <a:r>
              <a:rPr lang="en-US">
                <a:latin typeface="Arial" pitchFamily="34" charset="0"/>
              </a:rPr>
              <a:t>Milano: Arnoldo Mondadori Editore, tr. it., Making Democracy Work </a:t>
            </a:r>
            <a:r>
              <a:rPr lang="pt-BR">
                <a:latin typeface="Arial" pitchFamily="34" charset="0"/>
              </a:rPr>
              <a:t>(1993), Princeton University Press.</a:t>
            </a:r>
          </a:p>
          <a:p>
            <a:r>
              <a:rPr lang="it-IT">
                <a:latin typeface="Arial" pitchFamily="34" charset="0"/>
              </a:rPr>
              <a:t>Zinn, D. (2001), </a:t>
            </a:r>
            <a:r>
              <a:rPr lang="it-IT" b="1">
                <a:latin typeface="Arial" pitchFamily="34" charset="0"/>
              </a:rPr>
              <a:t>La raccomandazione. Clientelismo vecchio e </a:t>
            </a:r>
            <a:r>
              <a:rPr lang="pt-BR" b="1">
                <a:latin typeface="Arial" pitchFamily="34" charset="0"/>
              </a:rPr>
              <a:t>nuov</a:t>
            </a:r>
            <a:r>
              <a:rPr lang="pt-BR">
                <a:latin typeface="Arial" pitchFamily="34" charset="0"/>
              </a:rPr>
              <a:t>o, Roma: Donzelli.</a:t>
            </a:r>
          </a:p>
          <a:p>
            <a:r>
              <a:rPr lang="it-IT">
                <a:latin typeface="Arial" pitchFamily="34" charset="0"/>
              </a:rPr>
              <a:t>Cartocci R. (2007), </a:t>
            </a:r>
            <a:r>
              <a:rPr lang="it-IT" b="1">
                <a:latin typeface="Arial" pitchFamily="34" charset="0"/>
              </a:rPr>
              <a:t>Mappe del tesoro. Atlante del capitale sociale</a:t>
            </a:r>
          </a:p>
          <a:p>
            <a:r>
              <a:rPr lang="it-IT" b="1">
                <a:latin typeface="Arial" pitchFamily="34" charset="0"/>
              </a:rPr>
              <a:t>in Italia</a:t>
            </a:r>
            <a:r>
              <a:rPr lang="it-IT">
                <a:latin typeface="Arial" pitchFamily="34" charset="0"/>
              </a:rPr>
              <a:t>, Bologna: Il Mulino.</a:t>
            </a:r>
            <a:endParaRPr lang="pt-BR"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>
                <a:latin typeface="Arial" pitchFamily="34" charset="0"/>
                <a:cs typeface="Arial" pitchFamily="34" charset="0"/>
              </a:rPr>
              <a:t>Há um laço muito estreito entre este conceito de capital social e o rendimento das instituições: uma tradição cívica forte (ampla difusão de capital social) favorece o desempenho das instituições políticas e o desenvolvimento econômico.</a:t>
            </a:r>
          </a:p>
          <a:p>
            <a:r>
              <a:rPr lang="pt-BR" sz="2400" smtClean="0">
                <a:latin typeface="Arial" pitchFamily="34" charset="0"/>
                <a:cs typeface="Arial" pitchFamily="34" charset="0"/>
              </a:rPr>
              <a:t>Pelo contrário, onde a tradição cívica resulta mais fraca prevaleceriam a estagnação econômica e a ineficácia das instituições políticas. </a:t>
            </a:r>
          </a:p>
        </p:txBody>
      </p:sp>
      <p:sp>
        <p:nvSpPr>
          <p:cNvPr id="1331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Capital social na Itália | 2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tângulo 4"/>
          <p:cNvSpPr>
            <a:spLocks noChangeArrowheads="1"/>
          </p:cNvSpPr>
          <p:nvPr/>
        </p:nvSpPr>
        <p:spPr bwMode="auto">
          <a:xfrm>
            <a:off x="4763" y="6026150"/>
            <a:ext cx="8959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 i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Milano: Arnoldo</a:t>
            </a:r>
          </a:p>
          <a:p>
            <a:r>
              <a:rPr lang="en-US">
                <a:latin typeface="Arial" pitchFamily="34" charset="0"/>
              </a:rPr>
              <a:t>Mondadori Editore, tr. it., </a:t>
            </a:r>
            <a:r>
              <a:rPr lang="en-US" b="1" i="1">
                <a:latin typeface="Arial" pitchFamily="34" charset="0"/>
              </a:rPr>
              <a:t>Making Democracy Work </a:t>
            </a:r>
            <a:r>
              <a:rPr lang="en-US">
                <a:latin typeface="Arial" pitchFamily="34" charset="0"/>
              </a:rPr>
              <a:t>(1993), Princeton University Press.</a:t>
            </a:r>
            <a:endParaRPr lang="pt-BR"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smtClean="0">
                <a:latin typeface="Arial" pitchFamily="34" charset="0"/>
                <a:cs typeface="Arial" pitchFamily="34" charset="0"/>
              </a:rPr>
              <a:t>A escassez de capital social no Sul da Itália surge pelo mesmo círculo vicioso de «familismo amoral» e clientelismo.</a:t>
            </a:r>
          </a:p>
          <a:p>
            <a:r>
              <a:rPr lang="pt-BR" sz="2800" smtClean="0">
                <a:latin typeface="Arial" pitchFamily="34" charset="0"/>
                <a:cs typeface="Arial" pitchFamily="34" charset="0"/>
              </a:rPr>
              <a:t>No caso do «familismo amoral», as vantagens imediatas materiais do próprio núcleo familiar são maximizados também ao custo de bloquear as formas organizacionais de cooperação social: são os antípodas da </a:t>
            </a:r>
            <a:r>
              <a:rPr lang="pt-BR" sz="2800" b="1" i="1" smtClean="0">
                <a:latin typeface="Arial" pitchFamily="34" charset="0"/>
                <a:cs typeface="Arial" pitchFamily="34" charset="0"/>
              </a:rPr>
              <a:t>civicness</a:t>
            </a:r>
            <a:r>
              <a:rPr lang="pt-BR" sz="2800" i="1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motor do capital social, invocada por Putnam.</a:t>
            </a:r>
          </a:p>
        </p:txBody>
      </p:sp>
      <p:sp>
        <p:nvSpPr>
          <p:cNvPr id="1433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Capital social na Itália | 3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tângulo 4"/>
          <p:cNvSpPr>
            <a:spLocks noChangeArrowheads="1"/>
          </p:cNvSpPr>
          <p:nvPr/>
        </p:nvSpPr>
        <p:spPr bwMode="auto">
          <a:xfrm>
            <a:off x="4763" y="6026150"/>
            <a:ext cx="8959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 i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Milano: Arnoldo</a:t>
            </a:r>
          </a:p>
          <a:p>
            <a:r>
              <a:rPr lang="en-US">
                <a:latin typeface="Arial" pitchFamily="34" charset="0"/>
              </a:rPr>
              <a:t>Mondadori Editore, tr. it., </a:t>
            </a:r>
            <a:r>
              <a:rPr lang="en-US" b="1" i="1">
                <a:latin typeface="Arial" pitchFamily="34" charset="0"/>
              </a:rPr>
              <a:t>Making Democracy Work </a:t>
            </a:r>
            <a:r>
              <a:rPr lang="en-US">
                <a:latin typeface="Arial" pitchFamily="34" charset="0"/>
              </a:rPr>
              <a:t>(1993), Princeton University Press.</a:t>
            </a:r>
            <a:endParaRPr lang="pt-BR"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369888" y="1844675"/>
            <a:ext cx="8229600" cy="3917950"/>
          </a:xfrm>
        </p:spPr>
        <p:txBody>
          <a:bodyPr/>
          <a:lstStyle/>
          <a:p>
            <a:r>
              <a:rPr lang="pt-BR" sz="2800" smtClean="0">
                <a:latin typeface="Arial" pitchFamily="34" charset="0"/>
                <a:cs typeface="Arial" pitchFamily="34" charset="0"/>
              </a:rPr>
              <a:t>Este tipo de «dotação coletiva» se refletiria também nas instituições políticas e no desenvolvimento das relações de mercado.</a:t>
            </a:r>
          </a:p>
          <a:p>
            <a:r>
              <a:rPr lang="pt-BR" sz="2800" smtClean="0">
                <a:latin typeface="Arial" pitchFamily="34" charset="0"/>
                <a:cs typeface="Arial" pitchFamily="34" charset="0"/>
              </a:rPr>
              <a:t>As transações econômicas ocorrem em um tecido ético feito de confiabilidade entre os atores, respeito pelas regras, baixa incidência do comportamento oportunista e lealdade para as instituições.</a:t>
            </a:r>
          </a:p>
        </p:txBody>
      </p:sp>
      <p:sp>
        <p:nvSpPr>
          <p:cNvPr id="1536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Capital social na Itália | 4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tângulo 4"/>
          <p:cNvSpPr>
            <a:spLocks noChangeArrowheads="1"/>
          </p:cNvSpPr>
          <p:nvPr/>
        </p:nvSpPr>
        <p:spPr bwMode="auto">
          <a:xfrm>
            <a:off x="4763" y="6026150"/>
            <a:ext cx="8959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Putnam, R. D. (1993), </a:t>
            </a:r>
            <a:r>
              <a:rPr lang="it-IT" b="1" i="1">
                <a:latin typeface="Arial" pitchFamily="34" charset="0"/>
              </a:rPr>
              <a:t>La tradizione civica nelle regioni italiane</a:t>
            </a:r>
            <a:r>
              <a:rPr lang="it-IT">
                <a:latin typeface="Arial" pitchFamily="34" charset="0"/>
              </a:rPr>
              <a:t>, Milano: Arnoldo</a:t>
            </a:r>
          </a:p>
          <a:p>
            <a:r>
              <a:rPr lang="en-US">
                <a:latin typeface="Arial" pitchFamily="34" charset="0"/>
              </a:rPr>
              <a:t>Mondadori Editore, tr. it., </a:t>
            </a:r>
            <a:r>
              <a:rPr lang="en-US" b="1" i="1">
                <a:latin typeface="Arial" pitchFamily="34" charset="0"/>
              </a:rPr>
              <a:t>Making Democracy Work </a:t>
            </a:r>
            <a:r>
              <a:rPr lang="en-US">
                <a:latin typeface="Arial" pitchFamily="34" charset="0"/>
              </a:rPr>
              <a:t>(1993), Princeton University Press.</a:t>
            </a:r>
            <a:endParaRPr lang="pt-BR">
              <a:latin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fim de detectar o estoque de capital social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nas diferentes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áreas geográficas da Itália,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Cartocci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(2007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repetindo o estudo de Putnam (1993) – levanta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dotação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estoque de capital social nas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diversas áreas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país por meio de quatro indicadores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difusão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jornais diários;</a:t>
            </a:r>
          </a:p>
          <a:p>
            <a:pPr>
              <a:buFont typeface="+mj-lt"/>
              <a:buAutoNum type="arabicPeriod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nível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participação eleitoral;</a:t>
            </a:r>
          </a:p>
          <a:p>
            <a:pPr>
              <a:buFont typeface="+mj-lt"/>
              <a:buAutoNum type="arabicPeriod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difusão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associativismo desportivo;</a:t>
            </a:r>
          </a:p>
          <a:p>
            <a:pPr>
              <a:buFont typeface="+mj-lt"/>
              <a:buAutoNum type="arabicPeriod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difusão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doações de sangue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tângulo 3"/>
          <p:cNvSpPr>
            <a:spLocks noChangeArrowheads="1"/>
          </p:cNvSpPr>
          <p:nvPr/>
        </p:nvSpPr>
        <p:spPr bwMode="auto">
          <a:xfrm>
            <a:off x="14288" y="6092825"/>
            <a:ext cx="90217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Cartocci R. (2007), </a:t>
            </a:r>
            <a:r>
              <a:rPr lang="it-IT" b="1">
                <a:latin typeface="Arial" pitchFamily="34" charset="0"/>
              </a:rPr>
              <a:t>Mappe del tesoro. Atlante del capitale sociale in Italia</a:t>
            </a:r>
            <a:r>
              <a:rPr lang="it-IT">
                <a:latin typeface="Arial" pitchFamily="34" charset="0"/>
              </a:rPr>
              <a:t>, Bologna: Il Mulino.</a:t>
            </a:r>
            <a:endParaRPr lang="pt-BR">
              <a:latin typeface="Arial" pitchFamily="34" charset="0"/>
            </a:endParaRPr>
          </a:p>
        </p:txBody>
      </p:sp>
      <p:sp>
        <p:nvSpPr>
          <p:cNvPr id="1638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Capital social na Itália | 5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563"/>
          </a:xfrm>
        </p:spPr>
        <p:txBody>
          <a:bodyPr>
            <a:no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Os dois primeiros indicadores buscam revelar aspectos da relação entre os cidadãos e a comunidade política através de meios visíveis («votar») e invisíveis («ler o jornal») de participação política.</a:t>
            </a:r>
          </a:p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Os outros dois indicadores visam demonstrar uma forma mais direta de expressão do senso de obrigação com os outros, verificando a disposição voluntária de </a:t>
            </a:r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doação do tempo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, como dirigente ou treinador de associações desportivas sem fins lucrativos, e do sangue.</a:t>
            </a:r>
          </a:p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A validade desses indicadores é a de ser capaz de compreender a dimensão «</a:t>
            </a:r>
            <a:r>
              <a:rPr lang="pt-BR" sz="2100" dirty="0" err="1" smtClean="0">
                <a:latin typeface="Arial" pitchFamily="34" charset="0"/>
                <a:cs typeface="Arial" pitchFamily="34" charset="0"/>
              </a:rPr>
              <a:t>oblativa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», ponto crucial do argumento de </a:t>
            </a:r>
            <a:r>
              <a:rPr lang="pt-BR" sz="2100" dirty="0" err="1" smtClean="0">
                <a:latin typeface="Arial" pitchFamily="34" charset="0"/>
                <a:cs typeface="Arial" pitchFamily="34" charset="0"/>
              </a:rPr>
              <a:t>Cartocci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, entendida como atitude à doação voluntária para os outros.</a:t>
            </a:r>
          </a:p>
        </p:txBody>
      </p:sp>
      <p:sp>
        <p:nvSpPr>
          <p:cNvPr id="17411" name="Retângulo 3"/>
          <p:cNvSpPr>
            <a:spLocks noChangeArrowheads="1"/>
          </p:cNvSpPr>
          <p:nvPr/>
        </p:nvSpPr>
        <p:spPr bwMode="auto">
          <a:xfrm>
            <a:off x="107950" y="5934075"/>
            <a:ext cx="9036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Cartocci R. (2007), </a:t>
            </a:r>
            <a:r>
              <a:rPr lang="it-IT" b="1">
                <a:latin typeface="Arial" pitchFamily="34" charset="0"/>
              </a:rPr>
              <a:t>Mappe del tesoro. Atlante del capitale sociale in Italia</a:t>
            </a:r>
            <a:r>
              <a:rPr lang="it-IT">
                <a:latin typeface="Arial" pitchFamily="34" charset="0"/>
              </a:rPr>
              <a:t>, Bologna: Il Mulino.</a:t>
            </a:r>
            <a:endParaRPr lang="pt-BR">
              <a:latin typeface="Arial" pitchFamily="34" charset="0"/>
            </a:endParaRPr>
          </a:p>
        </p:txBody>
      </p:sp>
      <p:sp>
        <p:nvSpPr>
          <p:cNvPr id="174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Capital social na Itália | 6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525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respeito do trabalho de Putnam o mérito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Cartocci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é duplo: usa uma família de indicadores mais recentes (1999 -2002) e desenvolve uma análise mais específica: passa do nível regional ao provincial (103 casos contra  20).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geografia do capital social apresenta uma forte divisão na Itália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com um acúmulo de capital social muito maior nas províncias do Norte em relação às do sul.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pesquisa indica também uma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forte correlação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(r = 0,93) entre o índice de capital social e o produto interno bruto per capita (no nível provincial).</a:t>
            </a:r>
          </a:p>
        </p:txBody>
      </p:sp>
      <p:sp>
        <p:nvSpPr>
          <p:cNvPr id="18435" name="Retângulo 3"/>
          <p:cNvSpPr>
            <a:spLocks noChangeArrowheads="1"/>
          </p:cNvSpPr>
          <p:nvPr/>
        </p:nvSpPr>
        <p:spPr bwMode="auto">
          <a:xfrm>
            <a:off x="-19050" y="6248400"/>
            <a:ext cx="9156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>
                <a:latin typeface="Arial" pitchFamily="34" charset="0"/>
              </a:rPr>
              <a:t>Cartocci R. (2007), </a:t>
            </a:r>
            <a:r>
              <a:rPr lang="it-IT" b="1">
                <a:latin typeface="Arial" pitchFamily="34" charset="0"/>
              </a:rPr>
              <a:t>Mappe del tesoro. Atlante del capitale sociale in Italia</a:t>
            </a:r>
            <a:r>
              <a:rPr lang="it-IT">
                <a:latin typeface="Arial" pitchFamily="34" charset="0"/>
              </a:rPr>
              <a:t>, Bologna: Il Mulino.</a:t>
            </a:r>
            <a:endParaRPr lang="pt-BR">
              <a:latin typeface="Arial" pitchFamily="34" charset="0"/>
            </a:endParaRPr>
          </a:p>
        </p:txBody>
      </p:sp>
      <p:sp>
        <p:nvSpPr>
          <p:cNvPr id="1843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Capital social na Itália | 7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Familismo amoral | 2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Como observa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Banfield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(1958: 63),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percepção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a população em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Montegrano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na verdade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tratate-se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 cidade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Chiaromonte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tem de sua existência miserável pode ser atribuída, especialmente, à sua 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imagem</a:t>
            </a:r>
            <a:r>
              <a:rPr lang="pt-PT" sz="2400" dirty="0" smtClean="0"/>
              <a:t>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status de camponeses e a uma concepção de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vida fatalista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segundo a qual as condições concretas de existência estão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fora do controle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 indivíduo ordinário (sendo atribuídas a instâncias extraordinárias, como o desígnio divino, o destino, a sorte ou o azar).</a:t>
            </a: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-12700" y="6211888"/>
            <a:ext cx="9467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BANFIELD, Edward C. (1958), </a:t>
            </a:r>
            <a:r>
              <a:rPr lang="en-US" b="1" dirty="0">
                <a:latin typeface="Arial" pitchFamily="34" charset="0"/>
              </a:rPr>
              <a:t>The moral basis of a backward society</a:t>
            </a:r>
            <a:r>
              <a:rPr lang="en-US" dirty="0">
                <a:latin typeface="Arial" pitchFamily="34" charset="0"/>
              </a:rPr>
              <a:t>. Nova York, The Free Press.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90105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Putnam define o «capital social» de acordo com «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confiança, as normas que governam a coexistência, as redes de associacionismo cívico, os elementos que melhoram a eficiência da organização social fomentando iniciativas levadas de comum acordo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3075" name="Retângulo 3"/>
          <p:cNvSpPr>
            <a:spLocks noChangeArrowheads="1"/>
          </p:cNvSpPr>
          <p:nvPr/>
        </p:nvSpPr>
        <p:spPr bwMode="auto">
          <a:xfrm>
            <a:off x="0" y="5773738"/>
            <a:ext cx="9036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Arial" pitchFamily="34" charset="0"/>
              </a:rPr>
              <a:t>Putnam, R. D. (1993), </a:t>
            </a:r>
            <a:r>
              <a:rPr lang="it-IT" sz="1600" b="1" i="1">
                <a:latin typeface="Arial" pitchFamily="34" charset="0"/>
              </a:rPr>
              <a:t>La tradizione civica nelle regioni italiane</a:t>
            </a:r>
            <a:r>
              <a:rPr lang="it-IT" sz="1600">
                <a:latin typeface="Arial" pitchFamily="34" charset="0"/>
              </a:rPr>
              <a:t>, Milano: Arnoldo Mondadori Editore, </a:t>
            </a:r>
            <a:r>
              <a:rPr lang="it-IT" sz="1600" b="1" i="1">
                <a:latin typeface="Arial" pitchFamily="34" charset="0"/>
              </a:rPr>
              <a:t>Making Democracy Work</a:t>
            </a:r>
            <a:r>
              <a:rPr lang="it-IT" sz="1600" b="1">
                <a:latin typeface="Arial" pitchFamily="34" charset="0"/>
              </a:rPr>
              <a:t> </a:t>
            </a:r>
            <a:r>
              <a:rPr lang="it-IT" sz="1600">
                <a:latin typeface="Arial" pitchFamily="34" charset="0"/>
              </a:rPr>
              <a:t>(1993), Princeton University Press.</a:t>
            </a:r>
          </a:p>
          <a:p>
            <a:r>
              <a:rPr lang="en-US" sz="1600">
                <a:latin typeface="Arial" pitchFamily="34" charset="0"/>
              </a:rPr>
              <a:t>Portes, A. (2000), </a:t>
            </a:r>
            <a:r>
              <a:rPr lang="en-US" sz="1600" b="1">
                <a:latin typeface="Arial" pitchFamily="34" charset="0"/>
              </a:rPr>
              <a:t>The Two Meanings of Social Capital</a:t>
            </a:r>
            <a:r>
              <a:rPr lang="en-US" sz="1600">
                <a:latin typeface="Arial" pitchFamily="34" charset="0"/>
              </a:rPr>
              <a:t>, Sociological Forum, Vol. 15, No. 1 (Mar., 2000), pp. 1-12.</a:t>
            </a:r>
            <a:endParaRPr lang="pt-BR" sz="1600">
              <a:latin typeface="Arial" pitchFamily="34" charset="0"/>
            </a:endParaRPr>
          </a:p>
        </p:txBody>
      </p:sp>
      <p:sp>
        <p:nvSpPr>
          <p:cNvPr id="307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latin typeface="Arial" pitchFamily="34" charset="0"/>
                <a:cs typeface="Arial" pitchFamily="34" charset="0"/>
              </a:rPr>
              <a:t>Indicadores de capital social | 1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5616" y="443711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 acordo com Portes, conceito de capital social, «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 torna multidimensional, mutável, nos níveis e unidades de análise, nas metodologias de pesquisas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6" name="Seta para baixo 5"/>
          <p:cNvSpPr/>
          <p:nvPr/>
        </p:nvSpPr>
        <p:spPr>
          <a:xfrm>
            <a:off x="4067944" y="3429000"/>
            <a:ext cx="108012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4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“De modo geral, você diria que se pode confiar na maioria das pessoas ou que se deve ser muito cuidadoso no relacionamento com as pessoas?”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porcentagem de pessoas que responderam “sim” constitui a nossa medida internacional de confiança social.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Os países do mundo com mais alta confiança estão na Escandinávia; muitos dos países com menor confiança estão na América Latina.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0" y="60213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600">
                <a:latin typeface="Arial" pitchFamily="34" charset="0"/>
              </a:rPr>
              <a:t>Power, Timothy J. and González, Júlio, </a:t>
            </a:r>
            <a:r>
              <a:rPr lang="pt-BR" sz="1600" b="1">
                <a:latin typeface="Arial" pitchFamily="34" charset="0"/>
              </a:rPr>
              <a:t>Cultura política, capital social e percepções sobre corrupção: uma investigação quantitativa em nível mundial</a:t>
            </a:r>
            <a:r>
              <a:rPr lang="pt-BR" sz="1600">
                <a:latin typeface="Arial" pitchFamily="34" charset="0"/>
              </a:rPr>
              <a:t>. Rev. Sociol. Polit., Nov 2003, no.21, p.51-69.</a:t>
            </a:r>
          </a:p>
        </p:txBody>
      </p:sp>
      <p:sp>
        <p:nvSpPr>
          <p:cNvPr id="410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latin typeface="Arial" pitchFamily="34" charset="0"/>
                <a:cs typeface="Arial" pitchFamily="34" charset="0"/>
              </a:rPr>
              <a:t>Indicadores de capital social | 2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427984" y="278092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3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07950" y="5961063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>
                <a:latin typeface="Arial" pitchFamily="34" charset="0"/>
              </a:rPr>
              <a:t>Power, Timothy J. and González, Júlio Cultura política, </a:t>
            </a:r>
            <a:r>
              <a:rPr lang="pt-BR" b="1">
                <a:latin typeface="Arial" pitchFamily="34" charset="0"/>
              </a:rPr>
              <a:t>Capital social e percepções sobre corrupção: uma investigação quantitativa em nível mundial</a:t>
            </a:r>
            <a:r>
              <a:rPr lang="pt-BR">
                <a:latin typeface="Arial" pitchFamily="34" charset="0"/>
              </a:rPr>
              <a:t>. Rev. Sociol. Polit., Nov 2003, no.21, p.51-69.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latin typeface="Arial" pitchFamily="34" charset="0"/>
                <a:cs typeface="Arial" pitchFamily="34" charset="0"/>
              </a:rPr>
              <a:t>Indicadores de capital social | 3 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1081088"/>
            <a:ext cx="8047037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3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Putnam desenvolve diferentes medidas do conceito de «capital social»: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1. a fração de pessoas que tinham servido em uma organização local de voluntariado;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2. os afiliados a uma organização local de voluntariado;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3. o número de reuniões destas associações;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4. o número de reuniões públicas assistidas por cada pessoa; 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5. as horas passadas em casa de amigos;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6. a participação eleitoral.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7. [...]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	Por razões de simplicidade, essas medidas são combinadas em </a:t>
            </a:r>
            <a:r>
              <a:rPr lang="pt-PT" sz="2000" b="1" u="sng" dirty="0" smtClean="0">
                <a:latin typeface="Arial" pitchFamily="34" charset="0"/>
                <a:cs typeface="Arial" pitchFamily="34" charset="0"/>
              </a:rPr>
              <a:t>uma única medida (index de capital social). </a:t>
            </a:r>
            <a:endParaRPr lang="it-IT" sz="20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0163" y="62738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	Robert Putnam (2000), 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Bowling Alone: The collapse and Revival of American Community</a:t>
            </a: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, New York: Simon and Schuster. </a:t>
            </a:r>
            <a:endParaRPr lang="it-IT" sz="1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1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3"/>
          <p:cNvSpPr>
            <a:spLocks noChangeArrowheads="1"/>
          </p:cNvSpPr>
          <p:nvPr/>
        </p:nvSpPr>
        <p:spPr bwMode="auto">
          <a:xfrm>
            <a:off x="684213" y="1538288"/>
            <a:ext cx="81375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</a:rPr>
              <a:t>«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 </a:t>
            </a:r>
            <a:r>
              <a:rPr lang="pt-BR" sz="2800" b="1" dirty="0" err="1">
                <a:latin typeface="Arial" pitchFamily="34" charset="0"/>
              </a:rPr>
              <a:t>Alone</a:t>
            </a:r>
            <a:r>
              <a:rPr lang="pt-BR" sz="2800" b="1" dirty="0">
                <a:latin typeface="Arial" pitchFamily="34" charset="0"/>
              </a:rPr>
              <a:t>»</a:t>
            </a:r>
            <a:endParaRPr lang="pt-BR" sz="2800" dirty="0">
              <a:latin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</a:rPr>
              <a:t>Conforme Putnam, ao </a:t>
            </a:r>
            <a:r>
              <a:rPr lang="pt-BR" sz="2800" b="1" dirty="0">
                <a:latin typeface="Arial" pitchFamily="34" charset="0"/>
              </a:rPr>
              <a:t>aumentar o número de jogadores de 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, diminuem os afiliados nas associações de </a:t>
            </a:r>
            <a:r>
              <a:rPr lang="pt-BR" sz="2800" b="1" dirty="0" err="1">
                <a:latin typeface="Arial" pitchFamily="34" charset="0"/>
              </a:rPr>
              <a:t>bowling</a:t>
            </a:r>
            <a:r>
              <a:rPr lang="pt-BR" sz="2800" b="1" dirty="0">
                <a:latin typeface="Arial" pitchFamily="34" charset="0"/>
              </a:rPr>
              <a:t> </a:t>
            </a:r>
            <a:r>
              <a:rPr lang="pt-BR" sz="2800" dirty="0">
                <a:latin typeface="Arial" pitchFamily="34" charset="0"/>
              </a:rPr>
              <a:t>(indicador de capital social).</a:t>
            </a:r>
          </a:p>
          <a:p>
            <a:pPr algn="ctr"/>
            <a:r>
              <a:rPr lang="pt-BR" sz="2800" dirty="0">
                <a:latin typeface="Arial" pitchFamily="34" charset="0"/>
              </a:rPr>
              <a:t> </a:t>
            </a:r>
          </a:p>
          <a:p>
            <a:pPr algn="ctr"/>
            <a:endParaRPr lang="it-IT" sz="2800" dirty="0">
              <a:latin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</a:rPr>
              <a:t>De forma geral, observa-se então uma tendência rumo ao individualismo. </a:t>
            </a:r>
          </a:p>
        </p:txBody>
      </p:sp>
      <p:sp>
        <p:nvSpPr>
          <p:cNvPr id="819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Robert Putnam (2000), </a:t>
            </a:r>
            <a:r>
              <a:rPr lang="en-US" b="1">
                <a:latin typeface="Arial" pitchFamily="34" charset="0"/>
              </a:rPr>
              <a:t>Bowling Alone: The collapse and Revival of American Community</a:t>
            </a:r>
            <a:r>
              <a:rPr lang="en-US">
                <a:latin typeface="Arial" pitchFamily="34" charset="0"/>
              </a:rPr>
              <a:t>, New York: Simon and Schuster.</a:t>
            </a:r>
            <a:endParaRPr lang="pt-BR">
              <a:latin typeface="Arial" pitchFamily="34" charset="0"/>
            </a:endParaRPr>
          </a:p>
        </p:txBody>
      </p:sp>
      <p:sp>
        <p:nvSpPr>
          <p:cNvPr id="819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2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4211960" y="3861048"/>
            <a:ext cx="863724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1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7848600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3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6876256" y="3284984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956376" y="2780928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Valor médio de afiliados (%)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00" y="1109663"/>
            <a:ext cx="721360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4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101372"/>
            <a:ext cx="8028185" cy="493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5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858250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7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950" y="1222375"/>
            <a:ext cx="7662863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8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2263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Desta forma, o «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montegranese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» passa sua vida numa espécie de circuito contínuo de descontinuidade, onde o futuro mais imediato é inacessível à prospecção ou ao planejamento.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Para usar uma expressão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típica em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Montegrano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«o futuro a Deus pertence».</a:t>
            </a:r>
          </a:p>
        </p:txBody>
      </p:sp>
      <p:sp>
        <p:nvSpPr>
          <p:cNvPr id="1126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Familismo amoral | 3</a:t>
            </a:r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tângulo 4"/>
          <p:cNvSpPr>
            <a:spLocks noChangeArrowheads="1"/>
          </p:cNvSpPr>
          <p:nvPr/>
        </p:nvSpPr>
        <p:spPr bwMode="auto">
          <a:xfrm>
            <a:off x="0" y="5780782"/>
            <a:ext cx="91564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BANFIELD, Edward C. (1958), </a:t>
            </a:r>
            <a:r>
              <a:rPr lang="en-US" sz="1600" b="1" dirty="0">
                <a:latin typeface="Arial" pitchFamily="34" charset="0"/>
              </a:rPr>
              <a:t>The moral basis of a backward society</a:t>
            </a:r>
            <a:r>
              <a:rPr lang="en-US" sz="1600" dirty="0">
                <a:latin typeface="Arial" pitchFamily="34" charset="0"/>
              </a:rPr>
              <a:t>. Nova York, The Free Press.</a:t>
            </a:r>
          </a:p>
          <a:p>
            <a:r>
              <a:rPr lang="pt-BR" sz="1600" dirty="0">
                <a:latin typeface="Arial" pitchFamily="34" charset="0"/>
              </a:rPr>
              <a:t>ESTEVES, Paulo Luiz </a:t>
            </a:r>
            <a:r>
              <a:rPr lang="pt-BR" sz="1600" dirty="0" err="1" smtClean="0">
                <a:latin typeface="Arial" pitchFamily="34" charset="0"/>
              </a:rPr>
              <a:t>MorEUAx</a:t>
            </a:r>
            <a:r>
              <a:rPr lang="pt-BR" sz="1600" dirty="0" smtClean="0">
                <a:latin typeface="Arial" pitchFamily="34" charset="0"/>
              </a:rPr>
              <a:t> </a:t>
            </a:r>
            <a:r>
              <a:rPr lang="pt-BR" sz="1600" dirty="0">
                <a:latin typeface="Arial" pitchFamily="34" charset="0"/>
              </a:rPr>
              <a:t>Lavigne. </a:t>
            </a:r>
            <a:r>
              <a:rPr lang="pt-BR" sz="1600" b="1" dirty="0">
                <a:latin typeface="Arial" pitchFamily="34" charset="0"/>
              </a:rPr>
              <a:t>Cordialidade e </a:t>
            </a:r>
            <a:r>
              <a:rPr lang="pt-BR" sz="1600" b="1" dirty="0" err="1">
                <a:latin typeface="Arial" pitchFamily="34" charset="0"/>
              </a:rPr>
              <a:t>familismo</a:t>
            </a:r>
            <a:r>
              <a:rPr lang="pt-BR" sz="1600" b="1" dirty="0">
                <a:latin typeface="Arial" pitchFamily="34" charset="0"/>
              </a:rPr>
              <a:t> amoral: os dilemas da modernização</a:t>
            </a:r>
            <a:r>
              <a:rPr lang="pt-BR" sz="1600" dirty="0">
                <a:latin typeface="Arial" pitchFamily="34" charset="0"/>
              </a:rPr>
              <a:t>. Rev. bras. </a:t>
            </a:r>
            <a:r>
              <a:rPr lang="pt-BR" sz="1600" dirty="0" err="1">
                <a:latin typeface="Arial" pitchFamily="34" charset="0"/>
              </a:rPr>
              <a:t>Ci</a:t>
            </a:r>
            <a:r>
              <a:rPr lang="pt-BR" sz="1600" dirty="0">
                <a:latin typeface="Arial" pitchFamily="34" charset="0"/>
              </a:rPr>
              <a:t>. Soc. [online]. </a:t>
            </a:r>
            <a:r>
              <a:rPr lang="nl-NL" sz="1600" dirty="0">
                <a:latin typeface="Arial" pitchFamily="34" charset="0"/>
              </a:rPr>
              <a:t>1998, vol.13, n.36 [cited 2010-10-24].</a:t>
            </a:r>
            <a:endParaRPr lang="pt-B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1177925"/>
            <a:ext cx="84201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 capital social nos EUA | 6</a:t>
            </a:r>
            <a:endParaRPr lang="it-IT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0" y="6197600"/>
            <a:ext cx="916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</a:rPr>
              <a:t>Robert Putnam (2000), </a:t>
            </a:r>
            <a:r>
              <a:rPr lang="en-US" b="1" dirty="0">
                <a:latin typeface="Arial" pitchFamily="34" charset="0"/>
              </a:rPr>
              <a:t>Bowling Alone: The collapse and Revival of American Community</a:t>
            </a:r>
            <a:r>
              <a:rPr lang="en-US" dirty="0">
                <a:latin typeface="Arial" pitchFamily="34" charset="0"/>
              </a:rPr>
              <a:t>, New York: Simon and Schuster.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2263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 princípio geral é aquilo de «[...] maximizar os benefícios materiais e de curto prazo da sua família nuclear, assumindo que todos os outros estejam fazendo igual»</a:t>
            </a:r>
          </a:p>
          <a:p>
            <a:endParaRPr lang="it-IT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latin typeface="Arial" pitchFamily="34" charset="0"/>
                <a:cs typeface="Arial" pitchFamily="34" charset="0"/>
              </a:rPr>
              <a:t>Familismo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amoral | 4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tângulo 4"/>
          <p:cNvSpPr>
            <a:spLocks noChangeArrowheads="1"/>
          </p:cNvSpPr>
          <p:nvPr/>
        </p:nvSpPr>
        <p:spPr bwMode="auto">
          <a:xfrm>
            <a:off x="0" y="5780782"/>
            <a:ext cx="91564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BANFIELD, Edward C. (1958), </a:t>
            </a:r>
            <a:r>
              <a:rPr lang="en-US" sz="1600" b="1" dirty="0">
                <a:latin typeface="Arial" pitchFamily="34" charset="0"/>
              </a:rPr>
              <a:t>The moral basis of a backward society</a:t>
            </a:r>
            <a:r>
              <a:rPr lang="en-US" sz="1600" dirty="0">
                <a:latin typeface="Arial" pitchFamily="34" charset="0"/>
              </a:rPr>
              <a:t>. Nova York, The Free Press</a:t>
            </a:r>
            <a:r>
              <a:rPr lang="en-US" sz="1600" dirty="0" smtClean="0">
                <a:latin typeface="Arial" pitchFamily="34" charset="0"/>
              </a:rPr>
              <a:t>.</a:t>
            </a:r>
            <a:endParaRPr lang="pt-B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 capital social | 1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23" y="1618928"/>
            <a:ext cx="9135977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Lyda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Judson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Hanifan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capital social refere-se a: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…às coisas intangíveis [que] são importantes para o cotidiano das pessoas: boa vontade, amizade, solidariedade, interação social entre os indivíduos e as famílias que compõem uma unidade social [...] Uma pessoa apenas existe socialmente, se deixada a si próprio […] Mas se ela entrar em contato com o seu vizinho, e estes com outros vizinhos, haverá </a:t>
            </a:r>
            <a:r>
              <a:rPr kumimoji="0" lang="pt-B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uma acumulação de capital social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que pode imediatamente satisfazer suas necessidades sociais e que podem ostentar uma potencialidade social suficiente para a melhoria substancial da comunidade, para as condições de vida de toda a comunidade. </a:t>
            </a:r>
            <a:r>
              <a:rPr kumimoji="0" lang="pt-B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comunidade como um todo se beneficiará pela cooperação de todas as suas partes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enquanto que o indivíduo vai encontrar nas suas associações as vantagens da ajuda, da solidariedade… bem como seu vizinho no clube.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»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11669"/>
            <a:ext cx="9124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Hanifan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Lyda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Judson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(1916).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 Rural School Community Centre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Annals of the American Academy of Political and Social Sciences 67, 130-38.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54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8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O capital social | 3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3052763"/>
          </a:xfrm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Putnam define o </a:t>
            </a:r>
            <a:r>
              <a:rPr lang="pt-BR" sz="2800" dirty="0" smtClean="0">
                <a:cs typeface="Arial" pitchFamily="34" charset="0"/>
              </a:rPr>
              <a:t>«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 social</a:t>
            </a:r>
            <a:r>
              <a:rPr lang="pt-BR" sz="2800" dirty="0" smtClean="0">
                <a:cs typeface="Arial" pitchFamily="34" charset="0"/>
              </a:rPr>
              <a:t>»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acordo com «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confiança, as normas que governam a coexistência, as redes de associacionismo cívico, os elementos que melhoram a eficiência da organização social fomentando iniciativas levadas de comum acordo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». 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</a:rPr>
              <a:t> </a:t>
            </a:r>
            <a:r>
              <a:rPr lang="it-IT" dirty="0">
                <a:latin typeface="Arial" pitchFamily="34" charset="0"/>
              </a:rPr>
              <a:t>(1993), Princeton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27698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773487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Conforme Putnam, o capital social gera um efeito final acumulativo no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desenvolvimento econômico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e na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eficácia das instituições locais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Aquelas comunidades sociais que são caracterizadas por abundantes reservas de «capital social» são mais eficientes e justas.</a:t>
            </a:r>
          </a:p>
          <a:p>
            <a:pPr eaLnBrk="1" hangingPunct="1"/>
            <a:endParaRPr lang="pt-BR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O capital social | 4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</a:rPr>
              <a:t> </a:t>
            </a:r>
            <a:r>
              <a:rPr lang="it-IT" dirty="0">
                <a:latin typeface="Arial" pitchFamily="34" charset="0"/>
              </a:rPr>
              <a:t>(1993), Princeton University Press.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Na nossa definição de capital social, «social» refere-se à associação, ou seja, o capital pertence a uma coletividade ou a uma comunidade; ele é compartilhado e não pertence a indivíduos (social de «sócio», parceiro). </a:t>
            </a:r>
          </a:p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O capital social não se gasta com o uso; ao contrário, o uso do capital social o faz crescer (a confiança gera confiança).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latin typeface="Arial" pitchFamily="34" charset="0"/>
                <a:cs typeface="Arial" pitchFamily="34" charset="0"/>
              </a:rPr>
              <a:t>O capital social | 5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dirty="0">
                <a:latin typeface="Arial" pitchFamily="34" charset="0"/>
              </a:rPr>
              <a:t>Putnam, R. D. (1993), </a:t>
            </a:r>
            <a:r>
              <a:rPr lang="it-IT" b="1" i="1" dirty="0">
                <a:latin typeface="Arial" pitchFamily="34" charset="0"/>
              </a:rPr>
              <a:t>La tradizione civica nelle regioni italiane</a:t>
            </a:r>
            <a:r>
              <a:rPr lang="it-IT" dirty="0">
                <a:latin typeface="Arial" pitchFamily="34" charset="0"/>
              </a:rPr>
              <a:t>, Milano: Arnoldo Mondadori Editore, </a:t>
            </a:r>
            <a:r>
              <a:rPr lang="it-IT" b="1" i="1" dirty="0">
                <a:latin typeface="Arial" pitchFamily="34" charset="0"/>
              </a:rPr>
              <a:t>Making Democracy Work</a:t>
            </a:r>
            <a:r>
              <a:rPr lang="it-IT" b="1" dirty="0">
                <a:latin typeface="Arial" pitchFamily="34" charset="0"/>
              </a:rPr>
              <a:t> </a:t>
            </a:r>
            <a:r>
              <a:rPr lang="it-IT" dirty="0">
                <a:latin typeface="Arial" pitchFamily="34" charset="0"/>
              </a:rPr>
              <a:t>(1993), Princeton University Press.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35888" y="-245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Aula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2433</Words>
  <Application>Microsoft Office PowerPoint</Application>
  <PresentationFormat>Apresentação na tela (4:3)</PresentationFormat>
  <Paragraphs>151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Familismo amoral | 1</vt:lpstr>
      <vt:lpstr>Familismo amoral | 2</vt:lpstr>
      <vt:lpstr>Familismo amoral | 3</vt:lpstr>
      <vt:lpstr>Familismo amoral | 4</vt:lpstr>
      <vt:lpstr>O capital social | 1</vt:lpstr>
      <vt:lpstr>Apresentação do PowerPoint</vt:lpstr>
      <vt:lpstr>O capital social | 3</vt:lpstr>
      <vt:lpstr>O capital social | 4</vt:lpstr>
      <vt:lpstr>O capital social | 5</vt:lpstr>
      <vt:lpstr>O capital social | 6</vt:lpstr>
      <vt:lpstr>O capital social | 7</vt:lpstr>
      <vt:lpstr>Indicadores do capital social</vt:lpstr>
      <vt:lpstr>Capital social na Itália | 1</vt:lpstr>
      <vt:lpstr>Capital social na Itália | 2</vt:lpstr>
      <vt:lpstr>Capital social na Itália | 3</vt:lpstr>
      <vt:lpstr>Capital social na Itália | 4</vt:lpstr>
      <vt:lpstr>Capital social na Itália | 5</vt:lpstr>
      <vt:lpstr>Capital social na Itália | 6</vt:lpstr>
      <vt:lpstr>Capital social na Itália | 7</vt:lpstr>
      <vt:lpstr>Indicadores de capital social | 1 </vt:lpstr>
      <vt:lpstr>Indicadores de capital social | 2 </vt:lpstr>
      <vt:lpstr>Indicadores de capital social | 3 </vt:lpstr>
      <vt:lpstr>O capital social nos EUA | 1</vt:lpstr>
      <vt:lpstr>O capital social nos EUA | 2</vt:lpstr>
      <vt:lpstr>O capital social nos EUA | 3</vt:lpstr>
      <vt:lpstr>O capital social nos EUA | 4</vt:lpstr>
      <vt:lpstr>O capital social nos EUA | 5</vt:lpstr>
      <vt:lpstr>O capital social nos EUA | 7</vt:lpstr>
      <vt:lpstr>O capital social nos EUA | 8</vt:lpstr>
      <vt:lpstr>O capital social nos EUA |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Davide</dc:creator>
  <cp:lastModifiedBy>Davide</cp:lastModifiedBy>
  <cp:revision>45</cp:revision>
  <dcterms:created xsi:type="dcterms:W3CDTF">2012-09-30T10:32:19Z</dcterms:created>
  <dcterms:modified xsi:type="dcterms:W3CDTF">2014-06-10T22:08:29Z</dcterms:modified>
</cp:coreProperties>
</file>