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Processamento Digital de Sinais</a:t>
            </a:r>
            <a:br>
              <a:rPr lang="pt-BR" sz="4400" dirty="0" smtClean="0"/>
            </a:br>
            <a:r>
              <a:rPr lang="pt-BR" sz="4400" dirty="0" smtClean="0"/>
              <a:t>Correlação e autocorrelação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BR" dirty="0" smtClean="0"/>
              <a:t>Calcule a correlação cruzada das sequências: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err="1" smtClean="0"/>
              <a:t>Rxy</a:t>
            </a:r>
            <a:r>
              <a:rPr lang="pt-BR" dirty="0" smtClean="0"/>
              <a:t>(0) = 2 + 1 + 6 -14 + 4 + 2 + 6 = 7</a:t>
            </a:r>
          </a:p>
          <a:p>
            <a:r>
              <a:rPr lang="pt-BR" dirty="0" err="1" smtClean="0"/>
              <a:t>Rxy</a:t>
            </a:r>
            <a:r>
              <a:rPr lang="pt-BR" dirty="0" smtClean="0"/>
              <a:t>(1) = 0 -1 -3 + 14 -2 +8 – 3 = 13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pt-BR" dirty="0" smtClean="0"/>
              <a:t>Exemplo correlação: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5400600" cy="149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8356076" cy="117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6" y="5157192"/>
            <a:ext cx="8629903" cy="113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72" y="6125344"/>
            <a:ext cx="7616570" cy="73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132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As semelhanças entre o cálculo da correlação cruzada das duas sequências e a </a:t>
            </a:r>
            <a:r>
              <a:rPr lang="pt-BR" dirty="0" err="1"/>
              <a:t>convolução</a:t>
            </a:r>
            <a:r>
              <a:rPr lang="pt-BR" dirty="0"/>
              <a:t> de duas sequências é aparente.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cálculo de </a:t>
            </a:r>
            <a:r>
              <a:rPr lang="pt-BR" dirty="0" err="1"/>
              <a:t>convolução</a:t>
            </a:r>
            <a:r>
              <a:rPr lang="pt-BR" dirty="0"/>
              <a:t>, uma das sequências é dobrado, em seguida, transferido, em seguida, multiplicado pela outra sequência para formar a sequência de produto para esse deslocamento, e, finalmente, os valores de a sequência do produto são somadas. </a:t>
            </a:r>
            <a:endParaRPr lang="pt-BR" dirty="0" smtClean="0"/>
          </a:p>
          <a:p>
            <a:r>
              <a:rPr lang="pt-BR" dirty="0" err="1" smtClean="0"/>
              <a:t>Excepto</a:t>
            </a:r>
            <a:r>
              <a:rPr lang="pt-BR" dirty="0" smtClean="0"/>
              <a:t> </a:t>
            </a:r>
            <a:r>
              <a:rPr lang="pt-BR" dirty="0"/>
              <a:t>para a operação de dobragem, o cálculo da sequência de correlação cruzada envolve as mesmas operações de: deslocar uma das sequências, multiplicando-se as duas sequências, e somando sobre todos os valores da sequência do produto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Conseqüentemente</a:t>
            </a:r>
            <a:r>
              <a:rPr lang="pt-BR" dirty="0"/>
              <a:t>, se nós temos um programa de computador que executa </a:t>
            </a:r>
            <a:r>
              <a:rPr lang="pt-BR" dirty="0" err="1"/>
              <a:t>convolução</a:t>
            </a:r>
            <a:r>
              <a:rPr lang="pt-BR" dirty="0"/>
              <a:t>, podemos usá-lo para realizar correlação cruzada, oferecendo como entradas para o programa a </a:t>
            </a:r>
            <a:r>
              <a:rPr lang="pt-BR" dirty="0" err="1"/>
              <a:t>seqüência</a:t>
            </a:r>
            <a:r>
              <a:rPr lang="pt-BR" dirty="0"/>
              <a:t> </a:t>
            </a:r>
            <a:r>
              <a:rPr lang="pt-BR" dirty="0" smtClean="0"/>
              <a:t>x(n</a:t>
            </a:r>
            <a:r>
              <a:rPr lang="pt-BR" dirty="0"/>
              <a:t>) e da </a:t>
            </a:r>
            <a:r>
              <a:rPr lang="pt-BR" dirty="0" smtClean="0"/>
              <a:t>sequência dobrada y(-n</a:t>
            </a:r>
            <a:r>
              <a:rPr lang="pt-BR" dirty="0"/>
              <a:t>). </a:t>
            </a:r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/>
              <a:t>seguida, a </a:t>
            </a:r>
            <a:r>
              <a:rPr lang="pt-BR" dirty="0" err="1"/>
              <a:t>convolução</a:t>
            </a:r>
            <a:r>
              <a:rPr lang="pt-BR" dirty="0"/>
              <a:t> de </a:t>
            </a:r>
            <a:r>
              <a:rPr lang="pt-BR" dirty="0" smtClean="0"/>
              <a:t>x(n</a:t>
            </a:r>
            <a:r>
              <a:rPr lang="pt-BR" dirty="0"/>
              <a:t>) com </a:t>
            </a:r>
            <a:r>
              <a:rPr lang="pt-BR" dirty="0" smtClean="0"/>
              <a:t>y(-n</a:t>
            </a:r>
            <a:r>
              <a:rPr lang="pt-BR" dirty="0"/>
              <a:t>) produz a correlação cruzada </a:t>
            </a:r>
            <a:r>
              <a:rPr lang="pt-BR" dirty="0" err="1" smtClean="0"/>
              <a:t>Rxy</a:t>
            </a:r>
            <a:r>
              <a:rPr lang="pt-BR" dirty="0" smtClean="0"/>
              <a:t>(L), </a:t>
            </a:r>
            <a:r>
              <a:rPr lang="pt-BR" dirty="0"/>
              <a:t>Isto </a:t>
            </a:r>
            <a:r>
              <a:rPr lang="pt-BR" dirty="0" smtClean="0"/>
              <a:t>é: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Correlação cruzada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5733256"/>
            <a:ext cx="3336003" cy="80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702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Notamos que a ausência de correlação cruzada dobrável faz uma operação não-comutativa. No caso especial em que y (n) = x (n), que tem a </a:t>
            </a:r>
            <a:r>
              <a:rPr lang="pt-BR" dirty="0" err="1"/>
              <a:t>auto-correlação</a:t>
            </a:r>
            <a:r>
              <a:rPr lang="pt-BR" dirty="0"/>
              <a:t> de x (n), a qual é definida como a sequência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Autocorrelação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3717032"/>
            <a:ext cx="4351969" cy="1364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4941168"/>
            <a:ext cx="4500141" cy="134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562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Ao lidar com as sequências finitas de duração, é habitual para expressar a autocorrelação e correlação cruzada em termos dos limites finitos no somatório. Em particular, se x (n) e y (n) são sequências causais de comprimento N </a:t>
            </a:r>
            <a:endParaRPr lang="pt-BR" dirty="0" smtClean="0"/>
          </a:p>
          <a:p>
            <a:r>
              <a:rPr lang="pt-BR" dirty="0" smtClean="0"/>
              <a:t>[</a:t>
            </a:r>
            <a:r>
              <a:rPr lang="pt-BR" dirty="0"/>
              <a:t>ou seja, </a:t>
            </a:r>
            <a:r>
              <a:rPr lang="pt-BR" dirty="0" smtClean="0"/>
              <a:t>x(n)=y(n)=0 </a:t>
            </a:r>
            <a:r>
              <a:rPr lang="pt-BR" dirty="0"/>
              <a:t>para n &lt;0 e </a:t>
            </a:r>
            <a:r>
              <a:rPr lang="pt-BR" dirty="0" smtClean="0"/>
              <a:t>n&gt; N], </a:t>
            </a:r>
            <a:r>
              <a:rPr lang="pt-BR" dirty="0"/>
              <a:t>as sequências de correlação cruzada e de autocorrelação pode ser expressa como: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Autocorrelação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229200"/>
            <a:ext cx="4121895" cy="138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620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As </a:t>
            </a:r>
            <a:r>
              <a:rPr lang="pt-BR" dirty="0" smtClean="0"/>
              <a:t>sequências </a:t>
            </a:r>
            <a:r>
              <a:rPr lang="pt-BR" dirty="0"/>
              <a:t>de autocorrelação e correlação cruzada tem uma série de propriedades </a:t>
            </a:r>
            <a:r>
              <a:rPr lang="pt-BR" dirty="0" smtClean="0"/>
              <a:t>importantes. </a:t>
            </a:r>
          </a:p>
          <a:p>
            <a:r>
              <a:rPr lang="pt-BR" dirty="0" smtClean="0"/>
              <a:t>Para </a:t>
            </a:r>
            <a:r>
              <a:rPr lang="pt-BR" dirty="0"/>
              <a:t>desenvolver estas propriedades, vamos supor que temos duas sequências </a:t>
            </a:r>
            <a:r>
              <a:rPr lang="pt-BR" dirty="0" smtClean="0"/>
              <a:t>x(n</a:t>
            </a:r>
            <a:r>
              <a:rPr lang="pt-BR" dirty="0"/>
              <a:t>) e </a:t>
            </a:r>
            <a:r>
              <a:rPr lang="pt-BR" dirty="0" smtClean="0"/>
              <a:t>y(n</a:t>
            </a:r>
            <a:r>
              <a:rPr lang="pt-BR" dirty="0"/>
              <a:t>) com energia finita </a:t>
            </a:r>
            <a:r>
              <a:rPr lang="pt-BR" dirty="0" smtClean="0"/>
              <a:t>que </a:t>
            </a:r>
            <a:r>
              <a:rPr lang="pt-BR" dirty="0"/>
              <a:t>formam a combinação linear</a:t>
            </a:r>
            <a:r>
              <a:rPr lang="pt-BR" dirty="0" smtClean="0"/>
              <a:t>,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Onde </a:t>
            </a:r>
            <a:r>
              <a:rPr lang="pt-BR" b="1" u="sng" dirty="0"/>
              <a:t>a</a:t>
            </a:r>
            <a:r>
              <a:rPr lang="pt-BR" dirty="0"/>
              <a:t> e </a:t>
            </a:r>
            <a:r>
              <a:rPr lang="pt-BR" b="1" u="sng" dirty="0"/>
              <a:t>b</a:t>
            </a:r>
            <a:r>
              <a:rPr lang="pt-BR" dirty="0"/>
              <a:t> são constantes arbitrárias e </a:t>
            </a:r>
            <a:r>
              <a:rPr lang="pt-BR" b="1" u="sng" dirty="0" smtClean="0"/>
              <a:t>L</a:t>
            </a:r>
            <a:r>
              <a:rPr lang="pt-BR" dirty="0" smtClean="0"/>
              <a:t> é um deslocamento de </a:t>
            </a:r>
            <a:r>
              <a:rPr lang="pt-BR" dirty="0"/>
              <a:t>tempo. A energia neste sinal é: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Propriedades da </a:t>
            </a:r>
            <a:r>
              <a:rPr lang="pt-BR" dirty="0" smtClean="0"/>
              <a:t>correlação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89040"/>
            <a:ext cx="3959002" cy="10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1344"/>
            <a:ext cx="6588224" cy="99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791" y="5633753"/>
            <a:ext cx="2725209" cy="85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312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Então: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da correlação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" y="1988840"/>
            <a:ext cx="6624736" cy="99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073" y="2021249"/>
            <a:ext cx="2684928" cy="85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07106"/>
            <a:ext cx="5765029" cy="890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31572"/>
            <a:ext cx="5558867" cy="66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827" y="4698636"/>
            <a:ext cx="2188297" cy="61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390" y="4698636"/>
            <a:ext cx="2448272" cy="83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upo 3"/>
          <p:cNvGrpSpPr/>
          <p:nvPr/>
        </p:nvGrpSpPr>
        <p:grpSpPr>
          <a:xfrm>
            <a:off x="1526958" y="5590275"/>
            <a:ext cx="6464374" cy="1041445"/>
            <a:chOff x="2066836" y="5544528"/>
            <a:chExt cx="6464374" cy="1041445"/>
          </a:xfrm>
        </p:grpSpPr>
        <p:pic>
          <p:nvPicPr>
            <p:cNvPr id="10248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6836" y="5714954"/>
              <a:ext cx="1774277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9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1355" y="5566461"/>
              <a:ext cx="279516" cy="296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0" name="Picture 1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886" y="5544528"/>
              <a:ext cx="4556324" cy="1041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6304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Então olhando como uma equação quadrática: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Para o caso de y(n) = x(n) temos: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da correlação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4848540" cy="78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06168"/>
            <a:ext cx="580106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4081951" cy="86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842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Isto significa que a sequência de </a:t>
            </a:r>
            <a:r>
              <a:rPr lang="pt-BR" dirty="0" smtClean="0"/>
              <a:t>autocorrelação </a:t>
            </a:r>
            <a:r>
              <a:rPr lang="pt-BR" dirty="0"/>
              <a:t>de um sinal atinge o seu valor máximo </a:t>
            </a:r>
            <a:r>
              <a:rPr lang="pt-BR" dirty="0" smtClean="0"/>
              <a:t>no atraso zero.</a:t>
            </a:r>
          </a:p>
          <a:p>
            <a:r>
              <a:rPr lang="pt-BR" dirty="0" smtClean="0"/>
              <a:t>Este </a:t>
            </a:r>
            <a:r>
              <a:rPr lang="pt-BR" dirty="0"/>
              <a:t>resultado é consistente com a noção de que um sinal corresponde perfeitamente com a própria variação do zero.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caso de a sequência de correlação cruzada, o limite superior para os seus valores é dada </a:t>
            </a:r>
            <a:r>
              <a:rPr lang="pt-BR" dirty="0" smtClean="0"/>
              <a:t>em: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da correlação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69516"/>
            <a:ext cx="6048672" cy="98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404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Nota-se </a:t>
            </a:r>
            <a:r>
              <a:rPr lang="pt-BR" dirty="0"/>
              <a:t>que, se qualquer um ou ambos os sinais envolvidos na correlação cruzada são dimensionados, na forma da sequência de correlação cruzada não muda; apenas as amplitudes da sequência de correlação cruzada são dimensionadas em conformidade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Uma </a:t>
            </a:r>
            <a:r>
              <a:rPr lang="pt-BR" dirty="0"/>
              <a:t>vez que o dimensionamento é importante, é muitas vezes desejável, na prática, para normalizar as sequências de autocorrelação e correlação cruzada para o intervalo a partir de </a:t>
            </a:r>
            <a:r>
              <a:rPr lang="pt-BR" dirty="0" smtClean="0"/>
              <a:t>-1 até  +1. </a:t>
            </a:r>
          </a:p>
          <a:p>
            <a:r>
              <a:rPr lang="pt-BR" dirty="0" smtClean="0"/>
              <a:t>No </a:t>
            </a:r>
            <a:r>
              <a:rPr lang="pt-BR" dirty="0"/>
              <a:t>caso da sequência de autocorrelação, que pode simplesmente dividir por </a:t>
            </a:r>
            <a:r>
              <a:rPr lang="pt-BR" dirty="0" err="1" smtClean="0"/>
              <a:t>Rxx</a:t>
            </a:r>
            <a:r>
              <a:rPr lang="pt-BR" dirty="0" smtClean="0"/>
              <a:t>(0</a:t>
            </a:r>
            <a:r>
              <a:rPr lang="pt-BR" dirty="0"/>
              <a:t>). Assim, a sequência de </a:t>
            </a:r>
            <a:r>
              <a:rPr lang="pt-BR" dirty="0" smtClean="0"/>
              <a:t>autocorrelação </a:t>
            </a:r>
            <a:r>
              <a:rPr lang="pt-BR" dirty="0"/>
              <a:t>normalizada é definida como: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da correlação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62" y="5733256"/>
            <a:ext cx="2861482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848" y="5678388"/>
            <a:ext cx="4274778" cy="120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333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Agora, </a:t>
            </a:r>
            <a:r>
              <a:rPr lang="pt-BR" dirty="0" smtClean="0"/>
              <a:t>                </a:t>
            </a:r>
            <a:r>
              <a:rPr lang="pt-BR" dirty="0"/>
              <a:t>e </a:t>
            </a:r>
            <a:r>
              <a:rPr lang="pt-BR" dirty="0" smtClean="0"/>
              <a:t>                , e</a:t>
            </a:r>
            <a:r>
              <a:rPr lang="pt-BR" dirty="0"/>
              <a:t>, portanto, estas sequências são independentes </a:t>
            </a:r>
            <a:r>
              <a:rPr lang="pt-BR" dirty="0" smtClean="0"/>
              <a:t>da escala do </a:t>
            </a:r>
            <a:r>
              <a:rPr lang="pt-BR" dirty="0"/>
              <a:t>sinal. </a:t>
            </a:r>
          </a:p>
          <a:p>
            <a:r>
              <a:rPr lang="pt-BR" dirty="0" smtClean="0"/>
              <a:t>Finalmente</a:t>
            </a:r>
            <a:r>
              <a:rPr lang="pt-BR" dirty="0"/>
              <a:t>, como já demonstrado, a </a:t>
            </a:r>
            <a:r>
              <a:rPr lang="pt-BR" dirty="0" smtClean="0"/>
              <a:t>sequência </a:t>
            </a:r>
            <a:r>
              <a:rPr lang="pt-BR" dirty="0"/>
              <a:t>de correlação cruzada satisfaz a propriedade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r>
              <a:rPr lang="pt-BR" dirty="0" smtClean="0"/>
              <a:t>Então sabemos que a autocorrelação é uma função PAR e basta calculá-la para L ≥ 0;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da correlação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71136"/>
            <a:ext cx="1728192" cy="4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052" y="1493680"/>
            <a:ext cx="1708873" cy="42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353" y="3793315"/>
            <a:ext cx="2494087" cy="63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013" y="3682646"/>
            <a:ext cx="2586125" cy="71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62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Correlação de sinais</a:t>
            </a:r>
          </a:p>
          <a:p>
            <a:r>
              <a:rPr lang="pt-BR" dirty="0" smtClean="0"/>
              <a:t>Correlação cruzada</a:t>
            </a:r>
          </a:p>
          <a:p>
            <a:r>
              <a:rPr lang="pt-BR" dirty="0" smtClean="0"/>
              <a:t>Exemplo correlação</a:t>
            </a:r>
          </a:p>
          <a:p>
            <a:r>
              <a:rPr lang="pt-BR" dirty="0" smtClean="0"/>
              <a:t>Autocorrelação</a:t>
            </a:r>
          </a:p>
          <a:p>
            <a:r>
              <a:rPr lang="pt-BR" dirty="0" smtClean="0"/>
              <a:t>Propriedades da correlação</a:t>
            </a:r>
            <a:endParaRPr lang="pt-BR" dirty="0" smtClean="0"/>
          </a:p>
          <a:p>
            <a:r>
              <a:rPr lang="pt-BR" dirty="0" smtClean="0"/>
              <a:t>Exemplo de autocorrelação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autocorrelação</a:t>
            </a:r>
            <a:endParaRPr lang="pt-B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382328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41491"/>
            <a:ext cx="7854928" cy="173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908" y="2060848"/>
            <a:ext cx="728023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308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autocorrelação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00664"/>
            <a:ext cx="6640348" cy="538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611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autocorrelação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4" y="1686821"/>
            <a:ext cx="9182206" cy="518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57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Uma operação matemática que se assemelha </a:t>
            </a:r>
            <a:r>
              <a:rPr lang="pt-BR" dirty="0" err="1"/>
              <a:t>convolução</a:t>
            </a:r>
            <a:r>
              <a:rPr lang="pt-BR" dirty="0"/>
              <a:t> é </a:t>
            </a:r>
            <a:r>
              <a:rPr lang="pt-BR" b="1" u="sng" dirty="0"/>
              <a:t>correlação</a:t>
            </a:r>
            <a:r>
              <a:rPr lang="pt-BR" dirty="0"/>
              <a:t>. Tal como no caso de </a:t>
            </a:r>
            <a:r>
              <a:rPr lang="pt-BR" dirty="0" err="1"/>
              <a:t>convolução</a:t>
            </a:r>
            <a:r>
              <a:rPr lang="pt-BR" dirty="0"/>
              <a:t>, duas sequências de sinal estão envolvidos na correlação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 </a:t>
            </a:r>
            <a:r>
              <a:rPr lang="pt-BR" dirty="0"/>
              <a:t>contraste com a </a:t>
            </a:r>
            <a:r>
              <a:rPr lang="pt-BR" dirty="0" err="1"/>
              <a:t>convolução</a:t>
            </a:r>
            <a:r>
              <a:rPr lang="pt-BR" dirty="0"/>
              <a:t>, no entanto, o nosso </a:t>
            </a:r>
            <a:r>
              <a:rPr lang="pt-BR" dirty="0" smtClean="0"/>
              <a:t>objetivo </a:t>
            </a:r>
            <a:r>
              <a:rPr lang="pt-BR" dirty="0"/>
              <a:t>para o cálculo da correlação entre os dois sinais são para medir o grau em que os dois sinais são </a:t>
            </a:r>
            <a:r>
              <a:rPr lang="pt-BR" b="1" u="sng" dirty="0"/>
              <a:t>semelhantes</a:t>
            </a:r>
            <a:r>
              <a:rPr lang="pt-BR" dirty="0"/>
              <a:t> e, portanto, para extrair as informações de que depende, em grande medida, da aplicação. </a:t>
            </a:r>
            <a:endParaRPr lang="pt-BR" dirty="0" smtClean="0"/>
          </a:p>
          <a:p>
            <a:r>
              <a:rPr lang="pt-BR" dirty="0" smtClean="0"/>
              <a:t>Correlação </a:t>
            </a:r>
            <a:r>
              <a:rPr lang="pt-BR" dirty="0"/>
              <a:t>de sinais é frequentemente encontrada em </a:t>
            </a:r>
            <a:r>
              <a:rPr lang="pt-BR" b="1" dirty="0"/>
              <a:t>radar, sonar, comunicação digital, geologia</a:t>
            </a:r>
            <a:r>
              <a:rPr lang="pt-BR" dirty="0"/>
              <a:t>, e outras áreas da ciência e </a:t>
            </a:r>
            <a:r>
              <a:rPr lang="pt-BR" dirty="0" smtClean="0"/>
              <a:t>da engenharia.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Correlação de sinais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915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dirty="0"/>
          </a:p>
          <a:p>
            <a:r>
              <a:rPr lang="pt-BR" dirty="0"/>
              <a:t>Para ser mais específico, vamos supor que temos duas sequências de sinal </a:t>
            </a:r>
            <a:r>
              <a:rPr lang="pt-BR" dirty="0" smtClean="0"/>
              <a:t>x(n</a:t>
            </a:r>
            <a:r>
              <a:rPr lang="pt-BR" dirty="0"/>
              <a:t>) e y</a:t>
            </a:r>
            <a:r>
              <a:rPr lang="pt-BR" dirty="0" smtClean="0"/>
              <a:t>(n</a:t>
            </a:r>
            <a:r>
              <a:rPr lang="pt-BR" dirty="0"/>
              <a:t>) que </a:t>
            </a:r>
            <a:r>
              <a:rPr lang="pt-BR" dirty="0" smtClean="0"/>
              <a:t>deseja-se </a:t>
            </a:r>
            <a:r>
              <a:rPr lang="pt-BR" dirty="0"/>
              <a:t>comparar. </a:t>
            </a:r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/>
              <a:t>radar e </a:t>
            </a:r>
            <a:r>
              <a:rPr lang="pt-BR" dirty="0" smtClean="0"/>
              <a:t>ativa </a:t>
            </a:r>
            <a:r>
              <a:rPr lang="pt-BR" dirty="0"/>
              <a:t>aplicações de sonar, </a:t>
            </a:r>
            <a:r>
              <a:rPr lang="pt-BR" dirty="0" smtClean="0"/>
              <a:t>x(n</a:t>
            </a:r>
            <a:r>
              <a:rPr lang="pt-BR" dirty="0"/>
              <a:t>) pode representar a versão de amostragem do sinal transmitido e </a:t>
            </a:r>
            <a:r>
              <a:rPr lang="pt-BR" dirty="0" smtClean="0"/>
              <a:t>y(n</a:t>
            </a:r>
            <a:r>
              <a:rPr lang="pt-BR" dirty="0"/>
              <a:t>) pode representar a versão de amostragem do sinal recebido na saída do conversor </a:t>
            </a:r>
            <a:r>
              <a:rPr lang="pt-BR" dirty="0" smtClean="0"/>
              <a:t>A/D.</a:t>
            </a:r>
          </a:p>
          <a:p>
            <a:r>
              <a:rPr lang="pt-BR" dirty="0" smtClean="0"/>
              <a:t>Se </a:t>
            </a:r>
            <a:r>
              <a:rPr lang="pt-BR" dirty="0"/>
              <a:t>um alvo está presente no espaço que está sendo pesquisado por radar ou sonar, o sinal recebido </a:t>
            </a:r>
            <a:r>
              <a:rPr lang="pt-BR" dirty="0" smtClean="0"/>
              <a:t>y(n</a:t>
            </a:r>
            <a:r>
              <a:rPr lang="pt-BR" dirty="0"/>
              <a:t>) é composto de uma versão atrasada do sinal transmitido, </a:t>
            </a:r>
            <a:r>
              <a:rPr lang="pt-BR" dirty="0" smtClean="0"/>
              <a:t>refletida </a:t>
            </a:r>
            <a:r>
              <a:rPr lang="pt-BR" dirty="0"/>
              <a:t>a partir do alvo, e corrompidos por ruído aditivo</a:t>
            </a:r>
            <a:r>
              <a:rPr lang="pt-BR" dirty="0" smtClean="0"/>
              <a:t>.</a:t>
            </a:r>
          </a:p>
          <a:p>
            <a:r>
              <a:rPr lang="pt-BR" dirty="0" smtClean="0"/>
              <a:t>Podemos </a:t>
            </a:r>
            <a:r>
              <a:rPr lang="pt-BR" dirty="0"/>
              <a:t>representar a sequência do sinal recebido como: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Correlação de sinais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9" y="5085184"/>
            <a:ext cx="5262962" cy="105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869160"/>
            <a:ext cx="2736304" cy="199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44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Onde: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α</a:t>
            </a:r>
            <a:r>
              <a:rPr lang="pt-BR" dirty="0" smtClean="0"/>
              <a:t> </a:t>
            </a:r>
            <a:r>
              <a:rPr lang="pt-BR" dirty="0"/>
              <a:t>é um </a:t>
            </a:r>
            <a:r>
              <a:rPr lang="pt-BR" dirty="0" smtClean="0"/>
              <a:t>fator </a:t>
            </a:r>
            <a:r>
              <a:rPr lang="pt-BR" dirty="0"/>
              <a:t>de atenuação que representa a perda de sinal envolvida na transmissão de ida e volta do sinal </a:t>
            </a:r>
            <a:r>
              <a:rPr lang="pt-BR" b="1" dirty="0" smtClean="0"/>
              <a:t>x(n)</a:t>
            </a:r>
            <a:r>
              <a:rPr lang="pt-BR" dirty="0" smtClean="0"/>
              <a:t>;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D</a:t>
            </a:r>
            <a:r>
              <a:rPr lang="pt-BR" dirty="0" smtClean="0"/>
              <a:t> </a:t>
            </a:r>
            <a:r>
              <a:rPr lang="pt-BR" dirty="0"/>
              <a:t>é o atraso de ida e volta, o qual é assumido como sendo um número inteiro múltiplo do intervalo de </a:t>
            </a:r>
            <a:r>
              <a:rPr lang="pt-BR" dirty="0" smtClean="0"/>
              <a:t>amostragem;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w(n</a:t>
            </a:r>
            <a:r>
              <a:rPr lang="pt-BR" b="1" dirty="0">
                <a:solidFill>
                  <a:srgbClr val="FF0000"/>
                </a:solidFill>
              </a:rPr>
              <a:t>)</a:t>
            </a:r>
            <a:r>
              <a:rPr lang="pt-BR" dirty="0"/>
              <a:t> representa o ruído aditivo que é captado por uma antena e o ruído gerado pelos componentes </a:t>
            </a:r>
            <a:r>
              <a:rPr lang="pt-BR" dirty="0" smtClean="0"/>
              <a:t>eletrônicos </a:t>
            </a:r>
            <a:r>
              <a:rPr lang="pt-BR" dirty="0"/>
              <a:t>e amplificadores contidos na extremidade frontal do receptor. </a:t>
            </a:r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/>
              <a:t>outro lado, se não houver nenhum alvo no espaço procurado pelo radar </a:t>
            </a:r>
            <a:r>
              <a:rPr lang="pt-BR" dirty="0" smtClean="0"/>
              <a:t>ou sonar</a:t>
            </a:r>
            <a:r>
              <a:rPr lang="pt-BR" dirty="0"/>
              <a:t>, o sinal recebido </a:t>
            </a:r>
            <a:r>
              <a:rPr lang="pt-BR" dirty="0" smtClean="0"/>
              <a:t>y(n</a:t>
            </a:r>
            <a:r>
              <a:rPr lang="pt-BR" dirty="0"/>
              <a:t>) é composto </a:t>
            </a:r>
            <a:r>
              <a:rPr lang="pt-BR" dirty="0" smtClean="0"/>
              <a:t>somente pelo ruído </a:t>
            </a:r>
            <a:r>
              <a:rPr lang="pt-BR" b="1" dirty="0" smtClean="0">
                <a:solidFill>
                  <a:srgbClr val="FF0000"/>
                </a:solidFill>
              </a:rPr>
              <a:t>w(n)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Correlação de sinais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210" y="1124745"/>
            <a:ext cx="4632038" cy="92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24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Tendo as duas sequências de sinal, </a:t>
            </a:r>
            <a:r>
              <a:rPr lang="pt-BR" dirty="0" smtClean="0"/>
              <a:t>x(n</a:t>
            </a:r>
            <a:r>
              <a:rPr lang="pt-BR" dirty="0"/>
              <a:t>), que é chamado o sinal de referência ou sinal transmitido, e y (n), o sinal recebido, o problema </a:t>
            </a:r>
            <a:r>
              <a:rPr lang="pt-BR" dirty="0" smtClean="0"/>
              <a:t>na detecção do </a:t>
            </a:r>
            <a:r>
              <a:rPr lang="pt-BR" dirty="0"/>
              <a:t>radar </a:t>
            </a:r>
            <a:r>
              <a:rPr lang="pt-BR" dirty="0" smtClean="0"/>
              <a:t>é </a:t>
            </a:r>
            <a:r>
              <a:rPr lang="pt-BR" dirty="0"/>
              <a:t>comparar y (n</a:t>
            </a:r>
            <a:r>
              <a:rPr lang="pt-BR" dirty="0" smtClean="0"/>
              <a:t>) e x(n</a:t>
            </a:r>
            <a:r>
              <a:rPr lang="pt-BR" dirty="0"/>
              <a:t>) para determinar se o alvo </a:t>
            </a:r>
            <a:r>
              <a:rPr lang="pt-BR" dirty="0" smtClean="0"/>
              <a:t>existe, </a:t>
            </a:r>
            <a:r>
              <a:rPr lang="pt-BR" dirty="0"/>
              <a:t>e, </a:t>
            </a:r>
            <a:r>
              <a:rPr lang="pt-BR" dirty="0" smtClean="0"/>
              <a:t>se existir, calcular </a:t>
            </a:r>
            <a:r>
              <a:rPr lang="pt-BR" dirty="0"/>
              <a:t>a distância ao </a:t>
            </a:r>
            <a:r>
              <a:rPr lang="pt-BR" dirty="0" smtClean="0"/>
              <a:t>alvo de acordo com atraso D. </a:t>
            </a:r>
          </a:p>
          <a:p>
            <a:r>
              <a:rPr lang="pt-BR" dirty="0" smtClean="0"/>
              <a:t>Na </a:t>
            </a:r>
            <a:r>
              <a:rPr lang="pt-BR" dirty="0"/>
              <a:t>prática, o sinal </a:t>
            </a:r>
            <a:r>
              <a:rPr lang="pt-BR" dirty="0" smtClean="0"/>
              <a:t>x(n-D</a:t>
            </a:r>
            <a:r>
              <a:rPr lang="pt-BR" dirty="0"/>
              <a:t>) é </a:t>
            </a:r>
            <a:r>
              <a:rPr lang="pt-BR" dirty="0" smtClean="0"/>
              <a:t>danificado </a:t>
            </a:r>
            <a:r>
              <a:rPr lang="pt-BR" dirty="0"/>
              <a:t>pelo ruído aditivo </a:t>
            </a:r>
            <a:r>
              <a:rPr lang="pt-BR" dirty="0" smtClean="0"/>
              <a:t>a </a:t>
            </a:r>
            <a:r>
              <a:rPr lang="pt-BR" dirty="0"/>
              <a:t>ponto em que uma </a:t>
            </a:r>
            <a:r>
              <a:rPr lang="pt-BR" dirty="0" smtClean="0"/>
              <a:t>inspeção </a:t>
            </a:r>
            <a:r>
              <a:rPr lang="pt-BR" dirty="0"/>
              <a:t>visual de </a:t>
            </a:r>
            <a:r>
              <a:rPr lang="pt-BR" dirty="0" smtClean="0"/>
              <a:t>y(n</a:t>
            </a:r>
            <a:r>
              <a:rPr lang="pt-BR" dirty="0"/>
              <a:t>) não </a:t>
            </a:r>
            <a:r>
              <a:rPr lang="pt-BR" dirty="0" smtClean="0"/>
              <a:t>seja possível identificar a </a:t>
            </a:r>
            <a:r>
              <a:rPr lang="pt-BR" dirty="0"/>
              <a:t>presença ou ausência de sinal desejado </a:t>
            </a:r>
            <a:r>
              <a:rPr lang="pt-BR" dirty="0" smtClean="0"/>
              <a:t>refletido </a:t>
            </a:r>
            <a:r>
              <a:rPr lang="pt-BR" dirty="0"/>
              <a:t>a partir do alvo. </a:t>
            </a:r>
            <a:endParaRPr lang="pt-BR" dirty="0" smtClean="0"/>
          </a:p>
          <a:p>
            <a:r>
              <a:rPr lang="pt-BR" dirty="0" smtClean="0"/>
              <a:t>Nesse caso a </a:t>
            </a:r>
            <a:r>
              <a:rPr lang="pt-BR" b="1" u="sng" dirty="0" smtClean="0"/>
              <a:t>correlação</a:t>
            </a:r>
            <a:r>
              <a:rPr lang="pt-BR" dirty="0" smtClean="0"/>
              <a:t> </a:t>
            </a:r>
            <a:r>
              <a:rPr lang="pt-BR" dirty="0"/>
              <a:t>nos fornece um meio para extrair informações importantes a partir </a:t>
            </a:r>
            <a:r>
              <a:rPr lang="pt-BR" dirty="0" smtClean="0"/>
              <a:t>y(n</a:t>
            </a:r>
            <a:r>
              <a:rPr lang="pt-BR" dirty="0"/>
              <a:t>).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Correlação de sinais</a:t>
            </a:r>
          </a:p>
        </p:txBody>
      </p:sp>
    </p:spTree>
    <p:extLst>
      <p:ext uri="{BB962C8B-B14F-4D97-AF65-F5344CB8AC3E}">
        <p14:creationId xmlns:p14="http://schemas.microsoft.com/office/powerpoint/2010/main" val="128903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 comunicação digital é outra área onde correlação é frequentemente utilizado. Nas comunicações digitais, a informação a ser transmitida a partir de um ponto para outro é normalmente convertida para formato binário, isto é, uma sequência de zeros e uns, que são então transmitidos para o receptor pretendido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Para </a:t>
            </a:r>
            <a:r>
              <a:rPr lang="pt-BR" dirty="0"/>
              <a:t>transmitir um 0 </a:t>
            </a:r>
            <a:r>
              <a:rPr lang="pt-BR" dirty="0" smtClean="0"/>
              <a:t>podemos transmitir a sequência </a:t>
            </a:r>
            <a:r>
              <a:rPr lang="pt-BR" dirty="0" err="1"/>
              <a:t>Xo</a:t>
            </a:r>
            <a:r>
              <a:rPr lang="pt-BR" dirty="0" smtClean="0"/>
              <a:t>(n</a:t>
            </a:r>
            <a:r>
              <a:rPr lang="pt-BR" dirty="0"/>
              <a:t>) para 0 &lt;n &lt;L - 1, e para transmitir um </a:t>
            </a:r>
            <a:r>
              <a:rPr lang="pt-BR" dirty="0" smtClean="0"/>
              <a:t>1 podemos </a:t>
            </a:r>
            <a:r>
              <a:rPr lang="pt-BR" dirty="0"/>
              <a:t>transmitir a sequência de sinal </a:t>
            </a:r>
            <a:r>
              <a:rPr lang="pt-BR" dirty="0" smtClean="0"/>
              <a:t>X1(n</a:t>
            </a:r>
            <a:r>
              <a:rPr lang="pt-BR" dirty="0"/>
              <a:t>) para 0 &lt;n &lt;L -</a:t>
            </a:r>
            <a:r>
              <a:rPr lang="pt-BR" dirty="0" smtClean="0"/>
              <a:t>1.</a:t>
            </a:r>
          </a:p>
          <a:p>
            <a:r>
              <a:rPr lang="pt-BR" dirty="0" smtClean="0"/>
              <a:t>Onde </a:t>
            </a:r>
            <a:r>
              <a:rPr lang="pt-BR" dirty="0"/>
              <a:t>L é um inteiro que indica o número de amostras em cada uma das duas sequências. </a:t>
            </a:r>
            <a:r>
              <a:rPr lang="pt-BR" dirty="0" smtClean="0"/>
              <a:t>Muitas vezes, X1(n</a:t>
            </a:r>
            <a:r>
              <a:rPr lang="pt-BR" dirty="0"/>
              <a:t>) é escolhido para ser o negativo </a:t>
            </a:r>
            <a:r>
              <a:rPr lang="pt-BR" dirty="0" smtClean="0"/>
              <a:t>de </a:t>
            </a:r>
            <a:r>
              <a:rPr lang="pt-BR" dirty="0" err="1" smtClean="0"/>
              <a:t>Xo</a:t>
            </a:r>
            <a:r>
              <a:rPr lang="pt-BR" dirty="0" smtClean="0"/>
              <a:t> </a:t>
            </a:r>
            <a:r>
              <a:rPr lang="pt-BR" dirty="0"/>
              <a:t>(n).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sinal recebido pelo receptor pretendido pode ser representada como: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Correlação de sinais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70531"/>
            <a:ext cx="8174458" cy="81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49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Suponha que temos </a:t>
            </a:r>
            <a:r>
              <a:rPr lang="pt-BR" dirty="0" smtClean="0"/>
              <a:t>dois sinais x(n</a:t>
            </a:r>
            <a:r>
              <a:rPr lang="pt-BR" dirty="0"/>
              <a:t>) e </a:t>
            </a:r>
            <a:r>
              <a:rPr lang="pt-BR" dirty="0" smtClean="0"/>
              <a:t>y(n</a:t>
            </a:r>
            <a:r>
              <a:rPr lang="pt-BR" dirty="0"/>
              <a:t>), cada qual com energia finita. A correlação cruzada de </a:t>
            </a:r>
            <a:r>
              <a:rPr lang="pt-BR" dirty="0" smtClean="0"/>
              <a:t>x(n</a:t>
            </a:r>
            <a:r>
              <a:rPr lang="pt-BR" dirty="0"/>
              <a:t>) e </a:t>
            </a:r>
            <a:r>
              <a:rPr lang="pt-BR" dirty="0" smtClean="0"/>
              <a:t>y(n</a:t>
            </a:r>
            <a:r>
              <a:rPr lang="pt-BR" dirty="0"/>
              <a:t>) é uma sequência de </a:t>
            </a:r>
            <a:r>
              <a:rPr lang="pt-BR" dirty="0" err="1" smtClean="0"/>
              <a:t>Rxy</a:t>
            </a:r>
            <a:r>
              <a:rPr lang="pt-BR" dirty="0" smtClean="0"/>
              <a:t> (</a:t>
            </a:r>
            <a:r>
              <a:rPr lang="pt-BR" dirty="0"/>
              <a:t>L</a:t>
            </a:r>
            <a:r>
              <a:rPr lang="pt-BR" dirty="0" smtClean="0"/>
              <a:t>), </a:t>
            </a:r>
            <a:r>
              <a:rPr lang="pt-BR" dirty="0"/>
              <a:t>que é definida como</a:t>
            </a:r>
            <a:r>
              <a:rPr lang="pt-BR" dirty="0" smtClean="0"/>
              <a:t>: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Correlação cruzada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668234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65104"/>
            <a:ext cx="6715929" cy="11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81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índice de </a:t>
            </a:r>
            <a:r>
              <a:rPr lang="pt-BR" dirty="0" smtClean="0"/>
              <a:t>L </a:t>
            </a:r>
            <a:r>
              <a:rPr lang="pt-BR" dirty="0"/>
              <a:t>é o (</a:t>
            </a:r>
            <a:r>
              <a:rPr lang="pt-BR" dirty="0" smtClean="0"/>
              <a:t>tempo/atraso) os </a:t>
            </a:r>
            <a:r>
              <a:rPr lang="pt-BR" dirty="0"/>
              <a:t>subscritos </a:t>
            </a:r>
            <a:r>
              <a:rPr lang="pt-BR" dirty="0" err="1"/>
              <a:t>xy</a:t>
            </a:r>
            <a:r>
              <a:rPr lang="pt-BR" dirty="0"/>
              <a:t> no </a:t>
            </a:r>
            <a:r>
              <a:rPr lang="pt-BR" dirty="0" smtClean="0"/>
              <a:t>indicam </a:t>
            </a:r>
            <a:r>
              <a:rPr lang="pt-BR" dirty="0"/>
              <a:t>as </a:t>
            </a:r>
            <a:r>
              <a:rPr lang="pt-BR" dirty="0" smtClean="0"/>
              <a:t>sequências que serão correlacionadas.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22722"/>
            <a:ext cx="668234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/>
              <a:t>Correlação cruzada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28974"/>
            <a:ext cx="2948147" cy="8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010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2137</TotalTime>
  <Words>1335</Words>
  <Application>Microsoft Office PowerPoint</Application>
  <PresentationFormat>Apresentação na tela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Concurso</vt:lpstr>
      <vt:lpstr>Processamento Digital de Sinais Correlação e autocorrelação</vt:lpstr>
      <vt:lpstr>Sumário</vt:lpstr>
      <vt:lpstr>Correlação de sinais</vt:lpstr>
      <vt:lpstr>Correlação de sinais</vt:lpstr>
      <vt:lpstr>Correlação de sinais</vt:lpstr>
      <vt:lpstr>Correlação de sinais</vt:lpstr>
      <vt:lpstr>Correlação de sinais</vt:lpstr>
      <vt:lpstr>Correlação cruzada</vt:lpstr>
      <vt:lpstr>Correlação cruzada</vt:lpstr>
      <vt:lpstr>Exemplo correlação:</vt:lpstr>
      <vt:lpstr>Correlação cruzada</vt:lpstr>
      <vt:lpstr>Autocorrelação</vt:lpstr>
      <vt:lpstr>Autocorrelação</vt:lpstr>
      <vt:lpstr>Propriedades da correlação</vt:lpstr>
      <vt:lpstr>Propriedades da correlação</vt:lpstr>
      <vt:lpstr>Propriedades da correlação</vt:lpstr>
      <vt:lpstr>Propriedades da correlação</vt:lpstr>
      <vt:lpstr>Propriedades da correlação</vt:lpstr>
      <vt:lpstr>Propriedades da correlação</vt:lpstr>
      <vt:lpstr>Exemplo autocorrelação</vt:lpstr>
      <vt:lpstr>Exemplo autocorrelação</vt:lpstr>
      <vt:lpstr>Exemplo autocorrelação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148</cp:revision>
  <dcterms:created xsi:type="dcterms:W3CDTF">2014-04-07T18:16:52Z</dcterms:created>
  <dcterms:modified xsi:type="dcterms:W3CDTF">2014-06-06T20:52:58Z</dcterms:modified>
</cp:coreProperties>
</file>