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386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riângulo retângulo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ítulo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17" name="Subtítulo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pt-BR" smtClean="0"/>
              <a:t>Clique para editar o estilo do subtítulo mestre</a:t>
            </a:r>
            <a:endParaRPr kumimoji="0" lang="en-US"/>
          </a:p>
        </p:txBody>
      </p:sp>
      <p:grpSp>
        <p:nvGrpSpPr>
          <p:cNvPr id="2" name="Grupo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orma livre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orma livre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orma livre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Conector reto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Espaço Reservado para Data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19D49127-D586-4545-98F8-EEE1AE9CA103}" type="datetimeFigureOut">
              <a:rPr lang="pt-BR" smtClean="0"/>
              <a:t>06/06/2014</a:t>
            </a:fld>
            <a:endParaRPr lang="pt-BR"/>
          </a:p>
        </p:txBody>
      </p:sp>
      <p:sp>
        <p:nvSpPr>
          <p:cNvPr id="19" name="Espaço Reservado para Rodapé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pt-BR"/>
          </a:p>
        </p:txBody>
      </p:sp>
      <p:sp>
        <p:nvSpPr>
          <p:cNvPr id="27" name="Espaço Reservado para Número de Slide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A056AC7-579E-4585-B276-6BB8AB60701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9D49127-D586-4545-98F8-EEE1AE9CA103}" type="datetimeFigureOut">
              <a:rPr lang="pt-BR" smtClean="0"/>
              <a:t>06/06/2014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A056AC7-579E-4585-B276-6BB8AB60701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9D49127-D586-4545-98F8-EEE1AE9CA103}" type="datetimeFigureOut">
              <a:rPr lang="pt-BR" smtClean="0"/>
              <a:t>06/06/2014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A056AC7-579E-4585-B276-6BB8AB60701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9D49127-D586-4545-98F8-EEE1AE9CA103}" type="datetimeFigureOut">
              <a:rPr lang="pt-BR" smtClean="0"/>
              <a:t>06/06/2014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A056AC7-579E-4585-B276-6BB8AB60701D}" type="slidenum">
              <a:rPr lang="pt-BR" smtClean="0"/>
              <a:t>‹nº›</a:t>
            </a:fld>
            <a:endParaRPr lang="pt-BR"/>
          </a:p>
        </p:txBody>
      </p:sp>
      <p:sp>
        <p:nvSpPr>
          <p:cNvPr id="7" name="Título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9D49127-D586-4545-98F8-EEE1AE9CA103}" type="datetimeFigureOut">
              <a:rPr lang="pt-BR" smtClean="0"/>
              <a:t>06/06/2014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A056AC7-579E-4585-B276-6BB8AB60701D}" type="slidenum">
              <a:rPr lang="pt-BR" smtClean="0"/>
              <a:t>‹nº›</a:t>
            </a:fld>
            <a:endParaRPr lang="pt-BR"/>
          </a:p>
        </p:txBody>
      </p:sp>
      <p:sp>
        <p:nvSpPr>
          <p:cNvPr id="7" name="Divisa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Divisa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9D49127-D586-4545-98F8-EEE1AE9CA103}" type="datetimeFigureOut">
              <a:rPr lang="pt-BR" smtClean="0"/>
              <a:t>06/06/2014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A056AC7-579E-4585-B276-6BB8AB60701D}" type="slidenum">
              <a:rPr lang="pt-BR" smtClean="0"/>
              <a:t>‹nº›</a:t>
            </a:fld>
            <a:endParaRPr lang="pt-BR"/>
          </a:p>
        </p:txBody>
      </p:sp>
      <p:sp>
        <p:nvSpPr>
          <p:cNvPr id="8" name="Título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ção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5" name="Espaço Reservado para Conteúdo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9D49127-D586-4545-98F8-EEE1AE9CA103}" type="datetimeFigureOut">
              <a:rPr lang="pt-BR" smtClean="0"/>
              <a:t>06/06/2014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A056AC7-579E-4585-B276-6BB8AB60701D}" type="slidenum">
              <a:rPr lang="pt-BR" smtClean="0"/>
              <a:t>‹nº›</a:t>
            </a:fld>
            <a:endParaRPr 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9D49127-D586-4545-98F8-EEE1AE9CA103}" type="datetimeFigureOut">
              <a:rPr lang="pt-BR" smtClean="0"/>
              <a:t>06/06/2014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A056AC7-579E-4585-B276-6BB8AB60701D}" type="slidenum">
              <a:rPr lang="pt-BR" smtClean="0"/>
              <a:t>‹nº›</a:t>
            </a:fld>
            <a:endParaRPr lang="pt-BR"/>
          </a:p>
        </p:txBody>
      </p:sp>
      <p:sp>
        <p:nvSpPr>
          <p:cNvPr id="6" name="Título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9D49127-D586-4545-98F8-EEE1AE9CA103}" type="datetimeFigureOut">
              <a:rPr lang="pt-BR" smtClean="0"/>
              <a:t>06/06/2014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A056AC7-579E-4585-B276-6BB8AB60701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19D49127-D586-4545-98F8-EEE1AE9CA103}" type="datetimeFigureOut">
              <a:rPr lang="pt-BR" smtClean="0"/>
              <a:t>06/06/2014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A056AC7-579E-4585-B276-6BB8AB60701D}" type="slidenum">
              <a:rPr lang="pt-BR" smtClean="0"/>
              <a:t>‹nº›</a:t>
            </a:fld>
            <a:endParaRPr 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pt-BR" smtClean="0"/>
              <a:t>Clique no ícone para adicionar uma imagem</a:t>
            </a:r>
            <a:endParaRPr kumimoji="0" lang="en-US" dirty="0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19D49127-D586-4545-98F8-EEE1AE9CA103}" type="datetimeFigureOut">
              <a:rPr lang="pt-BR" smtClean="0"/>
              <a:t>06/06/2014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A056AC7-579E-4585-B276-6BB8AB60701D}" type="slidenum">
              <a:rPr lang="pt-BR" smtClean="0"/>
              <a:t>‹nº›</a:t>
            </a:fld>
            <a:endParaRPr lang="pt-BR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8" name="Forma livre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orma livre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Triângulo retângulo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Conector reto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Divisa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Divisa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orma livre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orma livre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Triângulo retângulo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Conector reto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Espaço Reservado para Título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0" name="Espaço Reservado para Texto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  <a:p>
            <a:pPr lvl="1" eaLnBrk="1" latinLnBrk="0" hangingPunct="1"/>
            <a:r>
              <a:rPr kumimoji="0" lang="pt-BR" smtClean="0"/>
              <a:t>Segundo nível</a:t>
            </a:r>
          </a:p>
          <a:p>
            <a:pPr lvl="2" eaLnBrk="1" latinLnBrk="0" hangingPunct="1"/>
            <a:r>
              <a:rPr kumimoji="0" lang="pt-BR" smtClean="0"/>
              <a:t>Terceiro nível</a:t>
            </a:r>
          </a:p>
          <a:p>
            <a:pPr lvl="3" eaLnBrk="1" latinLnBrk="0" hangingPunct="1"/>
            <a:r>
              <a:rPr kumimoji="0" lang="pt-BR" smtClean="0"/>
              <a:t>Quarto nível</a:t>
            </a:r>
          </a:p>
          <a:p>
            <a:pPr lvl="4" eaLnBrk="1" latinLnBrk="0" hangingPunct="1"/>
            <a:r>
              <a:rPr kumimoji="0" lang="pt-BR" smtClean="0"/>
              <a:t>Quinto nível</a:t>
            </a:r>
            <a:endParaRPr kumimoji="0" lang="en-US"/>
          </a:p>
        </p:txBody>
      </p:sp>
      <p:sp>
        <p:nvSpPr>
          <p:cNvPr id="10" name="Espaço Reservado para Data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19D49127-D586-4545-98F8-EEE1AE9CA103}" type="datetimeFigureOut">
              <a:rPr lang="pt-BR" smtClean="0"/>
              <a:t>06/06/2014</a:t>
            </a:fld>
            <a:endParaRPr lang="pt-BR"/>
          </a:p>
        </p:txBody>
      </p:sp>
      <p:sp>
        <p:nvSpPr>
          <p:cNvPr id="22" name="Espaço Reservado para Rodapé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pt-BR"/>
          </a:p>
        </p:txBody>
      </p:sp>
      <p:sp>
        <p:nvSpPr>
          <p:cNvPr id="18" name="Espaço Reservado para Número de Slide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7A056AC7-579E-4585-B276-6BB8AB60701D}" type="slidenum">
              <a:rPr lang="pt-BR" smtClean="0"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8.png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png"/><Relationship Id="rId3" Type="http://schemas.openxmlformats.org/officeDocument/2006/relationships/image" Target="../media/image18.png"/><Relationship Id="rId7" Type="http://schemas.openxmlformats.org/officeDocument/2006/relationships/image" Target="../media/image22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1.png"/><Relationship Id="rId5" Type="http://schemas.openxmlformats.org/officeDocument/2006/relationships/image" Target="../media/image20.png"/><Relationship Id="rId10" Type="http://schemas.openxmlformats.org/officeDocument/2006/relationships/image" Target="../media/image25.png"/><Relationship Id="rId4" Type="http://schemas.openxmlformats.org/officeDocument/2006/relationships/image" Target="../media/image19.png"/><Relationship Id="rId9" Type="http://schemas.openxmlformats.org/officeDocument/2006/relationships/image" Target="../media/image24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8.pn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png"/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png"/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5.png"/><Relationship Id="rId4" Type="http://schemas.openxmlformats.org/officeDocument/2006/relationships/image" Target="../media/image34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7.png"/><Relationship Id="rId2" Type="http://schemas.openxmlformats.org/officeDocument/2006/relationships/image" Target="../media/image3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8.png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9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0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07504" y="1052737"/>
            <a:ext cx="9036496" cy="2547714"/>
          </a:xfrm>
        </p:spPr>
        <p:txBody>
          <a:bodyPr>
            <a:normAutofit/>
          </a:bodyPr>
          <a:lstStyle/>
          <a:p>
            <a:pPr algn="ctr"/>
            <a:r>
              <a:rPr lang="pt-BR" sz="4400" dirty="0" smtClean="0"/>
              <a:t>Processamento Digital de Sinais</a:t>
            </a:r>
            <a:br>
              <a:rPr lang="pt-BR" sz="4400" dirty="0" smtClean="0"/>
            </a:br>
            <a:r>
              <a:rPr lang="pt-BR" sz="4400" dirty="0" smtClean="0"/>
              <a:t>Correlação e autocorrelação</a:t>
            </a:r>
            <a:endParaRPr lang="pt-BR" sz="4400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lang="pt-BR" dirty="0" smtClean="0"/>
              <a:t>Professor:</a:t>
            </a:r>
          </a:p>
          <a:p>
            <a:pPr algn="ctr"/>
            <a:r>
              <a:rPr lang="pt-BR" dirty="0" smtClean="0"/>
              <a:t>Gerson Leiria Nunes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9830068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525963"/>
          </a:xfrm>
        </p:spPr>
        <p:txBody>
          <a:bodyPr/>
          <a:lstStyle/>
          <a:p>
            <a:r>
              <a:rPr lang="pt-BR" dirty="0" smtClean="0"/>
              <a:t>Calcule a correlação cruzada das sequências:</a:t>
            </a:r>
          </a:p>
          <a:p>
            <a:endParaRPr lang="pt-BR" dirty="0" smtClean="0"/>
          </a:p>
          <a:p>
            <a:endParaRPr lang="pt-BR" dirty="0"/>
          </a:p>
          <a:p>
            <a:endParaRPr lang="pt-BR" dirty="0" smtClean="0"/>
          </a:p>
          <a:p>
            <a:r>
              <a:rPr lang="pt-BR" dirty="0" err="1" smtClean="0"/>
              <a:t>Rxy</a:t>
            </a:r>
            <a:r>
              <a:rPr lang="pt-BR" dirty="0" smtClean="0"/>
              <a:t>(0) = 2 + 1 + 6 -14 + 4 + 2 + 6 = 7</a:t>
            </a:r>
          </a:p>
          <a:p>
            <a:r>
              <a:rPr lang="pt-BR" dirty="0" err="1" smtClean="0"/>
              <a:t>Rxy</a:t>
            </a:r>
            <a:r>
              <a:rPr lang="pt-BR" dirty="0" smtClean="0"/>
              <a:t>(1) = 0 -1 -3 + 14 -2 +8 – 3 = 13</a:t>
            </a:r>
          </a:p>
          <a:p>
            <a:endParaRPr lang="pt-BR" dirty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1143000"/>
          </a:xfrm>
        </p:spPr>
        <p:txBody>
          <a:bodyPr/>
          <a:lstStyle/>
          <a:p>
            <a:r>
              <a:rPr lang="pt-BR" dirty="0" smtClean="0"/>
              <a:t>Exemplo correlação:</a:t>
            </a:r>
            <a:endParaRPr lang="pt-BR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3688" y="1628800"/>
            <a:ext cx="5400600" cy="14932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4005064"/>
            <a:ext cx="8356076" cy="11784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4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9206" y="5157192"/>
            <a:ext cx="8629903" cy="11389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5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5872" y="6125344"/>
            <a:ext cx="7616570" cy="7326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0413286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pt-BR" dirty="0"/>
              <a:t>As semelhanças entre o cálculo da correlação cruzada das duas sequências e a </a:t>
            </a:r>
            <a:r>
              <a:rPr lang="pt-BR" dirty="0" err="1"/>
              <a:t>convolução</a:t>
            </a:r>
            <a:r>
              <a:rPr lang="pt-BR" dirty="0"/>
              <a:t> de duas sequências é aparente. </a:t>
            </a:r>
            <a:endParaRPr lang="pt-BR" dirty="0" smtClean="0"/>
          </a:p>
          <a:p>
            <a:r>
              <a:rPr lang="pt-BR" dirty="0" smtClean="0"/>
              <a:t>No </a:t>
            </a:r>
            <a:r>
              <a:rPr lang="pt-BR" dirty="0"/>
              <a:t>cálculo de </a:t>
            </a:r>
            <a:r>
              <a:rPr lang="pt-BR" dirty="0" err="1"/>
              <a:t>convolução</a:t>
            </a:r>
            <a:r>
              <a:rPr lang="pt-BR" dirty="0"/>
              <a:t>, uma das sequências é dobrado, em seguida, transferido, em seguida, multiplicado pela outra sequência para formar a sequência de produto para esse deslocamento, e, finalmente, os valores de a sequência do produto são somadas. </a:t>
            </a:r>
            <a:endParaRPr lang="pt-BR" dirty="0" smtClean="0"/>
          </a:p>
          <a:p>
            <a:r>
              <a:rPr lang="pt-BR" dirty="0" err="1" smtClean="0"/>
              <a:t>Excepto</a:t>
            </a:r>
            <a:r>
              <a:rPr lang="pt-BR" dirty="0" smtClean="0"/>
              <a:t> </a:t>
            </a:r>
            <a:r>
              <a:rPr lang="pt-BR" dirty="0"/>
              <a:t>para a operação de dobragem, o cálculo da sequência de correlação cruzada envolve as mesmas operações de: deslocar uma das sequências, multiplicando-se as duas sequências, e somando sobre todos os valores da sequência do produto</a:t>
            </a:r>
            <a:r>
              <a:rPr lang="pt-BR" dirty="0" smtClean="0"/>
              <a:t>.</a:t>
            </a:r>
          </a:p>
          <a:p>
            <a:r>
              <a:rPr lang="pt-BR" dirty="0" err="1" smtClean="0"/>
              <a:t>Conseqüentemente</a:t>
            </a:r>
            <a:r>
              <a:rPr lang="pt-BR" dirty="0"/>
              <a:t>, se nós temos um programa de computador que executa </a:t>
            </a:r>
            <a:r>
              <a:rPr lang="pt-BR" dirty="0" err="1"/>
              <a:t>convolução</a:t>
            </a:r>
            <a:r>
              <a:rPr lang="pt-BR" dirty="0"/>
              <a:t>, podemos usá-lo para realizar correlação cruzada, oferecendo como entradas para o programa a </a:t>
            </a:r>
            <a:r>
              <a:rPr lang="pt-BR" dirty="0" err="1"/>
              <a:t>seqüência</a:t>
            </a:r>
            <a:r>
              <a:rPr lang="pt-BR" dirty="0"/>
              <a:t> </a:t>
            </a:r>
            <a:r>
              <a:rPr lang="pt-BR" dirty="0" smtClean="0"/>
              <a:t>x(n</a:t>
            </a:r>
            <a:r>
              <a:rPr lang="pt-BR" dirty="0"/>
              <a:t>) e da </a:t>
            </a:r>
            <a:r>
              <a:rPr lang="pt-BR" dirty="0" smtClean="0"/>
              <a:t>sequência dobrada y(-n</a:t>
            </a:r>
            <a:r>
              <a:rPr lang="pt-BR" dirty="0"/>
              <a:t>). </a:t>
            </a:r>
            <a:endParaRPr lang="pt-BR" dirty="0" smtClean="0"/>
          </a:p>
          <a:p>
            <a:r>
              <a:rPr lang="pt-BR" dirty="0" smtClean="0"/>
              <a:t>Em </a:t>
            </a:r>
            <a:r>
              <a:rPr lang="pt-BR" dirty="0"/>
              <a:t>seguida, a </a:t>
            </a:r>
            <a:r>
              <a:rPr lang="pt-BR" dirty="0" err="1"/>
              <a:t>convolução</a:t>
            </a:r>
            <a:r>
              <a:rPr lang="pt-BR" dirty="0"/>
              <a:t> de </a:t>
            </a:r>
            <a:r>
              <a:rPr lang="pt-BR" dirty="0" smtClean="0"/>
              <a:t>x(n</a:t>
            </a:r>
            <a:r>
              <a:rPr lang="pt-BR" dirty="0"/>
              <a:t>) com </a:t>
            </a:r>
            <a:r>
              <a:rPr lang="pt-BR" dirty="0" smtClean="0"/>
              <a:t>y(-n</a:t>
            </a:r>
            <a:r>
              <a:rPr lang="pt-BR" dirty="0"/>
              <a:t>) produz a correlação cruzada </a:t>
            </a:r>
            <a:r>
              <a:rPr lang="pt-BR" dirty="0" err="1" smtClean="0"/>
              <a:t>Rxy</a:t>
            </a:r>
            <a:r>
              <a:rPr lang="pt-BR" dirty="0" smtClean="0"/>
              <a:t>(L), </a:t>
            </a:r>
            <a:r>
              <a:rPr lang="pt-BR" dirty="0"/>
              <a:t>Isto </a:t>
            </a:r>
            <a:r>
              <a:rPr lang="pt-BR" dirty="0" smtClean="0"/>
              <a:t>é:</a:t>
            </a:r>
            <a:endParaRPr lang="pt-BR" dirty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Correlação cruzada</a:t>
            </a:r>
            <a:endParaRPr lang="pt-BR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24263" y="5733256"/>
            <a:ext cx="3336003" cy="804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2670237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/>
              <a:t>Notamos que a ausência de correlação cruzada dobrável faz uma operação não-comutativa. No caso especial em que y (n) = x (n), que tem a </a:t>
            </a:r>
            <a:r>
              <a:rPr lang="pt-BR" dirty="0" err="1"/>
              <a:t>auto-correlação</a:t>
            </a:r>
            <a:r>
              <a:rPr lang="pt-BR" dirty="0"/>
              <a:t> de x (n), a qual é definida como a sequência</a:t>
            </a:r>
            <a:r>
              <a:rPr lang="pt-BR" dirty="0" smtClean="0"/>
              <a:t>:</a:t>
            </a:r>
          </a:p>
          <a:p>
            <a:endParaRPr lang="pt-BR" dirty="0" smtClean="0"/>
          </a:p>
          <a:p>
            <a:endParaRPr lang="pt-BR" dirty="0"/>
          </a:p>
          <a:p>
            <a:endParaRPr lang="pt-BR" dirty="0" smtClean="0"/>
          </a:p>
          <a:p>
            <a:endParaRPr lang="pt-BR" dirty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Autocorrelação</a:t>
            </a:r>
            <a:endParaRPr lang="pt-BR" dirty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1719" y="3717032"/>
            <a:ext cx="4351969" cy="13647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1719" y="4941168"/>
            <a:ext cx="4500141" cy="13466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4756294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/>
              <a:t>Ao lidar com as sequências finitas de duração, é habitual para expressar a autocorrelação e correlação cruzada em termos dos limites finitos no somatório. Em particular, se x (n) e y (n) são sequências causais de comprimento N </a:t>
            </a:r>
            <a:endParaRPr lang="pt-BR" dirty="0" smtClean="0"/>
          </a:p>
          <a:p>
            <a:r>
              <a:rPr lang="pt-BR" dirty="0" smtClean="0"/>
              <a:t>[</a:t>
            </a:r>
            <a:r>
              <a:rPr lang="pt-BR" dirty="0"/>
              <a:t>ou seja, </a:t>
            </a:r>
            <a:r>
              <a:rPr lang="pt-BR" dirty="0" smtClean="0"/>
              <a:t>x(n)=y(n)=0 </a:t>
            </a:r>
            <a:r>
              <a:rPr lang="pt-BR" dirty="0"/>
              <a:t>para n &lt;0 e </a:t>
            </a:r>
            <a:r>
              <a:rPr lang="pt-BR" dirty="0" smtClean="0"/>
              <a:t>n&gt; N], </a:t>
            </a:r>
            <a:r>
              <a:rPr lang="pt-BR" dirty="0"/>
              <a:t>as sequências de correlação cruzada e de autocorrelação pode ser expressa como:</a:t>
            </a:r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Autocorrelação</a:t>
            </a:r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9752" y="5229200"/>
            <a:ext cx="4121895" cy="13837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7962049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pt-BR" dirty="0"/>
              <a:t>As </a:t>
            </a:r>
            <a:r>
              <a:rPr lang="pt-BR" dirty="0" smtClean="0"/>
              <a:t>sequências </a:t>
            </a:r>
            <a:r>
              <a:rPr lang="pt-BR" dirty="0"/>
              <a:t>de autocorrelação e correlação cruzada tem uma série de propriedades </a:t>
            </a:r>
            <a:r>
              <a:rPr lang="pt-BR" dirty="0" smtClean="0"/>
              <a:t>importantes. </a:t>
            </a:r>
          </a:p>
          <a:p>
            <a:r>
              <a:rPr lang="pt-BR" dirty="0" smtClean="0"/>
              <a:t>Para </a:t>
            </a:r>
            <a:r>
              <a:rPr lang="pt-BR" dirty="0"/>
              <a:t>desenvolver estas propriedades, vamos supor que temos duas sequências </a:t>
            </a:r>
            <a:r>
              <a:rPr lang="pt-BR" dirty="0" smtClean="0"/>
              <a:t>x(n</a:t>
            </a:r>
            <a:r>
              <a:rPr lang="pt-BR" dirty="0"/>
              <a:t>) e </a:t>
            </a:r>
            <a:r>
              <a:rPr lang="pt-BR" dirty="0" smtClean="0"/>
              <a:t>y(n</a:t>
            </a:r>
            <a:r>
              <a:rPr lang="pt-BR" dirty="0"/>
              <a:t>) com energia finita </a:t>
            </a:r>
            <a:r>
              <a:rPr lang="pt-BR" dirty="0" smtClean="0"/>
              <a:t>que </a:t>
            </a:r>
            <a:r>
              <a:rPr lang="pt-BR" dirty="0"/>
              <a:t>formam a combinação linear</a:t>
            </a:r>
            <a:r>
              <a:rPr lang="pt-BR" dirty="0" smtClean="0"/>
              <a:t>,</a:t>
            </a:r>
          </a:p>
          <a:p>
            <a:endParaRPr lang="pt-BR" dirty="0"/>
          </a:p>
          <a:p>
            <a:endParaRPr lang="pt-BR" dirty="0" smtClean="0"/>
          </a:p>
          <a:p>
            <a:r>
              <a:rPr lang="pt-BR" dirty="0" smtClean="0"/>
              <a:t>Onde </a:t>
            </a:r>
            <a:r>
              <a:rPr lang="pt-BR" b="1" u="sng" dirty="0"/>
              <a:t>a</a:t>
            </a:r>
            <a:r>
              <a:rPr lang="pt-BR" dirty="0"/>
              <a:t> e </a:t>
            </a:r>
            <a:r>
              <a:rPr lang="pt-BR" b="1" u="sng" dirty="0"/>
              <a:t>b</a:t>
            </a:r>
            <a:r>
              <a:rPr lang="pt-BR" dirty="0"/>
              <a:t> são constantes arbitrárias e </a:t>
            </a:r>
            <a:r>
              <a:rPr lang="pt-BR" b="1" u="sng" dirty="0" smtClean="0"/>
              <a:t>L</a:t>
            </a:r>
            <a:r>
              <a:rPr lang="pt-BR" dirty="0" smtClean="0"/>
              <a:t> é um deslocamento de </a:t>
            </a:r>
            <a:r>
              <a:rPr lang="pt-BR" dirty="0"/>
              <a:t>tempo. A energia neste sinal é:</a:t>
            </a:r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dirty="0"/>
              <a:t>Propriedades da </a:t>
            </a:r>
            <a:r>
              <a:rPr lang="pt-BR" dirty="0" smtClean="0"/>
              <a:t>correlação</a:t>
            </a:r>
            <a:endParaRPr lang="pt-BR" dirty="0"/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1760" y="3789040"/>
            <a:ext cx="3959002" cy="1039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1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601344"/>
            <a:ext cx="6588224" cy="9960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20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18791" y="5633753"/>
            <a:ext cx="2725209" cy="8551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9831282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Então:</a:t>
            </a:r>
          </a:p>
          <a:p>
            <a:endParaRPr lang="pt-BR" dirty="0"/>
          </a:p>
          <a:p>
            <a:endParaRPr lang="pt-BR" dirty="0" smtClean="0"/>
          </a:p>
          <a:p>
            <a:endParaRPr lang="pt-BR" dirty="0"/>
          </a:p>
          <a:p>
            <a:endParaRPr lang="pt-BR" dirty="0" smtClean="0"/>
          </a:p>
          <a:p>
            <a:endParaRPr lang="pt-BR" dirty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Propriedades da correlação</a:t>
            </a:r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69" y="1988840"/>
            <a:ext cx="6624736" cy="9960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59073" y="2021249"/>
            <a:ext cx="2684928" cy="8551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43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5776" y="3007106"/>
            <a:ext cx="5765029" cy="8909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44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9712" y="4031572"/>
            <a:ext cx="5558867" cy="6670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45" name="Picture 5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59827" y="4698636"/>
            <a:ext cx="2188297" cy="6167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46" name="Picture 6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62390" y="4698636"/>
            <a:ext cx="2448272" cy="8310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4" name="Grupo 3"/>
          <p:cNvGrpSpPr/>
          <p:nvPr/>
        </p:nvGrpSpPr>
        <p:grpSpPr>
          <a:xfrm>
            <a:off x="1526958" y="5590275"/>
            <a:ext cx="6464374" cy="1041445"/>
            <a:chOff x="2066836" y="5544528"/>
            <a:chExt cx="6464374" cy="1041445"/>
          </a:xfrm>
        </p:grpSpPr>
        <p:pic>
          <p:nvPicPr>
            <p:cNvPr id="10248" name="Picture 8"/>
            <p:cNvPicPr>
              <a:picLocks noChangeAspect="1" noChangeArrowheads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066836" y="5714954"/>
              <a:ext cx="1774277" cy="7920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249" name="Picture 9"/>
            <p:cNvPicPr>
              <a:picLocks noChangeAspect="1" noChangeArrowheads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701355" y="5566461"/>
              <a:ext cx="279516" cy="2969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250" name="Picture 10"/>
            <p:cNvPicPr>
              <a:picLocks noChangeAspect="1" noChangeArrowheads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974886" y="5544528"/>
              <a:ext cx="4556324" cy="10414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227630486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Então olhando como uma equação quadrática:</a:t>
            </a:r>
          </a:p>
          <a:p>
            <a:endParaRPr lang="pt-BR" dirty="0"/>
          </a:p>
          <a:p>
            <a:endParaRPr lang="pt-BR" dirty="0" smtClean="0"/>
          </a:p>
          <a:p>
            <a:endParaRPr lang="pt-BR" dirty="0"/>
          </a:p>
          <a:p>
            <a:endParaRPr lang="pt-BR" dirty="0" smtClean="0"/>
          </a:p>
          <a:p>
            <a:r>
              <a:rPr lang="pt-BR" dirty="0" smtClean="0"/>
              <a:t>Para o caso de y(n) = x(n) temos:</a:t>
            </a:r>
          </a:p>
          <a:p>
            <a:endParaRPr lang="pt-BR" dirty="0" smtClean="0"/>
          </a:p>
          <a:p>
            <a:endParaRPr lang="pt-BR" dirty="0"/>
          </a:p>
          <a:p>
            <a:endParaRPr lang="pt-BR" dirty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Propriedades da correlação</a:t>
            </a:r>
          </a:p>
        </p:txBody>
      </p:sp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1720" y="2276872"/>
            <a:ext cx="4848540" cy="7808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6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3688" y="3206168"/>
            <a:ext cx="5801066" cy="1008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6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5736" y="4725144"/>
            <a:ext cx="4081951" cy="8623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8184219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/>
              <a:t>Isto significa que a sequência de </a:t>
            </a:r>
            <a:r>
              <a:rPr lang="pt-BR" dirty="0" smtClean="0"/>
              <a:t>autocorrelação </a:t>
            </a:r>
            <a:r>
              <a:rPr lang="pt-BR" dirty="0"/>
              <a:t>de um sinal atinge o seu valor máximo </a:t>
            </a:r>
            <a:r>
              <a:rPr lang="pt-BR" dirty="0" smtClean="0"/>
              <a:t>no atraso zero.</a:t>
            </a:r>
          </a:p>
          <a:p>
            <a:r>
              <a:rPr lang="pt-BR" dirty="0" smtClean="0"/>
              <a:t>Este </a:t>
            </a:r>
            <a:r>
              <a:rPr lang="pt-BR" dirty="0"/>
              <a:t>resultado é consistente com a noção de que um sinal corresponde perfeitamente com a própria variação do zero. </a:t>
            </a:r>
            <a:endParaRPr lang="pt-BR" dirty="0" smtClean="0"/>
          </a:p>
          <a:p>
            <a:r>
              <a:rPr lang="pt-BR" dirty="0" smtClean="0"/>
              <a:t>No </a:t>
            </a:r>
            <a:r>
              <a:rPr lang="pt-BR" dirty="0"/>
              <a:t>caso de a sequência de correlação cruzada, o limite superior para os seus valores é dada </a:t>
            </a:r>
            <a:r>
              <a:rPr lang="pt-BR" dirty="0" smtClean="0"/>
              <a:t>em:</a:t>
            </a:r>
            <a:endParaRPr lang="pt-BR" dirty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Propriedades da correlação</a:t>
            </a:r>
          </a:p>
        </p:txBody>
      </p:sp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3688" y="5469516"/>
            <a:ext cx="6048672" cy="9838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5640442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pt-BR" dirty="0" smtClean="0"/>
              <a:t>Nota-se </a:t>
            </a:r>
            <a:r>
              <a:rPr lang="pt-BR" dirty="0"/>
              <a:t>que, se qualquer um ou ambos os sinais envolvidos na correlação cruzada são dimensionados, na forma da sequência de correlação cruzada não muda; apenas as amplitudes da sequência de correlação cruzada são dimensionadas em conformidade</a:t>
            </a:r>
            <a:r>
              <a:rPr lang="pt-BR" dirty="0" smtClean="0"/>
              <a:t>.</a:t>
            </a:r>
          </a:p>
          <a:p>
            <a:r>
              <a:rPr lang="pt-BR" dirty="0" smtClean="0"/>
              <a:t>Uma </a:t>
            </a:r>
            <a:r>
              <a:rPr lang="pt-BR" dirty="0"/>
              <a:t>vez que o dimensionamento é importante, é muitas vezes desejável, na prática, para normalizar as sequências de autocorrelação e correlação cruzada para o intervalo a partir de </a:t>
            </a:r>
            <a:r>
              <a:rPr lang="pt-BR" dirty="0" smtClean="0"/>
              <a:t>-1 até  +1. </a:t>
            </a:r>
          </a:p>
          <a:p>
            <a:r>
              <a:rPr lang="pt-BR" dirty="0" smtClean="0"/>
              <a:t>No </a:t>
            </a:r>
            <a:r>
              <a:rPr lang="pt-BR" dirty="0"/>
              <a:t>caso da sequência de autocorrelação, que pode simplesmente dividir por </a:t>
            </a:r>
            <a:r>
              <a:rPr lang="pt-BR" dirty="0" err="1" smtClean="0"/>
              <a:t>Rxx</a:t>
            </a:r>
            <a:r>
              <a:rPr lang="pt-BR" dirty="0" smtClean="0"/>
              <a:t>(0</a:t>
            </a:r>
            <a:r>
              <a:rPr lang="pt-BR" dirty="0"/>
              <a:t>). Assim, a sequência de </a:t>
            </a:r>
            <a:r>
              <a:rPr lang="pt-BR" dirty="0" smtClean="0"/>
              <a:t>autocorrelação </a:t>
            </a:r>
            <a:r>
              <a:rPr lang="pt-BR" dirty="0"/>
              <a:t>normalizada é definida como:</a:t>
            </a:r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Propriedades da correlação</a:t>
            </a:r>
          </a:p>
        </p:txBody>
      </p:sp>
      <p:pic>
        <p:nvPicPr>
          <p:cNvPr id="1331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06462" y="5733256"/>
            <a:ext cx="2861482" cy="11247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1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2848" y="5678388"/>
            <a:ext cx="4274778" cy="12069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0233326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/>
              <a:t>Agora, </a:t>
            </a:r>
            <a:r>
              <a:rPr lang="pt-BR" dirty="0" smtClean="0"/>
              <a:t>                </a:t>
            </a:r>
            <a:r>
              <a:rPr lang="pt-BR" dirty="0"/>
              <a:t>e </a:t>
            </a:r>
            <a:r>
              <a:rPr lang="pt-BR" dirty="0" smtClean="0"/>
              <a:t>                , e</a:t>
            </a:r>
            <a:r>
              <a:rPr lang="pt-BR" dirty="0"/>
              <a:t>, portanto, estas sequências são independentes </a:t>
            </a:r>
            <a:r>
              <a:rPr lang="pt-BR" dirty="0" smtClean="0"/>
              <a:t>da escala do </a:t>
            </a:r>
            <a:r>
              <a:rPr lang="pt-BR" dirty="0"/>
              <a:t>sinal. </a:t>
            </a:r>
          </a:p>
          <a:p>
            <a:r>
              <a:rPr lang="pt-BR" dirty="0" smtClean="0"/>
              <a:t>Finalmente</a:t>
            </a:r>
            <a:r>
              <a:rPr lang="pt-BR" dirty="0"/>
              <a:t>, como já demonstrado, a </a:t>
            </a:r>
            <a:r>
              <a:rPr lang="pt-BR" dirty="0" smtClean="0"/>
              <a:t>sequência </a:t>
            </a:r>
            <a:r>
              <a:rPr lang="pt-BR" dirty="0"/>
              <a:t>de correlação cruzada satisfaz a propriedade</a:t>
            </a:r>
            <a:r>
              <a:rPr lang="pt-BR" dirty="0" smtClean="0"/>
              <a:t>:</a:t>
            </a:r>
          </a:p>
          <a:p>
            <a:endParaRPr lang="pt-BR" dirty="0" smtClean="0"/>
          </a:p>
          <a:p>
            <a:r>
              <a:rPr lang="pt-BR" dirty="0" smtClean="0"/>
              <a:t>Então sabemos que a autocorrelação é uma função PAR e basta calculá-la para L ≥ 0;</a:t>
            </a:r>
            <a:endParaRPr lang="pt-BR" dirty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Propriedades da correlação</a:t>
            </a:r>
          </a:p>
        </p:txBody>
      </p:sp>
      <p:pic>
        <p:nvPicPr>
          <p:cNvPr id="14339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39952" y="1471136"/>
            <a:ext cx="1728192" cy="468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40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46052" y="1493680"/>
            <a:ext cx="1708873" cy="4232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41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49353" y="3793315"/>
            <a:ext cx="2494087" cy="6314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42" name="Picture 6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55013" y="3682646"/>
            <a:ext cx="2586125" cy="7183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876206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Correlação de sinais</a:t>
            </a:r>
          </a:p>
          <a:p>
            <a:r>
              <a:rPr lang="pt-BR" dirty="0" smtClean="0"/>
              <a:t>Correlação cruzada</a:t>
            </a:r>
          </a:p>
          <a:p>
            <a:r>
              <a:rPr lang="pt-BR" dirty="0" smtClean="0"/>
              <a:t>Exemplo correlação</a:t>
            </a:r>
          </a:p>
          <a:p>
            <a:r>
              <a:rPr lang="pt-BR" dirty="0" smtClean="0"/>
              <a:t>Autocorrelação</a:t>
            </a:r>
          </a:p>
          <a:p>
            <a:r>
              <a:rPr lang="pt-BR" dirty="0" smtClean="0"/>
              <a:t>Propriedades da correlação</a:t>
            </a:r>
            <a:endParaRPr lang="pt-BR" dirty="0" smtClean="0"/>
          </a:p>
          <a:p>
            <a:r>
              <a:rPr lang="pt-BR" dirty="0" smtClean="0"/>
              <a:t>Exemplo de autocorrelação</a:t>
            </a:r>
            <a:endParaRPr lang="pt-BR" dirty="0" smtClean="0"/>
          </a:p>
          <a:p>
            <a:endParaRPr lang="pt-BR" dirty="0" smtClean="0"/>
          </a:p>
          <a:p>
            <a:endParaRPr lang="pt-BR" dirty="0" smtClean="0"/>
          </a:p>
          <a:p>
            <a:endParaRPr lang="pt-BR" dirty="0" smtClean="0"/>
          </a:p>
          <a:p>
            <a:endParaRPr lang="pt-BR" dirty="0" smtClean="0"/>
          </a:p>
          <a:p>
            <a:pPr lvl="1"/>
            <a:endParaRPr lang="pt-BR" dirty="0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Sumário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0919254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Exemplo autocorrelação</a:t>
            </a:r>
            <a:endParaRPr lang="pt-BR" dirty="0"/>
          </a:p>
        </p:txBody>
      </p:sp>
      <p:pic>
        <p:nvPicPr>
          <p:cNvPr id="1536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1340768"/>
            <a:ext cx="3823283" cy="7200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64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3741491"/>
            <a:ext cx="7854928" cy="17378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63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8908" y="2060848"/>
            <a:ext cx="7280231" cy="15121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7830867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Exemplo autocorrelação</a:t>
            </a:r>
          </a:p>
        </p:txBody>
      </p:sp>
      <p:pic>
        <p:nvPicPr>
          <p:cNvPr id="4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640" y="1500664"/>
            <a:ext cx="6640348" cy="53847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7261131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Exemplo autocorrelação</a:t>
            </a:r>
          </a:p>
        </p:txBody>
      </p:sp>
      <p:pic>
        <p:nvPicPr>
          <p:cNvPr id="1638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694" y="1686821"/>
            <a:ext cx="9182206" cy="51832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475705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pt-BR" dirty="0"/>
              <a:t>Uma operação matemática que se assemelha </a:t>
            </a:r>
            <a:r>
              <a:rPr lang="pt-BR" dirty="0" err="1"/>
              <a:t>convolução</a:t>
            </a:r>
            <a:r>
              <a:rPr lang="pt-BR" dirty="0"/>
              <a:t> é </a:t>
            </a:r>
            <a:r>
              <a:rPr lang="pt-BR" b="1" u="sng" dirty="0"/>
              <a:t>correlação</a:t>
            </a:r>
            <a:r>
              <a:rPr lang="pt-BR" dirty="0"/>
              <a:t>. Tal como no caso de </a:t>
            </a:r>
            <a:r>
              <a:rPr lang="pt-BR" dirty="0" err="1"/>
              <a:t>convolução</a:t>
            </a:r>
            <a:r>
              <a:rPr lang="pt-BR" dirty="0"/>
              <a:t>, duas sequências de sinal estão envolvidos na correlação</a:t>
            </a:r>
            <a:r>
              <a:rPr lang="pt-BR" dirty="0" smtClean="0"/>
              <a:t>.</a:t>
            </a:r>
          </a:p>
          <a:p>
            <a:r>
              <a:rPr lang="pt-BR" dirty="0" smtClean="0"/>
              <a:t>Em </a:t>
            </a:r>
            <a:r>
              <a:rPr lang="pt-BR" dirty="0"/>
              <a:t>contraste com a </a:t>
            </a:r>
            <a:r>
              <a:rPr lang="pt-BR" dirty="0" err="1"/>
              <a:t>convolução</a:t>
            </a:r>
            <a:r>
              <a:rPr lang="pt-BR" dirty="0"/>
              <a:t>, no entanto, o nosso </a:t>
            </a:r>
            <a:r>
              <a:rPr lang="pt-BR" dirty="0" smtClean="0"/>
              <a:t>objetivo </a:t>
            </a:r>
            <a:r>
              <a:rPr lang="pt-BR" dirty="0"/>
              <a:t>para o cálculo da correlação entre os dois sinais são para medir o grau em que os dois sinais são </a:t>
            </a:r>
            <a:r>
              <a:rPr lang="pt-BR" b="1" u="sng" dirty="0"/>
              <a:t>semelhantes</a:t>
            </a:r>
            <a:r>
              <a:rPr lang="pt-BR" dirty="0"/>
              <a:t> e, portanto, para extrair as informações de que depende, em grande medida, da aplicação. </a:t>
            </a:r>
            <a:endParaRPr lang="pt-BR" dirty="0" smtClean="0"/>
          </a:p>
          <a:p>
            <a:r>
              <a:rPr lang="pt-BR" dirty="0" smtClean="0"/>
              <a:t>Correlação </a:t>
            </a:r>
            <a:r>
              <a:rPr lang="pt-BR" dirty="0"/>
              <a:t>de sinais é frequentemente encontrada em </a:t>
            </a:r>
            <a:r>
              <a:rPr lang="pt-BR" b="1" dirty="0"/>
              <a:t>radar, sonar, comunicação digital, geologia</a:t>
            </a:r>
            <a:r>
              <a:rPr lang="pt-BR" dirty="0"/>
              <a:t>, e outras áreas da ciência e </a:t>
            </a:r>
            <a:r>
              <a:rPr lang="pt-BR" dirty="0" smtClean="0"/>
              <a:t>da engenharia.</a:t>
            </a:r>
            <a:endParaRPr lang="pt-BR" dirty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Correlação de sinais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0291594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endParaRPr lang="pt-BR" dirty="0"/>
          </a:p>
          <a:p>
            <a:r>
              <a:rPr lang="pt-BR" dirty="0"/>
              <a:t>Para ser mais específico, vamos supor que temos duas sequências de sinal </a:t>
            </a:r>
            <a:r>
              <a:rPr lang="pt-BR" dirty="0" smtClean="0"/>
              <a:t>x(n</a:t>
            </a:r>
            <a:r>
              <a:rPr lang="pt-BR" dirty="0"/>
              <a:t>) e y</a:t>
            </a:r>
            <a:r>
              <a:rPr lang="pt-BR" dirty="0" smtClean="0"/>
              <a:t>(n</a:t>
            </a:r>
            <a:r>
              <a:rPr lang="pt-BR" dirty="0"/>
              <a:t>) que </a:t>
            </a:r>
            <a:r>
              <a:rPr lang="pt-BR" dirty="0" smtClean="0"/>
              <a:t>deseja-se </a:t>
            </a:r>
            <a:r>
              <a:rPr lang="pt-BR" dirty="0"/>
              <a:t>comparar. </a:t>
            </a:r>
            <a:endParaRPr lang="pt-BR" dirty="0" smtClean="0"/>
          </a:p>
          <a:p>
            <a:r>
              <a:rPr lang="pt-BR" dirty="0" smtClean="0"/>
              <a:t>Em </a:t>
            </a:r>
            <a:r>
              <a:rPr lang="pt-BR" dirty="0"/>
              <a:t>radar e </a:t>
            </a:r>
            <a:r>
              <a:rPr lang="pt-BR" dirty="0" smtClean="0"/>
              <a:t>ativa </a:t>
            </a:r>
            <a:r>
              <a:rPr lang="pt-BR" dirty="0"/>
              <a:t>aplicações de sonar, </a:t>
            </a:r>
            <a:r>
              <a:rPr lang="pt-BR" dirty="0" smtClean="0"/>
              <a:t>x(n</a:t>
            </a:r>
            <a:r>
              <a:rPr lang="pt-BR" dirty="0"/>
              <a:t>) pode representar a versão de amostragem do sinal transmitido e </a:t>
            </a:r>
            <a:r>
              <a:rPr lang="pt-BR" dirty="0" smtClean="0"/>
              <a:t>y(n</a:t>
            </a:r>
            <a:r>
              <a:rPr lang="pt-BR" dirty="0"/>
              <a:t>) pode representar a versão de amostragem do sinal recebido na saída do conversor </a:t>
            </a:r>
            <a:r>
              <a:rPr lang="pt-BR" dirty="0" smtClean="0"/>
              <a:t>A/D.</a:t>
            </a:r>
          </a:p>
          <a:p>
            <a:r>
              <a:rPr lang="pt-BR" dirty="0" smtClean="0"/>
              <a:t>Se </a:t>
            </a:r>
            <a:r>
              <a:rPr lang="pt-BR" dirty="0"/>
              <a:t>um alvo está presente no espaço que está sendo pesquisado por radar ou sonar, o sinal recebido </a:t>
            </a:r>
            <a:r>
              <a:rPr lang="pt-BR" dirty="0" smtClean="0"/>
              <a:t>y(n</a:t>
            </a:r>
            <a:r>
              <a:rPr lang="pt-BR" dirty="0"/>
              <a:t>) é composto de uma versão atrasada do sinal transmitido, </a:t>
            </a:r>
            <a:r>
              <a:rPr lang="pt-BR" dirty="0" smtClean="0"/>
              <a:t>refletida </a:t>
            </a:r>
            <a:r>
              <a:rPr lang="pt-BR" dirty="0"/>
              <a:t>a partir do alvo, e corrompidos por ruído aditivo</a:t>
            </a:r>
            <a:r>
              <a:rPr lang="pt-BR" dirty="0" smtClean="0"/>
              <a:t>.</a:t>
            </a:r>
          </a:p>
          <a:p>
            <a:r>
              <a:rPr lang="pt-BR" dirty="0" smtClean="0"/>
              <a:t>Podemos </a:t>
            </a:r>
            <a:r>
              <a:rPr lang="pt-BR" dirty="0"/>
              <a:t>representar a sequência do sinal recebido como:</a:t>
            </a:r>
          </a:p>
          <a:p>
            <a:endParaRPr lang="pt-BR" dirty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Correlação de sinais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19" y="5085184"/>
            <a:ext cx="5262962" cy="10565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4048" y="4869160"/>
            <a:ext cx="2736304" cy="19900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754491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467544" y="1844824"/>
            <a:ext cx="8229600" cy="4525963"/>
          </a:xfrm>
        </p:spPr>
        <p:txBody>
          <a:bodyPr>
            <a:normAutofit fontScale="85000" lnSpcReduction="20000"/>
          </a:bodyPr>
          <a:lstStyle/>
          <a:p>
            <a:r>
              <a:rPr lang="pt-BR" dirty="0" smtClean="0"/>
              <a:t>Onde:</a:t>
            </a:r>
          </a:p>
          <a:p>
            <a:r>
              <a:rPr lang="pt-BR" b="1" dirty="0" smtClean="0">
                <a:solidFill>
                  <a:srgbClr val="FF0000"/>
                </a:solidFill>
              </a:rPr>
              <a:t>α</a:t>
            </a:r>
            <a:r>
              <a:rPr lang="pt-BR" dirty="0" smtClean="0"/>
              <a:t> </a:t>
            </a:r>
            <a:r>
              <a:rPr lang="pt-BR" dirty="0"/>
              <a:t>é um </a:t>
            </a:r>
            <a:r>
              <a:rPr lang="pt-BR" dirty="0" smtClean="0"/>
              <a:t>fator </a:t>
            </a:r>
            <a:r>
              <a:rPr lang="pt-BR" dirty="0"/>
              <a:t>de atenuação que representa a perda de sinal envolvida na transmissão de ida e volta do sinal </a:t>
            </a:r>
            <a:r>
              <a:rPr lang="pt-BR" b="1" dirty="0" smtClean="0"/>
              <a:t>x(n)</a:t>
            </a:r>
            <a:r>
              <a:rPr lang="pt-BR" dirty="0" smtClean="0"/>
              <a:t>;</a:t>
            </a:r>
          </a:p>
          <a:p>
            <a:r>
              <a:rPr lang="pt-BR" b="1" dirty="0" smtClean="0">
                <a:solidFill>
                  <a:srgbClr val="FF0000"/>
                </a:solidFill>
              </a:rPr>
              <a:t>D</a:t>
            </a:r>
            <a:r>
              <a:rPr lang="pt-BR" dirty="0" smtClean="0"/>
              <a:t> </a:t>
            </a:r>
            <a:r>
              <a:rPr lang="pt-BR" dirty="0"/>
              <a:t>é o atraso de ida e volta, o qual é assumido como sendo um número inteiro múltiplo do intervalo de </a:t>
            </a:r>
            <a:r>
              <a:rPr lang="pt-BR" dirty="0" smtClean="0"/>
              <a:t>amostragem;</a:t>
            </a:r>
          </a:p>
          <a:p>
            <a:r>
              <a:rPr lang="pt-BR" b="1" dirty="0" smtClean="0">
                <a:solidFill>
                  <a:srgbClr val="FF0000"/>
                </a:solidFill>
              </a:rPr>
              <a:t>w(n</a:t>
            </a:r>
            <a:r>
              <a:rPr lang="pt-BR" b="1" dirty="0">
                <a:solidFill>
                  <a:srgbClr val="FF0000"/>
                </a:solidFill>
              </a:rPr>
              <a:t>)</a:t>
            </a:r>
            <a:r>
              <a:rPr lang="pt-BR" dirty="0"/>
              <a:t> representa o ruído aditivo que é captado por uma antena e o ruído gerado pelos componentes </a:t>
            </a:r>
            <a:r>
              <a:rPr lang="pt-BR" dirty="0" smtClean="0"/>
              <a:t>eletrônicos </a:t>
            </a:r>
            <a:r>
              <a:rPr lang="pt-BR" dirty="0"/>
              <a:t>e amplificadores contidos na extremidade frontal do receptor. </a:t>
            </a:r>
            <a:endParaRPr lang="pt-BR" dirty="0" smtClean="0"/>
          </a:p>
          <a:p>
            <a:r>
              <a:rPr lang="pt-BR" dirty="0" smtClean="0"/>
              <a:t>Por </a:t>
            </a:r>
            <a:r>
              <a:rPr lang="pt-BR" dirty="0"/>
              <a:t>outro lado, se não houver nenhum alvo no espaço procurado pelo radar </a:t>
            </a:r>
            <a:r>
              <a:rPr lang="pt-BR" dirty="0" smtClean="0"/>
              <a:t>ou sonar</a:t>
            </a:r>
            <a:r>
              <a:rPr lang="pt-BR" dirty="0"/>
              <a:t>, o sinal recebido </a:t>
            </a:r>
            <a:r>
              <a:rPr lang="pt-BR" dirty="0" smtClean="0"/>
              <a:t>y(n</a:t>
            </a:r>
            <a:r>
              <a:rPr lang="pt-BR" dirty="0"/>
              <a:t>) é composto </a:t>
            </a:r>
            <a:r>
              <a:rPr lang="pt-BR" dirty="0" smtClean="0"/>
              <a:t>somente pelo ruído </a:t>
            </a:r>
            <a:r>
              <a:rPr lang="pt-BR" b="1" dirty="0" smtClean="0">
                <a:solidFill>
                  <a:srgbClr val="FF0000"/>
                </a:solidFill>
              </a:rPr>
              <a:t>w(n)</a:t>
            </a:r>
            <a:r>
              <a:rPr lang="pt-BR" dirty="0" smtClean="0"/>
              <a:t>.</a:t>
            </a:r>
            <a:endParaRPr lang="pt-BR" dirty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Correlação de sinais</a:t>
            </a: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72210" y="1124745"/>
            <a:ext cx="4632038" cy="9299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422488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pt-BR" dirty="0"/>
              <a:t>Tendo as duas sequências de sinal, </a:t>
            </a:r>
            <a:r>
              <a:rPr lang="pt-BR" dirty="0" smtClean="0"/>
              <a:t>x(n</a:t>
            </a:r>
            <a:r>
              <a:rPr lang="pt-BR" dirty="0"/>
              <a:t>), que é chamado o sinal de referência ou sinal transmitido, e y (n), o sinal recebido, o problema </a:t>
            </a:r>
            <a:r>
              <a:rPr lang="pt-BR" dirty="0" smtClean="0"/>
              <a:t>na detecção do </a:t>
            </a:r>
            <a:r>
              <a:rPr lang="pt-BR" dirty="0"/>
              <a:t>radar </a:t>
            </a:r>
            <a:r>
              <a:rPr lang="pt-BR" dirty="0" smtClean="0"/>
              <a:t>é </a:t>
            </a:r>
            <a:r>
              <a:rPr lang="pt-BR" dirty="0"/>
              <a:t>comparar y (n</a:t>
            </a:r>
            <a:r>
              <a:rPr lang="pt-BR" dirty="0" smtClean="0"/>
              <a:t>) e x(n</a:t>
            </a:r>
            <a:r>
              <a:rPr lang="pt-BR" dirty="0"/>
              <a:t>) para determinar se o alvo </a:t>
            </a:r>
            <a:r>
              <a:rPr lang="pt-BR" dirty="0" smtClean="0"/>
              <a:t>existe, </a:t>
            </a:r>
            <a:r>
              <a:rPr lang="pt-BR" dirty="0"/>
              <a:t>e, </a:t>
            </a:r>
            <a:r>
              <a:rPr lang="pt-BR" dirty="0" smtClean="0"/>
              <a:t>se existir, calcular </a:t>
            </a:r>
            <a:r>
              <a:rPr lang="pt-BR" dirty="0"/>
              <a:t>a distância ao </a:t>
            </a:r>
            <a:r>
              <a:rPr lang="pt-BR" dirty="0" smtClean="0"/>
              <a:t>alvo de acordo com atraso D. </a:t>
            </a:r>
          </a:p>
          <a:p>
            <a:r>
              <a:rPr lang="pt-BR" dirty="0" smtClean="0"/>
              <a:t>Na </a:t>
            </a:r>
            <a:r>
              <a:rPr lang="pt-BR" dirty="0"/>
              <a:t>prática, o sinal </a:t>
            </a:r>
            <a:r>
              <a:rPr lang="pt-BR" dirty="0" smtClean="0"/>
              <a:t>x(n-D</a:t>
            </a:r>
            <a:r>
              <a:rPr lang="pt-BR" dirty="0"/>
              <a:t>) é </a:t>
            </a:r>
            <a:r>
              <a:rPr lang="pt-BR" dirty="0" smtClean="0"/>
              <a:t>danificado </a:t>
            </a:r>
            <a:r>
              <a:rPr lang="pt-BR" dirty="0"/>
              <a:t>pelo ruído aditivo </a:t>
            </a:r>
            <a:r>
              <a:rPr lang="pt-BR" dirty="0" smtClean="0"/>
              <a:t>a </a:t>
            </a:r>
            <a:r>
              <a:rPr lang="pt-BR" dirty="0"/>
              <a:t>ponto em que uma </a:t>
            </a:r>
            <a:r>
              <a:rPr lang="pt-BR" dirty="0" smtClean="0"/>
              <a:t>inspeção </a:t>
            </a:r>
            <a:r>
              <a:rPr lang="pt-BR" dirty="0"/>
              <a:t>visual de </a:t>
            </a:r>
            <a:r>
              <a:rPr lang="pt-BR" dirty="0" smtClean="0"/>
              <a:t>y(n</a:t>
            </a:r>
            <a:r>
              <a:rPr lang="pt-BR" dirty="0"/>
              <a:t>) não </a:t>
            </a:r>
            <a:r>
              <a:rPr lang="pt-BR" dirty="0" smtClean="0"/>
              <a:t>seja possível identificar a </a:t>
            </a:r>
            <a:r>
              <a:rPr lang="pt-BR" dirty="0"/>
              <a:t>presença ou ausência de sinal desejado </a:t>
            </a:r>
            <a:r>
              <a:rPr lang="pt-BR" dirty="0" smtClean="0"/>
              <a:t>refletido </a:t>
            </a:r>
            <a:r>
              <a:rPr lang="pt-BR" dirty="0"/>
              <a:t>a partir do alvo. </a:t>
            </a:r>
            <a:endParaRPr lang="pt-BR" dirty="0" smtClean="0"/>
          </a:p>
          <a:p>
            <a:r>
              <a:rPr lang="pt-BR" dirty="0" smtClean="0"/>
              <a:t>Nesse caso a </a:t>
            </a:r>
            <a:r>
              <a:rPr lang="pt-BR" b="1" u="sng" dirty="0" smtClean="0"/>
              <a:t>correlação</a:t>
            </a:r>
            <a:r>
              <a:rPr lang="pt-BR" dirty="0" smtClean="0"/>
              <a:t> </a:t>
            </a:r>
            <a:r>
              <a:rPr lang="pt-BR" dirty="0"/>
              <a:t>nos fornece um meio para extrair informações importantes a partir </a:t>
            </a:r>
            <a:r>
              <a:rPr lang="pt-BR" dirty="0" smtClean="0"/>
              <a:t>y(n</a:t>
            </a:r>
            <a:r>
              <a:rPr lang="pt-BR" dirty="0"/>
              <a:t>).</a:t>
            </a:r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Correlação de sinais</a:t>
            </a:r>
          </a:p>
        </p:txBody>
      </p:sp>
    </p:spTree>
    <p:extLst>
      <p:ext uri="{BB962C8B-B14F-4D97-AF65-F5344CB8AC3E}">
        <p14:creationId xmlns:p14="http://schemas.microsoft.com/office/powerpoint/2010/main" val="12890325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pt-BR" dirty="0"/>
              <a:t>A comunicação digital é outra área onde correlação é frequentemente utilizado. Nas comunicações digitais, a informação a ser transmitida a partir de um ponto para outro é normalmente convertida para formato binário, isto é, uma sequência de zeros e uns, que são então transmitidos para o receptor pretendido</a:t>
            </a:r>
            <a:r>
              <a:rPr lang="pt-BR" dirty="0" smtClean="0"/>
              <a:t>.</a:t>
            </a:r>
          </a:p>
          <a:p>
            <a:r>
              <a:rPr lang="pt-BR" dirty="0" smtClean="0"/>
              <a:t>Para </a:t>
            </a:r>
            <a:r>
              <a:rPr lang="pt-BR" dirty="0"/>
              <a:t>transmitir um 0 </a:t>
            </a:r>
            <a:r>
              <a:rPr lang="pt-BR" dirty="0" smtClean="0"/>
              <a:t>podemos transmitir a sequência </a:t>
            </a:r>
            <a:r>
              <a:rPr lang="pt-BR" dirty="0" err="1"/>
              <a:t>Xo</a:t>
            </a:r>
            <a:r>
              <a:rPr lang="pt-BR" dirty="0" smtClean="0"/>
              <a:t>(n</a:t>
            </a:r>
            <a:r>
              <a:rPr lang="pt-BR" dirty="0"/>
              <a:t>) para 0 &lt;n &lt;L - 1, e para transmitir um </a:t>
            </a:r>
            <a:r>
              <a:rPr lang="pt-BR" dirty="0" smtClean="0"/>
              <a:t>1 podemos </a:t>
            </a:r>
            <a:r>
              <a:rPr lang="pt-BR" dirty="0"/>
              <a:t>transmitir a sequência de sinal </a:t>
            </a:r>
            <a:r>
              <a:rPr lang="pt-BR" dirty="0" smtClean="0"/>
              <a:t>X1(n</a:t>
            </a:r>
            <a:r>
              <a:rPr lang="pt-BR" dirty="0"/>
              <a:t>) para 0 &lt;n &lt;L -</a:t>
            </a:r>
            <a:r>
              <a:rPr lang="pt-BR" dirty="0" smtClean="0"/>
              <a:t>1.</a:t>
            </a:r>
          </a:p>
          <a:p>
            <a:r>
              <a:rPr lang="pt-BR" dirty="0" smtClean="0"/>
              <a:t>Onde </a:t>
            </a:r>
            <a:r>
              <a:rPr lang="pt-BR" dirty="0"/>
              <a:t>L é um inteiro que indica o número de amostras em cada uma das duas sequências. </a:t>
            </a:r>
            <a:r>
              <a:rPr lang="pt-BR" dirty="0" smtClean="0"/>
              <a:t>Muitas vezes, X1(n</a:t>
            </a:r>
            <a:r>
              <a:rPr lang="pt-BR" dirty="0"/>
              <a:t>) é escolhido para ser o negativo </a:t>
            </a:r>
            <a:r>
              <a:rPr lang="pt-BR" dirty="0" smtClean="0"/>
              <a:t>de </a:t>
            </a:r>
            <a:r>
              <a:rPr lang="pt-BR" dirty="0" err="1" smtClean="0"/>
              <a:t>Xo</a:t>
            </a:r>
            <a:r>
              <a:rPr lang="pt-BR" dirty="0" smtClean="0"/>
              <a:t> </a:t>
            </a:r>
            <a:r>
              <a:rPr lang="pt-BR" dirty="0"/>
              <a:t>(n). </a:t>
            </a:r>
            <a:endParaRPr lang="pt-BR" dirty="0" smtClean="0"/>
          </a:p>
          <a:p>
            <a:r>
              <a:rPr lang="pt-BR" dirty="0" smtClean="0"/>
              <a:t>O </a:t>
            </a:r>
            <a:r>
              <a:rPr lang="pt-BR" dirty="0"/>
              <a:t>sinal recebido pelo receptor pretendido pode ser representada como:</a:t>
            </a:r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Correlação de sinais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5970531"/>
            <a:ext cx="8174458" cy="8141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3249567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/>
              <a:t>Suponha que temos </a:t>
            </a:r>
            <a:r>
              <a:rPr lang="pt-BR" dirty="0" smtClean="0"/>
              <a:t>dois sinais x(n</a:t>
            </a:r>
            <a:r>
              <a:rPr lang="pt-BR" dirty="0"/>
              <a:t>) e </a:t>
            </a:r>
            <a:r>
              <a:rPr lang="pt-BR" dirty="0" smtClean="0"/>
              <a:t>y(n</a:t>
            </a:r>
            <a:r>
              <a:rPr lang="pt-BR" dirty="0"/>
              <a:t>), cada qual com energia finita. A correlação cruzada de </a:t>
            </a:r>
            <a:r>
              <a:rPr lang="pt-BR" dirty="0" smtClean="0"/>
              <a:t>x(n</a:t>
            </a:r>
            <a:r>
              <a:rPr lang="pt-BR" dirty="0"/>
              <a:t>) e </a:t>
            </a:r>
            <a:r>
              <a:rPr lang="pt-BR" dirty="0" smtClean="0"/>
              <a:t>y(n</a:t>
            </a:r>
            <a:r>
              <a:rPr lang="pt-BR" dirty="0"/>
              <a:t>) é uma sequência de </a:t>
            </a:r>
            <a:r>
              <a:rPr lang="pt-BR" dirty="0" err="1" smtClean="0"/>
              <a:t>Rxy</a:t>
            </a:r>
            <a:r>
              <a:rPr lang="pt-BR" dirty="0" smtClean="0"/>
              <a:t> (</a:t>
            </a:r>
            <a:r>
              <a:rPr lang="pt-BR" dirty="0"/>
              <a:t>L</a:t>
            </a:r>
            <a:r>
              <a:rPr lang="pt-BR" dirty="0" smtClean="0"/>
              <a:t>), </a:t>
            </a:r>
            <a:r>
              <a:rPr lang="pt-BR" dirty="0"/>
              <a:t>que é definida como</a:t>
            </a:r>
            <a:r>
              <a:rPr lang="pt-BR" dirty="0" smtClean="0"/>
              <a:t>:</a:t>
            </a:r>
          </a:p>
          <a:p>
            <a:endParaRPr lang="pt-BR" dirty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Correlação cruzada</a:t>
            </a:r>
            <a:endParaRPr lang="pt-BR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648" y="3284984"/>
            <a:ext cx="6682343" cy="12241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648" y="4365104"/>
            <a:ext cx="6715929" cy="1173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4981185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pt-BR" dirty="0" smtClean="0"/>
          </a:p>
          <a:p>
            <a:r>
              <a:rPr lang="pt-BR" dirty="0" smtClean="0"/>
              <a:t>O </a:t>
            </a:r>
            <a:r>
              <a:rPr lang="pt-BR" dirty="0"/>
              <a:t>índice de </a:t>
            </a:r>
            <a:r>
              <a:rPr lang="pt-BR" dirty="0" smtClean="0"/>
              <a:t>L </a:t>
            </a:r>
            <a:r>
              <a:rPr lang="pt-BR" dirty="0"/>
              <a:t>é o (</a:t>
            </a:r>
            <a:r>
              <a:rPr lang="pt-BR" dirty="0" smtClean="0"/>
              <a:t>tempo/atraso) os </a:t>
            </a:r>
            <a:r>
              <a:rPr lang="pt-BR" dirty="0"/>
              <a:t>subscritos </a:t>
            </a:r>
            <a:r>
              <a:rPr lang="pt-BR" dirty="0" err="1"/>
              <a:t>xy</a:t>
            </a:r>
            <a:r>
              <a:rPr lang="pt-BR" dirty="0"/>
              <a:t> no </a:t>
            </a:r>
            <a:r>
              <a:rPr lang="pt-BR" dirty="0" smtClean="0"/>
              <a:t>indicam </a:t>
            </a:r>
            <a:r>
              <a:rPr lang="pt-BR" dirty="0"/>
              <a:t>as </a:t>
            </a:r>
            <a:r>
              <a:rPr lang="pt-BR" dirty="0" smtClean="0"/>
              <a:t>sequências que serão correlacionadas.</a:t>
            </a:r>
          </a:p>
          <a:p>
            <a:endParaRPr lang="pt-BR" dirty="0"/>
          </a:p>
          <a:p>
            <a:endParaRPr lang="pt-BR" dirty="0" smtClean="0"/>
          </a:p>
          <a:p>
            <a:endParaRPr lang="pt-BR" dirty="0" smtClean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822722"/>
            <a:ext cx="6682343" cy="12241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1143000"/>
          </a:xfrm>
        </p:spPr>
        <p:txBody>
          <a:bodyPr/>
          <a:lstStyle/>
          <a:p>
            <a:r>
              <a:rPr lang="pt-BR" dirty="0" smtClean="0"/>
              <a:t>Correlação cruzada</a:t>
            </a:r>
            <a:endParaRPr lang="pt-BR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7744" y="3228974"/>
            <a:ext cx="2948147" cy="8480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5801007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urso">
  <a:themeElements>
    <a:clrScheme name="Concurso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urso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urso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2137</TotalTime>
  <Words>1335</Words>
  <Application>Microsoft Office PowerPoint</Application>
  <PresentationFormat>Apresentação na tela (4:3)</PresentationFormat>
  <Paragraphs>99</Paragraphs>
  <Slides>22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22</vt:i4>
      </vt:variant>
    </vt:vector>
  </HeadingPairs>
  <TitlesOfParts>
    <vt:vector size="23" baseType="lpstr">
      <vt:lpstr>Concurso</vt:lpstr>
      <vt:lpstr>Processamento Digital de Sinais Correlação e autocorrelação</vt:lpstr>
      <vt:lpstr>Sumário</vt:lpstr>
      <vt:lpstr>Correlação de sinais</vt:lpstr>
      <vt:lpstr>Correlação de sinais</vt:lpstr>
      <vt:lpstr>Correlação de sinais</vt:lpstr>
      <vt:lpstr>Correlação de sinais</vt:lpstr>
      <vt:lpstr>Correlação de sinais</vt:lpstr>
      <vt:lpstr>Correlação cruzada</vt:lpstr>
      <vt:lpstr>Correlação cruzada</vt:lpstr>
      <vt:lpstr>Exemplo correlação:</vt:lpstr>
      <vt:lpstr>Correlação cruzada</vt:lpstr>
      <vt:lpstr>Autocorrelação</vt:lpstr>
      <vt:lpstr>Autocorrelação</vt:lpstr>
      <vt:lpstr>Propriedades da correlação</vt:lpstr>
      <vt:lpstr>Propriedades da correlação</vt:lpstr>
      <vt:lpstr>Propriedades da correlação</vt:lpstr>
      <vt:lpstr>Propriedades da correlação</vt:lpstr>
      <vt:lpstr>Propriedades da correlação</vt:lpstr>
      <vt:lpstr>Propriedades da correlação</vt:lpstr>
      <vt:lpstr>Exemplo autocorrelação</vt:lpstr>
      <vt:lpstr>Exemplo autocorrelação</vt:lpstr>
      <vt:lpstr>Exemplo autocorrelação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Concepção de Circuitos Integrados Arquitetura do microcontrolador</dc:title>
  <dc:creator>Admin</dc:creator>
  <cp:lastModifiedBy>Admin</cp:lastModifiedBy>
  <cp:revision>148</cp:revision>
  <dcterms:created xsi:type="dcterms:W3CDTF">2014-04-07T18:16:52Z</dcterms:created>
  <dcterms:modified xsi:type="dcterms:W3CDTF">2014-06-06T20:52:58Z</dcterms:modified>
</cp:coreProperties>
</file>