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8"/>
  </p:notesMasterIdLst>
  <p:sldIdLst>
    <p:sldId id="256" r:id="rId2"/>
    <p:sldId id="323" r:id="rId3"/>
    <p:sldId id="325" r:id="rId4"/>
    <p:sldId id="450" r:id="rId5"/>
    <p:sldId id="459" r:id="rId6"/>
    <p:sldId id="327" r:id="rId7"/>
    <p:sldId id="423" r:id="rId8"/>
    <p:sldId id="429" r:id="rId9"/>
    <p:sldId id="428" r:id="rId10"/>
    <p:sldId id="430" r:id="rId11"/>
    <p:sldId id="326" r:id="rId12"/>
    <p:sldId id="486" r:id="rId13"/>
    <p:sldId id="433" r:id="rId14"/>
    <p:sldId id="434" r:id="rId15"/>
    <p:sldId id="435" r:id="rId16"/>
    <p:sldId id="469" r:id="rId17"/>
    <p:sldId id="472" r:id="rId18"/>
    <p:sldId id="432" r:id="rId19"/>
    <p:sldId id="442" r:id="rId20"/>
    <p:sldId id="448" r:id="rId21"/>
    <p:sldId id="436" r:id="rId22"/>
    <p:sldId id="484" r:id="rId23"/>
    <p:sldId id="466" r:id="rId24"/>
    <p:sldId id="485" r:id="rId25"/>
    <p:sldId id="438" r:id="rId26"/>
    <p:sldId id="463" r:id="rId27"/>
    <p:sldId id="462" r:id="rId28"/>
    <p:sldId id="454" r:id="rId29"/>
    <p:sldId id="464" r:id="rId30"/>
    <p:sldId id="490" r:id="rId31"/>
    <p:sldId id="452" r:id="rId32"/>
    <p:sldId id="453" r:id="rId33"/>
    <p:sldId id="455" r:id="rId34"/>
    <p:sldId id="328" r:id="rId35"/>
    <p:sldId id="329" r:id="rId36"/>
    <p:sldId id="491" r:id="rId37"/>
    <p:sldId id="404" r:id="rId38"/>
    <p:sldId id="330" r:id="rId39"/>
    <p:sldId id="337" r:id="rId40"/>
    <p:sldId id="331" r:id="rId41"/>
    <p:sldId id="333" r:id="rId42"/>
    <p:sldId id="431" r:id="rId43"/>
    <p:sldId id="461" r:id="rId44"/>
    <p:sldId id="439" r:id="rId45"/>
    <p:sldId id="334" r:id="rId46"/>
    <p:sldId id="332" r:id="rId47"/>
    <p:sldId id="335" r:id="rId48"/>
    <p:sldId id="446" r:id="rId49"/>
    <p:sldId id="470" r:id="rId50"/>
    <p:sldId id="338" r:id="rId51"/>
    <p:sldId id="339" r:id="rId52"/>
    <p:sldId id="367" r:id="rId53"/>
    <p:sldId id="365" r:id="rId54"/>
    <p:sldId id="343" r:id="rId55"/>
    <p:sldId id="345" r:id="rId56"/>
    <p:sldId id="437" r:id="rId57"/>
    <p:sldId id="460" r:id="rId58"/>
    <p:sldId id="347" r:id="rId59"/>
    <p:sldId id="348" r:id="rId60"/>
    <p:sldId id="349" r:id="rId61"/>
    <p:sldId id="467" r:id="rId62"/>
    <p:sldId id="443" r:id="rId63"/>
    <p:sldId id="350" r:id="rId64"/>
    <p:sldId id="353" r:id="rId65"/>
    <p:sldId id="355" r:id="rId66"/>
    <p:sldId id="465" r:id="rId67"/>
    <p:sldId id="441" r:id="rId68"/>
    <p:sldId id="444" r:id="rId69"/>
    <p:sldId id="456" r:id="rId70"/>
    <p:sldId id="457" r:id="rId71"/>
    <p:sldId id="458" r:id="rId72"/>
    <p:sldId id="473" r:id="rId73"/>
    <p:sldId id="357" r:id="rId74"/>
    <p:sldId id="359" r:id="rId75"/>
    <p:sldId id="360" r:id="rId76"/>
    <p:sldId id="468" r:id="rId77"/>
    <p:sldId id="471" r:id="rId78"/>
    <p:sldId id="476" r:id="rId79"/>
    <p:sldId id="474" r:id="rId80"/>
    <p:sldId id="475" r:id="rId81"/>
    <p:sldId id="477" r:id="rId82"/>
    <p:sldId id="478" r:id="rId83"/>
    <p:sldId id="482" r:id="rId84"/>
    <p:sldId id="481" r:id="rId85"/>
    <p:sldId id="483" r:id="rId86"/>
    <p:sldId id="319" r:id="rId8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FFFFCC"/>
    <a:srgbClr val="B953B4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1" autoAdjust="0"/>
    <p:restoredTop sz="94660"/>
  </p:normalViewPr>
  <p:slideViewPr>
    <p:cSldViewPr>
      <p:cViewPr varScale="1">
        <p:scale>
          <a:sx n="75" d="100"/>
          <a:sy n="75" d="100"/>
        </p:scale>
        <p:origin x="9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A614F-8000-4C11-BD23-8E0515B6203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53261F4-F82E-4D70-8BDB-2AED2645DFF3}">
      <dgm:prSet phldrT="[Texto]"/>
      <dgm:spPr/>
      <dgm:t>
        <a:bodyPr/>
        <a:lstStyle/>
        <a:p>
          <a:r>
            <a:rPr lang="pt-BR" dirty="0"/>
            <a:t>Vírus DNA</a:t>
          </a:r>
        </a:p>
      </dgm:t>
    </dgm:pt>
    <dgm:pt modelId="{99192C6F-9CD7-4027-BE29-7CE26EAB2440}" type="parTrans" cxnId="{B5E4666A-5844-4777-B4D9-3AAB12D59766}">
      <dgm:prSet/>
      <dgm:spPr/>
      <dgm:t>
        <a:bodyPr/>
        <a:lstStyle/>
        <a:p>
          <a:endParaRPr lang="pt-BR"/>
        </a:p>
      </dgm:t>
    </dgm:pt>
    <dgm:pt modelId="{C62052DC-9619-4AF9-9181-BB2535805FAD}" type="sibTrans" cxnId="{B5E4666A-5844-4777-B4D9-3AAB12D59766}">
      <dgm:prSet/>
      <dgm:spPr/>
      <dgm:t>
        <a:bodyPr/>
        <a:lstStyle/>
        <a:p>
          <a:endParaRPr lang="pt-BR"/>
        </a:p>
      </dgm:t>
    </dgm:pt>
    <dgm:pt modelId="{18F1DCA7-5F12-4CC7-9FBF-17E8FA4AF60A}">
      <dgm:prSet phldrT="[Texto]"/>
      <dgm:spPr/>
      <dgm:t>
        <a:bodyPr/>
        <a:lstStyle/>
        <a:p>
          <a:r>
            <a:rPr lang="pt-BR" dirty="0"/>
            <a:t>Vírus  RNA +</a:t>
          </a:r>
        </a:p>
      </dgm:t>
    </dgm:pt>
    <dgm:pt modelId="{2507E13F-A1EF-4642-A438-C65607E9D98B}" type="parTrans" cxnId="{EC77884C-80DA-485C-935B-0C60C90FDED3}">
      <dgm:prSet/>
      <dgm:spPr/>
      <dgm:t>
        <a:bodyPr/>
        <a:lstStyle/>
        <a:p>
          <a:endParaRPr lang="pt-BR"/>
        </a:p>
      </dgm:t>
    </dgm:pt>
    <dgm:pt modelId="{8417AAE6-6B7B-4E0B-B765-16B5A2B2C0FB}" type="sibTrans" cxnId="{EC77884C-80DA-485C-935B-0C60C90FDED3}">
      <dgm:prSet/>
      <dgm:spPr/>
      <dgm:t>
        <a:bodyPr/>
        <a:lstStyle/>
        <a:p>
          <a:endParaRPr lang="pt-BR"/>
        </a:p>
      </dgm:t>
    </dgm:pt>
    <dgm:pt modelId="{808E9035-178D-4B26-A7D6-AF2A0F19DD81}">
      <dgm:prSet phldrT="[Texto]"/>
      <dgm:spPr/>
      <dgm:t>
        <a:bodyPr/>
        <a:lstStyle/>
        <a:p>
          <a:r>
            <a:rPr lang="pt-BR" dirty="0"/>
            <a:t>Vírus RNA -</a:t>
          </a:r>
        </a:p>
      </dgm:t>
    </dgm:pt>
    <dgm:pt modelId="{737FA8E2-478F-4E31-9FC6-9750306292C3}" type="parTrans" cxnId="{853FBB38-9F07-454E-8963-521949CE1FA5}">
      <dgm:prSet/>
      <dgm:spPr/>
      <dgm:t>
        <a:bodyPr/>
        <a:lstStyle/>
        <a:p>
          <a:endParaRPr lang="pt-BR"/>
        </a:p>
      </dgm:t>
    </dgm:pt>
    <dgm:pt modelId="{2AC26AF4-61A7-43BD-81D0-7D95F2294C77}" type="sibTrans" cxnId="{853FBB38-9F07-454E-8963-521949CE1FA5}">
      <dgm:prSet/>
      <dgm:spPr/>
      <dgm:t>
        <a:bodyPr/>
        <a:lstStyle/>
        <a:p>
          <a:endParaRPr lang="pt-BR"/>
        </a:p>
      </dgm:t>
    </dgm:pt>
    <dgm:pt modelId="{E8C29BE6-0149-483E-A0DC-93FE5F99288F}">
      <dgm:prSet/>
      <dgm:spPr/>
      <dgm:t>
        <a:bodyPr/>
        <a:lstStyle/>
        <a:p>
          <a:endParaRPr lang="pt-BR"/>
        </a:p>
      </dgm:t>
    </dgm:pt>
    <dgm:pt modelId="{4012EDC9-98BF-4141-B4DF-DF42ACC5A726}" type="parTrans" cxnId="{C55A56E4-01D7-40E3-A118-A8C71E9AD788}">
      <dgm:prSet/>
      <dgm:spPr/>
      <dgm:t>
        <a:bodyPr/>
        <a:lstStyle/>
        <a:p>
          <a:endParaRPr lang="pt-BR"/>
        </a:p>
      </dgm:t>
    </dgm:pt>
    <dgm:pt modelId="{D9372D2B-18D9-4944-9536-7A8EDD928564}" type="sibTrans" cxnId="{C55A56E4-01D7-40E3-A118-A8C71E9AD788}">
      <dgm:prSet/>
      <dgm:spPr/>
      <dgm:t>
        <a:bodyPr/>
        <a:lstStyle/>
        <a:p>
          <a:endParaRPr lang="pt-BR"/>
        </a:p>
      </dgm:t>
    </dgm:pt>
    <dgm:pt modelId="{D2B7E3D3-18D1-4ABF-AF49-823757D3F4B1}" type="pres">
      <dgm:prSet presAssocID="{A49A614F-8000-4C11-BD23-8E0515B62034}" presName="diagram" presStyleCnt="0">
        <dgm:presLayoutVars>
          <dgm:dir/>
          <dgm:animLvl val="lvl"/>
          <dgm:resizeHandles val="exact"/>
        </dgm:presLayoutVars>
      </dgm:prSet>
      <dgm:spPr/>
    </dgm:pt>
    <dgm:pt modelId="{4D9A983D-D17A-4F6C-AEF5-4C7A569D8F22}" type="pres">
      <dgm:prSet presAssocID="{153261F4-F82E-4D70-8BDB-2AED2645DFF3}" presName="compNode" presStyleCnt="0"/>
      <dgm:spPr/>
    </dgm:pt>
    <dgm:pt modelId="{9DE0D4CD-6A90-4C68-916C-4BC1A0772EE7}" type="pres">
      <dgm:prSet presAssocID="{153261F4-F82E-4D70-8BDB-2AED2645DFF3}" presName="childRect" presStyleLbl="bgAcc1" presStyleIdx="0" presStyleCnt="3" custScaleX="112008" custScaleY="206362">
        <dgm:presLayoutVars>
          <dgm:bulletEnabled val="1"/>
        </dgm:presLayoutVars>
      </dgm:prSet>
      <dgm:spPr/>
    </dgm:pt>
    <dgm:pt modelId="{D3C3EB2C-95DB-4517-818A-78F7DB12CD05}" type="pres">
      <dgm:prSet presAssocID="{153261F4-F82E-4D70-8BDB-2AED2645DFF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648432-10B4-408A-8AD8-97455B008473}" type="pres">
      <dgm:prSet presAssocID="{153261F4-F82E-4D70-8BDB-2AED2645DFF3}" presName="parentRect" presStyleLbl="alignNode1" presStyleIdx="0" presStyleCnt="3" custScaleX="107143" custScaleY="95952"/>
      <dgm:spPr/>
    </dgm:pt>
    <dgm:pt modelId="{AFDDE080-5CB0-4CFB-9216-6CFFA961FEA5}" type="pres">
      <dgm:prSet presAssocID="{153261F4-F82E-4D70-8BDB-2AED2645DFF3}" presName="adorn" presStyleLbl="fgAccFollowNode1" presStyleIdx="0" presStyleCnt="3"/>
      <dgm:spPr/>
    </dgm:pt>
    <dgm:pt modelId="{1F08C111-8AEB-4259-BFC3-2B19647950BF}" type="pres">
      <dgm:prSet presAssocID="{C62052DC-9619-4AF9-9181-BB2535805FAD}" presName="sibTrans" presStyleLbl="sibTrans2D1" presStyleIdx="0" presStyleCnt="0"/>
      <dgm:spPr/>
    </dgm:pt>
    <dgm:pt modelId="{F28EC383-DBC5-4394-BEA7-625EEA3DEFAA}" type="pres">
      <dgm:prSet presAssocID="{18F1DCA7-5F12-4CC7-9FBF-17E8FA4AF60A}" presName="compNode" presStyleCnt="0"/>
      <dgm:spPr/>
    </dgm:pt>
    <dgm:pt modelId="{6ABEC63D-D42C-4559-83C8-AB5A261D1F88}" type="pres">
      <dgm:prSet presAssocID="{18F1DCA7-5F12-4CC7-9FBF-17E8FA4AF60A}" presName="childRect" presStyleLbl="bgAcc1" presStyleIdx="1" presStyleCnt="3" custScaleX="109876" custScaleY="167940" custLinFactNeighborX="-7857" custLinFactNeighborY="-23978">
        <dgm:presLayoutVars>
          <dgm:bulletEnabled val="1"/>
        </dgm:presLayoutVars>
      </dgm:prSet>
      <dgm:spPr/>
    </dgm:pt>
    <dgm:pt modelId="{5AFE77E6-58B7-4667-AB8D-C485F60244E0}" type="pres">
      <dgm:prSet presAssocID="{18F1DCA7-5F12-4CC7-9FBF-17E8FA4AF6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5F43D2-4D86-4E09-AED9-B7C7E8A5E71E}" type="pres">
      <dgm:prSet presAssocID="{18F1DCA7-5F12-4CC7-9FBF-17E8FA4AF60A}" presName="parentRect" presStyleLbl="alignNode1" presStyleIdx="1" presStyleCnt="3" custLinFactNeighborX="-11171" custLinFactNeighborY="9514"/>
      <dgm:spPr/>
    </dgm:pt>
    <dgm:pt modelId="{98ED8DFD-8127-4E5C-8B69-7DDB6207D32A}" type="pres">
      <dgm:prSet presAssocID="{18F1DCA7-5F12-4CC7-9FBF-17E8FA4AF60A}" presName="adorn" presStyleLbl="fgAccFollowNode1" presStyleIdx="1" presStyleCnt="3"/>
      <dgm:spPr/>
    </dgm:pt>
    <dgm:pt modelId="{12A74883-19B9-4240-A3AB-A6F0D674E3E0}" type="pres">
      <dgm:prSet presAssocID="{8417AAE6-6B7B-4E0B-B765-16B5A2B2C0FB}" presName="sibTrans" presStyleLbl="sibTrans2D1" presStyleIdx="0" presStyleCnt="0"/>
      <dgm:spPr/>
    </dgm:pt>
    <dgm:pt modelId="{1A936642-B594-4C20-9095-FFC190C15E79}" type="pres">
      <dgm:prSet presAssocID="{808E9035-178D-4B26-A7D6-AF2A0F19DD81}" presName="compNode" presStyleCnt="0"/>
      <dgm:spPr/>
    </dgm:pt>
    <dgm:pt modelId="{204DED3B-259D-4179-BC14-326AD869E488}" type="pres">
      <dgm:prSet presAssocID="{808E9035-178D-4B26-A7D6-AF2A0F19DD81}" presName="childRect" presStyleLbl="bgAcc1" presStyleIdx="2" presStyleCnt="3" custScaleX="121039" custScaleY="180081" custLinFactNeighborX="-11186" custLinFactNeighborY="-36233">
        <dgm:presLayoutVars>
          <dgm:bulletEnabled val="1"/>
        </dgm:presLayoutVars>
      </dgm:prSet>
      <dgm:spPr/>
    </dgm:pt>
    <dgm:pt modelId="{755A2A54-A8A0-4A43-A75E-1F1838727F16}" type="pres">
      <dgm:prSet presAssocID="{808E9035-178D-4B26-A7D6-AF2A0F19DD8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D6E245-8213-43B0-9693-7C4728B807C1}" type="pres">
      <dgm:prSet presAssocID="{808E9035-178D-4B26-A7D6-AF2A0F19DD81}" presName="parentRect" presStyleLbl="alignNode1" presStyleIdx="2" presStyleCnt="3"/>
      <dgm:spPr/>
    </dgm:pt>
    <dgm:pt modelId="{CDF64429-086A-4EED-ABED-C0F063125E78}" type="pres">
      <dgm:prSet presAssocID="{808E9035-178D-4B26-A7D6-AF2A0F19DD81}" presName="adorn" presStyleLbl="fgAccFollowNode1" presStyleIdx="2" presStyleCnt="3"/>
      <dgm:spPr/>
    </dgm:pt>
  </dgm:ptLst>
  <dgm:cxnLst>
    <dgm:cxn modelId="{F9108A14-36E6-4BA5-9E4F-9E48A306BEE6}" type="presOf" srcId="{18F1DCA7-5F12-4CC7-9FBF-17E8FA4AF60A}" destId="{5AFE77E6-58B7-4667-AB8D-C485F60244E0}" srcOrd="0" destOrd="0" presId="urn:microsoft.com/office/officeart/2005/8/layout/bList2"/>
    <dgm:cxn modelId="{92906C31-67D3-4357-A721-8D80BF9A0A90}" type="presOf" srcId="{808E9035-178D-4B26-A7D6-AF2A0F19DD81}" destId="{755A2A54-A8A0-4A43-A75E-1F1838727F16}" srcOrd="0" destOrd="0" presId="urn:microsoft.com/office/officeart/2005/8/layout/bList2"/>
    <dgm:cxn modelId="{853FBB38-9F07-454E-8963-521949CE1FA5}" srcId="{A49A614F-8000-4C11-BD23-8E0515B62034}" destId="{808E9035-178D-4B26-A7D6-AF2A0F19DD81}" srcOrd="2" destOrd="0" parTransId="{737FA8E2-478F-4E31-9FC6-9750306292C3}" sibTransId="{2AC26AF4-61A7-43BD-81D0-7D95F2294C77}"/>
    <dgm:cxn modelId="{E8E14F3B-02FB-4B1F-8BB9-8A8B03C4616D}" type="presOf" srcId="{808E9035-178D-4B26-A7D6-AF2A0F19DD81}" destId="{41D6E245-8213-43B0-9693-7C4728B807C1}" srcOrd="1" destOrd="0" presId="urn:microsoft.com/office/officeart/2005/8/layout/bList2"/>
    <dgm:cxn modelId="{B4FDA944-9B3E-4424-AE0F-D832815EB49F}" type="presOf" srcId="{8417AAE6-6B7B-4E0B-B765-16B5A2B2C0FB}" destId="{12A74883-19B9-4240-A3AB-A6F0D674E3E0}" srcOrd="0" destOrd="0" presId="urn:microsoft.com/office/officeart/2005/8/layout/bList2"/>
    <dgm:cxn modelId="{B5E4666A-5844-4777-B4D9-3AAB12D59766}" srcId="{A49A614F-8000-4C11-BD23-8E0515B62034}" destId="{153261F4-F82E-4D70-8BDB-2AED2645DFF3}" srcOrd="0" destOrd="0" parTransId="{99192C6F-9CD7-4027-BE29-7CE26EAB2440}" sibTransId="{C62052DC-9619-4AF9-9181-BB2535805FAD}"/>
    <dgm:cxn modelId="{EC77884C-80DA-485C-935B-0C60C90FDED3}" srcId="{A49A614F-8000-4C11-BD23-8E0515B62034}" destId="{18F1DCA7-5F12-4CC7-9FBF-17E8FA4AF60A}" srcOrd="1" destOrd="0" parTransId="{2507E13F-A1EF-4642-A438-C65607E9D98B}" sibTransId="{8417AAE6-6B7B-4E0B-B765-16B5A2B2C0FB}"/>
    <dgm:cxn modelId="{12ECF34D-4030-40CC-922D-F74D5F22F85C}" type="presOf" srcId="{C62052DC-9619-4AF9-9181-BB2535805FAD}" destId="{1F08C111-8AEB-4259-BFC3-2B19647950BF}" srcOrd="0" destOrd="0" presId="urn:microsoft.com/office/officeart/2005/8/layout/bList2"/>
    <dgm:cxn modelId="{5DA8F77B-8302-4527-AFDA-06DCBB4C493E}" type="presOf" srcId="{153261F4-F82E-4D70-8BDB-2AED2645DFF3}" destId="{8A648432-10B4-408A-8AD8-97455B008473}" srcOrd="1" destOrd="0" presId="urn:microsoft.com/office/officeart/2005/8/layout/bList2"/>
    <dgm:cxn modelId="{65C5B4A2-CF05-472B-A857-FA5F43FC574B}" type="presOf" srcId="{E8C29BE6-0149-483E-A0DC-93FE5F99288F}" destId="{204DED3B-259D-4179-BC14-326AD869E488}" srcOrd="0" destOrd="0" presId="urn:microsoft.com/office/officeart/2005/8/layout/bList2"/>
    <dgm:cxn modelId="{24DAC0B3-FCF8-499B-BB1F-DA59D65F4A22}" type="presOf" srcId="{A49A614F-8000-4C11-BD23-8E0515B62034}" destId="{D2B7E3D3-18D1-4ABF-AF49-823757D3F4B1}" srcOrd="0" destOrd="0" presId="urn:microsoft.com/office/officeart/2005/8/layout/bList2"/>
    <dgm:cxn modelId="{A0490EC7-32B5-446B-942F-2CA560A82202}" type="presOf" srcId="{153261F4-F82E-4D70-8BDB-2AED2645DFF3}" destId="{D3C3EB2C-95DB-4517-818A-78F7DB12CD05}" srcOrd="0" destOrd="0" presId="urn:microsoft.com/office/officeart/2005/8/layout/bList2"/>
    <dgm:cxn modelId="{C55A56E4-01D7-40E3-A118-A8C71E9AD788}" srcId="{808E9035-178D-4B26-A7D6-AF2A0F19DD81}" destId="{E8C29BE6-0149-483E-A0DC-93FE5F99288F}" srcOrd="0" destOrd="0" parTransId="{4012EDC9-98BF-4141-B4DF-DF42ACC5A726}" sibTransId="{D9372D2B-18D9-4944-9536-7A8EDD928564}"/>
    <dgm:cxn modelId="{FED704FC-4CBC-4E97-B67F-25B40520DDAB}" type="presOf" srcId="{18F1DCA7-5F12-4CC7-9FBF-17E8FA4AF60A}" destId="{F95F43D2-4D86-4E09-AED9-B7C7E8A5E71E}" srcOrd="1" destOrd="0" presId="urn:microsoft.com/office/officeart/2005/8/layout/bList2"/>
    <dgm:cxn modelId="{A6E6F7E2-488E-4C53-A53D-36165FEA3A3A}" type="presParOf" srcId="{D2B7E3D3-18D1-4ABF-AF49-823757D3F4B1}" destId="{4D9A983D-D17A-4F6C-AEF5-4C7A569D8F22}" srcOrd="0" destOrd="0" presId="urn:microsoft.com/office/officeart/2005/8/layout/bList2"/>
    <dgm:cxn modelId="{18820EDF-FA12-499F-8CC8-990AFEF61AD0}" type="presParOf" srcId="{4D9A983D-D17A-4F6C-AEF5-4C7A569D8F22}" destId="{9DE0D4CD-6A90-4C68-916C-4BC1A0772EE7}" srcOrd="0" destOrd="0" presId="urn:microsoft.com/office/officeart/2005/8/layout/bList2"/>
    <dgm:cxn modelId="{4436BD36-088B-47BA-BB1E-C303B13D804A}" type="presParOf" srcId="{4D9A983D-D17A-4F6C-AEF5-4C7A569D8F22}" destId="{D3C3EB2C-95DB-4517-818A-78F7DB12CD05}" srcOrd="1" destOrd="0" presId="urn:microsoft.com/office/officeart/2005/8/layout/bList2"/>
    <dgm:cxn modelId="{7422DFED-40C1-4D9B-899D-F2DD820D5DC5}" type="presParOf" srcId="{4D9A983D-D17A-4F6C-AEF5-4C7A569D8F22}" destId="{8A648432-10B4-408A-8AD8-97455B008473}" srcOrd="2" destOrd="0" presId="urn:microsoft.com/office/officeart/2005/8/layout/bList2"/>
    <dgm:cxn modelId="{E1D06AC5-B58C-404C-8858-25B0167C4FFC}" type="presParOf" srcId="{4D9A983D-D17A-4F6C-AEF5-4C7A569D8F22}" destId="{AFDDE080-5CB0-4CFB-9216-6CFFA961FEA5}" srcOrd="3" destOrd="0" presId="urn:microsoft.com/office/officeart/2005/8/layout/bList2"/>
    <dgm:cxn modelId="{3CB60792-59DB-4447-A75F-9D311AD9AE6F}" type="presParOf" srcId="{D2B7E3D3-18D1-4ABF-AF49-823757D3F4B1}" destId="{1F08C111-8AEB-4259-BFC3-2B19647950BF}" srcOrd="1" destOrd="0" presId="urn:microsoft.com/office/officeart/2005/8/layout/bList2"/>
    <dgm:cxn modelId="{A0B01AF2-D130-469B-8031-8FE41BA152E2}" type="presParOf" srcId="{D2B7E3D3-18D1-4ABF-AF49-823757D3F4B1}" destId="{F28EC383-DBC5-4394-BEA7-625EEA3DEFAA}" srcOrd="2" destOrd="0" presId="urn:microsoft.com/office/officeart/2005/8/layout/bList2"/>
    <dgm:cxn modelId="{6B0932D5-60B5-4DDC-BEAE-F7E0286CD7E9}" type="presParOf" srcId="{F28EC383-DBC5-4394-BEA7-625EEA3DEFAA}" destId="{6ABEC63D-D42C-4559-83C8-AB5A261D1F88}" srcOrd="0" destOrd="0" presId="urn:microsoft.com/office/officeart/2005/8/layout/bList2"/>
    <dgm:cxn modelId="{28E602C1-839A-498E-A8C6-B1C3A25327B9}" type="presParOf" srcId="{F28EC383-DBC5-4394-BEA7-625EEA3DEFAA}" destId="{5AFE77E6-58B7-4667-AB8D-C485F60244E0}" srcOrd="1" destOrd="0" presId="urn:microsoft.com/office/officeart/2005/8/layout/bList2"/>
    <dgm:cxn modelId="{3A7E6A40-28AD-4563-B108-422B3F142429}" type="presParOf" srcId="{F28EC383-DBC5-4394-BEA7-625EEA3DEFAA}" destId="{F95F43D2-4D86-4E09-AED9-B7C7E8A5E71E}" srcOrd="2" destOrd="0" presId="urn:microsoft.com/office/officeart/2005/8/layout/bList2"/>
    <dgm:cxn modelId="{567F0287-47AD-44CA-8A36-D1E40A1C9BCB}" type="presParOf" srcId="{F28EC383-DBC5-4394-BEA7-625EEA3DEFAA}" destId="{98ED8DFD-8127-4E5C-8B69-7DDB6207D32A}" srcOrd="3" destOrd="0" presId="urn:microsoft.com/office/officeart/2005/8/layout/bList2"/>
    <dgm:cxn modelId="{28611DEB-E177-4FFA-B0E0-EC60DEC18E0A}" type="presParOf" srcId="{D2B7E3D3-18D1-4ABF-AF49-823757D3F4B1}" destId="{12A74883-19B9-4240-A3AB-A6F0D674E3E0}" srcOrd="3" destOrd="0" presId="urn:microsoft.com/office/officeart/2005/8/layout/bList2"/>
    <dgm:cxn modelId="{0762D1E7-4C7B-4997-A336-A045042D1C74}" type="presParOf" srcId="{D2B7E3D3-18D1-4ABF-AF49-823757D3F4B1}" destId="{1A936642-B594-4C20-9095-FFC190C15E79}" srcOrd="4" destOrd="0" presId="urn:microsoft.com/office/officeart/2005/8/layout/bList2"/>
    <dgm:cxn modelId="{E1D5CACE-62F0-46DF-B577-778EA9459D0F}" type="presParOf" srcId="{1A936642-B594-4C20-9095-FFC190C15E79}" destId="{204DED3B-259D-4179-BC14-326AD869E488}" srcOrd="0" destOrd="0" presId="urn:microsoft.com/office/officeart/2005/8/layout/bList2"/>
    <dgm:cxn modelId="{E82DD83B-69F1-4420-9C69-19C10BA4EB9F}" type="presParOf" srcId="{1A936642-B594-4C20-9095-FFC190C15E79}" destId="{755A2A54-A8A0-4A43-A75E-1F1838727F16}" srcOrd="1" destOrd="0" presId="urn:microsoft.com/office/officeart/2005/8/layout/bList2"/>
    <dgm:cxn modelId="{EFA3F40F-64C2-4204-98C9-9C387EAB119D}" type="presParOf" srcId="{1A936642-B594-4C20-9095-FFC190C15E79}" destId="{41D6E245-8213-43B0-9693-7C4728B807C1}" srcOrd="2" destOrd="0" presId="urn:microsoft.com/office/officeart/2005/8/layout/bList2"/>
    <dgm:cxn modelId="{B67B7DBD-2B9E-4411-9B15-3FBD3FA02862}" type="presParOf" srcId="{1A936642-B594-4C20-9095-FFC190C15E79}" destId="{CDF64429-086A-4EED-ABED-C0F063125E7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0D4CD-6A90-4C68-916C-4BC1A0772EE7}">
      <dsp:nvSpPr>
        <dsp:cNvPr id="0" name=""/>
        <dsp:cNvSpPr/>
      </dsp:nvSpPr>
      <dsp:spPr>
        <a:xfrm>
          <a:off x="3953" y="746859"/>
          <a:ext cx="1864043" cy="25636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48432-10B4-408A-8AD8-97455B008473}">
      <dsp:nvSpPr>
        <dsp:cNvPr id="0" name=""/>
        <dsp:cNvSpPr/>
      </dsp:nvSpPr>
      <dsp:spPr>
        <a:xfrm>
          <a:off x="44435" y="2660629"/>
          <a:ext cx="1783079" cy="51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Vírus DNA</a:t>
          </a:r>
        </a:p>
      </dsp:txBody>
      <dsp:txXfrm>
        <a:off x="44435" y="2660629"/>
        <a:ext cx="1255689" cy="512562"/>
      </dsp:txXfrm>
    </dsp:sp>
    <dsp:sp modelId="{AFDDE080-5CB0-4CFB-9216-6CFFA961FEA5}">
      <dsp:nvSpPr>
        <dsp:cNvPr id="0" name=""/>
        <dsp:cNvSpPr/>
      </dsp:nvSpPr>
      <dsp:spPr>
        <a:xfrm>
          <a:off x="1322925" y="2734668"/>
          <a:ext cx="582471" cy="5824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EC63D-D42C-4559-83C8-AB5A261D1F88}">
      <dsp:nvSpPr>
        <dsp:cNvPr id="0" name=""/>
        <dsp:cNvSpPr/>
      </dsp:nvSpPr>
      <dsp:spPr>
        <a:xfrm>
          <a:off x="1918944" y="568310"/>
          <a:ext cx="1828562" cy="2086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F43D2-4D86-4E09-AED9-B7C7E8A5E71E}">
      <dsp:nvSpPr>
        <dsp:cNvPr id="0" name=""/>
        <dsp:cNvSpPr/>
      </dsp:nvSpPr>
      <dsp:spPr>
        <a:xfrm>
          <a:off x="1945971" y="2581311"/>
          <a:ext cx="1664205" cy="534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Vírus  RNA +</a:t>
          </a:r>
        </a:p>
      </dsp:txBody>
      <dsp:txXfrm>
        <a:off x="1945971" y="2581311"/>
        <a:ext cx="1171975" cy="534186"/>
      </dsp:txXfrm>
    </dsp:sp>
    <dsp:sp modelId="{98ED8DFD-8127-4E5C-8B69-7DDB6207D32A}">
      <dsp:nvSpPr>
        <dsp:cNvPr id="0" name=""/>
        <dsp:cNvSpPr/>
      </dsp:nvSpPr>
      <dsp:spPr>
        <a:xfrm>
          <a:off x="3350933" y="2615340"/>
          <a:ext cx="582471" cy="5824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ED3B-259D-4179-BC14-326AD869E488}">
      <dsp:nvSpPr>
        <dsp:cNvPr id="0" name=""/>
        <dsp:cNvSpPr/>
      </dsp:nvSpPr>
      <dsp:spPr>
        <a:xfrm>
          <a:off x="3891550" y="378360"/>
          <a:ext cx="2014337" cy="22371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6500" kern="1200"/>
        </a:p>
      </dsp:txBody>
      <dsp:txXfrm>
        <a:off x="3938748" y="425558"/>
        <a:ext cx="1919941" cy="2189937"/>
      </dsp:txXfrm>
    </dsp:sp>
    <dsp:sp modelId="{41D6E245-8213-43B0-9693-7C4728B807C1}">
      <dsp:nvSpPr>
        <dsp:cNvPr id="0" name=""/>
        <dsp:cNvSpPr/>
      </dsp:nvSpPr>
      <dsp:spPr>
        <a:xfrm>
          <a:off x="4252774" y="2568196"/>
          <a:ext cx="1664205" cy="534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Vírus RNA -</a:t>
          </a:r>
        </a:p>
      </dsp:txBody>
      <dsp:txXfrm>
        <a:off x="4252774" y="2568196"/>
        <a:ext cx="1171975" cy="534186"/>
      </dsp:txXfrm>
    </dsp:sp>
    <dsp:sp modelId="{CDF64429-086A-4EED-ABED-C0F063125E78}">
      <dsp:nvSpPr>
        <dsp:cNvPr id="0" name=""/>
        <dsp:cNvSpPr/>
      </dsp:nvSpPr>
      <dsp:spPr>
        <a:xfrm>
          <a:off x="5471828" y="2653046"/>
          <a:ext cx="582471" cy="5824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D536-0899-4DB9-8AD6-BAF5710D3BB1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C77FD-6D55-4860-A7FE-F1238DC4CD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B947BE-9EEA-42FB-9A12-EB05980E2003}" type="datetimeFigureOut">
              <a:rPr lang="pt-BR" smtClean="0"/>
              <a:pPr/>
              <a:t>29/10/2020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58CAE5-F946-48E2-A6C0-376DE22B78D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.bp.blogspot.com/_MAMZoGXi_Ms/Sa7H-CXoNKI/AAAAAAAAAFc/7s0Y3A_l4Js/s1600-h/image2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oftwaresesistemas.com.br/agricultura/cultivo-plantio-de-tomate-doencas-pragas-tomateiro/attachment/amarelo-folhas-do-tomate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KQPa950mO2lUuM&amp;tbnid=Ca4KTW7MS9on9M:&amp;ved=0CAUQjRw&amp;url=http://revistapesquisa.fapesp.br/2011/05/24/a-fraqueza-das-c%C3%A9lulas-tronco/&amp;ei=jr0UUveADIWC9gS0-4CYDw&amp;bvm=bv.50952593,d.eWU&amp;psig=AFQjCNFLN_iuyugMrVMI0LUKZMQAnqw11Q&amp;ust=1377177339623322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.br/url?sa=i&amp;rct=j&amp;q=&amp;esrc=s&amp;frm=1&amp;source=images&amp;cd=&amp;cad=rja&amp;docid=DzOqpue-exQ4PM&amp;tbnid=7tZXCcpLVmgk_M:&amp;ved=0CAUQjRw&amp;url=http://www.vitrocell.com.br/vitrocell_bularpmihepes.html&amp;ei=ULwUUvqmF4mc9QT4qoBQ&amp;bvm=bv.50952593,d.eWU&amp;psig=AFQjCNFA2BA5lruIrjvbxut1WL2e9v9HAQ&amp;ust=13771770280219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br/url?sa=i&amp;rct=j&amp;q=&amp;esrc=s&amp;frm=1&amp;source=images&amp;cd=&amp;cad=rja&amp;docid=zAj7hGv6-xGmZM&amp;tbnid=zjZQ5P-B-6Wb9M:&amp;ved=0CAUQjRw&amp;url=http://cmcmanu.blogspot.com/2013_03_01_archive.html&amp;ei=6rwUUpj1BobY9QT-vYHICA&amp;bvm=bv.50952593,d.eWU&amp;psig=AFQjCNFA2BA5lruIrjvbxut1WL2e9v9HAQ&amp;ust=1377177028021918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br/url?sa=i&amp;rct=j&amp;q=&amp;esrc=s&amp;frm=1&amp;source=images&amp;cd=&amp;cad=rja&amp;docid=OA_XEuGLX8RQUM&amp;tbnid=wEzGFW8pNAlceM:&amp;ved=0CAUQjRw&amp;url=http://www.leonoticias.com/frontend/leonoticias/Ibiomed-Describe-El-Mecanismo-Por-El-Que-La-Melatonina-Induc-vn45926-vst216&amp;ei=hLwUUsnPAYn48wScmIEg&amp;bvm=bv.50952593,d.eWU&amp;psig=AFQjCNFA2BA5lruIrjvbxut1WL2e9v9HAQ&amp;ust=1377177028021918" TargetMode="Externa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br/url?sa=i&amp;source=images&amp;cd=&amp;cad=rja&amp;docid=imEaZCYLj3M4fM&amp;tbnid=8Rz9jVnP5BqwRM:&amp;ved=0CAgQjRwwAA&amp;url=http://fisiovegetal2011.blogspot.com/2011/06/propagacion-de-plantas-por-cultivo-in.html&amp;ei=E8AUUvuHJpLy8AS5xICoDA&amp;psig=AFQjCNGW8_sx76XZls2WWwAD1cH2M28tgA&amp;ust=13771780036683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br/url?sa=i&amp;source=images&amp;cd=&amp;cad=rja&amp;docid=imEaZCYLj3M4fM&amp;tbnid=8Rz9jVnP5BqwRM:&amp;ved=0CAUQjRw&amp;url=http://www.perlavision.icrt.cu/index.php/ciencias2/75-ciencias/3930-diversifican-produccion-de-vitro-plantas-en-cuba&amp;ei=SMAUUr6CJYjg8wS63oBI&amp;psig=AFQjCNGW8_sx76XZls2WWwAD1cH2M28tgA&amp;ust=1377178003668349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1.bp.blogspot.com/_pO6_LWzFSx4/S8UilnfboOI/AAAAAAAADd8/c97aQTr9IEE/s1600/singer.gi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RS-CoV" TargetMode="External"/><Relationship Id="rId3" Type="http://schemas.openxmlformats.org/officeDocument/2006/relationships/hyperlink" Target="https://en.wikipedia.org/wiki/Human_coronavirus_OC43" TargetMode="External"/><Relationship Id="rId7" Type="http://schemas.openxmlformats.org/officeDocument/2006/relationships/hyperlink" Target="https://en.wikipedia.org/wiki/Severe_acute_respiratory_syndrome-related_coronavirus" TargetMode="External"/><Relationship Id="rId2" Type="http://schemas.openxmlformats.org/officeDocument/2006/relationships/hyperlink" Target="https://en.wikipedia.org/wiki/Bovine_corona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iddle_East_respiratory_syndrome-related_coronavirus" TargetMode="External"/><Relationship Id="rId5" Type="http://schemas.openxmlformats.org/officeDocument/2006/relationships/hyperlink" Target="https://en.wikipedia.org/wiki/Human_coronavirus_HKU1" TargetMode="External"/><Relationship Id="rId10" Type="http://schemas.openxmlformats.org/officeDocument/2006/relationships/hyperlink" Target="https://en.wikipedia.org/wiki/Coronavirus_disease_2019" TargetMode="External"/><Relationship Id="rId4" Type="http://schemas.openxmlformats.org/officeDocument/2006/relationships/hyperlink" Target="https://en.wikipedia.org/wiki/Hedgehog_coronavirus_1" TargetMode="External"/><Relationship Id="rId9" Type="http://schemas.openxmlformats.org/officeDocument/2006/relationships/hyperlink" Target="https://en.wikipedia.org/wiki/SARS-CoV-2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br/url?sa=i&amp;rct=j&amp;q=&amp;esrc=s&amp;frm=1&amp;source=images&amp;cd=&amp;cad=rja&amp;docid=WavEQMQeJhN-5M&amp;tbnid=F9PTzeI9RedixM:&amp;ved=0CAUQjRw&amp;url=http://www.metapathogen.com/plant-pathogens/plant-ssDNA-viruses.html&amp;ei=L6oTUuKnBYrS9QTQ6ICoBA&amp;bvm=bv.50952593,d.eWU&amp;psig=AFQjCNGuwQWvy4B0Gc3W227chpln4pnaDQ&amp;ust=137710576699537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br/url?sa=i&amp;rct=j&amp;q=&amp;esrc=s&amp;frm=1&amp;source=images&amp;cd=&amp;cad=rja&amp;docid=Elrln_nGDNsD2M&amp;tbnid=ZhdysVCI1RiQNM:&amp;ved=0CAUQjRw&amp;url=http://www.sciencedirect.com/science/article/pii/S0966842X09000614&amp;ei=FrQTUq6eJYHo9ASC7YDgAw&amp;bvm=bv.50952593,d.eWU&amp;psig=AFQjCNEaxyr70pVQmzH3Yzwghw5lMWC7uw&amp;ust=137710928946769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.br/url?sa=i&amp;rct=j&amp;q=&amp;esrc=s&amp;frm=1&amp;source=images&amp;cd=&amp;cad=rja&amp;docid=bheqk9-2l0uNeM&amp;tbnid=JIBQXjGKfg86WM:&amp;ved=0CAUQjRw&amp;url=http://www.readcube.com/articles/10.1093/emboj/20.21.6158?locale=en&amp;ei=YbATUpn2KpGy9gSfn4DgCg&amp;bvm=bv.50952593,d.eWU&amp;psig=AFQjCNGuwQWvy4B0Gc3W227chpln4pnaDQ&amp;ust=1377105766995379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0133" y="5143512"/>
            <a:ext cx="66437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Microbiologia</a:t>
            </a:r>
          </a:p>
          <a:p>
            <a:pPr algn="ctr">
              <a:spcAft>
                <a:spcPts val="3000"/>
              </a:spcAft>
            </a:pP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Profª.  Larissa Picada 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Brum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5753" y="28572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4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Calligraphy" pitchFamily="66" charset="0"/>
              </a:rPr>
              <a:t>Virologia Caracterização de vírus</a:t>
            </a:r>
            <a:endParaRPr lang="pt-BR" sz="4800" dirty="0">
              <a:solidFill>
                <a:srgbClr val="FFFF00"/>
              </a:solidFill>
            </a:endParaRPr>
          </a:p>
        </p:txBody>
      </p:sp>
      <p:pic>
        <p:nvPicPr>
          <p:cNvPr id="7" name="Imagem 6" descr="bacteri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71736" y="1928802"/>
            <a:ext cx="3681400" cy="294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430084" cy="428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8214"/>
            <a:ext cx="3697163" cy="357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1"/>
            <a:ext cx="3571868" cy="357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14422"/>
            <a:ext cx="8229600" cy="564357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Vírus Entérico: </a:t>
            </a:r>
            <a:r>
              <a:rPr lang="pt-BR" sz="2400" b="1" dirty="0">
                <a:solidFill>
                  <a:srgbClr val="FFFF00"/>
                </a:solidFill>
              </a:rPr>
              <a:t>por ingestão e replicam</a:t>
            </a:r>
            <a:r>
              <a:rPr lang="pt-BR" sz="24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400" b="1" dirty="0">
                <a:solidFill>
                  <a:srgbClr val="FFFF00"/>
                </a:solidFill>
              </a:rPr>
              <a:t>se primariamente no trato intestinal. Este termo é restrito a vírus que tendem a se manter neste trato ao invés de se tornarem generalizados. Ex: </a:t>
            </a:r>
            <a:r>
              <a:rPr lang="pt-BR" sz="2400" b="1" dirty="0" err="1">
                <a:solidFill>
                  <a:srgbClr val="FFFF00"/>
                </a:solidFill>
              </a:rPr>
              <a:t>rotavírus</a:t>
            </a:r>
            <a:r>
              <a:rPr lang="pt-BR" sz="2400" b="1" dirty="0">
                <a:solidFill>
                  <a:srgbClr val="FFFF00"/>
                </a:solidFill>
              </a:rPr>
              <a:t>, </a:t>
            </a:r>
            <a:r>
              <a:rPr lang="pt-BR" sz="2400" b="1" dirty="0" err="1">
                <a:solidFill>
                  <a:srgbClr val="FFFF00"/>
                </a:solidFill>
              </a:rPr>
              <a:t>coronavírus</a:t>
            </a:r>
            <a:r>
              <a:rPr lang="pt-BR" sz="2400" b="1" dirty="0">
                <a:solidFill>
                  <a:srgbClr val="FFFF00"/>
                </a:solidFill>
              </a:rPr>
              <a:t>, </a:t>
            </a:r>
            <a:r>
              <a:rPr lang="pt-BR" sz="2400" b="1" dirty="0" err="1">
                <a:solidFill>
                  <a:srgbClr val="FFFF00"/>
                </a:solidFill>
              </a:rPr>
              <a:t>enterovírus</a:t>
            </a:r>
            <a:r>
              <a:rPr lang="pt-BR" sz="2400" b="1" dirty="0">
                <a:solidFill>
                  <a:srgbClr val="FFFF00"/>
                </a:solidFill>
              </a:rPr>
              <a:t>, e alguns </a:t>
            </a:r>
            <a:r>
              <a:rPr lang="pt-BR" sz="2400" b="1" dirty="0" err="1">
                <a:solidFill>
                  <a:srgbClr val="FFFF00"/>
                </a:solidFill>
              </a:rPr>
              <a:t>adenovírus</a:t>
            </a:r>
            <a:r>
              <a:rPr lang="pt-BR" sz="2400" b="1" dirty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8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Vírus respiratório: </a:t>
            </a:r>
            <a:r>
              <a:rPr lang="pt-BR" sz="2400" b="1" dirty="0">
                <a:solidFill>
                  <a:srgbClr val="FFFF00"/>
                </a:solidFill>
              </a:rPr>
              <a:t>por inalação e replicam</a:t>
            </a:r>
            <a:r>
              <a:rPr lang="pt-BR" sz="24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400" b="1" dirty="0">
                <a:solidFill>
                  <a:srgbClr val="FFFF00"/>
                </a:solidFill>
              </a:rPr>
              <a:t>se no trato respiratório, e permanecem neste trato. Ex: </a:t>
            </a:r>
            <a:r>
              <a:rPr lang="pt-BR" sz="2400" b="1" dirty="0" err="1">
                <a:solidFill>
                  <a:srgbClr val="FFFF00"/>
                </a:solidFill>
              </a:rPr>
              <a:t>ortomixovírus</a:t>
            </a:r>
            <a:r>
              <a:rPr lang="pt-BR" sz="2400" b="1" dirty="0">
                <a:solidFill>
                  <a:srgbClr val="FFFF00"/>
                </a:solidFill>
              </a:rPr>
              <a:t>, </a:t>
            </a:r>
            <a:r>
              <a:rPr lang="pt-BR" sz="2400" b="1" dirty="0" err="1">
                <a:solidFill>
                  <a:srgbClr val="FFFF00"/>
                </a:solidFill>
              </a:rPr>
              <a:t>rino</a:t>
            </a:r>
            <a:r>
              <a:rPr lang="pt-BR" sz="2400" b="1" dirty="0">
                <a:solidFill>
                  <a:srgbClr val="FFFF00"/>
                </a:solidFill>
              </a:rPr>
              <a:t> vírus, </a:t>
            </a:r>
            <a:r>
              <a:rPr lang="pt-BR" sz="2400" b="1" dirty="0" err="1">
                <a:solidFill>
                  <a:srgbClr val="FFFF00"/>
                </a:solidFill>
              </a:rPr>
              <a:t>paramixovírus</a:t>
            </a:r>
            <a:r>
              <a:rPr lang="pt-BR" sz="2400" b="1" dirty="0">
                <a:solidFill>
                  <a:srgbClr val="FFFF00"/>
                </a:solidFill>
              </a:rPr>
              <a:t>, </a:t>
            </a:r>
            <a:r>
              <a:rPr lang="pt-BR" sz="2400" b="1" dirty="0" err="1">
                <a:solidFill>
                  <a:srgbClr val="FFFF00"/>
                </a:solidFill>
              </a:rPr>
              <a:t>coronavírus</a:t>
            </a:r>
            <a:r>
              <a:rPr lang="pt-BR" sz="2400" b="1" dirty="0">
                <a:solidFill>
                  <a:srgbClr val="FFFF00"/>
                </a:solidFill>
              </a:rPr>
              <a:t>, e  alguns </a:t>
            </a:r>
            <a:r>
              <a:rPr lang="pt-BR" sz="2400" b="1" dirty="0" err="1">
                <a:solidFill>
                  <a:srgbClr val="FFFF00"/>
                </a:solidFill>
              </a:rPr>
              <a:t>adenovírus</a:t>
            </a:r>
            <a:r>
              <a:rPr lang="pt-BR" sz="2400" b="1" dirty="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8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 err="1">
                <a:solidFill>
                  <a:schemeClr val="bg1"/>
                </a:solidFill>
              </a:rPr>
              <a:t>Arbovírus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r>
              <a:rPr lang="pt-BR" sz="2400" b="1" dirty="0">
                <a:solidFill>
                  <a:srgbClr val="FFFF00"/>
                </a:solidFill>
              </a:rPr>
              <a:t>vírus originados de artrópodes. </a:t>
            </a:r>
          </a:p>
          <a:p>
            <a:pPr lvl="1" algn="just">
              <a:lnSpc>
                <a:spcPct val="8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Infectam artrópodes que ingerem sangue de vertebrados. </a:t>
            </a:r>
          </a:p>
          <a:p>
            <a:pPr lvl="1" algn="just">
              <a:lnSpc>
                <a:spcPct val="8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Se multiplicam nos tecidos do artrópode e são transmitidos pela sua picada. Ex: </a:t>
            </a:r>
            <a:r>
              <a:rPr lang="pt-BR" b="1" dirty="0" err="1">
                <a:solidFill>
                  <a:srgbClr val="FFFF00"/>
                </a:solidFill>
              </a:rPr>
              <a:t>bunyavírus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flavivírus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rabdovírus</a:t>
            </a:r>
            <a:r>
              <a:rPr lang="pt-BR" b="1" dirty="0">
                <a:solidFill>
                  <a:srgbClr val="FFFF00"/>
                </a:solidFill>
              </a:rPr>
              <a:t>, e vírus da peste suína africana.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Critério epidemiológico para </a:t>
            </a:r>
            <a:r>
              <a:rPr lang="pt-BR" sz="4000" b="1" spc="0" dirty="0" err="1">
                <a:ln>
                  <a:noFill/>
                </a:ln>
                <a:solidFill>
                  <a:srgbClr val="FFFF00"/>
                </a:solidFill>
                <a:effectLst/>
              </a:rPr>
              <a:t>virus</a:t>
            </a:r>
            <a:r>
              <a:rPr lang="pt-BR" sz="40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 animais e humanos  </a:t>
            </a:r>
            <a:r>
              <a:rPr lang="pt-BR" sz="4000" b="1" spc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40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pt-BR" sz="31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transmissão</a:t>
            </a:r>
          </a:p>
        </p:txBody>
      </p:sp>
    </p:spTree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5737"/>
            <a:ext cx="8229600" cy="45720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Inúmeras doenças em todas as espécies de interesse em produção animal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-75502"/>
            <a:ext cx="8229600" cy="12192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Vírus de doenças animais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588" y="1983107"/>
            <a:ext cx="6462012" cy="381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8B44E70-6E73-47B4-9751-838684BA831B}"/>
              </a:ext>
            </a:extLst>
          </p:cNvPr>
          <p:cNvSpPr/>
          <p:nvPr/>
        </p:nvSpPr>
        <p:spPr>
          <a:xfrm>
            <a:off x="1403648" y="3068960"/>
            <a:ext cx="936104" cy="12961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O que é coronavírus: veja sintomas, riscos e tratamento da covid-19">
            <a:extLst>
              <a:ext uri="{FF2B5EF4-FFF2-40B4-BE49-F238E27FC236}">
                <a16:creationId xmlns:a16="http://schemas.microsoft.com/office/drawing/2014/main" id="{F9718877-F674-4BF9-BCC0-885F1ECB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83768" y="4437112"/>
            <a:ext cx="4176464" cy="2184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Virus </a:t>
            </a:r>
            <a:r>
              <a:rPr lang="en-US" b="1" dirty="0" err="1">
                <a:solidFill>
                  <a:srgbClr val="FFFF00"/>
                </a:solidFill>
              </a:rPr>
              <a:t>transmitidos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enxertos</a:t>
            </a:r>
            <a:r>
              <a:rPr lang="en-US" b="1" dirty="0">
                <a:solidFill>
                  <a:srgbClr val="FFFF00"/>
                </a:solidFill>
              </a:rPr>
              <a:t>-  </a:t>
            </a:r>
            <a:r>
              <a:rPr lang="pt-BR" b="1" dirty="0">
                <a:solidFill>
                  <a:schemeClr val="bg1"/>
                </a:solidFill>
              </a:rPr>
              <a:t>A transmissão por enxertia é o método mais aplicável, exigindo que o vírus se torne sistêmico. Assim se transmitem, nas condições naturais, por exemplo, </a:t>
            </a:r>
            <a:r>
              <a:rPr lang="pt-BR" b="1" dirty="0" err="1">
                <a:solidFill>
                  <a:schemeClr val="bg1"/>
                </a:solidFill>
              </a:rPr>
              <a:t>Xiloporose</a:t>
            </a:r>
            <a:r>
              <a:rPr lang="pt-BR" b="1" dirty="0">
                <a:solidFill>
                  <a:schemeClr val="bg1"/>
                </a:solidFill>
              </a:rPr>
              <a:t> do </a:t>
            </a:r>
            <a:r>
              <a:rPr lang="pt-BR" b="1" dirty="0" err="1">
                <a:solidFill>
                  <a:schemeClr val="bg1"/>
                </a:solidFill>
              </a:rPr>
              <a:t>Citrus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Vírus transmitidos mecanicamente- </a:t>
            </a:r>
            <a:r>
              <a:rPr lang="pt-BR" b="1" dirty="0">
                <a:solidFill>
                  <a:schemeClr val="bg1"/>
                </a:solidFill>
              </a:rPr>
              <a:t>A transmissão mecânica, muito utilizada em estudos de inoculação artificial, é um método muito importante para vírus como o TWV e o Mosaico das Cucurbitáceas que pelo simples contato do lavrador com uma planta doente com uma sadia pode transmitir o vírus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Critério epidemiológico para </a:t>
            </a:r>
            <a:r>
              <a:rPr lang="pt-BR" b="1" spc="0" dirty="0" err="1">
                <a:ln>
                  <a:noFill/>
                </a:ln>
                <a:solidFill>
                  <a:srgbClr val="FFFF00"/>
                </a:solidFill>
                <a:effectLst/>
              </a:rPr>
              <a:t>virus</a:t>
            </a: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 vegetais  </a:t>
            </a: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pt-BR" sz="31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transmissão</a:t>
            </a:r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  <a:solidFill>
            <a:schemeClr val="tx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Vírus transmitidos por insetos- </a:t>
            </a:r>
            <a:r>
              <a:rPr lang="pt-BR" b="1" dirty="0">
                <a:solidFill>
                  <a:schemeClr val="bg1"/>
                </a:solidFill>
              </a:rPr>
              <a:t>A transmissão de vírus vegetais por insetos vetores é o método mais comum na natureza. Dentre os insetos vetores os Afídeos constituem o grupo mais numeroso, sendo responsável pela transmissão de mais ou menos 90 vírus diferentes.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Há determinados vírus que são transmitidos por vários insetos, como por exemplo o vírus do mosaico do pepino que é transmitido por algumas dezenas de insetos. Também existem vírus transmissíveis por apenas um inseto, como no caso do vírus da beterraba açucareira transmitida por </a:t>
            </a:r>
            <a:r>
              <a:rPr lang="pt-BR" b="1" dirty="0" err="1">
                <a:solidFill>
                  <a:schemeClr val="bg1"/>
                </a:solidFill>
              </a:rPr>
              <a:t>Circulifer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tenellus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</a:rPr>
              <a:t>A transmissão do vírus pelos insetos pode ter um caráter persistentes (persiste no inseto transmissor) que torna-se um vetor biológico ou não persistentes (isento colabora na transmissão mecânica. </a:t>
            </a:r>
            <a:endParaRPr lang="pt-BR" b="1" dirty="0">
              <a:solidFill>
                <a:srgbClr val="0000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Critério epidemiológico </a:t>
            </a: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pt-BR" sz="31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transmissão</a:t>
            </a:r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   </a:t>
            </a:r>
            <a:r>
              <a:rPr lang="pt-BR" b="1" dirty="0">
                <a:solidFill>
                  <a:schemeClr val="bg1"/>
                </a:solidFill>
              </a:rPr>
              <a:t>Vetor Mecânico- quando o vetor retém o vírus por pouco tempo 2h a 24h. Há a possibilidade de  apresentar um período latente de 24 horas. ex: o pulgão guarda os vírus não persistentes adquiridos num curto período de alimentação (10 horas no máximo) e podem ser retidos por um período máximo de 24 horas.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Por exemplo, o vírus do mosaico da beterraba é adquirido por </a:t>
            </a:r>
            <a:r>
              <a:rPr lang="pt-BR" b="1" dirty="0" err="1">
                <a:solidFill>
                  <a:schemeClr val="bg1"/>
                </a:solidFill>
              </a:rPr>
              <a:t>Myzus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persicae</a:t>
            </a:r>
            <a:r>
              <a:rPr lang="pt-BR" b="1" dirty="0">
                <a:solidFill>
                  <a:schemeClr val="bg1"/>
                </a:solidFill>
              </a:rPr>
              <a:t> em 2 horas e é retido por apenas 3 horas.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err="1">
                <a:solidFill>
                  <a:schemeClr val="bg1"/>
                </a:solidFill>
              </a:rPr>
              <a:t>Vetor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biologico</a:t>
            </a:r>
            <a:r>
              <a:rPr lang="en-US" b="1" dirty="0">
                <a:solidFill>
                  <a:schemeClr val="bg1"/>
                </a:solidFill>
              </a:rPr>
              <a:t>- virus replica no </a:t>
            </a:r>
            <a:r>
              <a:rPr lang="en-US" b="1" dirty="0" err="1">
                <a:solidFill>
                  <a:schemeClr val="bg1"/>
                </a:solidFill>
              </a:rPr>
              <a:t>inseto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permanece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infectanto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insento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toda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vida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longos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periodos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pt-BR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/>
            <a:r>
              <a:rPr b="1">
                <a:solidFill>
                  <a:srgbClr val="FFFF00"/>
                </a:solidFill>
              </a:rPr>
              <a:t>Vetores????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FF00"/>
              </a:buClr>
            </a:pPr>
            <a:r>
              <a:rPr lang="pt-BR" dirty="0"/>
              <a:t>Ex: </a:t>
            </a:r>
            <a:r>
              <a:rPr lang="pt-BR" dirty="0" err="1"/>
              <a:t>Geminivirus</a:t>
            </a:r>
            <a:r>
              <a:rPr lang="pt-BR" dirty="0"/>
              <a:t> – família dividida em quatro gêneros: </a:t>
            </a:r>
            <a:r>
              <a:rPr lang="pt-BR" i="1" dirty="0" err="1"/>
              <a:t>Mastrevirus</a:t>
            </a:r>
            <a:r>
              <a:rPr lang="pt-BR" i="1" dirty="0"/>
              <a:t>, </a:t>
            </a:r>
            <a:r>
              <a:rPr lang="pt-BR" i="1" dirty="0" err="1"/>
              <a:t>Curtovirus</a:t>
            </a:r>
            <a:r>
              <a:rPr lang="pt-BR" i="1" dirty="0"/>
              <a:t>, </a:t>
            </a:r>
            <a:r>
              <a:rPr lang="pt-BR" i="1" dirty="0" err="1"/>
              <a:t>Topocovirus</a:t>
            </a:r>
            <a:r>
              <a:rPr lang="pt-BR" i="1" dirty="0"/>
              <a:t> e </a:t>
            </a:r>
            <a:r>
              <a:rPr lang="pt-BR" i="1" dirty="0" err="1"/>
              <a:t>Begomovirus</a:t>
            </a:r>
            <a:r>
              <a:rPr lang="pt-BR" dirty="0"/>
              <a:t> (</a:t>
            </a:r>
            <a:r>
              <a:rPr lang="pt-BR" dirty="0" err="1"/>
              <a:t>Rybicki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., 2000).</a:t>
            </a:r>
          </a:p>
          <a:p>
            <a:pPr algn="just">
              <a:buClr>
                <a:srgbClr val="FFFF00"/>
              </a:buClr>
              <a:buNone/>
            </a:pPr>
            <a:endParaRPr lang="pt-BR" dirty="0"/>
          </a:p>
          <a:p>
            <a:pPr algn="just">
              <a:buClr>
                <a:srgbClr val="FFFF00"/>
              </a:buClr>
            </a:pPr>
            <a:r>
              <a:rPr lang="pt-BR" dirty="0"/>
              <a:t>O vírus do mosaico dourado do feijoeiro  BGMV é transmitido na natureza pela mosca branca. Os isolados do BGYMV podem ser transmitidos por inoculação mecânica, isto é, através do extrato de uma planta infectada, friccionado sobre a folha de uma planta sadia. </a:t>
            </a:r>
          </a:p>
        </p:txBody>
      </p:sp>
    </p:spTree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São vírus DNA circular de fita simples (</a:t>
            </a:r>
            <a:r>
              <a:rPr lang="pt-BR" dirty="0" err="1"/>
              <a:t>ssDNA</a:t>
            </a:r>
            <a:r>
              <a:rPr lang="pt-BR" dirty="0"/>
              <a:t>), com 2500 a 3000 nucleotídeos (</a:t>
            </a:r>
            <a:r>
              <a:rPr lang="pt-BR" dirty="0" err="1"/>
              <a:t>nt</a:t>
            </a:r>
            <a:r>
              <a:rPr lang="pt-BR" dirty="0"/>
              <a:t>), que replicam por círculo rolante no núcleo de células infectadas, via um intermediário de DNA fita dupla (</a:t>
            </a:r>
            <a:r>
              <a:rPr lang="pt-BR" dirty="0" err="1"/>
              <a:t>Hanley-Bowdoin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al.,</a:t>
            </a:r>
            <a:r>
              <a:rPr lang="pt-BR" dirty="0"/>
              <a:t> 1999).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A classificação é baseada no tipo de inseto vetor, gama de hospedeiros e número de componentes do genoma viral mono ou </a:t>
            </a:r>
            <a:r>
              <a:rPr lang="pt-BR" dirty="0" err="1"/>
              <a:t>bissegmentado</a:t>
            </a:r>
            <a:r>
              <a:rPr lang="pt-BR" dirty="0"/>
              <a:t>. A família </a:t>
            </a:r>
            <a:r>
              <a:rPr lang="pt-BR" i="1" dirty="0" err="1"/>
              <a:t>Geminiviridae</a:t>
            </a:r>
            <a:r>
              <a:rPr lang="pt-BR" dirty="0"/>
              <a:t> é a segunda mais numerosa entre os vírus de plantas, superada apenas pela família </a:t>
            </a:r>
            <a:r>
              <a:rPr lang="pt-BR" i="1" dirty="0" err="1"/>
              <a:t>Potyviridae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GGER_PHOTO_ID_5309400879318185122" descr="http://1.bp.blogspot.com/_MAMZoGXi_Ms/Sa7H-CXoNKI/AAAAAAAAAFc/7s0Y3A_l4Js/s200/image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8604"/>
            <a:ext cx="478634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71472" y="3929066"/>
            <a:ext cx="8358246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Os vírus de plantas são transmitidos, na natureza, principalmente por meio de enxertia, insetos vetores e contato </a:t>
            </a:r>
            <a:r>
              <a:rPr lang="pt-BR" dirty="0" err="1"/>
              <a:t>membrânico</a:t>
            </a:r>
            <a:r>
              <a:rPr lang="pt-BR" dirty="0"/>
              <a:t>. Entretanto, para fins de considerações os vírus podem ser disseminados a longas distâncias por meio de sementes (Mosaico Comum do Feijoeiro), Mosaico da Alface, TWV em tomateiro e órgãos de propagação vegetativa (mosaico e raquitismo da cana-de-açúcar, enrolamento da batatinha, etc.)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portaldoagronegocio.com.br/imagem.php?w=300&amp;h=500&amp;imagem=t_ocorrencia_milho_104632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689653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572" name="Picture 4" descr="http://www.plantiodireto.com.br/img2/dirceu11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928670"/>
            <a:ext cx="4572032" cy="343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574" name="Picture 6" descr="http://albericomarcosbioifes.files.wordpress.com/2011/02/as-plantas-tambc3a9m-adoecem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643314"/>
            <a:ext cx="4764274" cy="2847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6800" cy="4572000"/>
          </a:xfrm>
        </p:spPr>
        <p:txBody>
          <a:bodyPr/>
          <a:lstStyle/>
          <a:p>
            <a:pPr lvl="1"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dirty="0">
                <a:solidFill>
                  <a:srgbClr val="CCECFF"/>
                </a:solidFill>
              </a:rPr>
              <a:t> </a:t>
            </a:r>
            <a:r>
              <a:rPr lang="pt-BR" sz="2800" b="1" dirty="0">
                <a:solidFill>
                  <a:srgbClr val="FFFF00"/>
                </a:solidFill>
              </a:rPr>
              <a:t>Os vírus são microrganismos muito pequenos somente visíveis ao microscópio eletrônico, simples, contém apenas um tipo de </a:t>
            </a:r>
            <a:r>
              <a:rPr lang="pt-BR" sz="2800" b="1" dirty="0">
                <a:solidFill>
                  <a:schemeClr val="bg1"/>
                </a:solidFill>
              </a:rPr>
              <a:t>ácido nucléico</a:t>
            </a:r>
            <a:r>
              <a:rPr lang="pt-BR" sz="2800" b="1" dirty="0">
                <a:solidFill>
                  <a:srgbClr val="FFFF00"/>
                </a:solidFill>
              </a:rPr>
              <a:t>,  </a:t>
            </a:r>
            <a:r>
              <a:rPr lang="pt-BR" sz="2800" b="1" dirty="0">
                <a:solidFill>
                  <a:schemeClr val="bg1"/>
                </a:solidFill>
              </a:rPr>
              <a:t>DNA</a:t>
            </a:r>
            <a:r>
              <a:rPr lang="pt-BR" sz="2800" b="1" dirty="0">
                <a:solidFill>
                  <a:srgbClr val="FFFF00"/>
                </a:solidFill>
              </a:rPr>
              <a:t> ou </a:t>
            </a:r>
            <a:r>
              <a:rPr lang="pt-BR" sz="2800" b="1" dirty="0">
                <a:solidFill>
                  <a:schemeClr val="bg1"/>
                </a:solidFill>
              </a:rPr>
              <a:t>RNA</a:t>
            </a:r>
            <a:r>
              <a:rPr lang="pt-BR" sz="2800" b="1" dirty="0">
                <a:solidFill>
                  <a:srgbClr val="FFFF00"/>
                </a:solidFill>
              </a:rPr>
              <a:t>. 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Não possuem organelas (como mitocôndrias, ribossomos, </a:t>
            </a:r>
            <a:r>
              <a:rPr lang="pt-BR" sz="2800" b="1" dirty="0" err="1">
                <a:solidFill>
                  <a:srgbClr val="FFFF00"/>
                </a:solidFill>
              </a:rPr>
              <a:t>etc</a:t>
            </a:r>
            <a:r>
              <a:rPr lang="pt-BR" sz="2800" b="1" dirty="0">
                <a:solidFill>
                  <a:srgbClr val="FFFF00"/>
                </a:solidFill>
              </a:rPr>
              <a:t>), dependem de uma célula hospedeira para produção de suas macromoléculas (biomoléculas) e energia, mas utilizam o seu genoma para sua replicação </a:t>
            </a:r>
            <a:r>
              <a:rPr lang="pt-BR" sz="2800" b="1" dirty="0">
                <a:solidFill>
                  <a:schemeClr val="bg1"/>
                </a:solidFill>
              </a:rPr>
              <a:t>(seus ácidos nucléicos por si só são infecciosos).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FFFF00"/>
              </a:solidFill>
            </a:endParaRPr>
          </a:p>
          <a:p>
            <a:pPr lvl="1" algn="just">
              <a:buClr>
                <a:srgbClr val="FFFF00"/>
              </a:buClr>
              <a:buNone/>
            </a:pP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Introdução</a:t>
            </a:r>
          </a:p>
        </p:txBody>
      </p:sp>
    </p:spTree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oença no Tomateiro: Amarelecimento e deformação das folhas mais nov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335968" cy="487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142976" y="5357826"/>
            <a:ext cx="741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Luteovirus</a:t>
            </a:r>
            <a:r>
              <a:rPr lang="en-US" dirty="0">
                <a:solidFill>
                  <a:schemeClr val="bg1"/>
                </a:solidFill>
              </a:rPr>
              <a:t>- 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Potato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virus</a:t>
            </a:r>
            <a:r>
              <a:rPr lang="pt-BR" dirty="0">
                <a:solidFill>
                  <a:schemeClr val="bg1"/>
                </a:solidFill>
              </a:rPr>
              <a:t> Y – PVY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vírus-do-enrolamento-da-folha</a:t>
            </a:r>
            <a:r>
              <a:rPr lang="pt-BR" dirty="0">
                <a:solidFill>
                  <a:schemeClr val="bg1"/>
                </a:solidFill>
              </a:rPr>
              <a:t> da batata entre outros.</a:t>
            </a:r>
          </a:p>
        </p:txBody>
      </p:sp>
    </p:spTree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redenitce.com.br/img/noticias/88/VACINA03%20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6929486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trocell.com.br/PRODUTOS_VITROCEL/bula_RPM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441697" cy="287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encrypted-tbn0.gstatic.com/images?q=tbn:ANd9GcTNc-8FFjCWZ_rBTZBTsepOhB98KiUPvqwEijzwVpNPr0vH5D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2952328" cy="309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www.edicionesmedicas.com.ar/var/edicionesmedicas_com_ar/storage/images/actualidad/ultimas_noticias/new_article4/foto_elmundo.es2/20695-1-esl-AR/Foto_elmundo.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4229803" cy="308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https://encrypted-tbn1.gstatic.com/images?q=tbn:ANd9GcQHcfe7NzJ_qa1piQoln8OZuG3B0yFZi6DNJ6HEASlIXW9QVDd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573016"/>
            <a:ext cx="5400600" cy="287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veja1.abrilm.com.br/assets/images/2011/7/43409/culturadecelulas-size-598.jpg?1311026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4093818" cy="2305045"/>
          </a:xfrm>
          <a:prstGeom prst="rect">
            <a:avLst/>
          </a:prstGeom>
          <a:noFill/>
        </p:spPr>
      </p:pic>
      <p:pic>
        <p:nvPicPr>
          <p:cNvPr id="100356" name="Picture 4" descr="http://3.bp.blogspot.com/_Bnj_SfgDGnM/TPkr1H0OcBI/AAAAAAAAD4c/ppbETRxn_c0/s1600/cellule-stamin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276600" cy="2447926"/>
          </a:xfrm>
          <a:prstGeom prst="rect">
            <a:avLst/>
          </a:prstGeom>
          <a:noFill/>
        </p:spPr>
      </p:pic>
      <p:pic>
        <p:nvPicPr>
          <p:cNvPr id="100358" name="Picture 6" descr="http://www.hemocentro.fmrp.usp.br/cursoverao2011/labminicurs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3524256" cy="2643193"/>
          </a:xfrm>
          <a:prstGeom prst="rect">
            <a:avLst/>
          </a:prstGeom>
          <a:noFill/>
        </p:spPr>
      </p:pic>
      <p:pic>
        <p:nvPicPr>
          <p:cNvPr id="100360" name="Picture 8" descr="http://www.newroute.com/upload/upprodutos/3c43a418ca858eca2827d91decc0b2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66"/>
            <a:ext cx="2676525" cy="3019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blog.educastur.es/rizogenesis/files/2010/12/cama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920547" cy="3690410"/>
          </a:xfrm>
          <a:prstGeom prst="rect">
            <a:avLst/>
          </a:prstGeom>
          <a:noFill/>
        </p:spPr>
      </p:pic>
      <p:pic>
        <p:nvPicPr>
          <p:cNvPr id="101380" name="Picture 4" descr="http://t2.gstatic.com/images?q=tbn:ANd9GcTIWGy4628VRuCcBFMdQ_DuegTdn8hNZvdGl3QB8p8GzKU2mFU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5107886" cy="361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3.bp.blogspot.com/_nm6HOzatrgU/TJotomCgXVI/AAAAAAAAAAM/aJx106s6RIc/s1600/Imagen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429552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ruisoares65.pbworks.com/f/cloning-pl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051" y="58730"/>
            <a:ext cx="4980279" cy="6584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ruisoares65.pbworks.com/f/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1857375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ruisoares65.pbworks.com/f/1269082057/1242333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624258" cy="356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260" name="Picture 4" descr="http://ruisoares65.pbworks.com/f/sl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4229100" cy="2190750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>
          <a:xfrm rot="5400000">
            <a:off x="1536679" y="3963991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000496" y="3714752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pO6_LWzFSx4/S8UilnfboOI/AAAAAAAADd8/c97aQTr9IEE/s320/sing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4143404" cy="65199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s3.amazonaws.com/magoo/ABAAABZXcAF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325889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Edward </a:t>
            </a:r>
            <a:r>
              <a:rPr lang="pt-BR" sz="2800" b="1" dirty="0" err="1">
                <a:solidFill>
                  <a:schemeClr val="bg1"/>
                </a:solidFill>
              </a:rPr>
              <a:t>Jenner</a:t>
            </a:r>
            <a:r>
              <a:rPr lang="pt-BR" sz="2800" b="1" dirty="0">
                <a:solidFill>
                  <a:schemeClr val="bg1"/>
                </a:solidFill>
              </a:rPr>
              <a:t> 1789- vacina da varíola. Primeira imunização da imunidade.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Descobertos em 1898 </a:t>
            </a:r>
            <a:r>
              <a:rPr lang="pt-BR" sz="28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800" b="1" dirty="0">
                <a:solidFill>
                  <a:srgbClr val="FFFF00"/>
                </a:solidFill>
              </a:rPr>
              <a:t>1899 por BEIJERINCK (Holanda), trabalhando com o vírus do mosaico do tabaco, doença transmissível de uma planta doente para uma sadia e que não era isolável como os agentes bacterianos e </a:t>
            </a:r>
            <a:r>
              <a:rPr lang="pt-BR" sz="2800" b="1" dirty="0" err="1">
                <a:solidFill>
                  <a:srgbClr val="FFFF00"/>
                </a:solidFill>
              </a:rPr>
              <a:t>fúngicos</a:t>
            </a:r>
            <a:r>
              <a:rPr lang="pt-BR" sz="2800" b="1" dirty="0">
                <a:solidFill>
                  <a:srgbClr val="FFFF00"/>
                </a:solidFill>
              </a:rPr>
              <a:t> conhecidos até o momento.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Em 1932 descoberta do microscópio eletrônico.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chemeClr val="bg1"/>
                </a:solidFill>
                <a:effectLst/>
              </a:rPr>
              <a:t>Histórico</a:t>
            </a:r>
          </a:p>
        </p:txBody>
      </p:sp>
    </p:spTree>
  </p:cSld>
  <p:clrMapOvr>
    <a:masterClrMapping/>
  </p:clrMapOvr>
  <p:transition spd="med"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5F06F28-149B-4320-B202-12CC5A33E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624736"/>
          </a:xfrm>
        </p:spPr>
        <p:txBody>
          <a:bodyPr>
            <a:normAutofit/>
          </a:bodyPr>
          <a:lstStyle/>
          <a:p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800" b="1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Ex</a:t>
            </a:r>
            <a:r>
              <a:rPr lang="pt-BR" sz="28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:  família </a:t>
            </a:r>
            <a:r>
              <a:rPr lang="pt-BR" sz="2800" b="1" i="1" dirty="0" err="1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Coronaviridae</a:t>
            </a:r>
            <a:r>
              <a:rPr lang="pt-BR" sz="2800" b="1" i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subfamília</a:t>
            </a:r>
            <a:r>
              <a:rPr lang="pt-BR" sz="2800" b="1" i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Orthocoronavirinae</a:t>
            </a:r>
            <a:r>
              <a:rPr lang="pt-BR" sz="24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Es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pécies: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u="sng" dirty="0" err="1">
                <a:solidFill>
                  <a:srgbClr val="FFFF00"/>
                </a:solidFill>
                <a:latin typeface="Arial" panose="020B0604020202020204" pitchFamily="34" charset="0"/>
              </a:rPr>
              <a:t>Betacoronavirus</a:t>
            </a:r>
            <a:r>
              <a:rPr lang="pt-BR" u="sng" dirty="0">
                <a:solidFill>
                  <a:srgbClr val="FFFF00"/>
                </a:solidFill>
                <a:latin typeface="Arial" panose="020B0604020202020204" pitchFamily="34" charset="0"/>
              </a:rPr>
              <a:t>:  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Bovine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Bovine</a:t>
            </a:r>
            <a:r>
              <a:rPr lang="pt-BR" b="0" i="1" strike="noStrike" dirty="0">
                <a:solidFill>
                  <a:srgbClr val="D2611C"/>
                </a:solidFill>
                <a:effectLst/>
                <a:latin typeface="Arial" panose="020B0604020202020204" pitchFamily="34" charset="0"/>
                <a:hlinkClick r:id="rId2" tooltip="Bovine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Bovine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Human coronavirus OC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Human coronavirus OC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Human coronavirus OC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Human coronavirus OC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(OC43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 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edgehog coronavirus 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Hedgehog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edgehog coronavirus 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edgehog coronavirus 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edgehog coronavirus 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</a:t>
            </a:r>
            <a:r>
              <a:rPr lang="pt-BR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HKU1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East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syndrome-related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(MERS)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entre outros...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Severe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acute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syndrome-related</a:t>
            </a:r>
            <a:r>
              <a:rPr lang="pt-BR" b="0" i="1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 tooltip="Severe acute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pt-BR" b="0" i="1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8" tooltip="SARS-C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SARS-</a:t>
            </a:r>
            <a:r>
              <a:rPr lang="pt-BR" b="0" i="1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8" tooltip="SARS-C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</a:t>
            </a: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pt-BR" b="0" i="1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9" tooltip="SARS-CoV-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SARS-CoV-2</a:t>
            </a:r>
            <a:r>
              <a:rPr lang="pt-BR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ou</a:t>
            </a:r>
            <a:endParaRPr lang="pt-BR" sz="2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85000"/>
              <a:buFont typeface="Wingdings" pitchFamily="2" charset="2"/>
              <a:buChar char="ü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0" tooltip="Coronavirus disease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</a:t>
            </a:r>
            <a:r>
              <a:rPr lang="pt-BR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0" tooltip="Coronavirus disease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0" tooltip="Coronavirus disease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</a:t>
            </a:r>
            <a:r>
              <a:rPr lang="pt-BR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0" tooltip="Coronavirus disease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</a:t>
            </a:r>
            <a:r>
              <a:rPr lang="pt-BR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pt-BR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COVID-19)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989667"/>
      </p:ext>
    </p:extLst>
  </p:cSld>
  <p:clrMapOvr>
    <a:masterClrMapping/>
  </p:clrMapOvr>
  <p:transition spd="med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428736"/>
            <a:ext cx="81439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PT" sz="2600" b="1" dirty="0">
                <a:solidFill>
                  <a:srgbClr val="FFFF00"/>
                </a:solidFill>
              </a:rPr>
              <a:t> A gama de efeitos estruturais e bioquímicas que os vírus têm sobre a célula hospedeira é extensa. Estes são chamados de''efeitos citopáticos''. </a:t>
            </a:r>
          </a:p>
          <a:p>
            <a:pPr algn="just">
              <a:buFont typeface="Wingdings" pitchFamily="2" charset="2"/>
              <a:buChar char="§"/>
            </a:pPr>
            <a:endParaRPr lang="pt-PT" sz="2600" b="1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600" b="1" dirty="0">
                <a:solidFill>
                  <a:srgbClr val="FFFF00"/>
                </a:solidFill>
              </a:rPr>
              <a:t>A maioria das infecções de vírus, eventualmente, resultar na morte da célula hospedeira. As causas de morte incluem a lise celular, as alterações à membrana da célula de superfície e apoptose. </a:t>
            </a:r>
          </a:p>
          <a:p>
            <a:pPr algn="just">
              <a:buFont typeface="Wingdings" pitchFamily="2" charset="2"/>
              <a:buChar char="§"/>
            </a:pPr>
            <a:endParaRPr lang="pt-PT" sz="2600" b="1" dirty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600" b="1" dirty="0">
                <a:solidFill>
                  <a:srgbClr val="FFFF00"/>
                </a:solidFill>
              </a:rPr>
              <a:t>Muitas vezes, a morte celular é causada por cessação de suas atividades normais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>
                <a:solidFill>
                  <a:schemeClr val="bg1"/>
                </a:solidFill>
              </a:rPr>
              <a:t>Efeito na celula hospedeira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0072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pt-PT" sz="2800" b="1" dirty="0">
                <a:solidFill>
                  <a:srgbClr val="FFFF00"/>
                </a:solidFill>
              </a:rPr>
              <a:t>Alguns vírus não causam mudanças aparentes para a célula infectada. Células em que o vírus é latente e inativo mostram poucos sinais de infecção e, muitas vezes funcionar normalmente. Isso faz com que infecções persistentes  durem por muitos meses ou anos. </a:t>
            </a:r>
          </a:p>
          <a:p>
            <a:pPr algn="just">
              <a:buClr>
                <a:srgbClr val="FFC000"/>
              </a:buClr>
              <a:buNone/>
            </a:pPr>
            <a:endParaRPr lang="pt-PT" sz="2800" b="1" dirty="0">
              <a:solidFill>
                <a:srgbClr val="FFFF00"/>
              </a:solidFill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pt-PT" sz="2800" b="1" dirty="0">
                <a:solidFill>
                  <a:srgbClr val="FFFF00"/>
                </a:solidFill>
              </a:rPr>
              <a:t>Este é frequentemente o caso com os vírus herpes. Alguns vírus, como Epstein-Barr, pode levar as células a proliferar sem causar a transformação maligna, enquanto outros, como o papilomavírus, são estabelecidas as causas do câncer. 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29354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Dependendo da interação </a:t>
            </a:r>
            <a:r>
              <a:rPr lang="pt-BR" b="1" dirty="0" err="1">
                <a:solidFill>
                  <a:srgbClr val="FFFF00"/>
                </a:solidFill>
              </a:rPr>
              <a:t>vírus-hospedeira</a:t>
            </a:r>
            <a:r>
              <a:rPr lang="pt-BR" b="1" dirty="0">
                <a:solidFill>
                  <a:srgbClr val="FFFF00"/>
                </a:solidFill>
              </a:rPr>
              <a:t>, uma grande diversidade de sintomas pode ser observada, geralmente, associada a alterações citológicas  na estrutura e função dos cloroplastos.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De modo geral, as infecções virais são capazes de induzir desordens na célula vegetal, que incluem alterações na fotossíntese, na respiração, nas atividades enzimáticas, no transporte de </a:t>
            </a:r>
            <a:r>
              <a:rPr lang="pt-BR" b="1" dirty="0" err="1">
                <a:solidFill>
                  <a:srgbClr val="FFFF00"/>
                </a:solidFill>
              </a:rPr>
              <a:t>fotoassimilados</a:t>
            </a:r>
            <a:r>
              <a:rPr lang="pt-BR" b="1" dirty="0">
                <a:solidFill>
                  <a:srgbClr val="FFFF00"/>
                </a:solidFill>
              </a:rPr>
              <a:t> e no balanço hormonal.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Efeitos na célula vegetal como redução da síntese de pigmentos fotossintéticos, correlacionando níveis de clorofila com</a:t>
            </a:r>
            <a:r>
              <a:rPr lang="fr-FR" b="1" dirty="0">
                <a:solidFill>
                  <a:srgbClr val="FFFF00"/>
                </a:solidFill>
              </a:rPr>
              <a:t>taxa fotossintética ate </a:t>
            </a:r>
            <a:r>
              <a:rPr lang="pt-BR" b="1" dirty="0">
                <a:solidFill>
                  <a:srgbClr val="FFFF00"/>
                </a:solidFill>
              </a:rPr>
              <a:t>uma redução de 66,5% na taxa de assimilação líquida de CO2, em comparação às plantas sadias, acumulo nos cloroplastos e nas membranas dos </a:t>
            </a:r>
            <a:r>
              <a:rPr lang="pt-BR" b="1" dirty="0" err="1">
                <a:solidFill>
                  <a:srgbClr val="FFFF00"/>
                </a:solidFill>
              </a:rPr>
              <a:t>tilacóides</a:t>
            </a:r>
            <a:r>
              <a:rPr lang="pt-BR" b="1" dirty="0">
                <a:solidFill>
                  <a:srgbClr val="FFFF00"/>
                </a:solidFill>
              </a:rPr>
              <a:t> de proteína </a:t>
            </a:r>
            <a:r>
              <a:rPr lang="pt-BR" b="1" dirty="0" err="1">
                <a:solidFill>
                  <a:srgbClr val="FFFF00"/>
                </a:solidFill>
              </a:rPr>
              <a:t>capsidial</a:t>
            </a:r>
            <a:r>
              <a:rPr lang="pt-BR" b="1" dirty="0">
                <a:solidFill>
                  <a:srgbClr val="FFFF00"/>
                </a:solidFill>
              </a:rPr>
              <a:t> viral com possível indução   da inibição do transporte de elétrons no fotos sistema.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54"/>
            <a:ext cx="5746761" cy="464344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Tipo de ácido nucléico e estratégias de replicação.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 Morfologia viral: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200" b="1" dirty="0">
                <a:solidFill>
                  <a:srgbClr val="FFFF00"/>
                </a:solidFill>
              </a:rPr>
              <a:t>Dimensões (Tamanho em </a:t>
            </a:r>
            <a:r>
              <a:rPr lang="pt-BR" sz="2200" b="1" dirty="0" err="1">
                <a:solidFill>
                  <a:srgbClr val="FFFF00"/>
                </a:solidFill>
              </a:rPr>
              <a:t>Kbp</a:t>
            </a:r>
            <a:r>
              <a:rPr lang="pt-BR" sz="2200" b="1" dirty="0">
                <a:solidFill>
                  <a:srgbClr val="FFFF00"/>
                </a:solidFill>
              </a:rPr>
              <a:t> e </a:t>
            </a:r>
            <a:r>
              <a:rPr lang="pt-BR" sz="2200" b="1" dirty="0" err="1">
                <a:solidFill>
                  <a:srgbClr val="FFFF00"/>
                </a:solidFill>
              </a:rPr>
              <a:t>nm</a:t>
            </a:r>
            <a:r>
              <a:rPr lang="pt-BR" sz="2200" b="1" dirty="0">
                <a:solidFill>
                  <a:srgbClr val="FFFF00"/>
                </a:solidFill>
              </a:rPr>
              <a:t> e forma)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200" b="1" dirty="0">
                <a:solidFill>
                  <a:srgbClr val="FFFF00"/>
                </a:solidFill>
              </a:rPr>
              <a:t>Determinação da </a:t>
            </a:r>
            <a:r>
              <a:rPr lang="pt-BR" sz="2200" b="1" dirty="0" err="1">
                <a:solidFill>
                  <a:srgbClr val="FFFF00"/>
                </a:solidFill>
              </a:rPr>
              <a:t>termosensibilidade</a:t>
            </a:r>
            <a:endParaRPr lang="pt-BR" sz="2200" b="1" dirty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200" b="1" dirty="0">
                <a:solidFill>
                  <a:srgbClr val="FFFF00"/>
                </a:solidFill>
              </a:rPr>
              <a:t>Estabilidade em Ph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200" b="1" dirty="0">
                <a:solidFill>
                  <a:srgbClr val="FFFF00"/>
                </a:solidFill>
              </a:rPr>
              <a:t>Microscópio eletrônico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25615" name="Picture 15" descr="hsv-3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11082" y="2489987"/>
            <a:ext cx="2695600" cy="214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878013" y="1143000"/>
            <a:ext cx="5527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Famílias virais são  classificadas conforme: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Caracterização viral</a:t>
            </a:r>
          </a:p>
        </p:txBody>
      </p:sp>
    </p:spTree>
  </p:cSld>
  <p:clrMapOvr>
    <a:masterClrMapping/>
  </p:clrMapOvr>
  <p:transition spd="med"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Uma molécula de </a:t>
            </a:r>
            <a:r>
              <a:rPr lang="pt-BR" sz="2400" b="1" dirty="0">
                <a:solidFill>
                  <a:schemeClr val="bg1"/>
                </a:solidFill>
              </a:rPr>
              <a:t>DNA</a:t>
            </a:r>
            <a:r>
              <a:rPr lang="pt-BR" sz="2400" b="1" dirty="0">
                <a:solidFill>
                  <a:srgbClr val="FFFF00"/>
                </a:solidFill>
              </a:rPr>
              <a:t> ou </a:t>
            </a:r>
            <a:r>
              <a:rPr lang="pt-BR" sz="2400" b="1" dirty="0">
                <a:solidFill>
                  <a:schemeClr val="bg1"/>
                </a:solidFill>
              </a:rPr>
              <a:t>RNA</a:t>
            </a:r>
            <a:r>
              <a:rPr lang="pt-BR" sz="2400" b="1" dirty="0">
                <a:solidFill>
                  <a:srgbClr val="FFFF00"/>
                </a:solidFill>
              </a:rPr>
              <a:t>, envolto por uma capa protéica o </a:t>
            </a:r>
            <a:r>
              <a:rPr lang="pt-BR" sz="2400" b="1" dirty="0" err="1">
                <a:solidFill>
                  <a:schemeClr val="bg1"/>
                </a:solidFill>
              </a:rPr>
              <a:t>nucleocapsídeo</a:t>
            </a:r>
            <a:r>
              <a:rPr lang="pt-BR" sz="2400" b="1" dirty="0">
                <a:solidFill>
                  <a:srgbClr val="FFFF00"/>
                </a:solidFill>
              </a:rPr>
              <a:t> ou </a:t>
            </a:r>
            <a:r>
              <a:rPr lang="pt-BR" sz="2400" b="1" dirty="0">
                <a:solidFill>
                  <a:schemeClr val="bg1"/>
                </a:solidFill>
              </a:rPr>
              <a:t>capsídeo</a:t>
            </a:r>
            <a:r>
              <a:rPr lang="pt-BR" sz="2400" b="1" dirty="0">
                <a:solidFill>
                  <a:srgbClr val="FFFF00"/>
                </a:solidFill>
              </a:rPr>
              <a:t> (núcleo protéico </a:t>
            </a:r>
            <a:r>
              <a:rPr lang="pt-BR" sz="24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b="1" dirty="0" err="1">
                <a:solidFill>
                  <a:srgbClr val="FFFF00"/>
                </a:solidFill>
              </a:rPr>
              <a:t>protein</a:t>
            </a:r>
            <a:r>
              <a:rPr lang="pt-BR" sz="2400" b="1" dirty="0">
                <a:solidFill>
                  <a:srgbClr val="FFFF00"/>
                </a:solidFill>
              </a:rPr>
              <a:t> core) e um </a:t>
            </a:r>
            <a:r>
              <a:rPr lang="pt-BR" sz="2400" b="1" u="sng" dirty="0">
                <a:solidFill>
                  <a:schemeClr val="bg1"/>
                </a:solidFill>
              </a:rPr>
              <a:t>ENVELOPE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lipoprotéico envolvendo ambas estruturas.</a:t>
            </a:r>
          </a:p>
        </p:txBody>
      </p:sp>
      <p:pic>
        <p:nvPicPr>
          <p:cNvPr id="6149" name="Picture 5" descr="p_2b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07390" y="2943367"/>
            <a:ext cx="4929221" cy="35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Composição química ou tipo de ácido nucleico ou material genético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49DDA68-5C52-45E0-A8A9-22C35F72F70A}"/>
              </a:ext>
            </a:extLst>
          </p:cNvPr>
          <p:cNvGraphicFramePr/>
          <p:nvPr/>
        </p:nvGraphicFramePr>
        <p:xfrm>
          <a:off x="1259632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OVID-19 : SBAC">
            <a:extLst>
              <a:ext uri="{FF2B5EF4-FFF2-40B4-BE49-F238E27FC236}">
                <a16:creationId xmlns:a16="http://schemas.microsoft.com/office/drawing/2014/main" id="{57CFFBDC-8E1D-4BE4-95A7-D6BAB0D4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56036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ine Parvovirus: What You Need to Know | Veterinarians in Fayette |  Howard County Veterinary Service">
            <a:extLst>
              <a:ext uri="{FF2B5EF4-FFF2-40B4-BE49-F238E27FC236}">
                <a16:creationId xmlns:a16="http://schemas.microsoft.com/office/drawing/2014/main" id="{12E07F4B-8587-4D1C-B9A0-A253F9FB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31" y="1958903"/>
            <a:ext cx="1904774" cy="12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ítimas da pólio nos anos 60 fazem um apelo: vacinem seus filhos | Jornal A  Voz da Serra">
            <a:extLst>
              <a:ext uri="{FF2B5EF4-FFF2-40B4-BE49-F238E27FC236}">
                <a16:creationId xmlns:a16="http://schemas.microsoft.com/office/drawing/2014/main" id="{7F005F68-07F8-4A7E-9975-28E20AB7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65" y="2287305"/>
            <a:ext cx="1902825" cy="11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ave Esquerda 4">
            <a:extLst>
              <a:ext uri="{FF2B5EF4-FFF2-40B4-BE49-F238E27FC236}">
                <a16:creationId xmlns:a16="http://schemas.microsoft.com/office/drawing/2014/main" id="{82DA5DCB-4D5A-4160-934F-F197E1961D30}"/>
              </a:ext>
            </a:extLst>
          </p:cNvPr>
          <p:cNvSpPr/>
          <p:nvPr/>
        </p:nvSpPr>
        <p:spPr>
          <a:xfrm>
            <a:off x="668806" y="1281116"/>
            <a:ext cx="590826" cy="4164108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04C7BD47-7F4C-4DD7-9505-160909DAC077}"/>
              </a:ext>
            </a:extLst>
          </p:cNvPr>
          <p:cNvSpPr/>
          <p:nvPr/>
        </p:nvSpPr>
        <p:spPr>
          <a:xfrm>
            <a:off x="2843808" y="4581128"/>
            <a:ext cx="3888432" cy="21968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Os vírus terão só um tipo de material genético, que conterá as informações genéticas as sequencias para as proteínas e as outras informações, esse tipo é ser composto por DNA, </a:t>
            </a:r>
            <a:r>
              <a:rPr lang="pt-BR" sz="1400" dirty="0" err="1"/>
              <a:t>opu</a:t>
            </a:r>
            <a:r>
              <a:rPr lang="pt-BR" sz="1400" dirty="0"/>
              <a:t> RNA. </a:t>
            </a:r>
          </a:p>
        </p:txBody>
      </p:sp>
    </p:spTree>
    <p:extLst>
      <p:ext uri="{BB962C8B-B14F-4D97-AF65-F5344CB8AC3E}">
        <p14:creationId xmlns:p14="http://schemas.microsoft.com/office/powerpoint/2010/main" val="3213307689"/>
      </p:ext>
    </p:extLst>
  </p:cSld>
  <p:clrMapOvr>
    <a:masterClrMapping/>
  </p:clrMapOvr>
  <p:transition spd="med"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fluenza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41" y="785794"/>
            <a:ext cx="8756519" cy="519152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O capsídeo: composto de </a:t>
            </a:r>
            <a:r>
              <a:rPr lang="pt-BR" sz="2800" b="1" u="sng" dirty="0">
                <a:solidFill>
                  <a:schemeClr val="bg1"/>
                </a:solidFill>
              </a:rPr>
              <a:t>capsômeros</a:t>
            </a:r>
            <a:r>
              <a:rPr lang="pt-BR" sz="2800" b="1" dirty="0">
                <a:solidFill>
                  <a:srgbClr val="FFFF00"/>
                </a:solidFill>
              </a:rPr>
              <a:t>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Que são compostos de uma ou mais moléculas polipeptídicas.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Dentro da célula, os capsômeros se auto</a:t>
            </a:r>
            <a:r>
              <a:rPr lang="pt-BR" sz="28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800" b="1" dirty="0">
                <a:solidFill>
                  <a:srgbClr val="FFFF00"/>
                </a:solidFill>
              </a:rPr>
              <a:t>agregam para formar o capsídeo, e dependendo dessas agregações haverá uma determinada simetria, do </a:t>
            </a:r>
            <a:r>
              <a:rPr lang="pt-BR" sz="2800" b="1" u="sng" dirty="0" err="1">
                <a:solidFill>
                  <a:srgbClr val="FFFF00"/>
                </a:solidFill>
              </a:rPr>
              <a:t>capsídeo</a:t>
            </a:r>
            <a:r>
              <a:rPr lang="pt-BR" sz="2800" b="1" dirty="0">
                <a:solidFill>
                  <a:srgbClr val="FFFF00"/>
                </a:solidFill>
              </a:rPr>
              <a:t>: </a:t>
            </a:r>
            <a:r>
              <a:rPr lang="pt-BR" sz="2800" b="1" dirty="0">
                <a:solidFill>
                  <a:schemeClr val="bg1"/>
                </a:solidFill>
              </a:rPr>
              <a:t>helicoidal </a:t>
            </a:r>
            <a:r>
              <a:rPr lang="pt-BR" sz="2800" b="1" dirty="0">
                <a:solidFill>
                  <a:srgbClr val="FFFF00"/>
                </a:solidFill>
              </a:rPr>
              <a:t>ou </a:t>
            </a:r>
            <a:r>
              <a:rPr lang="pt-BR" sz="2800" b="1" dirty="0" err="1">
                <a:solidFill>
                  <a:schemeClr val="bg1"/>
                </a:solidFill>
              </a:rPr>
              <a:t>icosaédrica</a:t>
            </a:r>
            <a:r>
              <a:rPr lang="pt-BR" sz="2800" b="1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pt-BR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</p:spTree>
  </p:cSld>
  <p:clrMapOvr>
    <a:masterClrMapping/>
  </p:clrMapOvr>
  <p:transition spd="med"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33375"/>
            <a:ext cx="8229600" cy="6335713"/>
          </a:xfrm>
        </p:spPr>
      </p:pic>
    </p:spTree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LOEFFLER e FROSH (Alemanha), trabalharam com o vírus da febre aftosa.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pt-BR" sz="24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BRENNER e HORNE (1959) utilizando colorações negativas em microscopia eletrônica, conseguiram reformular mais detalhes sobre os vírus, agentes não filtráveis em filtros que </a:t>
            </a:r>
            <a:r>
              <a:rPr lang="pt-BR" sz="2400" b="1" dirty="0" err="1">
                <a:solidFill>
                  <a:srgbClr val="FFFF00"/>
                </a:solidFill>
              </a:rPr>
              <a:t>retiam</a:t>
            </a:r>
            <a:r>
              <a:rPr lang="pt-BR" sz="2400" b="1" dirty="0">
                <a:solidFill>
                  <a:srgbClr val="FFFF00"/>
                </a:solidFill>
              </a:rPr>
              <a:t> bactérias.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</a:rPr>
              <a:t>Simetria </a:t>
            </a:r>
            <a:r>
              <a:rPr lang="pt-BR" sz="2400" b="1" dirty="0" err="1">
                <a:solidFill>
                  <a:srgbClr val="FFFF00"/>
                </a:solidFill>
              </a:rPr>
              <a:t>Icosaédrica</a:t>
            </a:r>
            <a:r>
              <a:rPr lang="pt-BR" sz="2400" b="1" dirty="0">
                <a:solidFill>
                  <a:srgbClr val="FFFF00"/>
                </a:solidFill>
              </a:rPr>
              <a:t>: em geometria, um </a:t>
            </a:r>
            <a:r>
              <a:rPr lang="pt-BR" sz="2400" b="1" dirty="0" err="1">
                <a:solidFill>
                  <a:srgbClr val="FFFF00"/>
                </a:solidFill>
              </a:rPr>
              <a:t>icosaédro</a:t>
            </a:r>
            <a:r>
              <a:rPr lang="pt-BR" sz="2400" b="1" dirty="0">
                <a:solidFill>
                  <a:srgbClr val="FFFF00"/>
                </a:solidFill>
              </a:rPr>
              <a:t>; com variações.</a:t>
            </a:r>
          </a:p>
        </p:txBody>
      </p:sp>
      <p:pic>
        <p:nvPicPr>
          <p:cNvPr id="10244" name="Picture 4" descr="p_2b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406" y="2428868"/>
            <a:ext cx="5183188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Simetria Helicoidal: o </a:t>
            </a:r>
            <a:r>
              <a:rPr lang="pt-BR" b="1" dirty="0">
                <a:solidFill>
                  <a:schemeClr val="bg1"/>
                </a:solidFill>
              </a:rPr>
              <a:t>núcleocapsídeo </a:t>
            </a:r>
            <a:r>
              <a:rPr lang="pt-BR" b="1" dirty="0">
                <a:solidFill>
                  <a:srgbClr val="FFFF00"/>
                </a:solidFill>
              </a:rPr>
              <a:t>de vários vírus RNA têm um tipo diferente de simetria      os capsômeros e as moléculas de ácido nucléico se auto 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b="1" dirty="0">
                <a:solidFill>
                  <a:srgbClr val="FFFF00"/>
                </a:solidFill>
              </a:rPr>
              <a:t>arranjam como um espiral.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Ex: o vírus </a:t>
            </a:r>
            <a:r>
              <a:rPr lang="pt-BR" b="1" dirty="0" err="1">
                <a:solidFill>
                  <a:srgbClr val="FFFF00"/>
                </a:solidFill>
              </a:rPr>
              <a:t>parainfluenza</a:t>
            </a:r>
            <a:r>
              <a:rPr lang="pt-BR" b="1" dirty="0">
                <a:solidFill>
                  <a:srgbClr val="FFFF00"/>
                </a:solidFill>
              </a:rPr>
              <a:t> possui um núcleocapsídeo (capsídeo envolvendo o RNA em espiral) que mede um total de 1000 </a:t>
            </a:r>
            <a:r>
              <a:rPr lang="pt-BR" b="1" dirty="0" err="1">
                <a:solidFill>
                  <a:srgbClr val="FFFF00"/>
                </a:solidFill>
              </a:rPr>
              <a:t>nm</a:t>
            </a:r>
            <a:r>
              <a:rPr lang="pt-BR" b="1" dirty="0">
                <a:solidFill>
                  <a:srgbClr val="FFFF00"/>
                </a:solidFill>
              </a:rPr>
              <a:t> de comprimento, na partícula intacta este é firmemente  envolvido por um envelope esférico de aproximadamente 180 </a:t>
            </a:r>
            <a:r>
              <a:rPr lang="pt-BR" b="1" dirty="0" err="1">
                <a:solidFill>
                  <a:srgbClr val="FFFF00"/>
                </a:solidFill>
              </a:rPr>
              <a:t>nm</a:t>
            </a:r>
            <a:r>
              <a:rPr lang="pt-BR" b="1" dirty="0">
                <a:solidFill>
                  <a:srgbClr val="FFFF00"/>
                </a:solidFill>
              </a:rPr>
              <a:t> em, diâmetro (a espiral é enrolada formando um </a:t>
            </a:r>
            <a:r>
              <a:rPr lang="pt-BR" b="1" dirty="0">
                <a:solidFill>
                  <a:schemeClr val="bg1"/>
                </a:solidFill>
              </a:rPr>
              <a:t>"bolo" </a:t>
            </a:r>
            <a:r>
              <a:rPr lang="pt-BR" b="1" dirty="0">
                <a:solidFill>
                  <a:srgbClr val="FFFF00"/>
                </a:solidFill>
              </a:rPr>
              <a:t>esférico).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FFFF00"/>
                </a:solidFill>
              </a:rPr>
              <a:t>Virus </a:t>
            </a:r>
            <a:r>
              <a:rPr lang="en-US" b="1" dirty="0" err="1">
                <a:solidFill>
                  <a:srgbClr val="FFFF00"/>
                </a:solidFill>
              </a:rPr>
              <a:t>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Doenca</a:t>
            </a:r>
            <a:r>
              <a:rPr lang="en-US" b="1" dirty="0">
                <a:solidFill>
                  <a:srgbClr val="FFFF00"/>
                </a:solidFill>
              </a:rPr>
              <a:t> do </a:t>
            </a:r>
            <a:r>
              <a:rPr lang="en-US" b="1" dirty="0" err="1">
                <a:solidFill>
                  <a:srgbClr val="FFFF00"/>
                </a:solidFill>
              </a:rPr>
              <a:t>Mosaico</a:t>
            </a:r>
            <a:r>
              <a:rPr lang="en-US" b="1" dirty="0">
                <a:solidFill>
                  <a:srgbClr val="FFFF00"/>
                </a:solidFill>
              </a:rPr>
              <a:t> do </a:t>
            </a:r>
            <a:r>
              <a:rPr lang="en-US" b="1" dirty="0" err="1">
                <a:solidFill>
                  <a:srgbClr val="FFFF00"/>
                </a:solidFill>
              </a:rPr>
              <a:t>Tabaco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0" y="22844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  <p:sp>
        <p:nvSpPr>
          <p:cNvPr id="7" name="Seta entalhada para a direita 6"/>
          <p:cNvSpPr/>
          <p:nvPr/>
        </p:nvSpPr>
        <p:spPr>
          <a:xfrm>
            <a:off x="6215074" y="1785926"/>
            <a:ext cx="285752" cy="285752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Simetria </a:t>
            </a:r>
            <a:r>
              <a:rPr lang="pt-BR" sz="2800" b="1" dirty="0" err="1">
                <a:solidFill>
                  <a:srgbClr val="FFFF00"/>
                </a:solidFill>
              </a:rPr>
              <a:t>Helicoldal</a:t>
            </a:r>
            <a:r>
              <a:rPr lang="pt-BR" sz="2800" b="1" dirty="0">
                <a:solidFill>
                  <a:srgbClr val="FFFF00"/>
                </a:solidFill>
              </a:rPr>
              <a:t> : em geometria forma helicoidal.</a:t>
            </a:r>
            <a:endParaRPr lang="pt-BR" dirty="0"/>
          </a:p>
        </p:txBody>
      </p:sp>
      <p:pic>
        <p:nvPicPr>
          <p:cNvPr id="102402" name="Picture 2" descr="http://4.bp.blogspot.com/_S0hcdxFgeJc/TVJsgQbDFkI/AAAAAAAAA_E/2N3Q5LrCTsI/s200/helicoi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174689" cy="2824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04" name="Picture 4" descr="http://pathmicro.med.sc.edu/portuguese/chap-1-4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4274840" cy="310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5234" name="Picture 2" descr="http://www.scielo.br/img/fbpe/fb/v27n4/a08fig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723" y="785794"/>
            <a:ext cx="5136325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pathmicro.med.sc.edu/portuguese/chap-1-3-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86742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ecured.cu/images/thumb/6/69/Geminivirus.jpg/260px-Gemini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844652" cy="4347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779912" y="5157192"/>
            <a:ext cx="243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Geminivirus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images[27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65088"/>
            <a:ext cx="4429156" cy="3476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6" name="Picture 8" descr="transdg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743325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214291"/>
            <a:ext cx="822960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Vírus com estrutura complexa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57224" y="492919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Virus Ebola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odhivviruse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642918"/>
            <a:ext cx="5967421" cy="5148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57686" y="3214686"/>
            <a:ext cx="360362" cy="360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071670" y="5857892"/>
            <a:ext cx="504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Vírus da  </a:t>
            </a:r>
            <a:r>
              <a:rPr lang="pt-BR" sz="2400" b="1" dirty="0" err="1">
                <a:solidFill>
                  <a:schemeClr val="bg1"/>
                </a:solidFill>
              </a:rPr>
              <a:t>Imunodeficência</a:t>
            </a:r>
            <a:r>
              <a:rPr lang="pt-BR" sz="2400" b="1" dirty="0">
                <a:solidFill>
                  <a:schemeClr val="bg1"/>
                </a:solidFill>
              </a:rPr>
              <a:t> adquirida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albericomarcosbioifes.files.wordpress.com/2011/02/sia_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993448" cy="6157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apathogen.com/IMG/geminivirus-DNA-replication-cy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480"/>
            <a:ext cx="4608512" cy="65459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   MOREIRA </a:t>
            </a:r>
            <a:r>
              <a:rPr lang="pt-BR" b="1" dirty="0" err="1">
                <a:solidFill>
                  <a:schemeClr val="bg1"/>
                </a:solidFill>
              </a:rPr>
              <a:t>et</a:t>
            </a:r>
            <a:r>
              <a:rPr lang="pt-BR" b="1" dirty="0">
                <a:solidFill>
                  <a:schemeClr val="bg1"/>
                </a:solidFill>
              </a:rPr>
              <a:t> al. 2004 - </a:t>
            </a:r>
          </a:p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“No Brasil, as principais viroses da videira já foram constatadas, tais como: </a:t>
            </a:r>
          </a:p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O enrolamento da folha ("</a:t>
            </a:r>
            <a:r>
              <a:rPr lang="pt-BR" b="1" dirty="0" err="1">
                <a:solidFill>
                  <a:schemeClr val="bg1"/>
                </a:solidFill>
              </a:rPr>
              <a:t>grapevine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leafroll</a:t>
            </a:r>
            <a:r>
              <a:rPr lang="pt-BR" b="1" dirty="0">
                <a:solidFill>
                  <a:schemeClr val="bg1"/>
                </a:solidFill>
              </a:rPr>
              <a:t>", GLR). </a:t>
            </a:r>
          </a:p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Mosaico das nervuras ("</a:t>
            </a:r>
            <a:r>
              <a:rPr lang="pt-BR" b="1" dirty="0" err="1">
                <a:solidFill>
                  <a:schemeClr val="bg1"/>
                </a:solidFill>
              </a:rPr>
              <a:t>grapevine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fleck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disease</a:t>
            </a:r>
            <a:r>
              <a:rPr lang="pt-BR" b="1" dirty="0">
                <a:solidFill>
                  <a:schemeClr val="bg1"/>
                </a:solidFill>
              </a:rPr>
              <a:t>", </a:t>
            </a:r>
            <a:r>
              <a:rPr lang="pt-BR" b="1" dirty="0" err="1">
                <a:solidFill>
                  <a:schemeClr val="bg1"/>
                </a:solidFill>
              </a:rPr>
              <a:t>GFkD</a:t>
            </a:r>
            <a:r>
              <a:rPr lang="pt-BR" b="1" dirty="0">
                <a:solidFill>
                  <a:schemeClr val="bg1"/>
                </a:solidFill>
              </a:rPr>
              <a:t>).</a:t>
            </a:r>
          </a:p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Folha em leque ("</a:t>
            </a:r>
            <a:r>
              <a:rPr lang="pt-BR" b="1" dirty="0" err="1">
                <a:solidFill>
                  <a:schemeClr val="bg1"/>
                </a:solidFill>
              </a:rPr>
              <a:t>grapevine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fanleaf</a:t>
            </a:r>
            <a:r>
              <a:rPr lang="pt-BR" b="1" dirty="0">
                <a:solidFill>
                  <a:schemeClr val="bg1"/>
                </a:solidFill>
              </a:rPr>
              <a:t>", GFL).</a:t>
            </a:r>
          </a:p>
          <a:p>
            <a:pPr algn="just">
              <a:buNone/>
            </a:pPr>
            <a:r>
              <a:rPr lang="pt-BR" b="1" dirty="0">
                <a:solidFill>
                  <a:schemeClr val="bg1"/>
                </a:solidFill>
              </a:rPr>
              <a:t>Complexo do lenho rugoso ("</a:t>
            </a:r>
            <a:r>
              <a:rPr lang="pt-BR" b="1" dirty="0" err="1">
                <a:solidFill>
                  <a:schemeClr val="bg1"/>
                </a:solidFill>
              </a:rPr>
              <a:t>grapevine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rugose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wood</a:t>
            </a:r>
            <a:r>
              <a:rPr lang="pt-BR" b="1" dirty="0">
                <a:solidFill>
                  <a:schemeClr val="bg1"/>
                </a:solidFill>
              </a:rPr>
              <a:t>", GRW) (Amorim &amp; </a:t>
            </a:r>
            <a:r>
              <a:rPr lang="pt-BR" b="1" dirty="0" err="1">
                <a:solidFill>
                  <a:schemeClr val="bg1"/>
                </a:solidFill>
              </a:rPr>
              <a:t>Kuniyuki</a:t>
            </a:r>
            <a:r>
              <a:rPr lang="pt-BR" b="1" dirty="0">
                <a:solidFill>
                  <a:schemeClr val="bg1"/>
                </a:solidFill>
              </a:rPr>
              <a:t>, 1997).”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543428" cy="5334000"/>
          </a:xfrm>
        </p:spPr>
        <p:txBody>
          <a:bodyPr>
            <a:normAutofit/>
          </a:bodyPr>
          <a:lstStyle/>
          <a:p>
            <a:pPr marL="274320" lvl="1" algn="just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Envelope:</a:t>
            </a:r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600" b="1" dirty="0">
                <a:solidFill>
                  <a:srgbClr val="FFFF00"/>
                </a:solidFill>
              </a:rPr>
              <a:t>na célula hospedeira, as glicoproteínas são processadas, durante o processo de maturação chamado de </a:t>
            </a:r>
            <a:r>
              <a:rPr lang="pt-BR" sz="2600" b="1" u="sng" dirty="0">
                <a:solidFill>
                  <a:srgbClr val="FFFF00"/>
                </a:solidFill>
              </a:rPr>
              <a:t>brotação</a:t>
            </a:r>
            <a:r>
              <a:rPr lang="pt-BR" sz="2600" b="1" dirty="0">
                <a:solidFill>
                  <a:srgbClr val="FFFF00"/>
                </a:solidFill>
              </a:rPr>
              <a:t> 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rgbClr val="FFFF00"/>
              </a:solidFill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Os lipídios do envelope são provenientes da célula e as proteínas são codificadas pelo vírus.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  <p:pic>
        <p:nvPicPr>
          <p:cNvPr id="7" name="Imagem 6" descr="VIRUS-FLU-structure-L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3571900" cy="3571900"/>
          </a:xfrm>
          <a:prstGeom prst="rect">
            <a:avLst/>
          </a:prstGeom>
          <a:ln w="88900" cap="sq" cmpd="thickThin">
            <a:solidFill>
              <a:schemeClr val="accent3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4"/>
            <a:ext cx="8329642" cy="64293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envelopes são adquiridos na membrana plasmática da célula hospedeira, outros na membrana celular, no retículo endoplasmático, e no complexo de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durante o processo de maturação chamado de "brotação" (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budding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lipídios do envelope são provenientes diretamente da célula, mas as proteínas são codificadas pelo vírus.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proteínas do envelope formarão as glicoproteínas dos </a:t>
            </a:r>
            <a:r>
              <a:rPr lang="pt-BR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peplômeros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são projeções da superfície externa (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neuraminidases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hemaglutininas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e a </a:t>
            </a:r>
            <a:r>
              <a:rPr lang="pt-B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proteína matriz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glicolisada</a:t>
            </a:r>
            <a:r>
              <a:rPr lang="pt-BR" b="1" dirty="0">
                <a:solidFill>
                  <a:srgbClr val="FFFF00"/>
                </a:solidFill>
              </a:rPr>
              <a:t>, que reveste internamente o envelope, conferindo rigidez.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Envelope pode aparecer em vírus de simetria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icosaédrica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helicoidal.</a:t>
            </a:r>
          </a:p>
        </p:txBody>
      </p:sp>
    </p:spTree>
  </p:cSld>
  <p:clrMapOvr>
    <a:masterClrMapping/>
  </p:clrMapOvr>
  <p:transition spd="med">
    <p:pull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600"/>
              </a:spcAft>
              <a:buFontTx/>
              <a:buNone/>
            </a:pPr>
            <a:r>
              <a:rPr lang="pt-BR" sz="2400" dirty="0">
                <a:solidFill>
                  <a:srgbClr val="FF9900"/>
                </a:solidFill>
              </a:rPr>
              <a:t>	</a:t>
            </a:r>
            <a:r>
              <a:rPr lang="pt-BR" sz="2800" b="1" u="sng" dirty="0">
                <a:solidFill>
                  <a:schemeClr val="bg1"/>
                </a:solidFill>
              </a:rPr>
              <a:t>Lipídios</a:t>
            </a:r>
            <a:r>
              <a:rPr lang="pt-BR" sz="2800" b="1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São responsáveis por 30-35% do peso seco do envelope viral e são derivados da célula hospedeira. Dos lipídios, 50-60% são </a:t>
            </a:r>
            <a:r>
              <a:rPr lang="pt-BR" b="1" dirty="0" err="1">
                <a:solidFill>
                  <a:srgbClr val="FFFF00"/>
                </a:solidFill>
              </a:rPr>
              <a:t>foslipídios</a:t>
            </a:r>
            <a:r>
              <a:rPr lang="pt-BR" b="1" dirty="0">
                <a:solidFill>
                  <a:srgbClr val="FFFF00"/>
                </a:solidFill>
              </a:rPr>
              <a:t>, e a maioria do restante é colesterol.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Tx/>
              <a:buNone/>
            </a:pPr>
            <a:r>
              <a:rPr lang="pt-BR" sz="2800" b="1" dirty="0">
                <a:solidFill>
                  <a:srgbClr val="FFFF00"/>
                </a:solidFill>
              </a:rPr>
              <a:t>	</a:t>
            </a:r>
            <a:r>
              <a:rPr lang="pt-BR" sz="2800" b="1" u="sng" dirty="0">
                <a:solidFill>
                  <a:schemeClr val="bg1"/>
                </a:solidFill>
              </a:rPr>
              <a:t>Carboidratos</a:t>
            </a:r>
            <a:r>
              <a:rPr lang="pt-BR" sz="2800" b="1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Aparecem associados ao ácido nucléico, e na composição das glicoproteínas.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Estrutura viral</a:t>
            </a:r>
          </a:p>
        </p:txBody>
      </p:sp>
    </p:spTree>
  </p:cSld>
  <p:clrMapOvr>
    <a:masterClrMapping/>
  </p:clrMapOvr>
  <p:transition spd="med">
    <p:pull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pt-BR" sz="2800" b="1" dirty="0">
                <a:solidFill>
                  <a:srgbClr val="FFFF00"/>
                </a:solidFill>
              </a:rPr>
              <a:t>São divididas em :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u="sng" dirty="0">
                <a:solidFill>
                  <a:schemeClr val="bg1"/>
                </a:solidFill>
              </a:rPr>
              <a:t>Estruturais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>
                <a:solidFill>
                  <a:srgbClr val="FFFF00"/>
                </a:solidFill>
              </a:rPr>
              <a:t> formam as proteínas  do capsídeo.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As proteínas também estão presentes na matriz do envelope, outras, são determinantes antigênicos, e algumas proteínas apresentam uma complementaridade com proteínas celulares </a:t>
            </a:r>
            <a:r>
              <a:rPr lang="pt-BR" b="1" dirty="0">
                <a:solidFill>
                  <a:schemeClr val="bg1"/>
                </a:solidFill>
              </a:rPr>
              <a:t>(receptores celulares)</a:t>
            </a:r>
            <a:r>
              <a:rPr lang="pt-BR" b="1" dirty="0">
                <a:solidFill>
                  <a:srgbClr val="FFFF00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u="sng" dirty="0">
                <a:solidFill>
                  <a:schemeClr val="bg1"/>
                </a:solidFill>
              </a:rPr>
              <a:t>Não estruturais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>
                <a:solidFill>
                  <a:srgbClr val="FFFF00"/>
                </a:solidFill>
              </a:rPr>
              <a:t> são as que estão envolvidas no ciclo de replicação viral.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Proteínas virais</a:t>
            </a:r>
          </a:p>
        </p:txBody>
      </p:sp>
    </p:spTree>
  </p:cSld>
  <p:clrMapOvr>
    <a:masterClrMapping/>
  </p:clrMapOvr>
  <p:transition spd="med">
    <p:pull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u="sng" dirty="0">
                <a:solidFill>
                  <a:schemeClr val="bg1"/>
                </a:solidFill>
              </a:rPr>
              <a:t>Ácido nucléico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r>
              <a:rPr lang="pt-BR" b="1" dirty="0">
                <a:solidFill>
                  <a:srgbClr val="FFFF00"/>
                </a:solidFill>
              </a:rPr>
              <a:t>os genomas virais são haplóides (uma cópia de cada gene), exceto o genoma dos retrovírus que é diplóide.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Vários vírus já possuem a seqüência de nucleotídeos determinada. Ex: O </a:t>
            </a:r>
            <a:r>
              <a:rPr lang="pt-BR" b="1" dirty="0" err="1">
                <a:solidFill>
                  <a:srgbClr val="FFFF00"/>
                </a:solidFill>
              </a:rPr>
              <a:t>herpesvírus</a:t>
            </a:r>
            <a:r>
              <a:rPr lang="pt-BR" b="1" dirty="0">
                <a:solidFill>
                  <a:srgbClr val="FFFF00"/>
                </a:solidFill>
              </a:rPr>
              <a:t> EB, contém 172.000 pares de bases (ou 172 </a:t>
            </a:r>
            <a:r>
              <a:rPr lang="pt-BR" b="1" dirty="0" err="1">
                <a:solidFill>
                  <a:srgbClr val="FFFF00"/>
                </a:solidFill>
              </a:rPr>
              <a:t>kbp</a:t>
            </a:r>
            <a:r>
              <a:rPr lang="pt-BR" b="1" dirty="0">
                <a:solidFill>
                  <a:srgbClr val="FFFF00"/>
                </a:solidFill>
              </a:rPr>
              <a:t>).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Tanto o DNA quanto o RNA podem ser de cadeia dupla ou de cadeia única.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</a:pPr>
            <a:endParaRPr lang="pt-BR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Ambos podem ser infecciosos por si só.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Composição química</a:t>
            </a:r>
          </a:p>
        </p:txBody>
      </p:sp>
    </p:spTree>
  </p:cSld>
  <p:clrMapOvr>
    <a:masterClrMapping/>
  </p:clrMapOvr>
  <p:transition spd="med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O ácido nucléico RNA de sentido negativo (</a:t>
            </a:r>
            <a:r>
              <a:rPr lang="pt-BR" sz="28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800" b="1" dirty="0">
                <a:solidFill>
                  <a:srgbClr val="FFFF00"/>
                </a:solidFill>
              </a:rPr>
              <a:t>) exigem uma </a:t>
            </a:r>
            <a:r>
              <a:rPr lang="pt-BR" sz="2800" b="1" dirty="0" err="1">
                <a:solidFill>
                  <a:srgbClr val="FFFF00"/>
                </a:solidFill>
              </a:rPr>
              <a:t>transcriptase</a:t>
            </a:r>
            <a:r>
              <a:rPr lang="pt-BR" sz="2800" b="1" dirty="0">
                <a:solidFill>
                  <a:srgbClr val="FFFF00"/>
                </a:solidFill>
              </a:rPr>
              <a:t> viral para produzir um RNA mensageiro de sentido positivo (+).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sz="2400" b="1" dirty="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Nestes casos o ácido nucléico não é por si só infeccioso. 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O RNA de sentido positivo dos retrovírus também não é infeccioso, pois ele exige uma transcrição a DNA (feita pela </a:t>
            </a:r>
            <a:r>
              <a:rPr lang="pt-BR" sz="2800" b="1" dirty="0" err="1">
                <a:solidFill>
                  <a:srgbClr val="FFFF00"/>
                </a:solidFill>
              </a:rPr>
              <a:t>transcriptase</a:t>
            </a:r>
            <a:r>
              <a:rPr lang="pt-BR" sz="2800" b="1" dirty="0">
                <a:solidFill>
                  <a:srgbClr val="FFFF00"/>
                </a:solidFill>
              </a:rPr>
              <a:t> reversa do vírus) antes de ser passado a </a:t>
            </a:r>
            <a:r>
              <a:rPr lang="pt-BR" sz="2800" b="1" dirty="0" err="1">
                <a:solidFill>
                  <a:schemeClr val="bg1"/>
                </a:solidFill>
              </a:rPr>
              <a:t>RNAm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rgbClr val="FFFF00"/>
                </a:solidFill>
              </a:rPr>
              <a:t>(mensageiro). </a:t>
            </a: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Composição química</a:t>
            </a:r>
          </a:p>
        </p:txBody>
      </p:sp>
    </p:spTree>
  </p:cSld>
  <p:clrMapOvr>
    <a:masterClrMapping/>
  </p:clrMapOvr>
  <p:transition spd="med">
    <p:pull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714356"/>
          <a:ext cx="7929618" cy="5715038"/>
        </p:xfrm>
        <a:graphic>
          <a:graphicData uri="http://schemas.openxmlformats.org/drawingml/2006/table">
            <a:tbl>
              <a:tblPr/>
              <a:tblGrid>
                <a:gridCol w="396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570">
                <a:tc gridSpan="2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Diversidade </a:t>
                      </a:r>
                      <a:r>
                        <a:rPr lang="pt-BR" sz="2000" b="1" dirty="0" err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genômica</a:t>
                      </a:r>
                      <a:r>
                        <a:rPr lang="pt-BR" sz="20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entre os vírus</a:t>
                      </a:r>
                      <a:r>
                        <a:rPr lang="pt-BR" sz="2000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7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Propriedade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Parâmetros 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Ácido nucléico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DNA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RNA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DNA e RNA (em diferentes fases do ciclo de vida)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1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Forma 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Linear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Circular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Segmentada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844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Strandedness 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 err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Single-stranded</a:t>
                      </a: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 err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Double-stranded</a:t>
                      </a: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Dupla fita com as regiões de </a:t>
                      </a:r>
                      <a:r>
                        <a:rPr lang="pt-BR" sz="1800" b="1" dirty="0" err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single-strandedness</a:t>
                      </a: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010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pt-BR" sz="1800" b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Sentido 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Sentido positivo (+)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Sentido negativo (-)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pt-BR" sz="1800" b="1" dirty="0" err="1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Ambisense</a:t>
                      </a:r>
                      <a:r>
                        <a:rPr lang="pt-BR" sz="1800" b="1" dirty="0">
                          <a:solidFill>
                            <a:srgbClr val="333333"/>
                          </a:solidFill>
                          <a:latin typeface="Verdana"/>
                          <a:ea typeface="Calibri"/>
                          <a:cs typeface="Times New Roman"/>
                        </a:rPr>
                        <a:t> (+/-)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68" marR="43668" marT="43668" marB="43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ars.els-cdn.com/content/image/1-s2.0-S0168170211002930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3934"/>
            <a:ext cx="7929618" cy="6253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8934"/>
            <a:ext cx="8229600" cy="39290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 maioria é de dupla cadeia.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Podem ser linear ou circular.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 tamanho do DNA viral varia de 45 </a:t>
            </a:r>
            <a:r>
              <a:rPr lang="pt-BR" b="1" dirty="0" err="1">
                <a:solidFill>
                  <a:srgbClr val="FFFF00"/>
                </a:solidFill>
              </a:rPr>
              <a:t>kbp</a:t>
            </a:r>
            <a:r>
              <a:rPr lang="pt-BR" b="1" dirty="0">
                <a:solidFill>
                  <a:srgbClr val="FFFF00"/>
                </a:solidFill>
              </a:rPr>
              <a:t> até 300 </a:t>
            </a:r>
            <a:r>
              <a:rPr lang="pt-BR" b="1" dirty="0" err="1">
                <a:solidFill>
                  <a:srgbClr val="FFFF00"/>
                </a:solidFill>
              </a:rPr>
              <a:t>kbp</a:t>
            </a:r>
            <a:endParaRPr lang="pt-BR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 relação entre seqüência de bases e produtos finais é variável: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Existem no ácido nucléico seqüencias repetidas e </a:t>
            </a:r>
            <a:r>
              <a:rPr lang="pt-BR" b="1" dirty="0" err="1">
                <a:solidFill>
                  <a:schemeClr val="bg1"/>
                </a:solidFill>
              </a:rPr>
              <a:t>íntrons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Vírus DNA</a:t>
            </a:r>
          </a:p>
        </p:txBody>
      </p:sp>
      <p:pic>
        <p:nvPicPr>
          <p:cNvPr id="9" name="Imagem 8" descr="dnaat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92406" y="843851"/>
            <a:ext cx="1759188" cy="235745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Após a desnaturação do vírus o DNA  pode apresentar várias formas, dependendo do tipo de ligação entre os nucleotídeos.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Por exemplo, as duas cadeias de DNA dos </a:t>
            </a:r>
            <a:r>
              <a:rPr lang="pt-BR" b="1" dirty="0" err="1">
                <a:solidFill>
                  <a:srgbClr val="FFFF00"/>
                </a:solidFill>
              </a:rPr>
              <a:t>poxivírus</a:t>
            </a:r>
            <a:r>
              <a:rPr lang="pt-BR" b="1" dirty="0">
                <a:solidFill>
                  <a:srgbClr val="FFFF00"/>
                </a:solidFill>
              </a:rPr>
              <a:t> são ligadas covalentemente nas extremidades, e desta forma, quando o vírus é desnaturado, a molécula de DNA vira uma cadeia única circular.</a:t>
            </a:r>
          </a:p>
        </p:txBody>
      </p:sp>
      <p:pic>
        <p:nvPicPr>
          <p:cNvPr id="21506" name="Picture 2" descr="https://encrypted-tbn2.gstatic.com/images?q=tbn:ANd9GcQYRws-88cxHJf-tYMJNs5xro-NjQ0zbYUJ4XsbfIMbGWTGrv2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832" y="3573016"/>
            <a:ext cx="4340384" cy="311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68313" y="1228681"/>
            <a:ext cx="813593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rgbClr val="FFFF00"/>
                </a:solidFill>
              </a:rPr>
              <a:t>O maior grupo taxonômico para vírus é a FAMÍLIA.</a:t>
            </a: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São nomeados com o sufixo – </a:t>
            </a:r>
            <a:r>
              <a:rPr lang="pt-BR" sz="2600" b="1" u="sng" dirty="0" err="1">
                <a:solidFill>
                  <a:schemeClr val="bg1"/>
                </a:solidFill>
              </a:rPr>
              <a:t>viridae</a:t>
            </a:r>
            <a:endParaRPr lang="pt-BR" sz="2600" b="1" dirty="0">
              <a:solidFill>
                <a:srgbClr val="FFFF00"/>
              </a:solidFill>
            </a:endParaRP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Subfamílias têm o sufixo – </a:t>
            </a:r>
            <a:r>
              <a:rPr lang="pt-BR" sz="2600" b="1" u="sng" dirty="0" err="1">
                <a:solidFill>
                  <a:schemeClr val="bg1"/>
                </a:solidFill>
              </a:rPr>
              <a:t>virinae</a:t>
            </a:r>
            <a:endParaRPr lang="pt-BR" sz="2600" b="1" dirty="0">
              <a:solidFill>
                <a:srgbClr val="FFFF00"/>
              </a:solidFill>
            </a:endParaRP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Gêneros o sufixo </a:t>
            </a:r>
            <a:r>
              <a:rPr lang="pt-BR" sz="2600" b="1" dirty="0">
                <a:solidFill>
                  <a:schemeClr val="bg1"/>
                </a:solidFill>
              </a:rPr>
              <a:t>– </a:t>
            </a:r>
            <a:r>
              <a:rPr lang="pt-BR" sz="2600" b="1" u="sng" dirty="0">
                <a:solidFill>
                  <a:schemeClr val="bg1"/>
                </a:solidFill>
              </a:rPr>
              <a:t>vírus</a:t>
            </a:r>
            <a:endParaRPr lang="pt-BR" sz="2600" b="1" dirty="0">
              <a:solidFill>
                <a:srgbClr val="FFFF00"/>
              </a:solidFill>
            </a:endParaRP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O prefixo </a:t>
            </a:r>
            <a:r>
              <a:rPr lang="pt-BR" sz="26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600" b="1" dirty="0">
                <a:solidFill>
                  <a:srgbClr val="FFFF00"/>
                </a:solidFill>
              </a:rPr>
              <a:t>  palavra latina ou uma sigla</a:t>
            </a: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Famílias</a:t>
            </a:r>
            <a:r>
              <a:rPr lang="pt-BR" sz="2600" b="1" dirty="0">
                <a:solidFill>
                  <a:srgbClr val="FFFF00"/>
                </a:solidFill>
              </a:rPr>
              <a:t>, </a:t>
            </a:r>
            <a:r>
              <a:rPr lang="pt-BR" sz="2600" b="1" dirty="0">
                <a:solidFill>
                  <a:schemeClr val="bg1"/>
                </a:solidFill>
              </a:rPr>
              <a:t>subfamílias latinizados</a:t>
            </a:r>
            <a:r>
              <a:rPr lang="pt-BR" sz="2600" b="1" dirty="0">
                <a:solidFill>
                  <a:srgbClr val="FFFF00"/>
                </a:solidFill>
              </a:rPr>
              <a:t>, </a:t>
            </a:r>
            <a:r>
              <a:rPr lang="pt-BR" sz="2600" b="1" dirty="0">
                <a:solidFill>
                  <a:schemeClr val="bg1"/>
                </a:solidFill>
              </a:rPr>
              <a:t>e nomes genéricos </a:t>
            </a:r>
            <a:r>
              <a:rPr lang="pt-BR" sz="2600" b="1" dirty="0">
                <a:solidFill>
                  <a:srgbClr val="FFFF00"/>
                </a:solidFill>
              </a:rPr>
              <a:t>são escritos em </a:t>
            </a:r>
            <a:r>
              <a:rPr lang="pt-BR" sz="2600" b="1" i="1" dirty="0">
                <a:solidFill>
                  <a:srgbClr val="FFFF00"/>
                </a:solidFill>
              </a:rPr>
              <a:t>itálicos</a:t>
            </a:r>
            <a:r>
              <a:rPr lang="pt-BR" sz="2600" b="1" dirty="0">
                <a:solidFill>
                  <a:srgbClr val="FFFF00"/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Termos em outras línguas têm letras romanas;  (termo </a:t>
            </a:r>
            <a:r>
              <a:rPr lang="pt-BR" sz="2600" b="1" dirty="0" err="1">
                <a:solidFill>
                  <a:srgbClr val="FFFF00"/>
                </a:solidFill>
              </a:rPr>
              <a:t>poxvírus</a:t>
            </a:r>
            <a:r>
              <a:rPr lang="pt-BR" sz="2600" b="1" dirty="0">
                <a:solidFill>
                  <a:srgbClr val="FFFF00"/>
                </a:solidFill>
              </a:rPr>
              <a:t> em português) designa a família </a:t>
            </a:r>
            <a:r>
              <a:rPr lang="pt-BR" sz="2600" b="1" i="1" dirty="0" err="1">
                <a:solidFill>
                  <a:srgbClr val="FFFF00"/>
                </a:solidFill>
              </a:rPr>
              <a:t>Poxviridae</a:t>
            </a:r>
            <a:r>
              <a:rPr lang="pt-BR" sz="2600" b="1" dirty="0">
                <a:solidFill>
                  <a:srgbClr val="FFFF00"/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r>
              <a:rPr lang="pt-BR" sz="2600" b="1" dirty="0">
                <a:solidFill>
                  <a:srgbClr val="FFFF00"/>
                </a:solidFill>
              </a:rPr>
              <a:t> Alguns vírus são denominados conforme  a doença que causam, como o vírus da doença do  </a:t>
            </a:r>
            <a:r>
              <a:rPr lang="pt-BR" sz="2600" b="1" dirty="0" err="1">
                <a:solidFill>
                  <a:srgbClr val="FFFF00"/>
                </a:solidFill>
              </a:rPr>
              <a:t>Mosiaco</a:t>
            </a:r>
            <a:r>
              <a:rPr lang="pt-BR" sz="2600" b="1" dirty="0">
                <a:solidFill>
                  <a:srgbClr val="FFFF00"/>
                </a:solidFill>
              </a:rPr>
              <a:t> do tabaco, vírus da </a:t>
            </a:r>
            <a:r>
              <a:rPr lang="pt-BR" sz="2600" b="1" dirty="0" err="1">
                <a:solidFill>
                  <a:srgbClr val="FFFF00"/>
                </a:solidFill>
              </a:rPr>
              <a:t>Leucose</a:t>
            </a:r>
            <a:r>
              <a:rPr lang="pt-BR" sz="2600" b="1" dirty="0">
                <a:solidFill>
                  <a:srgbClr val="FFFF00"/>
                </a:solidFill>
              </a:rPr>
              <a:t> Bovina.</a:t>
            </a:r>
          </a:p>
          <a:p>
            <a:pPr eaLnBrk="0" hangingPunct="0">
              <a:buClr>
                <a:srgbClr val="FFFF00"/>
              </a:buClr>
              <a:buSzPct val="85000"/>
              <a:buFont typeface="Wingdings" pitchFamily="2" charset="2"/>
              <a:buChar char="§"/>
              <a:tabLst>
                <a:tab pos="571500" algn="l"/>
                <a:tab pos="1143000" algn="l"/>
                <a:tab pos="1714500" algn="l"/>
                <a:tab pos="2286000" algn="l"/>
                <a:tab pos="2857500" algn="l"/>
                <a:tab pos="3429000" algn="l"/>
                <a:tab pos="4000500" algn="l"/>
                <a:tab pos="4572000" algn="l"/>
                <a:tab pos="5143500" algn="l"/>
                <a:tab pos="5715000" algn="l"/>
              </a:tabLst>
            </a:pPr>
            <a:endParaRPr lang="pt-BR" sz="2600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214290"/>
            <a:ext cx="8229600" cy="100013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Nomenclatura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(Comitê internacional de taxonomia de vírus)</a:t>
            </a:r>
          </a:p>
        </p:txBody>
      </p:sp>
    </p:spTree>
  </p:cSld>
  <p:clrMapOvr>
    <a:masterClrMapping/>
  </p:clrMapOvr>
  <p:transition spd="med">
    <p:pull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A relação entre seqüência de bases e produtos finais é variável:</a:t>
            </a:r>
          </a:p>
          <a:p>
            <a:pPr lvl="1" algn="just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500" b="1" dirty="0">
                <a:solidFill>
                  <a:srgbClr val="FFFF00"/>
                </a:solidFill>
              </a:rPr>
              <a:t>Existem no ácido nucléico </a:t>
            </a:r>
            <a:r>
              <a:rPr lang="pt-BR" sz="2500" b="1" u="sng" dirty="0">
                <a:solidFill>
                  <a:srgbClr val="FFFF00"/>
                </a:solidFill>
              </a:rPr>
              <a:t>seqüencias repetidas</a:t>
            </a:r>
            <a:r>
              <a:rPr lang="pt-BR" sz="2500" b="1" dirty="0">
                <a:solidFill>
                  <a:srgbClr val="FFFF00"/>
                </a:solidFill>
              </a:rPr>
              <a:t> (informações redundantes) e </a:t>
            </a:r>
            <a:r>
              <a:rPr lang="pt-BR" sz="2500" b="1" u="sng" dirty="0" err="1">
                <a:solidFill>
                  <a:srgbClr val="FFFF00"/>
                </a:solidFill>
              </a:rPr>
              <a:t>íntrons</a:t>
            </a:r>
            <a:r>
              <a:rPr lang="pt-BR" sz="2500" b="1" dirty="0">
                <a:solidFill>
                  <a:srgbClr val="FFFF00"/>
                </a:solidFill>
              </a:rPr>
              <a:t> (regiões que são transcritas mas não traduzidas, pois são exiladas do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).</a:t>
            </a:r>
          </a:p>
          <a:p>
            <a:pPr lvl="1" algn="just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500" b="1" dirty="0">
                <a:solidFill>
                  <a:srgbClr val="FFFF00"/>
                </a:solidFill>
              </a:rPr>
              <a:t>Um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 pode ser </a:t>
            </a:r>
            <a:r>
              <a:rPr lang="pt-BR" sz="2500" b="1" dirty="0" err="1">
                <a:solidFill>
                  <a:srgbClr val="FFFF00"/>
                </a:solidFill>
              </a:rPr>
              <a:t>policistrônico</a:t>
            </a:r>
            <a:r>
              <a:rPr lang="pt-BR" sz="2500" b="1" dirty="0">
                <a:solidFill>
                  <a:srgbClr val="FFFF00"/>
                </a:solidFill>
              </a:rPr>
              <a:t> e após ser clivado, gerando assim diferentes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. Um mesmo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 </a:t>
            </a:r>
            <a:r>
              <a:rPr lang="pt-BR" sz="2500" b="1" dirty="0" err="1">
                <a:solidFill>
                  <a:srgbClr val="FFFF00"/>
                </a:solidFill>
              </a:rPr>
              <a:t>policistrônico</a:t>
            </a:r>
            <a:r>
              <a:rPr lang="pt-BR" sz="2500" b="1" dirty="0">
                <a:solidFill>
                  <a:srgbClr val="FFFF00"/>
                </a:solidFill>
              </a:rPr>
              <a:t> (responsável por vários </a:t>
            </a:r>
            <a:r>
              <a:rPr lang="pt-BR" sz="2500" b="1" dirty="0" err="1">
                <a:solidFill>
                  <a:srgbClr val="FFFF00"/>
                </a:solidFill>
              </a:rPr>
              <a:t>gens</a:t>
            </a:r>
            <a:r>
              <a:rPr lang="pt-BR" sz="2500" b="1" dirty="0">
                <a:solidFill>
                  <a:srgbClr val="FFFF00"/>
                </a:solidFill>
              </a:rPr>
              <a:t>) pode ser dividido de várias formas.</a:t>
            </a:r>
          </a:p>
          <a:p>
            <a:pPr lvl="1" algn="just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500" b="1" dirty="0">
                <a:solidFill>
                  <a:srgbClr val="FFFF00"/>
                </a:solidFill>
              </a:rPr>
              <a:t>Uma dada seqüência de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 pode ser lido em dois </a:t>
            </a:r>
            <a:r>
              <a:rPr lang="pt-BR" sz="2500" b="1" u="sng" dirty="0">
                <a:solidFill>
                  <a:srgbClr val="FFFF00"/>
                </a:solidFill>
              </a:rPr>
              <a:t>moldes de tradução</a:t>
            </a:r>
            <a:r>
              <a:rPr lang="pt-BR" sz="2500" b="1" dirty="0">
                <a:solidFill>
                  <a:srgbClr val="FFFF00"/>
                </a:solidFill>
              </a:rPr>
              <a:t> (</a:t>
            </a:r>
            <a:r>
              <a:rPr lang="pt-BR" sz="2500" b="1" dirty="0" err="1">
                <a:solidFill>
                  <a:srgbClr val="FFFF00"/>
                </a:solidFill>
              </a:rPr>
              <a:t>reading</a:t>
            </a:r>
            <a:r>
              <a:rPr lang="pt-BR" sz="2500" b="1" dirty="0">
                <a:solidFill>
                  <a:srgbClr val="FFFF00"/>
                </a:solidFill>
              </a:rPr>
              <a:t> frame), dando origem a duas proteínas diferentes.</a:t>
            </a:r>
          </a:p>
          <a:p>
            <a:pPr lvl="1" algn="just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500" b="1" dirty="0">
                <a:solidFill>
                  <a:srgbClr val="FFFF00"/>
                </a:solidFill>
              </a:rPr>
              <a:t>Alguns </a:t>
            </a:r>
            <a:r>
              <a:rPr lang="pt-BR" sz="2500" b="1" dirty="0" err="1">
                <a:solidFill>
                  <a:srgbClr val="FFFF00"/>
                </a:solidFill>
              </a:rPr>
              <a:t>gens</a:t>
            </a:r>
            <a:r>
              <a:rPr lang="pt-BR" sz="2500" b="1" dirty="0">
                <a:solidFill>
                  <a:srgbClr val="FFFF00"/>
                </a:solidFill>
              </a:rPr>
              <a:t> se sobrepõe durante a transcrição, dando origem a diferentes </a:t>
            </a:r>
            <a:r>
              <a:rPr lang="pt-BR" sz="2500" b="1" dirty="0" err="1">
                <a:solidFill>
                  <a:srgbClr val="FFFF00"/>
                </a:solidFill>
              </a:rPr>
              <a:t>RNAm</a:t>
            </a:r>
            <a:r>
              <a:rPr lang="pt-BR" sz="2500" b="1" dirty="0">
                <a:solidFill>
                  <a:srgbClr val="FFFF00"/>
                </a:solidFill>
              </a:rPr>
              <a:t>, mas com algumas seqüencias de nucleotídeos em comum.</a:t>
            </a:r>
          </a:p>
        </p:txBody>
      </p:sp>
    </p:spTree>
  </p:cSld>
  <p:clrMapOvr>
    <a:masterClrMapping/>
  </p:clrMapOvr>
  <p:transition spd="med">
    <p:pull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EX: </a:t>
            </a:r>
            <a:r>
              <a:rPr lang="en-US" dirty="0" err="1"/>
              <a:t>Geminivirus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pt-PT" dirty="0"/>
              <a:t>African </a:t>
            </a:r>
            <a:r>
              <a:rPr lang="pt-PT" i="1" dirty="0"/>
              <a:t>cassava mosaic virus   </a:t>
            </a:r>
            <a:r>
              <a:rPr lang="en-US" i="1" dirty="0"/>
              <a:t>T</a:t>
            </a:r>
            <a:r>
              <a:rPr lang="en-US" dirty="0"/>
              <a:t>omato yellow leaf curl virus </a:t>
            </a:r>
            <a:endParaRPr lang="pt-BR" dirty="0"/>
          </a:p>
        </p:txBody>
      </p:sp>
      <p:pic>
        <p:nvPicPr>
          <p:cNvPr id="101378" name="Picture 2" descr="picture di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1905000" cy="176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380" name="Picture 4" descr="http://www.ecured.cu/images/thumb/6/69/Geminivirus.jpg/260px-Gemini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476500" cy="280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382" name="Picture 6" descr="http://farm7.static.flickr.com/6218/6312327066_d562b0d95d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2095500" cy="209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384" name="Picture 8" descr="http://hos.ufl.edu/sites/default/files/public/images/vegetarian/TYLCV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287952" cy="246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albericomarcosbioifes.files.wordpress.com/2011/02/h1n1vi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03695" cy="6048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775" y="2564606"/>
            <a:ext cx="8426450" cy="1728788"/>
          </a:xfrm>
          <a:noFill/>
          <a:ln/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00100" y="3714752"/>
            <a:ext cx="217487" cy="576263"/>
          </a:xfrm>
          <a:prstGeom prst="upArrow">
            <a:avLst>
              <a:gd name="adj1" fmla="val 50000"/>
              <a:gd name="adj2" fmla="val 662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86710" y="3714752"/>
            <a:ext cx="217488" cy="576263"/>
          </a:xfrm>
          <a:prstGeom prst="upArrow">
            <a:avLst>
              <a:gd name="adj1" fmla="val 50000"/>
              <a:gd name="adj2" fmla="val 662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pull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329642" cy="564357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Ocorre de cadeia simples ou dupla, como molécula única ou segmentado.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Ex: </a:t>
            </a:r>
            <a:r>
              <a:rPr lang="pt-BR" b="1" dirty="0" err="1">
                <a:solidFill>
                  <a:srgbClr val="FFFF00"/>
                </a:solidFill>
              </a:rPr>
              <a:t>Arenavírus</a:t>
            </a:r>
            <a:r>
              <a:rPr lang="pt-BR" b="1" dirty="0">
                <a:solidFill>
                  <a:srgbClr val="FFFF00"/>
                </a:solidFill>
              </a:rPr>
              <a:t> e </a:t>
            </a:r>
            <a:r>
              <a:rPr lang="pt-BR" b="1" dirty="0" err="1">
                <a:solidFill>
                  <a:srgbClr val="FFFF00"/>
                </a:solidFill>
              </a:rPr>
              <a:t>birnavírus</a:t>
            </a:r>
            <a:r>
              <a:rPr lang="pt-BR" b="1" dirty="0">
                <a:solidFill>
                  <a:srgbClr val="FFFF00"/>
                </a:solidFill>
              </a:rPr>
              <a:t> (2) segmentos, os, </a:t>
            </a:r>
            <a:r>
              <a:rPr lang="pt-BR" b="1" dirty="0" err="1">
                <a:solidFill>
                  <a:srgbClr val="FFFF00"/>
                </a:solidFill>
              </a:rPr>
              <a:t>ortomixovírus</a:t>
            </a:r>
            <a:r>
              <a:rPr lang="pt-BR" b="1" dirty="0">
                <a:solidFill>
                  <a:srgbClr val="FFFF00"/>
                </a:solidFill>
              </a:rPr>
              <a:t> (7 a 8) (conforme o gênero) e os retrovírus (10 a 12) (conforme o gênero).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Cada um destes segmentos são únicos e freqüentemente como um único gene.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 err="1">
                <a:solidFill>
                  <a:srgbClr val="FFFF00"/>
                </a:solidFill>
              </a:rPr>
              <a:t>RNAs</a:t>
            </a:r>
            <a:r>
              <a:rPr lang="pt-BR" b="1" dirty="0">
                <a:solidFill>
                  <a:srgbClr val="FFFF00"/>
                </a:solidFill>
              </a:rPr>
              <a:t> virais são lineares com exceção dos </a:t>
            </a:r>
            <a:r>
              <a:rPr lang="pt-BR" b="1" dirty="0" err="1">
                <a:solidFill>
                  <a:srgbClr val="FFFF00"/>
                </a:solidFill>
              </a:rPr>
              <a:t>arenavírus</a:t>
            </a:r>
            <a:r>
              <a:rPr lang="pt-BR" b="1" dirty="0">
                <a:solidFill>
                  <a:srgbClr val="FFFF00"/>
                </a:solidFill>
              </a:rPr>
              <a:t> e </a:t>
            </a:r>
            <a:r>
              <a:rPr lang="pt-BR" b="1" dirty="0" err="1">
                <a:solidFill>
                  <a:srgbClr val="FFFF00"/>
                </a:solidFill>
              </a:rPr>
              <a:t>bunyavírus</a:t>
            </a:r>
            <a:r>
              <a:rPr lang="pt-BR" b="1" dirty="0">
                <a:solidFill>
                  <a:srgbClr val="FFFF00"/>
                </a:solidFill>
              </a:rPr>
              <a:t>, que extremidades são atraídas, apresentando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>
                <a:solidFill>
                  <a:srgbClr val="FFFF00"/>
                </a:solidFill>
              </a:rPr>
              <a:t>se circulares.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Ácido nucléico de cadeia simples geralmente é classificado pela sua polaridade (sentido + ou 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>
                <a:solidFill>
                  <a:srgbClr val="FFFF00"/>
                </a:solidFill>
              </a:rPr>
              <a:t>).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Vírus RNA</a:t>
            </a:r>
          </a:p>
        </p:txBody>
      </p:sp>
    </p:spTree>
  </p:cSld>
  <p:clrMapOvr>
    <a:masterClrMapping/>
  </p:clrMapOvr>
  <p:transition spd="med">
    <p:pull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Ácido nucléico de cadeia simples geralmente é classificado pela sua polaridade (sentido).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 </a:t>
            </a:r>
            <a:r>
              <a:rPr lang="pt-BR" b="1" dirty="0" err="1">
                <a:solidFill>
                  <a:srgbClr val="FFFF00"/>
                </a:solidFill>
              </a:rPr>
              <a:t>RNAm</a:t>
            </a:r>
            <a:r>
              <a:rPr lang="pt-BR" b="1" dirty="0">
                <a:solidFill>
                  <a:srgbClr val="FFFF00"/>
                </a:solidFill>
              </a:rPr>
              <a:t> tem sentido positivo, como no caso do </a:t>
            </a:r>
            <a:r>
              <a:rPr lang="pt-BR" b="1" dirty="0" err="1">
                <a:solidFill>
                  <a:srgbClr val="FFFF00"/>
                </a:solidFill>
              </a:rPr>
              <a:t>picornavírus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calicivírus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togavírus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flavivírus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coronavírus</a:t>
            </a:r>
            <a:r>
              <a:rPr lang="pt-BR" b="1" dirty="0">
                <a:solidFill>
                  <a:srgbClr val="FFFF00"/>
                </a:solidFill>
              </a:rPr>
              <a:t> e retrovírus.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Se a seqüência de nucleotídeos for complementar à do </a:t>
            </a:r>
            <a:r>
              <a:rPr lang="pt-BR" b="1" dirty="0" err="1">
                <a:solidFill>
                  <a:srgbClr val="FFFF00"/>
                </a:solidFill>
              </a:rPr>
              <a:t>RNAm</a:t>
            </a:r>
            <a:r>
              <a:rPr lang="pt-BR" b="1" dirty="0">
                <a:solidFill>
                  <a:srgbClr val="FFFF00"/>
                </a:solidFill>
              </a:rPr>
              <a:t>, ela tem sentido negativo, como no caso do </a:t>
            </a:r>
            <a:r>
              <a:rPr lang="pt-BR" b="1" dirty="0" err="1">
                <a:solidFill>
                  <a:srgbClr val="FFFF00"/>
                </a:solidFill>
              </a:rPr>
              <a:t>paramixovírus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ortomixovírus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rabdovírus</a:t>
            </a:r>
            <a:r>
              <a:rPr lang="pt-BR" b="1" dirty="0">
                <a:solidFill>
                  <a:srgbClr val="FFFF00"/>
                </a:solidFill>
              </a:rPr>
              <a:t>, </a:t>
            </a:r>
            <a:r>
              <a:rPr lang="pt-BR" b="1" dirty="0" err="1">
                <a:solidFill>
                  <a:srgbClr val="FFFF00"/>
                </a:solidFill>
              </a:rPr>
              <a:t>arenavírus</a:t>
            </a:r>
            <a:r>
              <a:rPr lang="pt-BR" b="1" dirty="0">
                <a:solidFill>
                  <a:srgbClr val="FFFF00"/>
                </a:solidFill>
              </a:rPr>
              <a:t> e </a:t>
            </a:r>
            <a:r>
              <a:rPr lang="pt-BR" b="1" dirty="0" err="1">
                <a:solidFill>
                  <a:srgbClr val="FFFF00"/>
                </a:solidFill>
              </a:rPr>
              <a:t>bunyavírus</a:t>
            </a:r>
            <a:r>
              <a:rPr lang="pt-BR" b="1" dirty="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 tamanho do </a:t>
            </a:r>
            <a:r>
              <a:rPr lang="pt-BR" b="1" dirty="0" err="1">
                <a:solidFill>
                  <a:srgbClr val="FFFF00"/>
                </a:solidFill>
              </a:rPr>
              <a:t>ssRNA</a:t>
            </a:r>
            <a:r>
              <a:rPr lang="pt-BR" b="1" dirty="0">
                <a:solidFill>
                  <a:srgbClr val="FFFF00"/>
                </a:solidFill>
              </a:rPr>
              <a:t> varia de 7,5 a 18 </a:t>
            </a:r>
            <a:r>
              <a:rPr lang="pt-BR" b="1" dirty="0" err="1">
                <a:solidFill>
                  <a:srgbClr val="FFFF00"/>
                </a:solidFill>
              </a:rPr>
              <a:t>kbp</a:t>
            </a:r>
            <a:r>
              <a:rPr lang="pt-BR" b="1" dirty="0">
                <a:solidFill>
                  <a:srgbClr val="FFFF00"/>
                </a:solidFill>
              </a:rPr>
              <a:t>, e dos </a:t>
            </a:r>
            <a:r>
              <a:rPr lang="pt-BR" b="1" dirty="0" err="1">
                <a:solidFill>
                  <a:srgbClr val="FFFF00"/>
                </a:solidFill>
              </a:rPr>
              <a:t>dsRNA</a:t>
            </a:r>
            <a:r>
              <a:rPr lang="pt-BR" b="1" dirty="0">
                <a:solidFill>
                  <a:srgbClr val="FFFF00"/>
                </a:solidFill>
              </a:rPr>
              <a:t> de 7 a 22 </a:t>
            </a:r>
            <a:r>
              <a:rPr lang="pt-BR" b="1" dirty="0" err="1">
                <a:solidFill>
                  <a:srgbClr val="FFFF00"/>
                </a:solidFill>
              </a:rPr>
              <a:t>kbp</a:t>
            </a:r>
            <a:r>
              <a:rPr lang="pt-BR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ars.els-cdn.com/content/image/1-s2.0-S0042682207001341-g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136241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17" y="25772"/>
            <a:ext cx="8643966" cy="6806456"/>
          </a:xfrm>
        </p:spPr>
      </p:pic>
    </p:spTree>
  </p:cSld>
  <p:clrMapOvr>
    <a:masterClrMapping/>
  </p:clrMapOvr>
  <p:transition spd="med">
    <p:pull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O ciclo de vida de um VÍRUS é realizado totalmente no interior de uma célula hospedeira. Esses organismos utilizam as estruturas celulares e consomem grande parte da energia da célula para a produção das peças virais.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 err="1">
                <a:solidFill>
                  <a:schemeClr val="bg1"/>
                </a:solidFill>
              </a:rPr>
              <a:t>Cápsideo</a:t>
            </a:r>
            <a:r>
              <a:rPr lang="pt-BR" b="1" dirty="0">
                <a:solidFill>
                  <a:schemeClr val="bg1"/>
                </a:solidFill>
              </a:rPr>
              <a:t> protéico e material genético, são produzidos separadamente e depois unidos para a formação de novos organismos.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Esse ciclo de vida pode ser de dois tipos: lítico e lisogênico. Quando o ciclo é lítico, a célula hospedeira é destruída, isto é, sofre lise, e no final do processo reprodutivo do VÍRUS a célula morre. O ciclo é do tipo lisogênico quando o VÍRUS não promove a destruição da célula hospedeira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CICLO DE VIDA DOS VÍRUS</a:t>
            </a:r>
            <a:br>
              <a:rPr lang="pt-BR" sz="4400" b="1" dirty="0">
                <a:solidFill>
                  <a:srgbClr val="FFFF00"/>
                </a:solidFill>
              </a:rPr>
            </a:br>
            <a:endParaRPr lang="pt-BR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5146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t-BR" sz="4400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Preservação da infectividade viral</a:t>
            </a:r>
          </a:p>
        </p:txBody>
      </p:sp>
    </p:spTree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Epidemiológica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Morfológica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Estrutural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 err="1">
                <a:solidFill>
                  <a:srgbClr val="FFFF00"/>
                </a:solidFill>
              </a:rPr>
              <a:t>Físico</a:t>
            </a:r>
            <a:r>
              <a:rPr lang="pt-BR" sz="2800" b="1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2800" b="1" dirty="0" err="1">
                <a:solidFill>
                  <a:srgbClr val="FFFF00"/>
                </a:solidFill>
              </a:rPr>
              <a:t>química</a:t>
            </a:r>
            <a:endParaRPr lang="pt-BR" sz="2800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3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FFFF00"/>
                </a:solidFill>
              </a:rPr>
              <a:t>Conteúdo genético (DNA ou RNA)</a:t>
            </a:r>
          </a:p>
          <a:p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Classificação</a:t>
            </a:r>
          </a:p>
        </p:txBody>
      </p:sp>
    </p:spTree>
  </p:cSld>
  <p:clrMapOvr>
    <a:masterClrMapping/>
  </p:clrMapOvr>
  <p:transition spd="med">
    <p:pull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Proteínas de superfície: </a:t>
            </a:r>
            <a:r>
              <a:rPr lang="pt-BR" b="1" dirty="0">
                <a:solidFill>
                  <a:srgbClr val="FFFF00"/>
                </a:solidFill>
              </a:rPr>
              <a:t>desnaturadas em poucos minutos a temperatura de 55º a 60ºC, perdendo sua infectividade.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Temperaturas de 4ºC mantém os vírus por um dia ou mais em preparações.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 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>
                <a:solidFill>
                  <a:srgbClr val="FFFF00"/>
                </a:solidFill>
              </a:rPr>
              <a:t>70ºC (gelo seco) e a 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>
                <a:solidFill>
                  <a:srgbClr val="FFFF00"/>
                </a:solidFill>
              </a:rPr>
              <a:t>196ºC (nitrogênio líquido) o vírus pode ser armazenado por longos períodos </a:t>
            </a:r>
            <a:r>
              <a:rPr lang="pt-BR" b="1" dirty="0">
                <a:solidFill>
                  <a:schemeClr val="bg1"/>
                </a:solidFill>
              </a:rPr>
              <a:t>(anos)</a:t>
            </a:r>
            <a:r>
              <a:rPr lang="pt-BR" b="1" dirty="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Os vírus resistem no ambiente a 37ºC por alguns minutos e a 20ºC por algumas horas, dependendo das condições de umidade e características virais.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Os vírus envelopados são mais sensíveis ao calor.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Temperatura</a:t>
            </a:r>
          </a:p>
        </p:txBody>
      </p:sp>
    </p:spTree>
  </p:cSld>
  <p:clrMapOvr>
    <a:masterClrMapping/>
  </p:clrMapOvr>
  <p:transition spd="med">
    <p:pull dir="r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200" b="1" dirty="0">
                <a:solidFill>
                  <a:schemeClr val="bg1"/>
                </a:solidFill>
              </a:rPr>
              <a:t>pH: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vírus em geral, preferem ambientes isotônicos, a um pH fisiológico.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Alguns são </a:t>
            </a:r>
            <a:r>
              <a:rPr lang="pt-BR" b="1" dirty="0" err="1">
                <a:solidFill>
                  <a:srgbClr val="FFFF00"/>
                </a:solidFill>
              </a:rPr>
              <a:t>inativados</a:t>
            </a:r>
            <a:r>
              <a:rPr lang="pt-BR" b="1" dirty="0">
                <a:solidFill>
                  <a:srgbClr val="FFFF00"/>
                </a:solidFill>
              </a:rPr>
              <a:t> a pH 5</a:t>
            </a:r>
            <a:r>
              <a:rPr lang="pt-BR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b="1" dirty="0">
                <a:solidFill>
                  <a:srgbClr val="FFFF00"/>
                </a:solidFill>
              </a:rPr>
              <a:t>6 (especialmente os envelopados), outros, resistem ao pH do estômago (</a:t>
            </a:r>
            <a:r>
              <a:rPr lang="pt-BR" b="1" dirty="0" err="1">
                <a:solidFill>
                  <a:srgbClr val="FFFF00"/>
                </a:solidFill>
              </a:rPr>
              <a:t>adenovírus</a:t>
            </a:r>
            <a:r>
              <a:rPr lang="pt-BR" b="1" dirty="0">
                <a:solidFill>
                  <a:srgbClr val="FFFF00"/>
                </a:solidFill>
              </a:rPr>
              <a:t> e </a:t>
            </a:r>
            <a:r>
              <a:rPr lang="pt-BR" b="1" dirty="0" err="1">
                <a:solidFill>
                  <a:srgbClr val="FFFF00"/>
                </a:solidFill>
              </a:rPr>
              <a:t>picornavírus</a:t>
            </a:r>
            <a:r>
              <a:rPr lang="pt-BR" b="1" dirty="0">
                <a:solidFill>
                  <a:srgbClr val="FFFF00"/>
                </a:solidFill>
              </a:rPr>
              <a:t>).</a:t>
            </a:r>
            <a:endParaRPr lang="pt-BR" b="1" u="sng" dirty="0">
              <a:solidFill>
                <a:srgbClr val="FFFF00"/>
              </a:solidFill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200" b="1" dirty="0">
                <a:solidFill>
                  <a:schemeClr val="bg1"/>
                </a:solidFill>
              </a:rPr>
              <a:t>Solventes lipídicos: </a:t>
            </a:r>
            <a:r>
              <a:rPr lang="pt-BR" b="1" dirty="0">
                <a:solidFill>
                  <a:srgbClr val="FFFF00"/>
                </a:solidFill>
              </a:rPr>
              <a:t>éter, clorofórmio, solubilizam os lipídios, inativando rapidamente  vírus envelopados.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No caso dos </a:t>
            </a:r>
            <a:r>
              <a:rPr lang="pt-BR" b="1" dirty="0" err="1">
                <a:solidFill>
                  <a:srgbClr val="FFFF00"/>
                </a:solidFill>
              </a:rPr>
              <a:t>poxvírus</a:t>
            </a:r>
            <a:r>
              <a:rPr lang="pt-BR" b="1" dirty="0">
                <a:solidFill>
                  <a:srgbClr val="FFFF00"/>
                </a:solidFill>
              </a:rPr>
              <a:t>, o envelope normalmente não é necessário para a sua infectividade.</a:t>
            </a:r>
          </a:p>
        </p:txBody>
      </p:sp>
    </p:spTree>
  </p:cSld>
  <p:clrMapOvr>
    <a:masterClrMapping/>
  </p:clrMapOvr>
  <p:transition spd="med">
    <p:pull dir="r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85860"/>
            <a:ext cx="8391554" cy="5572139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Entrada do vírus na célula por ligação ao receptor celular e penetração, maioria dos vírus humanos e animais.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err="1">
                <a:solidFill>
                  <a:srgbClr val="FFFF00"/>
                </a:solidFill>
              </a:rPr>
              <a:t>Entrada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por</a:t>
            </a:r>
            <a:r>
              <a:rPr lang="pt-BR" b="1" dirty="0">
                <a:solidFill>
                  <a:srgbClr val="FFFF00"/>
                </a:solidFill>
              </a:rPr>
              <a:t> união de tecidos (</a:t>
            </a:r>
            <a:r>
              <a:rPr lang="pt-BR" b="1" dirty="0" err="1">
                <a:solidFill>
                  <a:srgbClr val="FFFF00"/>
                </a:solidFill>
              </a:rPr>
              <a:t>celula</a:t>
            </a:r>
            <a:r>
              <a:rPr lang="pt-BR" b="1" dirty="0">
                <a:solidFill>
                  <a:srgbClr val="FFFF00"/>
                </a:solidFill>
              </a:rPr>
              <a:t> a </a:t>
            </a:r>
            <a:r>
              <a:rPr lang="pt-BR" b="1" dirty="0" err="1">
                <a:solidFill>
                  <a:srgbClr val="FFFF00"/>
                </a:solidFill>
              </a:rPr>
              <a:t>celula</a:t>
            </a:r>
            <a:r>
              <a:rPr lang="pt-BR" b="1" dirty="0">
                <a:solidFill>
                  <a:srgbClr val="FFFF00"/>
                </a:solidFill>
              </a:rPr>
              <a:t>), por inoculação mecânica, por espécies vetores.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Desnudamento, transcrição de genes, tradução das proteínas não estruturais para replicar, transcrição e tradução das proteínas estruturais </a:t>
            </a:r>
            <a:r>
              <a:rPr lang="pt-BR" b="1" dirty="0">
                <a:solidFill>
                  <a:schemeClr val="bg1"/>
                </a:solidFill>
              </a:rPr>
              <a:t>(capsídeo e envelope)</a:t>
            </a:r>
            <a:r>
              <a:rPr lang="pt-BR" b="1" dirty="0">
                <a:solidFill>
                  <a:srgbClr val="FFFF00"/>
                </a:solidFill>
              </a:rPr>
              <a:t>, formar capsídeo, adquirir envelope sair da célula por brotamento ou lise celular.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err="1">
                <a:solidFill>
                  <a:srgbClr val="FFFF00"/>
                </a:solidFill>
              </a:rPr>
              <a:t>Producao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proteina</a:t>
            </a:r>
            <a:r>
              <a:rPr lang="en-US" b="1" dirty="0">
                <a:solidFill>
                  <a:srgbClr val="FFFF00"/>
                </a:solidFill>
              </a:rPr>
              <a:t> MP- </a:t>
            </a:r>
            <a:r>
              <a:rPr lang="en-US" b="1" dirty="0" err="1">
                <a:solidFill>
                  <a:srgbClr val="FFFF00"/>
                </a:solidFill>
              </a:rPr>
              <a:t>proteina</a:t>
            </a:r>
            <a:r>
              <a:rPr lang="en-US" b="1" dirty="0">
                <a:solidFill>
                  <a:srgbClr val="FFFF00"/>
                </a:solidFill>
              </a:rPr>
              <a:t> do </a:t>
            </a:r>
            <a:r>
              <a:rPr lang="en-US" b="1" dirty="0" err="1">
                <a:solidFill>
                  <a:srgbClr val="FFFF00"/>
                </a:solidFill>
              </a:rPr>
              <a:t>movimento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pt-BR" b="1" dirty="0">
              <a:solidFill>
                <a:srgbClr val="FFFF00"/>
              </a:solidFill>
            </a:endParaRP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Há uma grande diversidade nesses eventos no tamanho viral conforme famílias e gêneros virais.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rgbClr val="FFFF00"/>
              </a:buClr>
              <a:buFont typeface="Wingdings" pitchFamily="2" charset="2"/>
              <a:buChar char="§"/>
            </a:pP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spc="0" dirty="0">
                <a:ln>
                  <a:noFill/>
                </a:ln>
                <a:solidFill>
                  <a:srgbClr val="FFFF00"/>
                </a:solidFill>
                <a:effectLst/>
              </a:rPr>
              <a:t>Replicação viral</a:t>
            </a:r>
          </a:p>
        </p:txBody>
      </p:sp>
    </p:spTree>
  </p:cSld>
  <p:clrMapOvr>
    <a:masterClrMapping/>
  </p:clrMapOvr>
  <p:transition spd="med">
    <p:pull dir="r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69094"/>
            <a:ext cx="8229600" cy="6119812"/>
          </a:xfrm>
        </p:spPr>
      </p:pic>
    </p:spTree>
  </p:cSld>
  <p:clrMapOvr>
    <a:masterClrMapping/>
  </p:clrMapOvr>
  <p:transition spd="med">
    <p:pull dir="r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plicaçã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3532" y="0"/>
            <a:ext cx="5976937" cy="6858000"/>
          </a:xfrm>
          <a:noFill/>
          <a:ln/>
        </p:spPr>
      </p:pic>
    </p:spTree>
  </p:cSld>
  <p:clrMapOvr>
    <a:masterClrMapping/>
  </p:clrMapOvr>
  <p:transition spd="med">
    <p:pull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900090" cy="6705600"/>
          </a:xfrm>
        </p:spPr>
        <p:txBody>
          <a:bodyPr vert="wordArtVert"/>
          <a:lstStyle/>
          <a:p>
            <a:pPr algn="ctr"/>
            <a:r>
              <a:rPr lang="pt-BR" sz="4000" b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BROTAMENTO</a:t>
            </a:r>
          </a:p>
        </p:txBody>
      </p:sp>
      <p:pic>
        <p:nvPicPr>
          <p:cNvPr id="13318" name="Picture 6" descr="influenz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6725" y="476250"/>
            <a:ext cx="5670550" cy="6048375"/>
          </a:xfrm>
          <a:noFill/>
          <a:ln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u="sng" dirty="0">
                <a:solidFill>
                  <a:srgbClr val="FFFF00"/>
                </a:solidFill>
              </a:rPr>
              <a:t>Vírus Vegetais possuem algumas particularidades, como: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Proteína MP, movimento viral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A proteína associada à replicação(</a:t>
            </a:r>
            <a:r>
              <a:rPr lang="pt-BR" dirty="0" err="1"/>
              <a:t>Rep</a:t>
            </a:r>
            <a:r>
              <a:rPr lang="pt-BR" dirty="0"/>
              <a:t>), codificada pelo gene </a:t>
            </a:r>
            <a:r>
              <a:rPr lang="pt-BR" dirty="0" err="1"/>
              <a:t>rep</a:t>
            </a:r>
            <a:r>
              <a:rPr lang="pt-BR" dirty="0"/>
              <a:t>, tem sido alvo de um grande número de estudos nos últimos anos. Essa proteína possui várias funções associadas à replicação: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(1) dirigir o complexo replicação-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(2) desenovelar o DNA molde (</a:t>
            </a:r>
            <a:r>
              <a:rPr lang="pt-BR" dirty="0" err="1"/>
              <a:t>atividadede</a:t>
            </a:r>
            <a:r>
              <a:rPr lang="pt-BR" dirty="0"/>
              <a:t> </a:t>
            </a:r>
            <a:r>
              <a:rPr lang="pt-BR" dirty="0" err="1"/>
              <a:t>helicase</a:t>
            </a:r>
            <a:r>
              <a:rPr lang="pt-BR" dirty="0"/>
              <a:t>);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(3) clivar o DNA e iniciar o mecanismo de círculo rolante;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dirty="0"/>
              <a:t>(4) separar os genomas após a replicação (atividade de </a:t>
            </a:r>
            <a:r>
              <a:rPr lang="pt-BR" dirty="0" err="1"/>
              <a:t>nuclease</a:t>
            </a:r>
            <a:r>
              <a:rPr lang="pt-BR" dirty="0"/>
              <a:t> e </a:t>
            </a:r>
            <a:r>
              <a:rPr lang="pt-BR" dirty="0" err="1"/>
              <a:t>ligase</a:t>
            </a:r>
            <a:r>
              <a:rPr lang="pt-BR" dirty="0"/>
              <a:t>). Além da sua principal atividade na replicação, a </a:t>
            </a:r>
            <a:r>
              <a:rPr lang="pt-BR" dirty="0" err="1"/>
              <a:t>Rep</a:t>
            </a:r>
            <a:r>
              <a:rPr lang="pt-BR" dirty="0"/>
              <a:t> está envolvida na sua </a:t>
            </a:r>
            <a:r>
              <a:rPr lang="pt-BR" dirty="0" err="1"/>
              <a:t>autoregulação</a:t>
            </a:r>
            <a:r>
              <a:rPr lang="pt-BR" dirty="0"/>
              <a:t>: repressão de sua própria síntese ao nível de transcrição..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nature.com/emboj/journal/v20/n21/images/7594107f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38965" cy="574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dirty="0">
                <a:solidFill>
                  <a:srgbClr val="FFFF00"/>
                </a:solidFill>
              </a:rPr>
              <a:t>Ex: </a:t>
            </a:r>
            <a:r>
              <a:rPr b="1" dirty="0" err="1">
                <a:solidFill>
                  <a:schemeClr val="bg1"/>
                </a:solidFill>
              </a:rPr>
              <a:t>Vírus</a:t>
            </a:r>
            <a:r>
              <a:rPr b="1" dirty="0">
                <a:solidFill>
                  <a:schemeClr val="bg1"/>
                </a:solidFill>
              </a:rPr>
              <a:t> do </a:t>
            </a:r>
            <a:r>
              <a:rPr b="1" dirty="0" err="1">
                <a:solidFill>
                  <a:schemeClr val="bg1"/>
                </a:solidFill>
              </a:rPr>
              <a:t>mosaico</a:t>
            </a:r>
            <a:r>
              <a:rPr b="1" dirty="0">
                <a:solidFill>
                  <a:schemeClr val="bg1"/>
                </a:solidFill>
              </a:rPr>
              <a:t> do </a:t>
            </a:r>
            <a:r>
              <a:rPr b="1" dirty="0" err="1">
                <a:solidFill>
                  <a:schemeClr val="bg1"/>
                </a:solidFill>
              </a:rPr>
              <a:t>tabaco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115328" cy="5357850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b="1" dirty="0" err="1">
                <a:solidFill>
                  <a:srgbClr val="FFFF00"/>
                </a:solidFill>
              </a:rPr>
              <a:t>Entrada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lesão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célula</a:t>
            </a:r>
            <a:r>
              <a:rPr lang="en-US" b="1" dirty="0">
                <a:solidFill>
                  <a:srgbClr val="FFFF00"/>
                </a:solidFill>
              </a:rPr>
              <a:t>- 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Capa protéica (</a:t>
            </a:r>
            <a:r>
              <a:rPr lang="pt-BR" b="1" dirty="0" err="1">
                <a:solidFill>
                  <a:srgbClr val="FFFF00"/>
                </a:solidFill>
              </a:rPr>
              <a:t>capsídeo</a:t>
            </a:r>
            <a:r>
              <a:rPr lang="pt-BR" b="1" dirty="0">
                <a:solidFill>
                  <a:srgbClr val="FFFF00"/>
                </a:solidFill>
              </a:rPr>
              <a:t>) e separada e ocorra a liberação  do RNA viral.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 Hospedeiro translada </a:t>
            </a:r>
            <a:r>
              <a:rPr lang="pt-BR" b="1" dirty="0" err="1">
                <a:solidFill>
                  <a:srgbClr val="FFFF00"/>
                </a:solidFill>
              </a:rPr>
              <a:t>polimerase</a:t>
            </a:r>
            <a:r>
              <a:rPr lang="pt-BR" b="1" dirty="0">
                <a:solidFill>
                  <a:srgbClr val="FFFF00"/>
                </a:solidFill>
              </a:rPr>
              <a:t> viral (RP) – RP, RNA do genoma viral  inicia a ser transcrito (senso negativo primeiro) (30 </a:t>
            </a:r>
            <a:r>
              <a:rPr lang="pt-BR" b="1" dirty="0" err="1">
                <a:solidFill>
                  <a:srgbClr val="FFFF00"/>
                </a:solidFill>
              </a:rPr>
              <a:t>min</a:t>
            </a:r>
            <a:r>
              <a:rPr lang="pt-BR" b="1" dirty="0">
                <a:solidFill>
                  <a:srgbClr val="FFFF00"/>
                </a:solidFill>
              </a:rPr>
              <a:t> ate 1,30h).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it-IT" b="1" dirty="0">
                <a:solidFill>
                  <a:srgbClr val="FFFF00"/>
                </a:solidFill>
              </a:rPr>
              <a:t>RP produz RNA senso (+) a aparti do template.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RP também faz (+) </a:t>
            </a:r>
            <a:r>
              <a:rPr lang="pt-BR" b="1" dirty="0" err="1">
                <a:solidFill>
                  <a:srgbClr val="FFFF00"/>
                </a:solidFill>
              </a:rPr>
              <a:t>sgRNAs</a:t>
            </a:r>
            <a:r>
              <a:rPr lang="pt-BR" b="1" dirty="0">
                <a:solidFill>
                  <a:srgbClr val="FFFF00"/>
                </a:solidFill>
              </a:rPr>
              <a:t> , que servem como RNA mensageiros (</a:t>
            </a:r>
            <a:r>
              <a:rPr lang="pt-BR" b="1" dirty="0" err="1">
                <a:solidFill>
                  <a:srgbClr val="FFFF00"/>
                </a:solidFill>
              </a:rPr>
              <a:t>mRNAs</a:t>
            </a:r>
            <a:r>
              <a:rPr lang="pt-BR" b="1" dirty="0">
                <a:solidFill>
                  <a:srgbClr val="FFFF00"/>
                </a:solidFill>
              </a:rPr>
              <a:t>) (Em 7 horas a </a:t>
            </a:r>
            <a:r>
              <a:rPr lang="pt-BR" b="1" dirty="0" err="1">
                <a:solidFill>
                  <a:srgbClr val="FFFF00"/>
                </a:solidFill>
              </a:rPr>
              <a:t>progenie</a:t>
            </a:r>
            <a:r>
              <a:rPr lang="pt-BR" b="1" dirty="0">
                <a:solidFill>
                  <a:srgbClr val="FFFF00"/>
                </a:solidFill>
              </a:rPr>
              <a:t> viral).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São transcritas e traduzidas os segmentos que originaram as  </a:t>
            </a:r>
            <a:r>
              <a:rPr lang="pt-BR" b="1" dirty="0" err="1">
                <a:solidFill>
                  <a:srgbClr val="FFFF00"/>
                </a:solidFill>
              </a:rPr>
              <a:t>proteinas</a:t>
            </a:r>
            <a:r>
              <a:rPr lang="pt-BR" b="1" dirty="0">
                <a:solidFill>
                  <a:srgbClr val="FFFF00"/>
                </a:solidFill>
              </a:rPr>
              <a:t> do CP e MP (</a:t>
            </a:r>
            <a:r>
              <a:rPr lang="pt-BR" b="1" dirty="0" err="1">
                <a:solidFill>
                  <a:srgbClr val="FFFF00"/>
                </a:solidFill>
              </a:rPr>
              <a:t>proteina</a:t>
            </a:r>
            <a:r>
              <a:rPr lang="pt-BR" b="1" dirty="0">
                <a:solidFill>
                  <a:srgbClr val="FFFF00"/>
                </a:solidFill>
              </a:rPr>
              <a:t> de movimento viral.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FFFF00"/>
                </a:solidFill>
              </a:rPr>
              <a:t>RNA (+) do TMV é </a:t>
            </a:r>
            <a:r>
              <a:rPr lang="pt-BR" b="1" dirty="0" err="1">
                <a:solidFill>
                  <a:srgbClr val="FFFF00"/>
                </a:solidFill>
              </a:rPr>
              <a:t>encapsidado</a:t>
            </a:r>
            <a:r>
              <a:rPr lang="pt-BR" b="1" dirty="0">
                <a:solidFill>
                  <a:srgbClr val="FFFF00"/>
                </a:solidFill>
              </a:rPr>
              <a:t> para formar novas partículas (em10h  já pode iniciar a transmissão  entre células.</a:t>
            </a:r>
            <a:endParaRPr lang="en-US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22"/>
            <a:ext cx="9144000" cy="686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upload.wikimedia.org/wikipedia/commons/thumb/4/47/TobaccoMosaicVirus.jpg/220px-TobaccoMosaic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2823213" cy="363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500034" y="4572008"/>
            <a:ext cx="5672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</a:rPr>
              <a:t>Familia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r>
              <a:rPr lang="pt-BR" sz="2800" b="1" dirty="0" err="1">
                <a:solidFill>
                  <a:schemeClr val="bg1"/>
                </a:solidFill>
              </a:rPr>
              <a:t>Virgaviridae</a:t>
            </a:r>
            <a:r>
              <a:rPr lang="pt-BR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Gênero: </a:t>
            </a:r>
            <a:r>
              <a:rPr lang="pt-BR" sz="2800" b="1" dirty="0" err="1">
                <a:solidFill>
                  <a:schemeClr val="bg1"/>
                </a:solidFill>
              </a:rPr>
              <a:t>Tobamovirus</a:t>
            </a:r>
            <a:r>
              <a:rPr lang="pt-BR" sz="2800" b="1" dirty="0">
                <a:solidFill>
                  <a:schemeClr val="bg1"/>
                </a:solidFill>
              </a:rPr>
              <a:t>;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Espécie: Vírus do Mosaico do Tabaco;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00356" name="Picture 4" descr="http://profigen.com.br/tw5.0/contas/00046_v3/arquivos/workspaces/galeria/7/g/cmv_burley_tn90_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wqZ4dz4Xz64/T-TVnatCxII/AAAAAAAAAJw/6OdIRyWZ3aU/s1600/plasmode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805368" cy="3609720"/>
          </a:xfrm>
          <a:prstGeom prst="rect">
            <a:avLst/>
          </a:prstGeom>
          <a:noFill/>
        </p:spPr>
      </p:pic>
      <p:pic>
        <p:nvPicPr>
          <p:cNvPr id="3076" name="Picture 4" descr="http://cienciadelatierra.files.wordpress.com/2010/03/fig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55976"/>
            <a:ext cx="6134115" cy="4216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72000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Vírus podem replicar no </a:t>
            </a:r>
            <a:r>
              <a:rPr lang="pt-BR" b="1" dirty="0" err="1"/>
              <a:t>citosol</a:t>
            </a:r>
            <a:r>
              <a:rPr lang="pt-BR" b="1" dirty="0"/>
              <a:t> ou no núcleo, alguns vírus vegetais replicam no </a:t>
            </a:r>
            <a:r>
              <a:rPr lang="pt-BR" b="1" dirty="0" err="1"/>
              <a:t>citosol</a:t>
            </a:r>
            <a:r>
              <a:rPr lang="pt-BR" b="1" dirty="0"/>
              <a:t> associados ao Reticulo endoplasmático rugoso.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Transporte dos vírus através da célula:  da infecção primária para células sadias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CURTAS DISTÂNCIA – </a:t>
            </a:r>
            <a:r>
              <a:rPr lang="pt-BR" b="1" dirty="0" err="1"/>
              <a:t>Célula-a-célula</a:t>
            </a:r>
            <a:r>
              <a:rPr lang="pt-BR" b="1" dirty="0"/>
              <a:t> através dos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PLASMODESMAS – conexão entre células adjacentes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Diâmetro dos plasmodesmas varia com a espécie vegetal – cerca de 25-30 </a:t>
            </a:r>
            <a:r>
              <a:rPr lang="pt-BR" b="1" dirty="0" err="1"/>
              <a:t>nm</a:t>
            </a:r>
            <a:endParaRPr lang="pt-BR" b="1" dirty="0"/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b="1" dirty="0"/>
              <a:t>DESLOCAMENTO DE LONGAS DISTÂNCIAS – FLOEMA</a:t>
            </a:r>
            <a:r>
              <a:rPr lang="pt-BR" b="1" dirty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eta em curva para a esquerda 2"/>
          <p:cNvSpPr/>
          <p:nvPr/>
        </p:nvSpPr>
        <p:spPr>
          <a:xfrm>
            <a:off x="8028384" y="3140968"/>
            <a:ext cx="64807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786610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600" b="1" dirty="0"/>
              <a:t>O tamanho efetivo dos poros é pequeno, permitindo a livre passagem de pequenas moléculas, os vírus codificam proteínas de movimento, que promovem o aumento do tamanho do limite de exclusão dos </a:t>
            </a:r>
            <a:r>
              <a:rPr lang="pt-BR" sz="3600" b="1" dirty="0" err="1"/>
              <a:t>plamodesmos</a:t>
            </a:r>
            <a:r>
              <a:rPr lang="pt-BR" sz="3600" b="1" dirty="0"/>
              <a:t>, facilitando assim a passagem dos vírus.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600" b="1" dirty="0"/>
              <a:t>Esse movimento é um processo muito lento.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600" b="1" dirty="0"/>
              <a:t>Em uma folha, por exemplo, o vírus se move, por dia, aproximadamente um milímetro, isso quer dizer aproximadamente 8 ou 10 células de parênquima.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600" b="1" dirty="0"/>
              <a:t>O movimento dos vírus acelera quando chega ao floema, chegando a 1 centímetro por dia.    Uma vez no floema esses microorganismos se movem para regiões de crescimento (os ápices caulinares e radiculares) e órgãos de reserva, como rizomas e tubérculos, onde entram novamente em células do parênquima adjacente ao floema.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pt-BR" sz="3600" b="1" dirty="0"/>
              <a:t> </a:t>
            </a:r>
            <a:r>
              <a:rPr lang="pt-BR" sz="3400" b="1" dirty="0"/>
              <a:t>Os vírus que dependem do floema para o sucesso da extensão da doença, como o do amarelecimento da beterraba, são injetados pelos vetores diretamente no floema.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pull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sa\Desktop\VIRUS EN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214289"/>
            <a:ext cx="4914900" cy="66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2400"/>
            <a:ext cx="5008587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72132" y="2000240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</a:rPr>
              <a:t>Muito obrigada!</a:t>
            </a:r>
          </a:p>
        </p:txBody>
      </p:sp>
      <p:pic>
        <p:nvPicPr>
          <p:cNvPr id="6146" name="Picture 2" descr="http://mw2.google.com/mw-panoramio/photos/medium/1968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500174"/>
            <a:ext cx="456482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tasonya.com.br/wp-content/img/V%C3%ADrus-do-mosaico-do-tabaco-estirpe-da-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624736" cy="523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5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3276</TotalTime>
  <Words>3523</Words>
  <Application>Microsoft Office PowerPoint</Application>
  <PresentationFormat>Apresentação na tela (4:3)</PresentationFormat>
  <Paragraphs>241</Paragraphs>
  <Slides>86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96" baseType="lpstr">
      <vt:lpstr>Arial</vt:lpstr>
      <vt:lpstr>Arial Unicode MS</vt:lpstr>
      <vt:lpstr>Calibri</vt:lpstr>
      <vt:lpstr>Footlight MT Light</vt:lpstr>
      <vt:lpstr>Lucida Calligraphy</vt:lpstr>
      <vt:lpstr>Symbol</vt:lpstr>
      <vt:lpstr>Verdana</vt:lpstr>
      <vt:lpstr>Wingdings</vt:lpstr>
      <vt:lpstr>Wingdings 2</vt:lpstr>
      <vt:lpstr>Papel</vt:lpstr>
      <vt:lpstr>Apresentação do PowerPoint</vt:lpstr>
      <vt:lpstr>Introdução</vt:lpstr>
      <vt:lpstr>Histórico</vt:lpstr>
      <vt:lpstr>Apresentação do PowerPoint</vt:lpstr>
      <vt:lpstr>Apresentação do PowerPoint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Critério epidemiológico para virus animais e humanos  - transmissão</vt:lpstr>
      <vt:lpstr>Vírus de doenças animais</vt:lpstr>
      <vt:lpstr>Critério epidemiológico para virus vegetais  - transmissão</vt:lpstr>
      <vt:lpstr>Critério epidemiológico - transmissão</vt:lpstr>
      <vt:lpstr>Vetores????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 na celula hospedeira</vt:lpstr>
      <vt:lpstr>Apresentação do PowerPoint</vt:lpstr>
      <vt:lpstr>Apresentação do PowerPoint</vt:lpstr>
      <vt:lpstr>Caracterização viral</vt:lpstr>
      <vt:lpstr>Estrutura viral</vt:lpstr>
      <vt:lpstr>Composição química ou tipo de ácido nucleico ou material genético</vt:lpstr>
      <vt:lpstr>Apresentação do PowerPoint</vt:lpstr>
      <vt:lpstr>Estrutura viral</vt:lpstr>
      <vt:lpstr>Apresentação do PowerPoint</vt:lpstr>
      <vt:lpstr>Estrutura viral</vt:lpstr>
      <vt:lpstr>Estrutura viral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viral</vt:lpstr>
      <vt:lpstr>Apresentação do PowerPoint</vt:lpstr>
      <vt:lpstr>Estrutura viral</vt:lpstr>
      <vt:lpstr>Proteínas virais</vt:lpstr>
      <vt:lpstr>Composição química</vt:lpstr>
      <vt:lpstr>Composição química</vt:lpstr>
      <vt:lpstr>Apresentação do PowerPoint</vt:lpstr>
      <vt:lpstr>Apresentação do PowerPoint</vt:lpstr>
      <vt:lpstr>Vírus DNA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Vírus RNA</vt:lpstr>
      <vt:lpstr>Apresentação do PowerPoint</vt:lpstr>
      <vt:lpstr>Apresentação do PowerPoint</vt:lpstr>
      <vt:lpstr>Apresentação do PowerPoint</vt:lpstr>
      <vt:lpstr>CICLO DE VIDA DOS VÍRUS </vt:lpstr>
      <vt:lpstr>Preservação da infectividade viral</vt:lpstr>
      <vt:lpstr>Temperatura</vt:lpstr>
      <vt:lpstr>Apresentação do PowerPoint</vt:lpstr>
      <vt:lpstr>Replicação viral</vt:lpstr>
      <vt:lpstr>Apresentação do PowerPoint</vt:lpstr>
      <vt:lpstr>Apresentação do PowerPoint</vt:lpstr>
      <vt:lpstr>BROTAMENTO</vt:lpstr>
      <vt:lpstr>Apresentação do PowerPoint</vt:lpstr>
      <vt:lpstr>Apresentação do PowerPoint</vt:lpstr>
      <vt:lpstr>Ex: Vírus do mosaico do tabaco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larissa picada brum</cp:lastModifiedBy>
  <cp:revision>232</cp:revision>
  <dcterms:created xsi:type="dcterms:W3CDTF">2009-02-26T17:47:21Z</dcterms:created>
  <dcterms:modified xsi:type="dcterms:W3CDTF">2020-10-29T16:20:23Z</dcterms:modified>
</cp:coreProperties>
</file>