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8" r:id="rId3"/>
    <p:sldId id="325" r:id="rId4"/>
    <p:sldId id="326" r:id="rId5"/>
    <p:sldId id="327" r:id="rId6"/>
    <p:sldId id="329" r:id="rId7"/>
    <p:sldId id="328" r:id="rId8"/>
    <p:sldId id="331" r:id="rId9"/>
    <p:sldId id="330" r:id="rId10"/>
    <p:sldId id="332" r:id="rId11"/>
    <p:sldId id="334" r:id="rId12"/>
    <p:sldId id="343" r:id="rId13"/>
    <p:sldId id="333" r:id="rId14"/>
    <p:sldId id="344" r:id="rId15"/>
    <p:sldId id="336" r:id="rId16"/>
    <p:sldId id="335" r:id="rId17"/>
    <p:sldId id="337" r:id="rId18"/>
    <p:sldId id="339" r:id="rId19"/>
    <p:sldId id="338" r:id="rId20"/>
    <p:sldId id="341" r:id="rId21"/>
    <p:sldId id="340" r:id="rId22"/>
    <p:sldId id="342" r:id="rId23"/>
    <p:sldId id="346" r:id="rId24"/>
    <p:sldId id="345" r:id="rId25"/>
    <p:sldId id="303" r:id="rId26"/>
  </p:sldIdLst>
  <p:sldSz cx="9144000" cy="5143500" type="screen16x9"/>
  <p:notesSz cx="6858000" cy="9144000"/>
  <p:embeddedFontLst>
    <p:embeddedFont>
      <p:font typeface="Microsoft Sans Serif" panose="020B0604020202020204" pitchFamily="34" charset="0"/>
      <p:regular r:id="rId28"/>
    </p:embeddedFont>
    <p:embeddedFont>
      <p:font typeface="Nixie One" panose="020B0604020202020204" charset="0"/>
      <p:regular r:id="rId29"/>
    </p:embeddedFont>
    <p:embeddedFont>
      <p:font typeface="Varela Round" panose="00000500000000000000" pitchFamily="2" charset="-79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A20BD-2505-46DF-82F6-A791D1CCFF51}">
  <a:tblStyle styleId="{242A20BD-2505-46DF-82F6-A791D1CCFF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BB38DEC-D873-43F8-8245-15F6AB0837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112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178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14830" y="1807547"/>
            <a:ext cx="65143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31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1" y="178594"/>
            <a:ext cx="3095625" cy="49077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6950" y="250030"/>
            <a:ext cx="2895600" cy="48291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53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7" r:id="rId4"/>
    <p:sldLayoutId id="2147483660" r:id="rId5"/>
    <p:sldLayoutId id="2147483661" r:id="rId6"/>
    <p:sldLayoutId id="2147483662" r:id="rId7"/>
    <p:sldLayoutId id="2147483663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2946568-3752-4AEE-D3F8-1C871E3955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Embriologia</a:t>
            </a:r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2AFDA42-1D95-7A47-3A9F-FFE8625D9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595" y="0"/>
            <a:ext cx="1990810" cy="135043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02917E1-5F38-2527-27F6-92A0007D5E95}"/>
              </a:ext>
            </a:extLst>
          </p:cNvPr>
          <p:cNvSpPr txBox="1"/>
          <p:nvPr/>
        </p:nvSpPr>
        <p:spPr>
          <a:xfrm>
            <a:off x="3648510" y="3639128"/>
            <a:ext cx="1846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Prof. Giuliano Barros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EAE87B7-4A9E-3178-3B1A-9B9B8B7F5F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95D1CB2-AB8B-231B-813A-60EEB9108DD7}"/>
              </a:ext>
            </a:extLst>
          </p:cNvPr>
          <p:cNvSpPr txBox="1"/>
          <p:nvPr/>
        </p:nvSpPr>
        <p:spPr>
          <a:xfrm>
            <a:off x="2113845" y="404912"/>
            <a:ext cx="47469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4"/>
                </a:solidFill>
              </a:rPr>
              <a:t>Mesonefro ou corpo de Wolff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A0DABD0-CA02-A3BB-A234-D61D1C0BE2CD}"/>
              </a:ext>
            </a:extLst>
          </p:cNvPr>
          <p:cNvSpPr txBox="1"/>
          <p:nvPr/>
        </p:nvSpPr>
        <p:spPr>
          <a:xfrm>
            <a:off x="1126822" y="1070163"/>
            <a:ext cx="719308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Diferencia-se a partir da quarta semana do desenvolvimento, a partir dos agrupamentos celulares mais caudais do </a:t>
            </a:r>
            <a:r>
              <a:rPr lang="pt-BR" sz="1800" dirty="0" err="1"/>
              <a:t>cordão</a:t>
            </a:r>
            <a:r>
              <a:rPr lang="pt-BR" sz="1800" dirty="0"/>
              <a:t> </a:t>
            </a:r>
            <a:r>
              <a:rPr lang="pt-BR" sz="1800" dirty="0" err="1"/>
              <a:t>nefrogênico</a:t>
            </a:r>
            <a:r>
              <a:rPr lang="pt-BR" sz="1800" dirty="0"/>
              <a:t>.</a:t>
            </a:r>
          </a:p>
          <a:p>
            <a:endParaRPr lang="pt-BR" sz="1800" dirty="0"/>
          </a:p>
          <a:p>
            <a:r>
              <a:rPr lang="pt-BR" sz="1800" dirty="0"/>
              <a:t>Nestes agrupamentos celulares, aparecem cavidades que os transformam em </a:t>
            </a:r>
            <a:r>
              <a:rPr lang="pt-BR" sz="1800" b="1" dirty="0" err="1"/>
              <a:t>vesículas</a:t>
            </a:r>
            <a:r>
              <a:rPr lang="pt-BR" sz="1800" b="1" dirty="0"/>
              <a:t> </a:t>
            </a:r>
            <a:r>
              <a:rPr lang="pt-BR" sz="1800" b="1" dirty="0" err="1"/>
              <a:t>mesonéfricas</a:t>
            </a:r>
            <a:r>
              <a:rPr lang="pt-BR" sz="1800" b="1" dirty="0"/>
              <a:t>.</a:t>
            </a:r>
          </a:p>
          <a:p>
            <a:endParaRPr lang="pt-BR" sz="1800" dirty="0"/>
          </a:p>
          <a:p>
            <a:r>
              <a:rPr lang="pt-BR" sz="1800" dirty="0"/>
              <a:t>Depois, alongam-se e transformam-se em </a:t>
            </a:r>
            <a:r>
              <a:rPr lang="pt-BR" sz="1800" dirty="0" err="1">
                <a:highlight>
                  <a:srgbClr val="FFFF00"/>
                </a:highlight>
              </a:rPr>
              <a:t>túbulos</a:t>
            </a:r>
            <a:r>
              <a:rPr lang="pt-BR" sz="1800" dirty="0">
                <a:highlight>
                  <a:srgbClr val="FFFF00"/>
                </a:highlight>
              </a:rPr>
              <a:t> </a:t>
            </a:r>
            <a:r>
              <a:rPr lang="pt-BR" sz="1800" dirty="0" err="1">
                <a:highlight>
                  <a:srgbClr val="FFFF00"/>
                </a:highlight>
              </a:rPr>
              <a:t>mesonéfricos</a:t>
            </a:r>
            <a:r>
              <a:rPr lang="pt-BR" sz="1800" dirty="0"/>
              <a:t>, em forma de “S”.</a:t>
            </a:r>
          </a:p>
          <a:p>
            <a:endParaRPr lang="pt-BR" sz="1800" dirty="0"/>
          </a:p>
          <a:p>
            <a:r>
              <a:rPr lang="pt-BR" sz="1800" dirty="0"/>
              <a:t>Ao crescer, comunicam-se lateralmente com o </a:t>
            </a:r>
            <a:r>
              <a:rPr lang="pt-BR" sz="1800" dirty="0" err="1"/>
              <a:t>vestígio</a:t>
            </a:r>
            <a:r>
              <a:rPr lang="pt-BR" sz="1800" dirty="0"/>
              <a:t> do duto </a:t>
            </a:r>
            <a:r>
              <a:rPr lang="pt-BR" sz="1800" dirty="0" err="1"/>
              <a:t>pronéfrico</a:t>
            </a:r>
            <a:r>
              <a:rPr lang="pt-BR" sz="1800" dirty="0"/>
              <a:t>, chamado, a partir de agora, duto </a:t>
            </a:r>
            <a:r>
              <a:rPr lang="pt-BR" sz="1800" dirty="0" err="1"/>
              <a:t>mesonéfrico</a:t>
            </a:r>
            <a:r>
              <a:rPr lang="pt-BR" sz="1800" dirty="0"/>
              <a:t> (ou </a:t>
            </a:r>
            <a:r>
              <a:rPr lang="pt-BR" sz="1800" b="1" dirty="0">
                <a:highlight>
                  <a:srgbClr val="00FFFF"/>
                </a:highlight>
              </a:rPr>
              <a:t>duto de Wolff</a:t>
            </a:r>
            <a:r>
              <a:rPr lang="pt-BR" sz="1800" dirty="0"/>
              <a:t>), que desemboca nas paredes laterais da cloaca.</a:t>
            </a:r>
          </a:p>
        </p:txBody>
      </p:sp>
    </p:spTree>
    <p:extLst>
      <p:ext uri="{BB962C8B-B14F-4D97-AF65-F5344CB8AC3E}">
        <p14:creationId xmlns:p14="http://schemas.microsoft.com/office/powerpoint/2010/main" val="274572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589D7AB-8B80-0A82-3746-7C010E9339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523A6CD-8336-72D6-B8D2-FA1D15685916}"/>
              </a:ext>
            </a:extLst>
          </p:cNvPr>
          <p:cNvSpPr txBox="1"/>
          <p:nvPr/>
        </p:nvSpPr>
        <p:spPr>
          <a:xfrm>
            <a:off x="887917" y="525036"/>
            <a:ext cx="783796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A extremidade livre de cada </a:t>
            </a:r>
            <a:r>
              <a:rPr lang="pt-BR" sz="2000" dirty="0" err="1"/>
              <a:t>túbulo</a:t>
            </a:r>
            <a:r>
              <a:rPr lang="pt-BR" sz="2000" dirty="0"/>
              <a:t> </a:t>
            </a:r>
            <a:r>
              <a:rPr lang="pt-BR" sz="2000" dirty="0" err="1"/>
              <a:t>mesonéfrico</a:t>
            </a:r>
            <a:r>
              <a:rPr lang="pt-BR" sz="2000" dirty="0"/>
              <a:t> se dilata e forma um </a:t>
            </a:r>
            <a:r>
              <a:rPr lang="pt-BR" sz="2000" dirty="0" err="1"/>
              <a:t>cálice</a:t>
            </a:r>
            <a:r>
              <a:rPr lang="pt-BR" sz="2000" dirty="0"/>
              <a:t> que se invagina, associando-se a uma </a:t>
            </a:r>
            <a:r>
              <a:rPr lang="pt-BR" sz="2000" dirty="0" err="1"/>
              <a:t>alça</a:t>
            </a:r>
            <a:r>
              <a:rPr lang="pt-BR" sz="2000" dirty="0"/>
              <a:t> capilar, que forma o emaranhado capilar, ao qual envolve para constituir a </a:t>
            </a:r>
            <a:r>
              <a:rPr lang="pt-BR" sz="2000" dirty="0" err="1"/>
              <a:t>cápsula</a:t>
            </a:r>
            <a:r>
              <a:rPr lang="pt-BR" sz="2000" dirty="0"/>
              <a:t> glomerular (ou </a:t>
            </a:r>
            <a:r>
              <a:rPr lang="pt-BR" sz="2000" dirty="0" err="1"/>
              <a:t>cápsula</a:t>
            </a:r>
            <a:r>
              <a:rPr lang="pt-BR" sz="2000" dirty="0"/>
              <a:t> de Bowman)</a:t>
            </a:r>
          </a:p>
          <a:p>
            <a:endParaRPr lang="pt-BR" sz="2000" dirty="0"/>
          </a:p>
          <a:p>
            <a:r>
              <a:rPr lang="pt-BR" sz="2000" dirty="0"/>
              <a:t>A seguir, a </a:t>
            </a:r>
            <a:r>
              <a:rPr lang="pt-BR" sz="2000" dirty="0" err="1"/>
              <a:t>porção</a:t>
            </a:r>
            <a:r>
              <a:rPr lang="pt-BR" sz="2000" dirty="0"/>
              <a:t> </a:t>
            </a:r>
            <a:r>
              <a:rPr lang="pt-BR" sz="2000" dirty="0" err="1"/>
              <a:t>intermediária</a:t>
            </a:r>
            <a:r>
              <a:rPr lang="pt-BR" sz="2000" dirty="0"/>
              <a:t> do </a:t>
            </a:r>
            <a:r>
              <a:rPr lang="pt-BR" sz="2000" dirty="0" err="1"/>
              <a:t>túbulo</a:t>
            </a:r>
            <a:r>
              <a:rPr lang="pt-BR" sz="2000" dirty="0"/>
              <a:t> </a:t>
            </a:r>
            <a:r>
              <a:rPr lang="pt-BR" sz="2000" dirty="0" err="1"/>
              <a:t>mesonéfrico</a:t>
            </a:r>
            <a:r>
              <a:rPr lang="pt-BR" sz="2000" dirty="0"/>
              <a:t> se alonga e se contorce consideravelmente. Este desenvolvimento ocorre progressivamente em sentido craniocaudal.</a:t>
            </a:r>
          </a:p>
          <a:p>
            <a:endParaRPr lang="pt-BR" sz="2000" dirty="0"/>
          </a:p>
          <a:p>
            <a:r>
              <a:rPr lang="pt-BR" sz="2000" dirty="0"/>
              <a:t>Assim, quando se formam os </a:t>
            </a:r>
            <a:r>
              <a:rPr lang="pt-BR" sz="2000" dirty="0" err="1"/>
              <a:t>túbulos</a:t>
            </a:r>
            <a:r>
              <a:rPr lang="pt-BR" sz="2000" dirty="0"/>
              <a:t> </a:t>
            </a:r>
            <a:r>
              <a:rPr lang="pt-BR" sz="2000" dirty="0" err="1"/>
              <a:t>mesonéfricos</a:t>
            </a:r>
            <a:r>
              <a:rPr lang="pt-BR" sz="2000" dirty="0"/>
              <a:t> da </a:t>
            </a:r>
            <a:r>
              <a:rPr lang="pt-BR" sz="2000" dirty="0" err="1"/>
              <a:t>região</a:t>
            </a:r>
            <a:r>
              <a:rPr lang="pt-BR" sz="2000" dirty="0"/>
              <a:t> lombar, os da </a:t>
            </a:r>
            <a:r>
              <a:rPr lang="pt-BR" sz="2000" dirty="0" err="1"/>
              <a:t>região</a:t>
            </a:r>
            <a:r>
              <a:rPr lang="pt-BR" sz="2000" dirty="0"/>
              <a:t> </a:t>
            </a:r>
            <a:r>
              <a:rPr lang="pt-BR" sz="2000" dirty="0" err="1"/>
              <a:t>torácica</a:t>
            </a:r>
            <a:r>
              <a:rPr lang="pt-BR" sz="2000" dirty="0"/>
              <a:t> </a:t>
            </a:r>
            <a:r>
              <a:rPr lang="pt-BR" sz="2000" dirty="0" err="1"/>
              <a:t>ja</a:t>
            </a:r>
            <a:r>
              <a:rPr lang="pt-BR" sz="2000" dirty="0"/>
              <a:t>́ </a:t>
            </a:r>
            <a:r>
              <a:rPr lang="pt-BR" sz="2000" dirty="0" err="1"/>
              <a:t>estão</a:t>
            </a:r>
            <a:r>
              <a:rPr lang="pt-BR" sz="2000" dirty="0"/>
              <a:t> involuindo. Ao final do </a:t>
            </a:r>
            <a:r>
              <a:rPr lang="pt-BR" sz="2000" dirty="0" err="1"/>
              <a:t>período</a:t>
            </a:r>
            <a:r>
              <a:rPr lang="pt-BR" sz="2000" dirty="0"/>
              <a:t> </a:t>
            </a:r>
            <a:r>
              <a:rPr lang="pt-BR" sz="2000" dirty="0" err="1"/>
              <a:t>embrionário</a:t>
            </a:r>
            <a:r>
              <a:rPr lang="pt-BR" sz="2000" dirty="0"/>
              <a:t> (oitava semana), todo o mesonefro, exceto seu duto e alguns </a:t>
            </a:r>
            <a:r>
              <a:rPr lang="pt-BR" sz="2000" dirty="0" err="1"/>
              <a:t>túbulos</a:t>
            </a:r>
            <a:r>
              <a:rPr lang="pt-BR" sz="2000" dirty="0"/>
              <a:t>, desapareceram</a:t>
            </a:r>
          </a:p>
        </p:txBody>
      </p:sp>
    </p:spTree>
    <p:extLst>
      <p:ext uri="{BB962C8B-B14F-4D97-AF65-F5344CB8AC3E}">
        <p14:creationId xmlns:p14="http://schemas.microsoft.com/office/powerpoint/2010/main" val="3318299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7F1720A-CF9E-88E1-33EB-DCDDE49254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12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E85B4C6-ACF1-853B-F346-E9DB89E94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25" y="652639"/>
            <a:ext cx="7556498" cy="383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69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2F58882-4AA4-43ED-5255-5E287C1717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13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DA6170-F1A2-233F-8A5C-409EC0E5E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822" y="-8986"/>
            <a:ext cx="4312356" cy="516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29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48F6FB2-C15B-0806-0E92-C757A056CC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14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3E16186-DFAE-818C-409F-B6BED092A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63" y="353982"/>
            <a:ext cx="7381273" cy="44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76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6D610D8-F1FB-81DB-6E27-F3F0A64A4D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D70E91-B873-0484-79FB-B02DE610CFF9}"/>
              </a:ext>
            </a:extLst>
          </p:cNvPr>
          <p:cNvSpPr txBox="1"/>
          <p:nvPr/>
        </p:nvSpPr>
        <p:spPr>
          <a:xfrm>
            <a:off x="1831622" y="190423"/>
            <a:ext cx="4746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 err="1">
                <a:solidFill>
                  <a:schemeClr val="accent4"/>
                </a:solidFill>
              </a:rPr>
              <a:t>Metanefro</a:t>
            </a:r>
            <a:endParaRPr lang="pt-BR" sz="2400" b="1" dirty="0">
              <a:solidFill>
                <a:schemeClr val="accent4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09EC60F-8F33-C683-CCB1-7AD48124C5AB}"/>
              </a:ext>
            </a:extLst>
          </p:cNvPr>
          <p:cNvSpPr txBox="1"/>
          <p:nvPr/>
        </p:nvSpPr>
        <p:spPr>
          <a:xfrm>
            <a:off x="816277" y="855197"/>
            <a:ext cx="798124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Desenvolve-se na </a:t>
            </a:r>
            <a:r>
              <a:rPr lang="pt-BR" sz="1800" dirty="0" err="1"/>
              <a:t>região</a:t>
            </a:r>
            <a:r>
              <a:rPr lang="pt-BR" sz="1800" dirty="0"/>
              <a:t> lombar do </a:t>
            </a:r>
            <a:r>
              <a:rPr lang="pt-BR" sz="1800" dirty="0" err="1"/>
              <a:t>embrião</a:t>
            </a:r>
            <a:r>
              <a:rPr lang="pt-BR" sz="1800" dirty="0"/>
              <a:t> desde o começo da quinta semana e dele derivam os </a:t>
            </a:r>
            <a:r>
              <a:rPr lang="pt-BR" sz="1800" dirty="0" err="1"/>
              <a:t>néfrons</a:t>
            </a:r>
            <a:r>
              <a:rPr lang="pt-BR" sz="1800" dirty="0"/>
              <a:t> definitivos.</a:t>
            </a:r>
          </a:p>
          <a:p>
            <a:endParaRPr lang="pt-BR" sz="1800" dirty="0"/>
          </a:p>
          <a:p>
            <a:r>
              <a:rPr lang="pt-BR" sz="1800" dirty="0"/>
              <a:t>Os ureteres e o rim definitivo surgem de </a:t>
            </a:r>
            <a:r>
              <a:rPr lang="pt-BR" sz="1800" dirty="0" err="1"/>
              <a:t>esboços</a:t>
            </a:r>
            <a:r>
              <a:rPr lang="pt-BR" sz="1800" dirty="0"/>
              <a:t> diferentes por </a:t>
            </a:r>
            <a:r>
              <a:rPr lang="pt-BR" sz="1800" dirty="0" err="1"/>
              <a:t>interações</a:t>
            </a:r>
            <a:r>
              <a:rPr lang="pt-BR" sz="1800" dirty="0"/>
              <a:t> combinadas entre ambos.</a:t>
            </a:r>
          </a:p>
          <a:p>
            <a:endParaRPr lang="pt-BR" sz="1800" dirty="0"/>
          </a:p>
          <a:p>
            <a:r>
              <a:rPr lang="pt-BR" sz="1800" dirty="0"/>
              <a:t>Broto ureteral: deriva do duto </a:t>
            </a:r>
            <a:r>
              <a:rPr lang="pt-BR" sz="1800" dirty="0" err="1"/>
              <a:t>mesonéfrico</a:t>
            </a:r>
            <a:r>
              <a:rPr lang="pt-BR" sz="1800" dirty="0"/>
              <a:t> de Wolff, </a:t>
            </a:r>
            <a:r>
              <a:rPr lang="pt-BR" sz="1800" dirty="0" err="1"/>
              <a:t>próximo</a:t>
            </a:r>
            <a:r>
              <a:rPr lang="pt-BR" sz="1800" dirty="0"/>
              <a:t> de sua desembocadura na cloaca, que cresce até se encontrar com o </a:t>
            </a:r>
            <a:r>
              <a:rPr lang="pt-BR" sz="1800" dirty="0" err="1"/>
              <a:t>esboço</a:t>
            </a:r>
            <a:r>
              <a:rPr lang="pt-BR" sz="1800" dirty="0"/>
              <a:t> </a:t>
            </a:r>
            <a:r>
              <a:rPr lang="pt-BR" sz="1800" dirty="0" err="1"/>
              <a:t>metanefrogênico</a:t>
            </a:r>
            <a:r>
              <a:rPr lang="pt-BR" sz="1800" dirty="0"/>
              <a:t>.</a:t>
            </a:r>
          </a:p>
          <a:p>
            <a:endParaRPr lang="pt-BR" sz="1800" dirty="0"/>
          </a:p>
          <a:p>
            <a:r>
              <a:rPr lang="pt-BR" sz="1800" dirty="0"/>
              <a:t>Do tronco do broto ureteral se origina o ureter e sua extremidade se dilata e forma a </a:t>
            </a:r>
            <a:r>
              <a:rPr lang="pt-BR" sz="1800" dirty="0" err="1"/>
              <a:t>pélvis</a:t>
            </a:r>
            <a:r>
              <a:rPr lang="pt-BR" sz="1800" dirty="0"/>
              <a:t> renal, os </a:t>
            </a:r>
            <a:r>
              <a:rPr lang="pt-BR" sz="1800" dirty="0" err="1"/>
              <a:t>cálices</a:t>
            </a:r>
            <a:r>
              <a:rPr lang="pt-BR" sz="1800" dirty="0"/>
              <a:t> maiores, os </a:t>
            </a:r>
            <a:r>
              <a:rPr lang="pt-BR" sz="1800" dirty="0" err="1"/>
              <a:t>cálices</a:t>
            </a:r>
            <a:r>
              <a:rPr lang="pt-BR" sz="1800" dirty="0"/>
              <a:t> menores e os tubos coletores.</a:t>
            </a:r>
          </a:p>
        </p:txBody>
      </p:sp>
    </p:spTree>
    <p:extLst>
      <p:ext uri="{BB962C8B-B14F-4D97-AF65-F5344CB8AC3E}">
        <p14:creationId xmlns:p14="http://schemas.microsoft.com/office/powerpoint/2010/main" val="413033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77B25E6-179A-061D-DFFD-270A518D9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16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75B7F46-8AD8-3A14-86EA-40B698DCC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224" y="0"/>
            <a:ext cx="45835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54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348B22F-DAFB-019F-D026-212C2B4855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17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BDBFB7-0002-BCF4-AD20-93EDA8C4817E}"/>
              </a:ext>
            </a:extLst>
          </p:cNvPr>
          <p:cNvSpPr txBox="1"/>
          <p:nvPr/>
        </p:nvSpPr>
        <p:spPr>
          <a:xfrm>
            <a:off x="1741312" y="179134"/>
            <a:ext cx="4746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 err="1">
                <a:solidFill>
                  <a:schemeClr val="accent2"/>
                </a:solidFill>
              </a:rPr>
              <a:t>Mesênquima</a:t>
            </a:r>
            <a:r>
              <a:rPr lang="pt-BR" sz="2400" b="1" dirty="0">
                <a:solidFill>
                  <a:schemeClr val="accent2"/>
                </a:solidFill>
              </a:rPr>
              <a:t> </a:t>
            </a:r>
            <a:r>
              <a:rPr lang="pt-BR" sz="2400" b="1" dirty="0" err="1">
                <a:solidFill>
                  <a:schemeClr val="accent2"/>
                </a:solidFill>
              </a:rPr>
              <a:t>metanefrogênico</a:t>
            </a:r>
            <a:endParaRPr lang="pt-BR" sz="2400" b="1" dirty="0">
              <a:solidFill>
                <a:schemeClr val="accent2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2982E41-9715-D131-D685-7AE2D23665F4}"/>
              </a:ext>
            </a:extLst>
          </p:cNvPr>
          <p:cNvSpPr txBox="1"/>
          <p:nvPr/>
        </p:nvSpPr>
        <p:spPr>
          <a:xfrm>
            <a:off x="849489" y="1084942"/>
            <a:ext cx="767362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•Deriva da mesoderme </a:t>
            </a:r>
            <a:r>
              <a:rPr lang="pt-BR" sz="1600" dirty="0" err="1"/>
              <a:t>intermediário</a:t>
            </a:r>
            <a:r>
              <a:rPr lang="pt-BR" sz="1600" dirty="0"/>
              <a:t> e forma um capuz sobre a extremidade </a:t>
            </a:r>
            <a:r>
              <a:rPr lang="pt-BR" sz="1600" dirty="0" err="1"/>
              <a:t>cefálica</a:t>
            </a:r>
            <a:r>
              <a:rPr lang="pt-BR" sz="1600" dirty="0"/>
              <a:t> do broto ureteral.</a:t>
            </a:r>
          </a:p>
          <a:p>
            <a:endParaRPr lang="pt-BR" sz="1600" dirty="0"/>
          </a:p>
          <a:p>
            <a:r>
              <a:rPr lang="pt-BR" sz="1600" dirty="0"/>
              <a:t>•a </a:t>
            </a:r>
            <a:r>
              <a:rPr lang="pt-BR" sz="1600" dirty="0" err="1"/>
              <a:t>diferenciação</a:t>
            </a:r>
            <a:r>
              <a:rPr lang="pt-BR" sz="1600" dirty="0"/>
              <a:t> é muito maior, </a:t>
            </a:r>
            <a:r>
              <a:rPr lang="pt-BR" sz="1600" dirty="0" err="1"/>
              <a:t>ja</a:t>
            </a:r>
            <a:r>
              <a:rPr lang="pt-BR" sz="1600" dirty="0"/>
              <a:t>́ que se estabelecem as unidades funcionais do rim definitivo</a:t>
            </a:r>
          </a:p>
          <a:p>
            <a:endParaRPr lang="pt-BR" sz="1600" dirty="0"/>
          </a:p>
          <a:p>
            <a:r>
              <a:rPr lang="pt-BR" sz="1600" dirty="0"/>
              <a:t>•formam-se primeiro as </a:t>
            </a:r>
            <a:r>
              <a:rPr lang="pt-BR" sz="1600" dirty="0" err="1"/>
              <a:t>vesículas</a:t>
            </a:r>
            <a:r>
              <a:rPr lang="pt-BR" sz="1600" dirty="0"/>
              <a:t> </a:t>
            </a:r>
            <a:r>
              <a:rPr lang="pt-BR" sz="1600" dirty="0" err="1"/>
              <a:t>metanéfricas</a:t>
            </a:r>
            <a:r>
              <a:rPr lang="pt-BR" sz="1600" dirty="0"/>
              <a:t>, que se alongam e originam os </a:t>
            </a:r>
            <a:r>
              <a:rPr lang="pt-BR" sz="1600" dirty="0" err="1"/>
              <a:t>túbulos</a:t>
            </a:r>
            <a:r>
              <a:rPr lang="pt-BR" sz="1600" dirty="0"/>
              <a:t> </a:t>
            </a:r>
            <a:r>
              <a:rPr lang="pt-BR" sz="1600" dirty="0" err="1"/>
              <a:t>metanéfricos</a:t>
            </a:r>
            <a:r>
              <a:rPr lang="pt-BR" sz="1600" dirty="0"/>
              <a:t> com forma de </a:t>
            </a:r>
            <a:r>
              <a:rPr lang="pt-BR" sz="1600" dirty="0" err="1"/>
              <a:t>cálice</a:t>
            </a:r>
            <a:r>
              <a:rPr lang="pt-BR" sz="1600" dirty="0"/>
              <a:t> e </a:t>
            </a:r>
            <a:r>
              <a:rPr lang="pt-BR" sz="1600" dirty="0" err="1"/>
              <a:t>dão</a:t>
            </a:r>
            <a:r>
              <a:rPr lang="pt-BR" sz="1600" dirty="0"/>
              <a:t> lugar à </a:t>
            </a:r>
            <a:r>
              <a:rPr lang="pt-BR" sz="1600" dirty="0" err="1"/>
              <a:t>cápsula</a:t>
            </a:r>
            <a:r>
              <a:rPr lang="pt-BR" sz="1600" dirty="0"/>
              <a:t> de Bowman que envolve o </a:t>
            </a:r>
            <a:r>
              <a:rPr lang="pt-BR" sz="1600" dirty="0" err="1"/>
              <a:t>glomérulo</a:t>
            </a:r>
            <a:r>
              <a:rPr lang="pt-BR" sz="1600" dirty="0"/>
              <a:t> renal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82062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348B22F-DAFB-019F-D026-212C2B4855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18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BDBFB7-0002-BCF4-AD20-93EDA8C4817E}"/>
              </a:ext>
            </a:extLst>
          </p:cNvPr>
          <p:cNvSpPr txBox="1"/>
          <p:nvPr/>
        </p:nvSpPr>
        <p:spPr>
          <a:xfrm>
            <a:off x="1741312" y="179134"/>
            <a:ext cx="4746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 err="1">
                <a:solidFill>
                  <a:schemeClr val="accent2"/>
                </a:solidFill>
              </a:rPr>
              <a:t>Mesênquima</a:t>
            </a:r>
            <a:r>
              <a:rPr lang="pt-BR" sz="2400" b="1" dirty="0">
                <a:solidFill>
                  <a:schemeClr val="accent2"/>
                </a:solidFill>
              </a:rPr>
              <a:t> </a:t>
            </a:r>
            <a:r>
              <a:rPr lang="pt-BR" sz="2400" b="1" dirty="0" err="1">
                <a:solidFill>
                  <a:schemeClr val="accent2"/>
                </a:solidFill>
              </a:rPr>
              <a:t>metanefrogênico</a:t>
            </a:r>
            <a:endParaRPr lang="pt-BR" sz="2400" b="1" dirty="0">
              <a:solidFill>
                <a:schemeClr val="accent2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2982E41-9715-D131-D685-7AE2D23665F4}"/>
              </a:ext>
            </a:extLst>
          </p:cNvPr>
          <p:cNvSpPr txBox="1"/>
          <p:nvPr/>
        </p:nvSpPr>
        <p:spPr>
          <a:xfrm>
            <a:off x="849489" y="1084942"/>
            <a:ext cx="767362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600" dirty="0"/>
          </a:p>
          <a:p>
            <a:r>
              <a:rPr lang="pt-BR" sz="1600" dirty="0"/>
              <a:t>•o restante do </a:t>
            </a:r>
            <a:r>
              <a:rPr lang="pt-BR" sz="1600" dirty="0" err="1"/>
              <a:t>túbulo</a:t>
            </a:r>
            <a:r>
              <a:rPr lang="pt-BR" sz="1600" dirty="0"/>
              <a:t> se diferencia nos diferentes segmentos que </a:t>
            </a:r>
            <a:r>
              <a:rPr lang="pt-BR" sz="1600" dirty="0" err="1"/>
              <a:t>darão</a:t>
            </a:r>
            <a:r>
              <a:rPr lang="pt-BR" sz="1600" dirty="0"/>
              <a:t> origem ao </a:t>
            </a:r>
            <a:r>
              <a:rPr lang="pt-BR" sz="1600" dirty="0" err="1"/>
              <a:t>túbulo</a:t>
            </a:r>
            <a:r>
              <a:rPr lang="pt-BR" sz="1600" dirty="0"/>
              <a:t> contorcido proximal, à </a:t>
            </a:r>
            <a:r>
              <a:rPr lang="pt-BR" sz="1600" dirty="0" err="1"/>
              <a:t>alça</a:t>
            </a:r>
            <a:r>
              <a:rPr lang="pt-BR" sz="1600" dirty="0"/>
              <a:t> de </a:t>
            </a:r>
            <a:r>
              <a:rPr lang="pt-BR" sz="1600" dirty="0" err="1"/>
              <a:t>Henle</a:t>
            </a:r>
            <a:r>
              <a:rPr lang="pt-BR" sz="1600" dirty="0"/>
              <a:t> e ao </a:t>
            </a:r>
            <a:r>
              <a:rPr lang="pt-BR" sz="1600" dirty="0" err="1"/>
              <a:t>túbulo</a:t>
            </a:r>
            <a:r>
              <a:rPr lang="pt-BR" sz="1600" dirty="0"/>
              <a:t> contorcido distal</a:t>
            </a:r>
          </a:p>
          <a:p>
            <a:endParaRPr lang="pt-BR" sz="1600" dirty="0"/>
          </a:p>
          <a:p>
            <a:r>
              <a:rPr lang="pt-BR" sz="1600" dirty="0"/>
              <a:t>•O </a:t>
            </a:r>
            <a:r>
              <a:rPr lang="pt-BR" sz="1600" dirty="0" err="1"/>
              <a:t>corpúsculo</a:t>
            </a:r>
            <a:r>
              <a:rPr lang="pt-BR" sz="1600" dirty="0"/>
              <a:t> renal e os </a:t>
            </a:r>
            <a:r>
              <a:rPr lang="pt-BR" sz="1600" dirty="0" err="1"/>
              <a:t>três</a:t>
            </a:r>
            <a:r>
              <a:rPr lang="pt-BR" sz="1600" dirty="0"/>
              <a:t> segmentos citados, derivados do </a:t>
            </a:r>
            <a:r>
              <a:rPr lang="pt-BR" sz="1600" dirty="0" err="1"/>
              <a:t>túbulo</a:t>
            </a:r>
            <a:r>
              <a:rPr lang="pt-BR" sz="1600" dirty="0"/>
              <a:t> </a:t>
            </a:r>
            <a:r>
              <a:rPr lang="pt-BR" sz="1600" dirty="0" err="1"/>
              <a:t>metanéfrico</a:t>
            </a:r>
            <a:r>
              <a:rPr lang="pt-BR" sz="1600" dirty="0"/>
              <a:t>, constituem o </a:t>
            </a:r>
            <a:r>
              <a:rPr lang="pt-BR" sz="1600" dirty="0" err="1"/>
              <a:t>néfron</a:t>
            </a:r>
            <a:r>
              <a:rPr lang="pt-BR" sz="1600" dirty="0"/>
              <a:t>, cuja extremidade distal tem continuidade no </a:t>
            </a:r>
            <a:r>
              <a:rPr lang="pt-BR" sz="1600" dirty="0" err="1"/>
              <a:t>túbulo</a:t>
            </a:r>
            <a:r>
              <a:rPr lang="pt-BR" sz="1600" dirty="0"/>
              <a:t> coletor arqueado</a:t>
            </a:r>
          </a:p>
          <a:p>
            <a:r>
              <a:rPr lang="pt-BR" sz="1600" dirty="0"/>
              <a:t>•O </a:t>
            </a:r>
            <a:r>
              <a:rPr lang="pt-BR" sz="1600" dirty="0" err="1"/>
              <a:t>número</a:t>
            </a:r>
            <a:r>
              <a:rPr lang="pt-BR" sz="1600" dirty="0"/>
              <a:t> das unidades funcionais descritas aumenta por camadas </a:t>
            </a:r>
            <a:r>
              <a:rPr lang="pt-BR" sz="1600" dirty="0" err="1"/>
              <a:t>concêntricas</a:t>
            </a:r>
            <a:r>
              <a:rPr lang="pt-BR" sz="1600" dirty="0"/>
              <a:t> durante toda a vida </a:t>
            </a:r>
            <a:r>
              <a:rPr lang="pt-BR" sz="1600" dirty="0" err="1"/>
              <a:t>pre</a:t>
            </a:r>
            <a:r>
              <a:rPr lang="pt-BR" sz="1600" dirty="0"/>
              <a:t>́-natal. Depois do nascimento </a:t>
            </a:r>
            <a:r>
              <a:rPr lang="pt-BR" sz="1600" dirty="0" err="1"/>
              <a:t>não</a:t>
            </a:r>
            <a:r>
              <a:rPr lang="pt-BR" sz="1600" dirty="0"/>
              <a:t> se desenvolvem novos </a:t>
            </a:r>
            <a:r>
              <a:rPr lang="pt-BR" sz="1600" dirty="0" err="1"/>
              <a:t>néfrons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643302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B89D3B1-E213-B252-A19A-FB0EAB91E2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19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74438BB-01C0-BC57-C863-C4F5A46A6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14" y="2529"/>
            <a:ext cx="6041571" cy="51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7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>
            <a:spLocks noGrp="1"/>
          </p:cNvSpPr>
          <p:nvPr>
            <p:ph type="ctrTitle" idx="4294967295"/>
          </p:nvPr>
        </p:nvSpPr>
        <p:spPr>
          <a:xfrm>
            <a:off x="685800" y="1991849"/>
            <a:ext cx="7772400" cy="19818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rgbClr val="C00000"/>
                </a:solidFill>
              </a:rPr>
              <a:t>Desenvolvimento do</a:t>
            </a:r>
            <a:br>
              <a:rPr lang="pt-BR" sz="5400" b="1" dirty="0">
                <a:solidFill>
                  <a:srgbClr val="C00000"/>
                </a:solidFill>
              </a:rPr>
            </a:br>
            <a:r>
              <a:rPr lang="pt-BR" sz="5400" b="1" dirty="0">
                <a:solidFill>
                  <a:srgbClr val="C00000"/>
                </a:solidFill>
              </a:rPr>
              <a:t>sistema urinário</a:t>
            </a:r>
          </a:p>
        </p:txBody>
      </p:sp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F7CDE17-E274-D6F5-36CB-6CFFC6E714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20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5223D1E-7EBE-C563-9CAC-C56F2A5CE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66" y="0"/>
            <a:ext cx="7219541" cy="5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69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FD2579C-C9D8-3B55-A2BA-21EA112C16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21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F6D0E51-CB6B-F042-7D21-B8E7E7244D52}"/>
              </a:ext>
            </a:extLst>
          </p:cNvPr>
          <p:cNvSpPr txBox="1"/>
          <p:nvPr/>
        </p:nvSpPr>
        <p:spPr>
          <a:xfrm>
            <a:off x="852311" y="678924"/>
            <a:ext cx="759742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O rim do feto e do lactente possui uma </a:t>
            </a:r>
            <a:r>
              <a:rPr lang="pt-BR" sz="1600" dirty="0" err="1"/>
              <a:t>superfície</a:t>
            </a:r>
            <a:r>
              <a:rPr lang="pt-BR" sz="1600" dirty="0"/>
              <a:t> externa lobulada que costuma desaparecer durante a </a:t>
            </a:r>
            <a:r>
              <a:rPr lang="pt-BR" sz="1600" dirty="0" err="1"/>
              <a:t>infância</a:t>
            </a:r>
            <a:r>
              <a:rPr lang="pt-BR" sz="1600" dirty="0"/>
              <a:t>, tornando-se lisa. Esses </a:t>
            </a:r>
            <a:r>
              <a:rPr lang="pt-BR" sz="1600" dirty="0" err="1"/>
              <a:t>pseudolóbulos</a:t>
            </a:r>
            <a:r>
              <a:rPr lang="pt-BR" sz="1600" dirty="0"/>
              <a:t>, </a:t>
            </a:r>
            <a:r>
              <a:rPr lang="pt-BR" sz="1600" dirty="0" err="1"/>
              <a:t>fáceis</a:t>
            </a:r>
            <a:r>
              <a:rPr lang="pt-BR" sz="1600" dirty="0"/>
              <a:t> de ver no rim adulto bovino, marcam os limites de cada </a:t>
            </a:r>
            <a:r>
              <a:rPr lang="pt-BR" sz="1600" dirty="0" err="1"/>
              <a:t>mesênquima</a:t>
            </a:r>
            <a:r>
              <a:rPr lang="pt-BR" sz="1600" dirty="0"/>
              <a:t> </a:t>
            </a:r>
            <a:r>
              <a:rPr lang="pt-BR" sz="1600" dirty="0" err="1"/>
              <a:t>metanefrogênico</a:t>
            </a:r>
            <a:r>
              <a:rPr lang="pt-BR" sz="1600" dirty="0"/>
              <a:t> que envolve as primitivas </a:t>
            </a:r>
            <a:r>
              <a:rPr lang="pt-BR" sz="1600" dirty="0" err="1"/>
              <a:t>divisões</a:t>
            </a:r>
            <a:r>
              <a:rPr lang="pt-BR" sz="1600" dirty="0"/>
              <a:t> da </a:t>
            </a:r>
            <a:r>
              <a:rPr lang="pt-BR" sz="1600" dirty="0" err="1"/>
              <a:t>pélvis</a:t>
            </a:r>
            <a:r>
              <a:rPr lang="pt-BR" sz="1600" dirty="0"/>
              <a:t> renal</a:t>
            </a:r>
          </a:p>
          <a:p>
            <a:endParaRPr lang="pt-BR" sz="1600" dirty="0"/>
          </a:p>
          <a:p>
            <a:r>
              <a:rPr lang="pt-BR" sz="1600" dirty="0"/>
              <a:t>Os rins, localizados primitivamente na </a:t>
            </a:r>
            <a:r>
              <a:rPr lang="pt-BR" sz="1600" dirty="0" err="1"/>
              <a:t>pélvis</a:t>
            </a:r>
            <a:r>
              <a:rPr lang="pt-BR" sz="1600" dirty="0"/>
              <a:t>, deslocam-se para o abdome à medida que o </a:t>
            </a:r>
            <a:r>
              <a:rPr lang="pt-BR" sz="1600" dirty="0" err="1"/>
              <a:t>embrião</a:t>
            </a:r>
            <a:r>
              <a:rPr lang="pt-BR" sz="1600" dirty="0"/>
              <a:t> cresce em sentido caudal. Seu hilo, orientado primeiro em sentido ventral, gira 90° para localizar-se na linha </a:t>
            </a:r>
            <a:r>
              <a:rPr lang="pt-BR" sz="1600" dirty="0" err="1"/>
              <a:t>média</a:t>
            </a:r>
            <a:r>
              <a:rPr lang="pt-BR" sz="1600" dirty="0"/>
              <a:t>.</a:t>
            </a:r>
          </a:p>
          <a:p>
            <a:endParaRPr lang="pt-BR" sz="1600" dirty="0"/>
          </a:p>
          <a:p>
            <a:r>
              <a:rPr lang="pt-BR" sz="1600" dirty="0"/>
              <a:t>Desde o terceiro </a:t>
            </a:r>
            <a:r>
              <a:rPr lang="pt-BR" sz="1600" dirty="0" err="1"/>
              <a:t>mês</a:t>
            </a:r>
            <a:r>
              <a:rPr lang="pt-BR" sz="1600" dirty="0"/>
              <a:t> do desenvolvimento </a:t>
            </a:r>
            <a:r>
              <a:rPr lang="pt-BR" sz="1600" dirty="0" err="1"/>
              <a:t>embrionário</a:t>
            </a:r>
            <a:r>
              <a:rPr lang="pt-BR" sz="1600" dirty="0"/>
              <a:t>, a estrutura </a:t>
            </a:r>
            <a:r>
              <a:rPr lang="pt-BR" sz="1600" dirty="0" err="1"/>
              <a:t>histológica</a:t>
            </a:r>
            <a:r>
              <a:rPr lang="pt-BR" sz="1600" dirty="0"/>
              <a:t> do rim é praticamente </a:t>
            </a:r>
            <a:r>
              <a:rPr lang="pt-BR" sz="1600" dirty="0" err="1"/>
              <a:t>idêntica</a:t>
            </a:r>
            <a:r>
              <a:rPr lang="pt-BR" sz="1600" dirty="0"/>
              <a:t> à do adulto, e desde este </a:t>
            </a:r>
            <a:r>
              <a:rPr lang="pt-BR" sz="1600" dirty="0" err="1"/>
              <a:t>estágio</a:t>
            </a:r>
            <a:r>
              <a:rPr lang="pt-BR" sz="1600" dirty="0"/>
              <a:t> </a:t>
            </a:r>
            <a:r>
              <a:rPr lang="pt-BR" sz="1600" dirty="0" err="1"/>
              <a:t>ja</a:t>
            </a:r>
            <a:r>
              <a:rPr lang="pt-BR" sz="1600" dirty="0"/>
              <a:t>́ </a:t>
            </a:r>
            <a:r>
              <a:rPr lang="pt-BR" sz="1600" dirty="0" err="1"/>
              <a:t>começa</a:t>
            </a:r>
            <a:r>
              <a:rPr lang="pt-BR" sz="1600" dirty="0"/>
              <a:t> a funcionar, com </a:t>
            </a:r>
            <a:r>
              <a:rPr lang="pt-BR" sz="1600" dirty="0" err="1"/>
              <a:t>elaboração</a:t>
            </a:r>
            <a:r>
              <a:rPr lang="pt-BR" sz="1600" dirty="0"/>
              <a:t> de urina que passa a fazer parte do </a:t>
            </a:r>
            <a:r>
              <a:rPr lang="pt-BR" sz="1600" dirty="0" err="1"/>
              <a:t>líquido</a:t>
            </a:r>
            <a:r>
              <a:rPr lang="pt-BR" sz="1600" dirty="0"/>
              <a:t> </a:t>
            </a:r>
            <a:r>
              <a:rPr lang="pt-BR" sz="1600" dirty="0" err="1"/>
              <a:t>amniótico</a:t>
            </a:r>
            <a:r>
              <a:rPr lang="pt-BR" sz="1600" dirty="0"/>
              <a:t>.</a:t>
            </a:r>
          </a:p>
          <a:p>
            <a:endParaRPr lang="pt-BR" sz="1600" dirty="0"/>
          </a:p>
          <a:p>
            <a:r>
              <a:rPr lang="pt-BR" sz="1600" dirty="0"/>
              <a:t>A </a:t>
            </a:r>
            <a:r>
              <a:rPr lang="pt-BR" sz="1600" dirty="0" err="1"/>
              <a:t>redução</a:t>
            </a:r>
            <a:r>
              <a:rPr lang="pt-BR" sz="1600" dirty="0"/>
              <a:t> do volume normal do </a:t>
            </a:r>
            <a:r>
              <a:rPr lang="pt-BR" sz="1600" dirty="0" err="1"/>
              <a:t>líquido</a:t>
            </a:r>
            <a:r>
              <a:rPr lang="pt-BR" sz="1600" dirty="0"/>
              <a:t> </a:t>
            </a:r>
            <a:r>
              <a:rPr lang="pt-BR" sz="1600" dirty="0" err="1"/>
              <a:t>amniótico</a:t>
            </a:r>
            <a:r>
              <a:rPr lang="pt-BR" sz="1600" dirty="0"/>
              <a:t> pode indicar uma anomalia nas vias </a:t>
            </a:r>
            <a:r>
              <a:rPr lang="pt-BR" sz="1600" dirty="0" err="1"/>
              <a:t>urinárias</a:t>
            </a:r>
            <a:r>
              <a:rPr lang="pt-BR" sz="1600" dirty="0"/>
              <a:t> do </a:t>
            </a:r>
            <a:r>
              <a:rPr lang="pt-BR" sz="1600" dirty="0" err="1"/>
              <a:t>embrião</a:t>
            </a:r>
            <a:r>
              <a:rPr lang="pt-B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760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24BCCE7-1EAD-E4D5-AD75-AA1C7CECF9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22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8AE4100-986F-40E1-3209-C421D03BA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38"/>
          <a:stretch/>
        </p:blipFill>
        <p:spPr>
          <a:xfrm>
            <a:off x="821024" y="326381"/>
            <a:ext cx="7032152" cy="44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24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DF936BD-3EE9-C593-1836-931680C093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23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1A6304F-ABBE-437F-3134-923980E52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68" y="215213"/>
            <a:ext cx="5225287" cy="476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2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F180866-A728-2ED7-1183-3940493E57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24</a:t>
            </a:fld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2304CA-0157-7067-D91A-63FF8AF1A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5" y="1033727"/>
            <a:ext cx="7977298" cy="307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338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0030E5B-241D-5D18-7BCA-7597D6B188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4000" dirty="0">
                <a:solidFill>
                  <a:schemeClr val="accent6">
                    <a:lumMod val="75000"/>
                  </a:schemeClr>
                </a:solidFill>
              </a:rPr>
              <a:t>Dúvidas?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FFC1BA3-9C5F-97AF-122F-345A91BBB5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02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961518B-2710-2193-0119-BF280BDB38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398476B-7DA5-157B-DF21-E300B1519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19"/>
          <a:stretch/>
        </p:blipFill>
        <p:spPr>
          <a:xfrm>
            <a:off x="1298550" y="135756"/>
            <a:ext cx="6546900" cy="500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8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BF0BEDA-78BE-82C7-B50C-F752E633FD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AE6241-119F-1242-EC7B-333633D8D447}"/>
              </a:ext>
            </a:extLst>
          </p:cNvPr>
          <p:cNvSpPr txBox="1"/>
          <p:nvPr/>
        </p:nvSpPr>
        <p:spPr>
          <a:xfrm>
            <a:off x="1350433" y="309592"/>
            <a:ext cx="754521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O sistema urinário se desenvolve a partir da mesoderme</a:t>
            </a:r>
          </a:p>
          <a:p>
            <a:r>
              <a:rPr lang="pt-BR" sz="1800" dirty="0"/>
              <a:t>intermediaria, localizado entre a mesoderme para-axial</a:t>
            </a:r>
          </a:p>
          <a:p>
            <a:r>
              <a:rPr lang="pt-BR" sz="1800" dirty="0"/>
              <a:t>somítica e a mesoderme lateral.</a:t>
            </a:r>
          </a:p>
          <a:p>
            <a:endParaRPr lang="pt-BR" sz="1800" dirty="0"/>
          </a:p>
          <a:p>
            <a:r>
              <a:rPr lang="pt-BR" sz="1800" dirty="0"/>
              <a:t>• Durante o dobramento do embrião, a </a:t>
            </a:r>
            <a:r>
              <a:rPr lang="pt-BR" sz="1800" dirty="0" err="1"/>
              <a:t>porção</a:t>
            </a:r>
            <a:r>
              <a:rPr lang="pt-BR" sz="1800" dirty="0"/>
              <a:t> </a:t>
            </a:r>
            <a:r>
              <a:rPr lang="pt-BR" sz="1800" dirty="0" err="1"/>
              <a:t>intermediária</a:t>
            </a:r>
            <a:endParaRPr lang="pt-BR" sz="1800" dirty="0"/>
          </a:p>
          <a:p>
            <a:r>
              <a:rPr lang="pt-BR" sz="1800" dirty="0"/>
              <a:t>da mesoderme se desloca centralmente, separa-se dos</a:t>
            </a:r>
          </a:p>
          <a:p>
            <a:r>
              <a:rPr lang="pt-BR" sz="1800" dirty="0"/>
              <a:t>somitos e forma os </a:t>
            </a:r>
            <a:r>
              <a:rPr lang="pt-BR" sz="1800" dirty="0" err="1"/>
              <a:t>cordões</a:t>
            </a:r>
            <a:r>
              <a:rPr lang="pt-BR" sz="1800" dirty="0"/>
              <a:t> </a:t>
            </a:r>
            <a:r>
              <a:rPr lang="pt-BR" sz="1800" dirty="0" err="1"/>
              <a:t>nefrogênicos</a:t>
            </a:r>
            <a:r>
              <a:rPr lang="pt-BR" sz="1800" dirty="0"/>
              <a:t>.</a:t>
            </a:r>
          </a:p>
          <a:p>
            <a:endParaRPr lang="pt-BR" sz="1800" dirty="0"/>
          </a:p>
          <a:p>
            <a:r>
              <a:rPr lang="pt-BR" sz="1800" dirty="0"/>
              <a:t>• O desenvolvimento desses </a:t>
            </a:r>
            <a:r>
              <a:rPr lang="pt-BR" sz="1800" dirty="0" err="1"/>
              <a:t>cordões</a:t>
            </a:r>
            <a:r>
              <a:rPr lang="pt-BR" sz="1800" dirty="0"/>
              <a:t> de ambos os lados da</a:t>
            </a:r>
          </a:p>
          <a:p>
            <a:r>
              <a:rPr lang="pt-BR" sz="1800" dirty="0"/>
              <a:t>linha </a:t>
            </a:r>
            <a:r>
              <a:rPr lang="pt-BR" sz="1800" dirty="0" err="1"/>
              <a:t>média</a:t>
            </a:r>
            <a:r>
              <a:rPr lang="pt-BR" sz="1800" dirty="0"/>
              <a:t> origina as cristas urogenitais, na forma de</a:t>
            </a:r>
          </a:p>
          <a:p>
            <a:r>
              <a:rPr lang="pt-BR" sz="1800" dirty="0"/>
              <a:t>relevos longitudinais da parede dorsal do celoma</a:t>
            </a:r>
          </a:p>
          <a:p>
            <a:endParaRPr lang="pt-BR" sz="1800" dirty="0"/>
          </a:p>
          <a:p>
            <a:r>
              <a:rPr lang="pt-BR" sz="1800" dirty="0"/>
              <a:t>• Da mesma forma que a mesoderme </a:t>
            </a:r>
            <a:r>
              <a:rPr lang="pt-BR" sz="1800" dirty="0" err="1"/>
              <a:t>somítica</a:t>
            </a:r>
            <a:r>
              <a:rPr lang="pt-BR" sz="1800" dirty="0"/>
              <a:t>, em cada </a:t>
            </a:r>
            <a:r>
              <a:rPr lang="pt-BR" sz="1800" dirty="0" err="1"/>
              <a:t>cordão</a:t>
            </a:r>
            <a:r>
              <a:rPr lang="pt-BR" sz="1800" dirty="0"/>
              <a:t> </a:t>
            </a:r>
            <a:r>
              <a:rPr lang="pt-BR" sz="1800" dirty="0" err="1"/>
              <a:t>nefrogênico</a:t>
            </a:r>
            <a:r>
              <a:rPr lang="pt-BR" sz="1800" dirty="0"/>
              <a:t> ocorre um processo de </a:t>
            </a:r>
            <a:r>
              <a:rPr lang="pt-BR" sz="1800" dirty="0" err="1"/>
              <a:t>segmentação</a:t>
            </a:r>
            <a:r>
              <a:rPr lang="pt-BR" sz="1800" dirty="0"/>
              <a:t>, que</a:t>
            </a:r>
          </a:p>
          <a:p>
            <a:r>
              <a:rPr lang="pt-BR" sz="1800" dirty="0"/>
              <a:t>dá origem aos </a:t>
            </a:r>
            <a:r>
              <a:rPr lang="pt-BR" sz="1800" dirty="0" err="1"/>
              <a:t>nefrótomos</a:t>
            </a:r>
            <a:r>
              <a:rPr lang="pt-BR" sz="1800" dirty="0"/>
              <a:t>, sobretudo em sua extremidade</a:t>
            </a:r>
          </a:p>
          <a:p>
            <a:r>
              <a:rPr lang="pt-BR" sz="1800" dirty="0" err="1"/>
              <a:t>cefálica</a:t>
            </a:r>
            <a:r>
              <a:rPr lang="pt-B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714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8F2C237-8D34-5E93-036C-2D12D045F3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8BE4CBD-DA7B-75B7-392D-4943307D3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433" y="0"/>
            <a:ext cx="46071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19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6B95360-5118-93E9-886E-06457320DC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CF7095D-0A6B-3AFB-FA2D-7DAFC5EC63A7}"/>
              </a:ext>
            </a:extLst>
          </p:cNvPr>
          <p:cNvSpPr txBox="1"/>
          <p:nvPr/>
        </p:nvSpPr>
        <p:spPr>
          <a:xfrm>
            <a:off x="1876778" y="303312"/>
            <a:ext cx="4746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</a:rPr>
              <a:t>Desenvolvimento do rim e do ureter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E8281A3-64F0-521D-D68D-97118B51B5D3}"/>
              </a:ext>
            </a:extLst>
          </p:cNvPr>
          <p:cNvSpPr txBox="1"/>
          <p:nvPr/>
        </p:nvSpPr>
        <p:spPr>
          <a:xfrm>
            <a:off x="1188155" y="1419473"/>
            <a:ext cx="595771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O desenvolvimento do </a:t>
            </a:r>
            <a:r>
              <a:rPr lang="pt-BR" sz="2000" dirty="0" err="1"/>
              <a:t>órgão</a:t>
            </a:r>
            <a:r>
              <a:rPr lang="pt-BR" sz="2000" dirty="0"/>
              <a:t> central do sistema </a:t>
            </a:r>
            <a:r>
              <a:rPr lang="pt-BR" sz="2000" dirty="0" err="1"/>
              <a:t>urinário</a:t>
            </a:r>
            <a:r>
              <a:rPr lang="pt-BR" sz="2000" dirty="0"/>
              <a:t> humano progride ao longo de </a:t>
            </a:r>
            <a:r>
              <a:rPr lang="pt-BR" sz="2000" dirty="0" err="1"/>
              <a:t>três</a:t>
            </a:r>
            <a:r>
              <a:rPr lang="pt-BR" sz="2000" dirty="0"/>
              <a:t> etapas de complexidade crescente: </a:t>
            </a:r>
            <a:r>
              <a:rPr lang="pt-BR" sz="2000" dirty="0" err="1"/>
              <a:t>pronefro</a:t>
            </a:r>
            <a:r>
              <a:rPr lang="pt-BR" sz="2000" dirty="0"/>
              <a:t>, mesonefro e </a:t>
            </a:r>
            <a:r>
              <a:rPr lang="pt-BR" sz="2000" dirty="0" err="1"/>
              <a:t>metanefro</a:t>
            </a:r>
            <a:r>
              <a:rPr lang="pt-BR" sz="2000" dirty="0"/>
              <a:t>.</a:t>
            </a:r>
          </a:p>
          <a:p>
            <a:endParaRPr lang="pt-BR" sz="2000" dirty="0"/>
          </a:p>
          <a:p>
            <a:r>
              <a:rPr lang="pt-BR" sz="2000" dirty="0"/>
              <a:t>Destas, as duas primeiras </a:t>
            </a:r>
            <a:r>
              <a:rPr lang="pt-BR" sz="2000" dirty="0" err="1"/>
              <a:t>são</a:t>
            </a:r>
            <a:r>
              <a:rPr lang="pt-BR" sz="2000" dirty="0"/>
              <a:t> </a:t>
            </a:r>
            <a:r>
              <a:rPr lang="pt-BR" sz="2000" dirty="0" err="1"/>
              <a:t>transitórias</a:t>
            </a:r>
            <a:r>
              <a:rPr lang="pt-BR" sz="2000" dirty="0"/>
              <a:t> e a terceira dá lugar à sua </a:t>
            </a:r>
            <a:r>
              <a:rPr lang="pt-BR" sz="2000" dirty="0" err="1"/>
              <a:t>formação</a:t>
            </a:r>
            <a:r>
              <a:rPr lang="pt-BR" sz="2000" dirty="0"/>
              <a:t> definitiva.</a:t>
            </a:r>
          </a:p>
          <a:p>
            <a:endParaRPr lang="pt-BR" sz="2000" dirty="0"/>
          </a:p>
          <a:p>
            <a:r>
              <a:rPr lang="pt-BR" sz="2000" dirty="0"/>
              <a:t>Estas etapas </a:t>
            </a:r>
            <a:r>
              <a:rPr lang="pt-BR" sz="2000" dirty="0" err="1"/>
              <a:t>avançam</a:t>
            </a:r>
            <a:r>
              <a:rPr lang="pt-BR" sz="2000" dirty="0"/>
              <a:t> da </a:t>
            </a:r>
            <a:r>
              <a:rPr lang="pt-BR" sz="2000" dirty="0" err="1"/>
              <a:t>região</a:t>
            </a:r>
            <a:r>
              <a:rPr lang="pt-BR" sz="2000" dirty="0"/>
              <a:t> </a:t>
            </a:r>
            <a:r>
              <a:rPr lang="pt-BR" sz="2000" dirty="0" err="1"/>
              <a:t>cefálica</a:t>
            </a:r>
            <a:r>
              <a:rPr lang="pt-BR" sz="2000" dirty="0"/>
              <a:t> para a caudal, a partir da </a:t>
            </a:r>
            <a:r>
              <a:rPr lang="pt-BR" sz="2000" dirty="0" err="1"/>
              <a:t>porção</a:t>
            </a:r>
            <a:r>
              <a:rPr lang="pt-BR" sz="2000" dirty="0"/>
              <a:t> correspondente do </a:t>
            </a:r>
            <a:r>
              <a:rPr lang="pt-BR" sz="2000" dirty="0" err="1"/>
              <a:t>cordão</a:t>
            </a:r>
            <a:r>
              <a:rPr lang="pt-BR" sz="2000" dirty="0"/>
              <a:t> </a:t>
            </a:r>
            <a:r>
              <a:rPr lang="pt-BR" sz="2000" dirty="0" err="1"/>
              <a:t>nefrogênico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201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3D922A8-FBEA-FE37-ED26-F1663700F6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A5A7DBD-160F-0EEE-618E-70FEBA7BC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692"/>
          <a:stretch/>
        </p:blipFill>
        <p:spPr>
          <a:xfrm>
            <a:off x="586523" y="587021"/>
            <a:ext cx="8143251" cy="367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66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6242237-4626-FC07-E225-F59880BD32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8D101DB-7E9F-3B5E-D7E1-87884B5C2F1F}"/>
              </a:ext>
            </a:extLst>
          </p:cNvPr>
          <p:cNvSpPr txBox="1"/>
          <p:nvPr/>
        </p:nvSpPr>
        <p:spPr>
          <a:xfrm>
            <a:off x="1842912" y="167846"/>
            <a:ext cx="4746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 err="1">
                <a:solidFill>
                  <a:schemeClr val="accent4"/>
                </a:solidFill>
              </a:rPr>
              <a:t>Pronefro</a:t>
            </a:r>
            <a:endParaRPr lang="pt-BR" sz="2400" b="1" dirty="0">
              <a:solidFill>
                <a:schemeClr val="accent4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F63680C-F12F-F3FD-4CB4-D3BF64A2C3B8}"/>
              </a:ext>
            </a:extLst>
          </p:cNvPr>
          <p:cNvSpPr txBox="1"/>
          <p:nvPr/>
        </p:nvSpPr>
        <p:spPr>
          <a:xfrm>
            <a:off x="1205744" y="1054536"/>
            <a:ext cx="720231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É um </a:t>
            </a:r>
            <a:r>
              <a:rPr lang="pt-BR" sz="2000" dirty="0" err="1"/>
              <a:t>esboço</a:t>
            </a:r>
            <a:r>
              <a:rPr lang="pt-BR" sz="2000" dirty="0"/>
              <a:t> do aparelho excretor, segmentado (</a:t>
            </a:r>
            <a:r>
              <a:rPr lang="pt-BR" sz="2000" dirty="0" err="1"/>
              <a:t>nefrótomos</a:t>
            </a:r>
            <a:r>
              <a:rPr lang="pt-BR" sz="2000" dirty="0"/>
              <a:t>) e </a:t>
            </a:r>
            <a:r>
              <a:rPr lang="pt-BR" sz="2000" dirty="0" err="1"/>
              <a:t>transitório</a:t>
            </a:r>
            <a:r>
              <a:rPr lang="pt-BR" sz="2000" dirty="0"/>
              <a:t> na </a:t>
            </a:r>
            <a:r>
              <a:rPr lang="pt-BR" sz="2000" dirty="0" err="1"/>
              <a:t>espécie</a:t>
            </a:r>
            <a:r>
              <a:rPr lang="pt-BR" sz="2000" dirty="0"/>
              <a:t> humana, situado na </a:t>
            </a:r>
            <a:r>
              <a:rPr lang="pt-BR" sz="2000" dirty="0" err="1"/>
              <a:t>região</a:t>
            </a:r>
            <a:r>
              <a:rPr lang="pt-BR" sz="2000" dirty="0"/>
              <a:t> </a:t>
            </a:r>
            <a:r>
              <a:rPr lang="pt-BR" sz="2000" dirty="0" err="1"/>
              <a:t>torácica</a:t>
            </a:r>
            <a:r>
              <a:rPr lang="pt-BR" sz="2000" dirty="0"/>
              <a:t> do </a:t>
            </a:r>
            <a:r>
              <a:rPr lang="pt-BR" sz="2000" dirty="0" err="1"/>
              <a:t>embrião</a:t>
            </a:r>
            <a:r>
              <a:rPr lang="pt-BR" sz="2000" dirty="0"/>
              <a:t>.</a:t>
            </a:r>
          </a:p>
          <a:p>
            <a:endParaRPr lang="pt-BR" sz="2000" dirty="0"/>
          </a:p>
          <a:p>
            <a:r>
              <a:rPr lang="pt-BR" sz="2000" dirty="0"/>
              <a:t>•Aparece ao final da terceira semana e involui ao final da quarta.</a:t>
            </a:r>
          </a:p>
          <a:p>
            <a:endParaRPr lang="pt-BR" sz="2000" dirty="0"/>
          </a:p>
          <a:p>
            <a:r>
              <a:rPr lang="pt-BR" sz="2000" dirty="0"/>
              <a:t>•Cada </a:t>
            </a:r>
            <a:r>
              <a:rPr lang="pt-BR" sz="2000" dirty="0" err="1"/>
              <a:t>nefrótomo</a:t>
            </a:r>
            <a:r>
              <a:rPr lang="pt-BR" sz="2000" dirty="0"/>
              <a:t> se transforma em uma </a:t>
            </a:r>
            <a:r>
              <a:rPr lang="pt-BR" sz="2000" dirty="0" err="1"/>
              <a:t>vesícula</a:t>
            </a:r>
            <a:r>
              <a:rPr lang="pt-BR" sz="2000" dirty="0"/>
              <a:t> alongada e desemboca em um canal coletor que se dirige para a cloaca.</a:t>
            </a:r>
          </a:p>
          <a:p>
            <a:endParaRPr lang="pt-BR" sz="2000" dirty="0"/>
          </a:p>
          <a:p>
            <a:r>
              <a:rPr lang="pt-BR" sz="2000" dirty="0"/>
              <a:t>•Este primitivo sistema excretor desaparece de forma gradual e precoce.</a:t>
            </a:r>
          </a:p>
        </p:txBody>
      </p:sp>
    </p:spTree>
    <p:extLst>
      <p:ext uri="{BB962C8B-B14F-4D97-AF65-F5344CB8AC3E}">
        <p14:creationId xmlns:p14="http://schemas.microsoft.com/office/powerpoint/2010/main" val="264238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6242237-4626-FC07-E225-F59880BD32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8D101DB-7E9F-3B5E-D7E1-87884B5C2F1F}"/>
              </a:ext>
            </a:extLst>
          </p:cNvPr>
          <p:cNvSpPr txBox="1"/>
          <p:nvPr/>
        </p:nvSpPr>
        <p:spPr>
          <a:xfrm>
            <a:off x="1842912" y="167846"/>
            <a:ext cx="4746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 err="1">
                <a:solidFill>
                  <a:schemeClr val="accent4"/>
                </a:solidFill>
              </a:rPr>
              <a:t>Pronefro</a:t>
            </a:r>
            <a:endParaRPr lang="pt-BR" sz="2400" b="1" dirty="0">
              <a:solidFill>
                <a:schemeClr val="accent4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CF54EC4-A6C7-1EA6-ADE9-D283B75E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412" y="816036"/>
            <a:ext cx="4746975" cy="415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63796"/>
      </p:ext>
    </p:extLst>
  </p:cSld>
  <p:clrMapOvr>
    <a:masterClrMapping/>
  </p:clrMapOvr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936</Words>
  <Application>Microsoft Office PowerPoint</Application>
  <PresentationFormat>Apresentação na tela (16:9)</PresentationFormat>
  <Paragraphs>98</Paragraphs>
  <Slides>25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Nixie One</vt:lpstr>
      <vt:lpstr>Varela Round</vt:lpstr>
      <vt:lpstr>Arial</vt:lpstr>
      <vt:lpstr>Microsoft Sans Serif</vt:lpstr>
      <vt:lpstr>Puck template</vt:lpstr>
      <vt:lpstr>Embriologia</vt:lpstr>
      <vt:lpstr>Desenvolvimento do sistema urinário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Embriologia</dc:title>
  <cp:lastModifiedBy>Giuliano Barros</cp:lastModifiedBy>
  <cp:revision>16</cp:revision>
  <dcterms:modified xsi:type="dcterms:W3CDTF">2022-12-05T14:21:33Z</dcterms:modified>
</cp:coreProperties>
</file>