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26" r:id="rId2"/>
    <p:sldId id="427" r:id="rId3"/>
    <p:sldId id="428" r:id="rId4"/>
    <p:sldId id="429" r:id="rId5"/>
    <p:sldId id="430" r:id="rId6"/>
    <p:sldId id="431" r:id="rId7"/>
    <p:sldId id="432" r:id="rId8"/>
    <p:sldId id="434" r:id="rId9"/>
    <p:sldId id="435" r:id="rId10"/>
    <p:sldId id="433" r:id="rId11"/>
    <p:sldId id="436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15" autoAdjust="0"/>
    <p:restoredTop sz="94660"/>
  </p:normalViewPr>
  <p:slideViewPr>
    <p:cSldViewPr>
      <p:cViewPr varScale="1">
        <p:scale>
          <a:sx n="69" d="100"/>
          <a:sy n="69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ACF47-9F09-4B27-93BC-4ABCF9BE4BF2}" type="datetimeFigureOut">
              <a:rPr lang="pt-BR" smtClean="0"/>
              <a:t>02/10/2012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30E9D-F692-4802-8DEA-0B213BFB6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602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84899-4993-4B8E-8C65-CC4CEE3A7448}" type="datetimeFigureOut">
              <a:rPr lang="pt-BR" smtClean="0"/>
              <a:t>02/10/2012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C4A6-A154-4F15-A7F2-298BC7ACAE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1772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84899-4993-4B8E-8C65-CC4CEE3A7448}" type="datetimeFigureOut">
              <a:rPr lang="pt-BR" smtClean="0"/>
              <a:t>02/10/2012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C4A6-A154-4F15-A7F2-298BC7ACAE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9663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84899-4993-4B8E-8C65-CC4CEE3A7448}" type="datetimeFigureOut">
              <a:rPr lang="pt-BR" smtClean="0"/>
              <a:t>02/10/2012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C4A6-A154-4F15-A7F2-298BC7ACAE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04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84899-4993-4B8E-8C65-CC4CEE3A7448}" type="datetimeFigureOut">
              <a:rPr lang="pt-BR" smtClean="0"/>
              <a:t>02/10/2012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C4A6-A154-4F15-A7F2-298BC7ACAE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608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84899-4993-4B8E-8C65-CC4CEE3A7448}" type="datetimeFigureOut">
              <a:rPr lang="pt-BR" smtClean="0"/>
              <a:t>02/10/2012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C4A6-A154-4F15-A7F2-298BC7ACAE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2642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84899-4993-4B8E-8C65-CC4CEE3A7448}" type="datetimeFigureOut">
              <a:rPr lang="pt-BR" smtClean="0"/>
              <a:t>02/10/2012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C4A6-A154-4F15-A7F2-298BC7ACAE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4521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84899-4993-4B8E-8C65-CC4CEE3A7448}" type="datetimeFigureOut">
              <a:rPr lang="pt-BR" smtClean="0"/>
              <a:t>02/10/2012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C4A6-A154-4F15-A7F2-298BC7ACAE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0446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84899-4993-4B8E-8C65-CC4CEE3A7448}" type="datetimeFigureOut">
              <a:rPr lang="pt-BR" smtClean="0"/>
              <a:t>02/10/2012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C4A6-A154-4F15-A7F2-298BC7ACAE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6408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84899-4993-4B8E-8C65-CC4CEE3A7448}" type="datetimeFigureOut">
              <a:rPr lang="pt-BR" smtClean="0"/>
              <a:t>02/10/2012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C4A6-A154-4F15-A7F2-298BC7ACAE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1953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84899-4993-4B8E-8C65-CC4CEE3A7448}" type="datetimeFigureOut">
              <a:rPr lang="pt-BR" smtClean="0"/>
              <a:t>02/10/2012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C4A6-A154-4F15-A7F2-298BC7ACAE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1061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84899-4993-4B8E-8C65-CC4CEE3A7448}" type="datetimeFigureOut">
              <a:rPr lang="pt-BR" smtClean="0"/>
              <a:t>02/10/2012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C4A6-A154-4F15-A7F2-298BC7ACAE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5037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84899-4993-4B8E-8C65-CC4CEE3A7448}" type="datetimeFigureOut">
              <a:rPr lang="pt-BR" smtClean="0"/>
              <a:t>02/10/2012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CC4A6-A154-4F15-A7F2-298BC7ACAE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2675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idea.int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afrobarometer.org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afrobarometer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src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ilr.cornell.edu/library/research/subjectGuides/laborUnionsInternet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ec.europa.eu/public_opinion/index_en.ht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cspp.strath.ac.uk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socialcapitalresearch.com/references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latinobarometro.org/latino/latinobarometro.jsp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latinobarometro.org/latino/latinobarometro.jsp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latinobarometro.org/latino/latinobarometro.js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1600" b="1" u="sng" dirty="0" smtClean="0">
                <a:latin typeface="Arial" pitchFamily="34" charset="0"/>
                <a:cs typeface="Arial" pitchFamily="34" charset="0"/>
              </a:rPr>
              <a:t>IDEA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| The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International Institute for Democracy and Electoral Assistance 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/>
            </a:r>
            <a:br>
              <a:rPr lang="pt-BR" sz="1600" dirty="0">
                <a:latin typeface="Arial" pitchFamily="34" charset="0"/>
                <a:cs typeface="Arial" pitchFamily="34" charset="0"/>
              </a:rPr>
            </a:br>
            <a:r>
              <a:rPr lang="pt-BR" sz="1600" u="sng" dirty="0">
                <a:latin typeface="Arial" pitchFamily="34" charset="0"/>
                <a:cs typeface="Arial" pitchFamily="34" charset="0"/>
                <a:hlinkClick r:id="rId2"/>
              </a:rPr>
              <a:t>http://www.idea.int</a:t>
            </a:r>
            <a:r>
              <a:rPr lang="pt-BR" sz="1600" u="sng" dirty="0" smtClean="0">
                <a:latin typeface="Arial" pitchFamily="34" charset="0"/>
                <a:cs typeface="Arial" pitchFamily="34" charset="0"/>
                <a:hlinkClick r:id="rId2"/>
              </a:rPr>
              <a:t>/</a:t>
            </a:r>
            <a:r>
              <a:rPr lang="pt-BR" sz="16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1600" dirty="0" smtClean="0">
                <a:latin typeface="Arial" pitchFamily="34" charset="0"/>
                <a:cs typeface="Arial" pitchFamily="34" charset="0"/>
              </a:rPr>
              <a:t>Instituto </a:t>
            </a:r>
            <a:r>
              <a:rPr lang="pt-PT" sz="1600" dirty="0">
                <a:latin typeface="Arial" pitchFamily="34" charset="0"/>
                <a:cs typeface="Arial" pitchFamily="34" charset="0"/>
              </a:rPr>
              <a:t>Internacional pela Democracia e a Assistência Eleitoral (dados e informações sobre os resultados eleitorais)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/>
            </a:r>
            <a:br>
              <a:rPr lang="pt-BR" sz="1600" dirty="0">
                <a:latin typeface="Arial" pitchFamily="34" charset="0"/>
                <a:cs typeface="Arial" pitchFamily="34" charset="0"/>
              </a:rPr>
            </a:b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7848872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368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t-BR" sz="1800" b="1" u="sng" dirty="0" err="1" smtClean="0">
                <a:latin typeface="Arial" pitchFamily="34" charset="0"/>
                <a:cs typeface="Arial" pitchFamily="34" charset="0"/>
              </a:rPr>
              <a:t>AfroBaromete</a:t>
            </a:r>
            <a:r>
              <a:rPr lang="pt-BR" sz="1800" dirty="0" err="1" smtClean="0">
                <a:latin typeface="Arial" pitchFamily="34" charset="0"/>
                <a:cs typeface="Arial" pitchFamily="34" charset="0"/>
              </a:rPr>
              <a:t>r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 | Pesquisa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, através de questionários, os valores dos povos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africanos | </a:t>
            </a:r>
            <a:r>
              <a:rPr lang="pt-BR" sz="1800" u="sng" dirty="0" smtClean="0">
                <a:latin typeface="Arial" pitchFamily="34" charset="0"/>
                <a:cs typeface="Arial" pitchFamily="34" charset="0"/>
                <a:hlinkClick r:id="rId2"/>
              </a:rPr>
              <a:t>http</a:t>
            </a:r>
            <a:r>
              <a:rPr lang="pt-BR" sz="1800" u="sng" dirty="0">
                <a:latin typeface="Arial" pitchFamily="34" charset="0"/>
                <a:cs typeface="Arial" pitchFamily="34" charset="0"/>
                <a:hlinkClick r:id="rId2"/>
              </a:rPr>
              <a:t>://www.afrobarometer.org</a:t>
            </a:r>
            <a:r>
              <a:rPr lang="pt-BR" sz="1800" u="sng" dirty="0" smtClean="0">
                <a:latin typeface="Arial" pitchFamily="34" charset="0"/>
                <a:cs typeface="Arial" pitchFamily="34" charset="0"/>
                <a:hlinkClick r:id="rId2"/>
              </a:rPr>
              <a:t>/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7920880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217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t-BR" sz="1800" b="1" u="sng" dirty="0" err="1" smtClean="0">
                <a:latin typeface="Arial" pitchFamily="34" charset="0"/>
                <a:cs typeface="Arial" pitchFamily="34" charset="0"/>
              </a:rPr>
              <a:t>AfroBaromete</a:t>
            </a:r>
            <a:r>
              <a:rPr lang="pt-BR" sz="1800" dirty="0" err="1" smtClean="0">
                <a:latin typeface="Arial" pitchFamily="34" charset="0"/>
                <a:cs typeface="Arial" pitchFamily="34" charset="0"/>
              </a:rPr>
              <a:t>r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 | Pesquisa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, através de questionários, os valores dos povos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africanos | </a:t>
            </a:r>
            <a:r>
              <a:rPr lang="pt-BR" sz="1800" u="sng" dirty="0" smtClean="0">
                <a:latin typeface="Arial" pitchFamily="34" charset="0"/>
                <a:cs typeface="Arial" pitchFamily="34" charset="0"/>
                <a:hlinkClick r:id="rId2"/>
              </a:rPr>
              <a:t>http</a:t>
            </a:r>
            <a:r>
              <a:rPr lang="pt-BR" sz="1800" u="sng" dirty="0">
                <a:latin typeface="Arial" pitchFamily="34" charset="0"/>
                <a:cs typeface="Arial" pitchFamily="34" charset="0"/>
                <a:hlinkClick r:id="rId2"/>
              </a:rPr>
              <a:t>://www.afrobarometer.org</a:t>
            </a:r>
            <a:r>
              <a:rPr lang="pt-BR" sz="1800" u="sng" dirty="0" smtClean="0">
                <a:latin typeface="Arial" pitchFamily="34" charset="0"/>
                <a:cs typeface="Arial" pitchFamily="34" charset="0"/>
                <a:hlinkClick r:id="rId2"/>
              </a:rPr>
              <a:t>/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8496944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161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1600" b="1" dirty="0">
                <a:latin typeface="Arial" pitchFamily="34" charset="0"/>
                <a:cs typeface="Arial" pitchFamily="34" charset="0"/>
              </a:rPr>
              <a:t>Social Science Research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Council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| </a:t>
            </a:r>
            <a:r>
              <a:rPr lang="pt-PT" sz="1600" dirty="0" smtClean="0">
                <a:latin typeface="Arial" pitchFamily="34" charset="0"/>
                <a:cs typeface="Arial" pitchFamily="34" charset="0"/>
              </a:rPr>
              <a:t>È </a:t>
            </a:r>
            <a:r>
              <a:rPr lang="pt-PT" sz="1600" dirty="0">
                <a:latin typeface="Arial" pitchFamily="34" charset="0"/>
                <a:cs typeface="Arial" pitchFamily="34" charset="0"/>
              </a:rPr>
              <a:t>o portal de um grupo de pesquisa no âmbito das ciências sociais. Uma área do site é dedicada ao programa de pesquisa sobre a participação dos jovens</a:t>
            </a:r>
            <a:r>
              <a:rPr lang="pt-PT" sz="1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600" u="sng" dirty="0" smtClean="0">
                <a:latin typeface="Arial" pitchFamily="34" charset="0"/>
                <a:cs typeface="Arial" pitchFamily="34" charset="0"/>
                <a:hlinkClick r:id="rId2"/>
              </a:rPr>
              <a:t>http://www.ssrc.org/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280920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320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t-PT" sz="1600" b="1" u="sng" dirty="0">
                <a:latin typeface="Arial" pitchFamily="34" charset="0"/>
                <a:cs typeface="Arial" pitchFamily="34" charset="0"/>
              </a:rPr>
              <a:t>Sindicatos na </a:t>
            </a:r>
            <a:r>
              <a:rPr lang="pt-PT" sz="1600" b="1" u="sng" dirty="0" smtClean="0">
                <a:latin typeface="Arial" pitchFamily="34" charset="0"/>
                <a:cs typeface="Arial" pitchFamily="34" charset="0"/>
              </a:rPr>
              <a:t>internet</a:t>
            </a:r>
            <a:r>
              <a:rPr lang="pt-PT" sz="1600" dirty="0" smtClean="0">
                <a:latin typeface="Arial" pitchFamily="34" charset="0"/>
                <a:cs typeface="Arial" pitchFamily="34" charset="0"/>
              </a:rPr>
              <a:t> | Editado </a:t>
            </a:r>
            <a:r>
              <a:rPr lang="pt-PT" sz="1600" dirty="0">
                <a:latin typeface="Arial" pitchFamily="34" charset="0"/>
                <a:cs typeface="Arial" pitchFamily="34" charset="0"/>
              </a:rPr>
              <a:t>pela Universidade de Cornell, é possível encontrar links para muitos sindicatos, dos EUA e internacionais.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/>
            </a:r>
            <a:br>
              <a:rPr lang="pt-BR" sz="1600" dirty="0">
                <a:latin typeface="Arial" pitchFamily="34" charset="0"/>
                <a:cs typeface="Arial" pitchFamily="34" charset="0"/>
              </a:rPr>
            </a:br>
            <a:r>
              <a:rPr lang="pt-BR" sz="1600" u="sng" dirty="0">
                <a:latin typeface="Arial" pitchFamily="34" charset="0"/>
                <a:cs typeface="Arial" pitchFamily="34" charset="0"/>
                <a:hlinkClick r:id="rId2"/>
              </a:rPr>
              <a:t>http://</a:t>
            </a:r>
            <a:r>
              <a:rPr lang="pt-BR" sz="1600" u="sng" dirty="0" smtClean="0">
                <a:latin typeface="Arial" pitchFamily="34" charset="0"/>
                <a:cs typeface="Arial" pitchFamily="34" charset="0"/>
                <a:hlinkClick r:id="rId2"/>
              </a:rPr>
              <a:t>www.ilr.cornell.edu/library/research/subjectGuides/laborUnionsInternet.html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136904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48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t-PT" sz="1600" b="1" u="sng" dirty="0" smtClean="0">
                <a:latin typeface="Arial" pitchFamily="34" charset="0"/>
                <a:cs typeface="Arial" pitchFamily="34" charset="0"/>
              </a:rPr>
              <a:t>Eurobarómetro</a:t>
            </a:r>
            <a:r>
              <a:rPr lang="pt-PT" sz="1600" dirty="0" smtClean="0">
                <a:latin typeface="Arial" pitchFamily="34" charset="0"/>
                <a:cs typeface="Arial" pitchFamily="34" charset="0"/>
              </a:rPr>
              <a:t> | A </a:t>
            </a:r>
            <a:r>
              <a:rPr lang="pt-PT" sz="1600" dirty="0">
                <a:latin typeface="Arial" pitchFamily="34" charset="0"/>
                <a:cs typeface="Arial" pitchFamily="34" charset="0"/>
              </a:rPr>
              <a:t>partir de 1973, a Comissão Europeia </a:t>
            </a:r>
            <a:r>
              <a:rPr lang="pt-PT" sz="1600" dirty="0" smtClean="0">
                <a:latin typeface="Arial" pitchFamily="34" charset="0"/>
                <a:cs typeface="Arial" pitchFamily="34" charset="0"/>
              </a:rPr>
              <a:t>estuda </a:t>
            </a:r>
            <a:r>
              <a:rPr lang="pt-PT" sz="1600" dirty="0">
                <a:latin typeface="Arial" pitchFamily="34" charset="0"/>
                <a:cs typeface="Arial" pitchFamily="34" charset="0"/>
              </a:rPr>
              <a:t>a evolução e as mudanças na opinião pública dos cidadãos dos </a:t>
            </a:r>
            <a:r>
              <a:rPr lang="pt-PT" sz="1600" dirty="0" smtClean="0">
                <a:latin typeface="Arial" pitchFamily="34" charset="0"/>
                <a:cs typeface="Arial" pitchFamily="34" charset="0"/>
              </a:rPr>
              <a:t>Estados-membros da UE, </a:t>
            </a:r>
            <a:r>
              <a:rPr lang="pt-PT" sz="1600" dirty="0">
                <a:latin typeface="Arial" pitchFamily="34" charset="0"/>
                <a:cs typeface="Arial" pitchFamily="34" charset="0"/>
              </a:rPr>
              <a:t>sobre as questões mais importantes relativas à política europeia e às instituições.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/>
            </a:r>
            <a:br>
              <a:rPr lang="pt-BR" sz="1600" dirty="0">
                <a:latin typeface="Arial" pitchFamily="34" charset="0"/>
                <a:cs typeface="Arial" pitchFamily="34" charset="0"/>
              </a:rPr>
            </a:br>
            <a:r>
              <a:rPr lang="pt-BR" sz="1600" u="sng" dirty="0">
                <a:latin typeface="Arial" pitchFamily="34" charset="0"/>
                <a:cs typeface="Arial" pitchFamily="34" charset="0"/>
                <a:hlinkClick r:id="rId2"/>
              </a:rPr>
              <a:t>http://ec.europa.eu/public_opinion/index_en.htm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/>
            </a:r>
            <a:br>
              <a:rPr lang="pt-BR" sz="1600" dirty="0">
                <a:latin typeface="Arial" pitchFamily="34" charset="0"/>
                <a:cs typeface="Arial" pitchFamily="34" charset="0"/>
              </a:rPr>
            </a:b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8064896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152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600" b="1" u="sng" dirty="0" smtClean="0">
                <a:latin typeface="Arial" pitchFamily="34" charset="0"/>
                <a:cs typeface="Arial" pitchFamily="34" charset="0"/>
              </a:rPr>
              <a:t>CSPP &amp; Centre </a:t>
            </a:r>
            <a:r>
              <a:rPr lang="en-US" sz="1600" b="1" u="sng" dirty="0">
                <a:latin typeface="Arial" pitchFamily="34" charset="0"/>
                <a:cs typeface="Arial" pitchFamily="34" charset="0"/>
              </a:rPr>
              <a:t>for the study of social capital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|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Portal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da </a:t>
            </a:r>
            <a:r>
              <a:rPr lang="pt-BR" sz="1600" dirty="0" err="1">
                <a:latin typeface="Arial" pitchFamily="34" charset="0"/>
                <a:cs typeface="Arial" pitchFamily="34" charset="0"/>
              </a:rPr>
              <a:t>University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600" dirty="0" err="1">
                <a:latin typeface="Arial" pitchFamily="34" charset="0"/>
                <a:cs typeface="Arial" pitchFamily="34" charset="0"/>
              </a:rPr>
              <a:t>of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600" dirty="0" err="1">
                <a:latin typeface="Arial" pitchFamily="34" charset="0"/>
                <a:cs typeface="Arial" pitchFamily="34" charset="0"/>
              </a:rPr>
              <a:t>Strathclyde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que estuda o capital social nos países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ex-comunistas | </a:t>
            </a:r>
            <a:r>
              <a:rPr lang="pt-BR" sz="1600" u="sng" dirty="0" smtClean="0">
                <a:latin typeface="Arial" pitchFamily="34" charset="0"/>
                <a:cs typeface="Arial" pitchFamily="34" charset="0"/>
                <a:hlinkClick r:id="rId2"/>
              </a:rPr>
              <a:t>http</a:t>
            </a:r>
            <a:r>
              <a:rPr lang="pt-BR" sz="1600" u="sng" dirty="0">
                <a:latin typeface="Arial" pitchFamily="34" charset="0"/>
                <a:cs typeface="Arial" pitchFamily="34" charset="0"/>
                <a:hlinkClick r:id="rId2"/>
              </a:rPr>
              <a:t>://www.cspp.strath.ac.uk/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/>
            </a:r>
            <a:br>
              <a:rPr lang="pt-BR" sz="1600" dirty="0">
                <a:latin typeface="Arial" pitchFamily="34" charset="0"/>
                <a:cs typeface="Arial" pitchFamily="34" charset="0"/>
              </a:rPr>
            </a:b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/>
          <p:nvPr/>
        </p:nvPicPr>
        <p:blipFill>
          <a:blip r:embed="rId3"/>
          <a:stretch>
            <a:fillRect/>
          </a:stretch>
        </p:blipFill>
        <p:spPr>
          <a:xfrm>
            <a:off x="323528" y="1124744"/>
            <a:ext cx="8604448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3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t-BR" sz="1800" b="1" u="sng" dirty="0">
                <a:latin typeface="Arial" pitchFamily="34" charset="0"/>
                <a:cs typeface="Arial" pitchFamily="34" charset="0"/>
              </a:rPr>
              <a:t>Social capital </a:t>
            </a:r>
            <a:r>
              <a:rPr lang="pt-BR" sz="1800" b="1" u="sng" dirty="0" err="1" smtClean="0">
                <a:latin typeface="Arial" pitchFamily="34" charset="0"/>
                <a:cs typeface="Arial" pitchFamily="34" charset="0"/>
              </a:rPr>
              <a:t>research</a:t>
            </a:r>
            <a:r>
              <a:rPr lang="pt-BR" sz="18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|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Comprehensive Resource on Social Capital and Its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Research | </a:t>
            </a:r>
            <a:r>
              <a:rPr lang="en-US" sz="1800" u="sng" dirty="0" smtClean="0">
                <a:latin typeface="Arial" pitchFamily="34" charset="0"/>
                <a:cs typeface="Arial" pitchFamily="34" charset="0"/>
                <a:hlinkClick r:id="rId2"/>
              </a:rPr>
              <a:t>http</a:t>
            </a:r>
            <a:r>
              <a:rPr lang="en-US" sz="1800" u="sng" dirty="0">
                <a:latin typeface="Arial" pitchFamily="34" charset="0"/>
                <a:cs typeface="Arial" pitchFamily="34" charset="0"/>
                <a:hlinkClick r:id="rId2"/>
              </a:rPr>
              <a:t>://www.socialcapitalresearch.com/references.html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/>
            </a:r>
            <a:br>
              <a:rPr lang="pt-BR" sz="1800" dirty="0">
                <a:latin typeface="Arial" pitchFamily="34" charset="0"/>
                <a:cs typeface="Arial" pitchFamily="34" charset="0"/>
              </a:rPr>
            </a:b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9408"/>
            <a:ext cx="9144000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320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1600" b="1" u="sng" dirty="0">
                <a:latin typeface="Arial" pitchFamily="34" charset="0"/>
                <a:cs typeface="Arial" pitchFamily="34" charset="0"/>
              </a:rPr>
              <a:t>Latim </a:t>
            </a:r>
            <a:r>
              <a:rPr lang="pt-BR" sz="1600" b="1" u="sng" dirty="0" smtClean="0">
                <a:latin typeface="Arial" pitchFamily="34" charset="0"/>
                <a:cs typeface="Arial" pitchFamily="34" charset="0"/>
              </a:rPr>
              <a:t>Barômetro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| Fornece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os dados sobre as atitudes dos cidadãos dos dezoito países da América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latina | </a:t>
            </a:r>
            <a:r>
              <a:rPr lang="pt-BR" sz="1600" u="sng" dirty="0" smtClean="0">
                <a:latin typeface="Arial" pitchFamily="34" charset="0"/>
                <a:cs typeface="Arial" pitchFamily="34" charset="0"/>
                <a:hlinkClick r:id="rId2"/>
              </a:rPr>
              <a:t>http</a:t>
            </a:r>
            <a:r>
              <a:rPr lang="pt-BR" sz="1600" u="sng" dirty="0">
                <a:latin typeface="Arial" pitchFamily="34" charset="0"/>
                <a:cs typeface="Arial" pitchFamily="34" charset="0"/>
                <a:hlinkClick r:id="rId2"/>
              </a:rPr>
              <a:t>://www.latinobarometro.org/latino/latinobarometro.jsp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/>
            </a:r>
            <a:br>
              <a:rPr lang="pt-BR" sz="1600" dirty="0">
                <a:latin typeface="Arial" pitchFamily="34" charset="0"/>
                <a:cs typeface="Arial" pitchFamily="34" charset="0"/>
              </a:rPr>
            </a:b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805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573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1600" b="1" u="sng" dirty="0">
                <a:latin typeface="Arial" pitchFamily="34" charset="0"/>
                <a:cs typeface="Arial" pitchFamily="34" charset="0"/>
              </a:rPr>
              <a:t>Latim </a:t>
            </a:r>
            <a:r>
              <a:rPr lang="pt-BR" sz="1600" b="1" u="sng" dirty="0" smtClean="0">
                <a:latin typeface="Arial" pitchFamily="34" charset="0"/>
                <a:cs typeface="Arial" pitchFamily="34" charset="0"/>
              </a:rPr>
              <a:t>Barômetro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| Fornece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os dados sobre as atitudes dos cidadãos dos dezoito países da América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latina | </a:t>
            </a:r>
            <a:r>
              <a:rPr lang="pt-BR" sz="1600" u="sng" dirty="0" smtClean="0">
                <a:latin typeface="Arial" pitchFamily="34" charset="0"/>
                <a:cs typeface="Arial" pitchFamily="34" charset="0"/>
                <a:hlinkClick r:id="rId2"/>
              </a:rPr>
              <a:t>http</a:t>
            </a:r>
            <a:r>
              <a:rPr lang="pt-BR" sz="1600" u="sng" dirty="0">
                <a:latin typeface="Arial" pitchFamily="34" charset="0"/>
                <a:cs typeface="Arial" pitchFamily="34" charset="0"/>
                <a:hlinkClick r:id="rId2"/>
              </a:rPr>
              <a:t>://www.latinobarometro.org/latino/latinobarometro.jsp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/>
            </a:r>
            <a:br>
              <a:rPr lang="pt-BR" sz="1600" dirty="0">
                <a:latin typeface="Arial" pitchFamily="34" charset="0"/>
                <a:cs typeface="Arial" pitchFamily="34" charset="0"/>
              </a:rPr>
            </a:b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14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1600" b="1" u="sng" dirty="0">
                <a:latin typeface="Arial" pitchFamily="34" charset="0"/>
                <a:cs typeface="Arial" pitchFamily="34" charset="0"/>
              </a:rPr>
              <a:t>Latim </a:t>
            </a:r>
            <a:r>
              <a:rPr lang="pt-BR" sz="1600" b="1" u="sng" dirty="0" smtClean="0">
                <a:latin typeface="Arial" pitchFamily="34" charset="0"/>
                <a:cs typeface="Arial" pitchFamily="34" charset="0"/>
              </a:rPr>
              <a:t>Barômetro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| Fornece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os dados sobre as atitudes dos cidadãos dos dezoito países da América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latina | </a:t>
            </a:r>
            <a:r>
              <a:rPr lang="pt-BR" sz="1600" u="sng" dirty="0" smtClean="0">
                <a:latin typeface="Arial" pitchFamily="34" charset="0"/>
                <a:cs typeface="Arial" pitchFamily="34" charset="0"/>
                <a:hlinkClick r:id="rId2"/>
              </a:rPr>
              <a:t>http</a:t>
            </a:r>
            <a:r>
              <a:rPr lang="pt-BR" sz="1600" u="sng" dirty="0">
                <a:latin typeface="Arial" pitchFamily="34" charset="0"/>
                <a:cs typeface="Arial" pitchFamily="34" charset="0"/>
                <a:hlinkClick r:id="rId2"/>
              </a:rPr>
              <a:t>://www.latinobarometro.org/latino/latinobarometro.jsp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/>
            </a:r>
            <a:br>
              <a:rPr lang="pt-BR" sz="1600" dirty="0">
                <a:latin typeface="Arial" pitchFamily="34" charset="0"/>
                <a:cs typeface="Arial" pitchFamily="34" charset="0"/>
              </a:rPr>
            </a:b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496944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060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1532</TotalTime>
  <Words>255</Words>
  <Application>Microsoft Office PowerPoint</Application>
  <PresentationFormat>Apresentação na tela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Tema do Office</vt:lpstr>
      <vt:lpstr>IDEA | The International Institute for Democracy and Electoral Assistance  http://www.idea.int/ Instituto Internacional pela Democracia e a Assistência Eleitoral (dados e informações sobre os resultados eleitorais) </vt:lpstr>
      <vt:lpstr>Social Science Research Council | È o portal de um grupo de pesquisa no âmbito das ciências sociais. Uma área do site é dedicada ao programa de pesquisa sobre a participação dos jovens. http://www.ssrc.org/</vt:lpstr>
      <vt:lpstr>Sindicatos na internet | Editado pela Universidade de Cornell, é possível encontrar links para muitos sindicatos, dos EUA e internacionais. http://www.ilr.cornell.edu/library/research/subjectGuides/laborUnionsInternet.html</vt:lpstr>
      <vt:lpstr>Eurobarómetro | A partir de 1973, a Comissão Europeia estuda a evolução e as mudanças na opinião pública dos cidadãos dos Estados-membros da UE, sobre as questões mais importantes relativas à política europeia e às instituições. http://ec.europa.eu/public_opinion/index_en.htm </vt:lpstr>
      <vt:lpstr>CSPP &amp; Centre for the study of social capital | Portal da University of Strathclyde que estuda o capital social nos países ex-comunistas | http://www.cspp.strath.ac.uk/ </vt:lpstr>
      <vt:lpstr>Social capital research | A Comprehensive Resource on Social Capital and Its Research | http://www.socialcapitalresearch.com/references.html </vt:lpstr>
      <vt:lpstr>Latim Barômetro | Fornece os dados sobre as atitudes dos cidadãos dos dezoito países da América latina | http://www.latinobarometro.org/latino/latinobarometro.jsp </vt:lpstr>
      <vt:lpstr>Latim Barômetro | Fornece os dados sobre as atitudes dos cidadãos dos dezoito países da América latina | http://www.latinobarometro.org/latino/latinobarometro.jsp </vt:lpstr>
      <vt:lpstr>Latim Barômetro | Fornece os dados sobre as atitudes dos cidadãos dos dezoito países da América latina | http://www.latinobarometro.org/latino/latinobarometro.jsp </vt:lpstr>
      <vt:lpstr>AfroBarometer | Pesquisa, através de questionários, os valores dos povos africanos | http://www.afrobarometer.org/</vt:lpstr>
      <vt:lpstr>AfroBarometer | Pesquisa, através de questionários, os valores dos povos africanos | http://www.afrobarometer.org/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Davide</dc:creator>
  <cp:lastModifiedBy>Davide</cp:lastModifiedBy>
  <cp:revision>41</cp:revision>
  <dcterms:created xsi:type="dcterms:W3CDTF">2012-09-30T10:32:19Z</dcterms:created>
  <dcterms:modified xsi:type="dcterms:W3CDTF">2012-10-02T13:24:39Z</dcterms:modified>
</cp:coreProperties>
</file>