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2" r:id="rId14"/>
    <p:sldId id="303" r:id="rId15"/>
    <p:sldId id="304" r:id="rId16"/>
    <p:sldId id="305" r:id="rId17"/>
    <p:sldId id="311" r:id="rId18"/>
    <p:sldId id="307" r:id="rId19"/>
    <p:sldId id="308" r:id="rId20"/>
    <p:sldId id="309" r:id="rId21"/>
    <p:sldId id="310" r:id="rId22"/>
    <p:sldId id="313" r:id="rId23"/>
    <p:sldId id="314" r:id="rId24"/>
    <p:sldId id="315" r:id="rId25"/>
    <p:sldId id="316" r:id="rId26"/>
    <p:sldId id="317" r:id="rId27"/>
    <p:sldId id="318" r:id="rId28"/>
    <p:sldId id="264" r:id="rId29"/>
    <p:sldId id="265" r:id="rId30"/>
    <p:sldId id="285" r:id="rId31"/>
    <p:sldId id="288" r:id="rId32"/>
    <p:sldId id="266" r:id="rId33"/>
    <p:sldId id="267" r:id="rId34"/>
    <p:sldId id="268" r:id="rId35"/>
    <p:sldId id="269" r:id="rId36"/>
    <p:sldId id="270" r:id="rId37"/>
    <p:sldId id="271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3" autoAdjust="0"/>
    <p:restoredTop sz="94660"/>
  </p:normalViewPr>
  <p:slideViewPr>
    <p:cSldViewPr>
      <p:cViewPr varScale="1">
        <p:scale>
          <a:sx n="68" d="100"/>
          <a:sy n="68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54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2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21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29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94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63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0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87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5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0245-90F2-4417-8B6C-F8701EA0B1A1}" type="datetimeFigureOut">
              <a:rPr lang="pt-BR" smtClean="0"/>
              <a:t>03/10/2014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85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script=sci_arttext&amp;pid=S0102-88392001000400011&amp;lng=en&amp;nrm=is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«cultura</a:t>
            </a:r>
            <a:r>
              <a:rPr lang="pt-BR" dirty="0"/>
              <a:t>»</a:t>
            </a:r>
            <a:r>
              <a:rPr lang="pt-BR" dirty="0" smtClean="0"/>
              <a:t> como objeto de pesquisa</a:t>
            </a:r>
          </a:p>
          <a:p>
            <a:r>
              <a:rPr lang="pt-BR" dirty="0" smtClean="0"/>
              <a:t>Conceito de </a:t>
            </a:r>
            <a:r>
              <a:rPr lang="pt-BR" dirty="0"/>
              <a:t>«</a:t>
            </a:r>
            <a:r>
              <a:rPr lang="pt-BR" dirty="0" smtClean="0"/>
              <a:t>conceito»</a:t>
            </a:r>
          </a:p>
          <a:p>
            <a:r>
              <a:rPr lang="pt-BR" dirty="0" smtClean="0"/>
              <a:t>Escala de generalidade</a:t>
            </a:r>
          </a:p>
          <a:p>
            <a:r>
              <a:rPr lang="pt-BR" dirty="0" smtClean="0"/>
              <a:t>O discurso «científico»</a:t>
            </a:r>
          </a:p>
          <a:p>
            <a:r>
              <a:rPr lang="pt-BR" dirty="0" smtClean="0"/>
              <a:t>Pesquisa quantitativa e qualitativa</a:t>
            </a:r>
          </a:p>
        </p:txBody>
      </p:sp>
    </p:spTree>
    <p:extLst>
      <p:ext uri="{BB962C8B-B14F-4D97-AF65-F5344CB8AC3E}">
        <p14:creationId xmlns:p14="http://schemas.microsoft.com/office/powerpoint/2010/main" val="31998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6847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A cultura é um processo acumulativo, resultante de toda a experiência histórica das gerações anteriores. Este processo limita ou estimula a ação criativa do indivíduo. 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8. «Não resta dúvida que grande parte dos padrões culturais de um dado sistema não foram criados por um processo autóctone, foram copiados de outros sistemas culturais. </a:t>
            </a:r>
          </a:p>
          <a:p>
            <a:pPr marL="0" indent="0">
              <a:buFont typeface="Arial" charset="0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KROEBER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Alfred. 1949. O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superorgânico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in Donald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Pierson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),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Estudos de organização social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São Paulo, Livraria Martins Editora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LARAIA, Roque de Barros (1986),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Cultura. Um conceito antropológico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Zahar Editor, Rio de Janeiro, p. 21; p. 105.</a:t>
            </a:r>
          </a:p>
          <a:p>
            <a:pPr>
              <a:buFont typeface="Arial" charset="0"/>
              <a:buChar char="•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9 </a:t>
            </a:r>
            <a:endParaRPr lang="pt-BR" altLang="pt-BR" sz="4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36912"/>
            <a:ext cx="9144000" cy="1584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78050"/>
            <a:ext cx="8229600" cy="2547938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Definição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do conceito de «política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» em David Easton</a:t>
            </a:r>
          </a:p>
          <a:p>
            <a:pPr marL="0" indent="0">
              <a:buFont typeface="Arial" charset="0"/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t-PT" sz="3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pt-PT" sz="3600" dirty="0">
                <a:latin typeface="Arial" pitchFamily="34" charset="0"/>
                <a:cs typeface="Arial" pitchFamily="34" charset="0"/>
              </a:rPr>
              <a:t>Atribuição imperativa de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valores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t-PT" sz="36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PT" sz="3600" dirty="0">
                <a:latin typeface="Arial" pitchFamily="34" charset="0"/>
                <a:cs typeface="Arial" pitchFamily="34" charset="0"/>
              </a:rPr>
              <a:t>uma dada sociedade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0" indent="0">
              <a:buFont typeface="Arial" charset="0"/>
              <a:buNone/>
              <a:defRPr/>
            </a:pPr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Easton. 1965.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A Framework for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Political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Analysis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Englewood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Cliffs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charset="0"/>
              <a:buChar char="•"/>
              <a:defRPr/>
            </a:pP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pt-BR" b="1" smtClean="0">
                <a:latin typeface="Arial" pitchFamily="34" charset="0"/>
                <a:cs typeface="Arial" pitchFamily="34" charset="0"/>
              </a:rPr>
              <a:t>Cultura</a:t>
            </a:r>
            <a:r>
              <a:rPr lang="pt-BR" altLang="pt-BR" b="1" smtClean="0">
                <a:latin typeface="Arial" pitchFamily="34" charset="0"/>
                <a:cs typeface="Arial" pitchFamily="34" charset="0"/>
              </a:rPr>
              <a:t> política | 1</a:t>
            </a:r>
            <a:endParaRPr lang="pt-BR" altLang="pt-B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420938"/>
            <a:ext cx="9144000" cy="17287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29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pt-BR" b="1" smtClean="0">
                <a:latin typeface="Arial" pitchFamily="34" charset="0"/>
                <a:cs typeface="Arial" pitchFamily="34" charset="0"/>
              </a:rPr>
              <a:t>Cultura</a:t>
            </a:r>
            <a:r>
              <a:rPr lang="pt-BR" altLang="pt-BR" b="1" smtClean="0">
                <a:latin typeface="Arial" pitchFamily="34" charset="0"/>
                <a:cs typeface="Arial" pitchFamily="34" charset="0"/>
              </a:rPr>
              <a:t> política | 2</a:t>
            </a:r>
            <a:endParaRPr lang="pt-BR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4825" y="1700213"/>
            <a:ext cx="8229600" cy="4525962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Definição 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de «cultura política</a:t>
            </a: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0" indent="0">
              <a:buFont typeface="Arial" charset="0"/>
              <a:buNone/>
              <a:defRPr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«O </a:t>
            </a:r>
            <a:r>
              <a:rPr lang="pt-PT" dirty="0">
                <a:latin typeface="Arial" pitchFamily="34" charset="0"/>
                <a:cs typeface="Arial" pitchFamily="34" charset="0"/>
              </a:rPr>
              <a:t>sistema político, como tem sido internalizado na cognição, nos sentimentos e nas avaliações da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população».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Almond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G. A. 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Verba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G.B. 1963.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The civic culture: Political Attitudes and Democracy in Five Nations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Princeton: Princeton University Press.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pt-BR" b="1" smtClean="0">
                <a:latin typeface="Arial" pitchFamily="34" charset="0"/>
                <a:cs typeface="Arial" pitchFamily="34" charset="0"/>
              </a:rPr>
              <a:t>Cultura</a:t>
            </a:r>
            <a:r>
              <a:rPr lang="pt-BR" altLang="pt-BR" b="1" smtClean="0">
                <a:latin typeface="Arial" pitchFamily="34" charset="0"/>
                <a:cs typeface="Arial" pitchFamily="34" charset="0"/>
              </a:rPr>
              <a:t> política | 4</a:t>
            </a:r>
            <a:endParaRPr lang="pt-BR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Tipos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de cultura política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Font typeface="Arial" charset="0"/>
              <a:buNone/>
              <a:defRPr/>
            </a:pPr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1.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Cultura política paroquial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caracterizada por baixos níveis de conhecimento das políticas do governo, baixas expectativas e um baixo nível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participação.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Cultura política de sujeição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caracterizado por altos níveis de consciência e de expectativas, mas por um baixo nível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participação.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 cultura da participação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caracterizada por altos níveis de consciência (conhecimento das políticas do governo), expectativas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participação.</a:t>
            </a:r>
          </a:p>
          <a:p>
            <a:pPr marL="0" indent="0">
              <a:buFont typeface="Arial" charset="0"/>
              <a:buNone/>
              <a:defRPr/>
            </a:pPr>
            <a:endParaRPr lang="pt-BR" sz="105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Almond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G. A. e  Powell, G.B. 1966.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Comparative Politics: A developmental Approach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Boston, Little, Brown. 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6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pt-BR" b="1" smtClean="0">
                <a:latin typeface="Arial" pitchFamily="34" charset="0"/>
                <a:cs typeface="Arial" pitchFamily="34" charset="0"/>
              </a:rPr>
              <a:t>Cultura</a:t>
            </a:r>
            <a:r>
              <a:rPr lang="pt-BR" altLang="pt-BR" b="1" smtClean="0">
                <a:latin typeface="Arial" pitchFamily="34" charset="0"/>
                <a:cs typeface="Arial" pitchFamily="34" charset="0"/>
              </a:rPr>
              <a:t> política | 5</a:t>
            </a:r>
            <a:endParaRPr lang="pt-BR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«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Não surpreende, por exemplo, a pouca participação dos brasileiros na política num sentido mais amplo, que vá além do simples ato de votar. Vivemos presentemente uma situação de elevados déficits de capital social, que permite a permanência de uma cultura política desafeta à participação. [...] A maneira como a democracia funciona hoje possibilita a institucionalização de formas antidemocráticas de governar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0" indent="0">
              <a:buFont typeface="Arial" charset="0"/>
              <a:buNone/>
              <a:defRPr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tângulo 1"/>
          <p:cNvSpPr>
            <a:spLocks noChangeArrowheads="1"/>
          </p:cNvSpPr>
          <p:nvPr/>
        </p:nvSpPr>
        <p:spPr bwMode="auto">
          <a:xfrm>
            <a:off x="34925" y="5448300"/>
            <a:ext cx="9132888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pt-BR" altLang="pt-BR">
                <a:latin typeface="Arial" pitchFamily="34" charset="0"/>
              </a:rPr>
              <a:t>BAQUERO, MARCELLO. </a:t>
            </a:r>
            <a:r>
              <a:rPr lang="pt-BR" altLang="pt-BR" b="1">
                <a:latin typeface="Arial" pitchFamily="34" charset="0"/>
              </a:rPr>
              <a:t>Cultura política participativa e desconsolidação democrática: reflexões sobre o Brasil contemporâneo</a:t>
            </a:r>
            <a:r>
              <a:rPr lang="pt-BR" altLang="pt-BR">
                <a:latin typeface="Arial" pitchFamily="34" charset="0"/>
              </a:rPr>
              <a:t>.</a:t>
            </a:r>
            <a:r>
              <a:rPr lang="pt-BR" altLang="pt-BR" i="1">
                <a:latin typeface="Arial" pitchFamily="34" charset="0"/>
              </a:rPr>
              <a:t> São Paulo Perspec</a:t>
            </a:r>
            <a:r>
              <a:rPr lang="pt-BR" altLang="pt-BR">
                <a:latin typeface="Arial" pitchFamily="34" charset="0"/>
              </a:rPr>
              <a:t>. 2001, vol.15, n.4, pp. 98-104</a:t>
            </a:r>
            <a:endParaRPr lang="pt-BR" altLang="pt-BR" sz="1400"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altLang="pt-BR" sz="1400" u="sng">
                <a:latin typeface="Arial" pitchFamily="34" charset="0"/>
                <a:hlinkClick r:id="rId2"/>
              </a:rPr>
              <a:t>http://www.scielo.br/scielo.php?script=sci_arttext&amp;pid=S0102-88392001000400011&amp;lng=en&amp;nrm=iso</a:t>
            </a:r>
            <a:endParaRPr lang="pt-BR" altLang="pt-BR" sz="1400"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altLang="pt-BR">
                <a:latin typeface="Arial" pitchFamily="34" charset="0"/>
              </a:rPr>
              <a:t> 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70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pt-BR" b="1" smtClean="0">
                <a:latin typeface="Arial" pitchFamily="34" charset="0"/>
                <a:cs typeface="Arial" pitchFamily="34" charset="0"/>
              </a:rPr>
              <a:t>Cultura</a:t>
            </a:r>
            <a:r>
              <a:rPr lang="pt-BR" altLang="pt-BR" b="1" smtClean="0">
                <a:latin typeface="Arial" pitchFamily="34" charset="0"/>
                <a:cs typeface="Arial" pitchFamily="34" charset="0"/>
              </a:rPr>
              <a:t> política | 6</a:t>
            </a:r>
            <a:endParaRPr lang="pt-BR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56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“Etnocentrismo” | 1 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Heródoto (484-424 a.C.), o grande historiador grego, preocupou-se com o tema quando descreveu o sistema social dos lícios: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«Eles têm um costume singular pelo qual diferem de todas as outras nações do mundo. Tomam o nome da mãe, e não do pai. Pergunte-se a um lício quem é,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ele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responde dando o seu próprio nome e o de sua mãe, e assim por diante, na linha feminina. Além disso, se uma mulher livre desposa um homem escravo,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seus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filhos são cidadãos integrais; se um homem livre desposa uma mulher estrangeira ou vive com uma concubina, embora seja ele a primeira pessoa do Estado, os filhos não terão qualquer direito à cidadania».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charset="0"/>
              <a:buChar char="•"/>
              <a:defRPr/>
            </a:pP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tângulo 1"/>
          <p:cNvSpPr>
            <a:spLocks noChangeArrowheads="1"/>
          </p:cNvSpPr>
          <p:nvPr/>
        </p:nvSpPr>
        <p:spPr bwMode="auto">
          <a:xfrm>
            <a:off x="0" y="5805488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Arial" pitchFamily="34" charset="0"/>
              <a:buNone/>
            </a:pPr>
            <a:r>
              <a:rPr lang="pt-BR" altLang="pt-BR" sz="2000">
                <a:latin typeface="Arial" pitchFamily="34" charset="0"/>
              </a:rPr>
              <a:t>LARAIA, Roque de Barros (1986), </a:t>
            </a:r>
            <a:r>
              <a:rPr lang="pt-BR" altLang="pt-BR" sz="2000" b="1">
                <a:latin typeface="Arial" pitchFamily="34" charset="0"/>
              </a:rPr>
              <a:t>Cultura. Um conceito antropológico</a:t>
            </a:r>
            <a:r>
              <a:rPr lang="pt-BR" altLang="pt-BR" sz="2000">
                <a:latin typeface="Arial" pitchFamily="34" charset="0"/>
              </a:rPr>
              <a:t>, Zahar Editor, Rio de Janeiro, p. 10-11.</a:t>
            </a:r>
          </a:p>
        </p:txBody>
      </p:sp>
    </p:spTree>
    <p:extLst>
      <p:ext uri="{BB962C8B-B14F-4D97-AF65-F5344CB8AC3E}">
        <p14:creationId xmlns:p14="http://schemas.microsoft.com/office/powerpoint/2010/main" val="6349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pt-BR" b="1" smtClean="0">
                <a:latin typeface="Arial" pitchFamily="34" charset="0"/>
                <a:cs typeface="Arial" pitchFamily="34" charset="0"/>
              </a:rPr>
              <a:t>Cultura</a:t>
            </a:r>
            <a:r>
              <a:rPr lang="pt-BR" altLang="pt-BR" b="1" smtClean="0">
                <a:latin typeface="Arial" pitchFamily="34" charset="0"/>
                <a:cs typeface="Arial" pitchFamily="34" charset="0"/>
              </a:rPr>
              <a:t> política | 7</a:t>
            </a:r>
            <a:endParaRPr lang="pt-BR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pt-BR" altLang="pt-BR" sz="2400" b="1" dirty="0" smtClean="0">
                <a:latin typeface="Arial" pitchFamily="34" charset="0"/>
                <a:cs typeface="Arial" pitchFamily="34" charset="0"/>
              </a:rPr>
              <a:t>“Etnocentrismo” | 2</a:t>
            </a:r>
          </a:p>
          <a:p>
            <a:pPr marL="0" indent="0">
              <a:buFont typeface="Arial" pitchFamily="34" charset="0"/>
              <a:buNone/>
            </a:pPr>
            <a:endParaRPr lang="pt-BR" alt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t-PT" altLang="pt-BR" sz="2400" dirty="0" smtClean="0">
                <a:latin typeface="Arial" pitchFamily="34" charset="0"/>
                <a:cs typeface="Arial" pitchFamily="34" charset="0"/>
              </a:rPr>
              <a:t>«Muitas pesquisas e estudos sobre a socialização e cultura política se interessam do caso americano, e ainda são pesquisas e estudos conduzidos por pesquisadores americanos. Em outras palavras, a disciplina de sociologia política está sob o risco de uma visão etnocêntrica».</a:t>
            </a:r>
            <a:endParaRPr lang="pt-BR" alt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t-PT" altLang="pt-BR" sz="1200" dirty="0" smtClean="0">
                <a:latin typeface="Arial" pitchFamily="34" charset="0"/>
                <a:cs typeface="Arial" pitchFamily="34" charset="0"/>
              </a:rPr>
              <a:t> </a:t>
            </a:r>
            <a:endParaRPr lang="pt-BR" altLang="pt-B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tângulo 1"/>
          <p:cNvSpPr>
            <a:spLocks noChangeArrowheads="1"/>
          </p:cNvSpPr>
          <p:nvPr/>
        </p:nvSpPr>
        <p:spPr bwMode="auto">
          <a:xfrm>
            <a:off x="0" y="5705475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it-IT" altLang="pt-BR">
                <a:latin typeface="Arial" pitchFamily="34" charset="0"/>
              </a:rPr>
              <a:t>RUSH, Micheal. 1994. </a:t>
            </a:r>
            <a:r>
              <a:rPr lang="en-US" altLang="pt-BR" b="1">
                <a:latin typeface="Arial" pitchFamily="34" charset="0"/>
              </a:rPr>
              <a:t>Politics and Society: An introduction to Political Sociology</a:t>
            </a:r>
            <a:r>
              <a:rPr lang="en-US" altLang="pt-BR">
                <a:latin typeface="Arial" pitchFamily="34" charset="0"/>
              </a:rPr>
              <a:t>. Tr. It. Politica e società. Introduzione alla sociologia politica, il Mulino, Bologna, p. 118</a:t>
            </a:r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Na pesquisa social – nas ciências sociais – é importante definir os conceitos: ex. “cultura política”. </a:t>
            </a:r>
          </a:p>
          <a:p>
            <a:r>
              <a:rPr lang="pt-BR" dirty="0" smtClean="0"/>
              <a:t>Na </a:t>
            </a:r>
            <a:r>
              <a:rPr lang="pt-BR" dirty="0" smtClean="0"/>
              <a:t>pesquisa social é importante saber o que é o “etnocentrismo” e como a pesquisa pode ser afetada pelo etnocentrismo do pesquisador. </a:t>
            </a:r>
          </a:p>
          <a:p>
            <a:r>
              <a:rPr lang="pt-BR" dirty="0" smtClean="0"/>
              <a:t>A ciências social não é etnocêntrica. </a:t>
            </a:r>
          </a:p>
          <a:p>
            <a:r>
              <a:rPr lang="pt-BR" dirty="0" smtClean="0"/>
              <a:t>A metodologia das ciências sociais questiona o etnocentrismo metodológico.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27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altLang="pt-BR" sz="3200" b="1" dirty="0" smtClean="0">
                <a:latin typeface="Arial" pitchFamily="34" charset="0"/>
                <a:cs typeface="Arial" pitchFamily="34" charset="0"/>
              </a:rPr>
              <a:t>«Cultura» em Marx | </a:t>
            </a:r>
            <a:r>
              <a:rPr lang="pt-BR" altLang="pt-BR" sz="3200" b="1" dirty="0" smtClean="0">
                <a:latin typeface="Arial" pitchFamily="34" charset="0"/>
                <a:cs typeface="Arial" pitchFamily="34" charset="0"/>
              </a:rPr>
              <a:t>Estrutura e superestrutura</a:t>
            </a:r>
            <a:r>
              <a:rPr lang="it-IT" altLang="pt-BR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250825" y="1700212"/>
            <a:ext cx="8229600" cy="4268787"/>
          </a:xfrm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None/>
            </a:pPr>
            <a:endParaRPr lang="it-IT" altLang="pt-BR" sz="1800" dirty="0" smtClean="0"/>
          </a:p>
          <a:p>
            <a:pPr eaLnBrk="1" hangingPunct="1">
              <a:buFont typeface="Arial" pitchFamily="34" charset="0"/>
              <a:buNone/>
            </a:pPr>
            <a:r>
              <a:rPr lang="pt-BR" altLang="pt-BR" sz="1800" dirty="0" smtClean="0">
                <a:latin typeface="Avant Garde"/>
              </a:rPr>
              <a:t>	A “cultura” perpassa a sociologia. Em Marx por exemplo existe uma análise da cultura (que não é chamada de “cultura”)</a:t>
            </a:r>
          </a:p>
          <a:p>
            <a:pPr eaLnBrk="1" hangingPunct="1">
              <a:buFont typeface="Arial" pitchFamily="34" charset="0"/>
              <a:buNone/>
            </a:pPr>
            <a:r>
              <a:rPr lang="pt-BR" altLang="pt-BR" sz="1800" dirty="0">
                <a:latin typeface="Avant Garde"/>
              </a:rPr>
              <a:t>	</a:t>
            </a:r>
            <a:endParaRPr lang="pt-BR" altLang="pt-BR" sz="1800" dirty="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altLang="pt-BR" sz="1800" dirty="0">
                <a:latin typeface="Avant Garde"/>
              </a:rPr>
              <a:t>	</a:t>
            </a:r>
            <a:r>
              <a:rPr lang="pt-BR" altLang="pt-BR" sz="1800" dirty="0" smtClean="0">
                <a:latin typeface="Avant Garde"/>
              </a:rPr>
              <a:t>As relações de produção correspondem a um determinado grau de desenvolvimento da sociedade; estas relações constituem a «</a:t>
            </a:r>
            <a:r>
              <a:rPr lang="pt-BR" altLang="pt-BR" sz="1800" b="1" u="sng" dirty="0" smtClean="0">
                <a:latin typeface="Avant Garde"/>
              </a:rPr>
              <a:t>estrutura</a:t>
            </a:r>
            <a:r>
              <a:rPr lang="pt-BR" altLang="pt-BR" sz="1800" dirty="0" smtClean="0">
                <a:latin typeface="Avant Garde"/>
              </a:rPr>
              <a:t>» da sociedade.</a:t>
            </a:r>
            <a:endParaRPr lang="it-IT" altLang="pt-BR" sz="1800" dirty="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r>
              <a:rPr lang="it-IT" altLang="pt-BR" sz="1800" dirty="0">
                <a:latin typeface="Avant Garde"/>
              </a:rPr>
              <a:t>	</a:t>
            </a:r>
            <a:r>
              <a:rPr lang="pt-BR" altLang="pt-BR" sz="1800" dirty="0" smtClean="0">
                <a:latin typeface="Avant Garde"/>
              </a:rPr>
              <a:t>A estrutura econômica, por sua vez, afeta a organização social e política, o sistema jurídico e as formas de diversidade culturais, religiosas e artísticas. Todos estes aspectos representam a «</a:t>
            </a:r>
            <a:r>
              <a:rPr lang="pt-BR" altLang="pt-BR" sz="1800" b="1" u="sng" dirty="0" smtClean="0">
                <a:latin typeface="Avant Garde"/>
              </a:rPr>
              <a:t>superestrutura</a:t>
            </a:r>
            <a:r>
              <a:rPr lang="pt-BR" altLang="pt-BR" sz="1800" dirty="0" smtClean="0">
                <a:latin typeface="Avant Garde"/>
              </a:rPr>
              <a:t>» da sociedade.</a:t>
            </a:r>
            <a:endParaRPr lang="it-IT" altLang="pt-BR" sz="1800" dirty="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r>
              <a:rPr lang="it-IT" altLang="pt-BR" sz="1800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 eaLnBrk="1" hangingPunct="1">
              <a:buFont typeface="Arial" pitchFamily="34" charset="0"/>
              <a:buNone/>
            </a:pPr>
            <a:endParaRPr lang="it-IT" altLang="pt-BR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it-IT" altLang="pt-BR" sz="1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9460" name="Retângulo 1"/>
          <p:cNvSpPr>
            <a:spLocks noChangeArrowheads="1"/>
          </p:cNvSpPr>
          <p:nvPr/>
        </p:nvSpPr>
        <p:spPr bwMode="auto">
          <a:xfrm>
            <a:off x="0" y="59690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it-IT" altLang="pt-BR"/>
              <a:t>TRIGILIA  C. (1999), </a:t>
            </a:r>
            <a:r>
              <a:rPr lang="it-IT" altLang="pt-BR" b="1"/>
              <a:t>Sociologia economica. Stato mercato e società nel capitalismo moderno</a:t>
            </a:r>
            <a:r>
              <a:rPr lang="it-IT" altLang="pt-BR"/>
              <a:t>, il Mulino, Bologna, p. 69. </a:t>
            </a:r>
          </a:p>
        </p:txBody>
      </p:sp>
    </p:spTree>
    <p:extLst>
      <p:ext uri="{BB962C8B-B14F-4D97-AF65-F5344CB8AC3E}">
        <p14:creationId xmlns:p14="http://schemas.microsoft.com/office/powerpoint/2010/main" val="30063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211613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pt-BR" altLang="pt-BR" sz="2800" smtClean="0">
                <a:latin typeface="Avant Garde"/>
              </a:rPr>
              <a:t>	«As ideias da classe dominante são, em todas as épocas, as ideias dominantes, ou seja, a classe que é o poder </a:t>
            </a:r>
            <a:r>
              <a:rPr lang="pt-BR" altLang="pt-BR" sz="2800" i="1" smtClean="0">
                <a:latin typeface="Avant Garde"/>
              </a:rPr>
              <a:t>material</a:t>
            </a:r>
            <a:r>
              <a:rPr lang="pt-BR" altLang="pt-BR" sz="2800" smtClean="0">
                <a:latin typeface="Avant Garde"/>
              </a:rPr>
              <a:t> dominante da sociedade é, ao mesmo tempo, o seu poder </a:t>
            </a:r>
            <a:r>
              <a:rPr lang="pt-BR" altLang="pt-BR" sz="2800" i="1" smtClean="0">
                <a:latin typeface="Avant Garde"/>
              </a:rPr>
              <a:t>espiritual</a:t>
            </a:r>
            <a:r>
              <a:rPr lang="pt-BR" altLang="pt-BR" sz="2800" smtClean="0">
                <a:latin typeface="Avant Garde"/>
              </a:rPr>
              <a:t> dominante. [...] As ideias dominantes não são mais do que a expressão ideal [</a:t>
            </a:r>
            <a:r>
              <a:rPr lang="pt-BR" altLang="pt-BR" sz="2800" i="1" smtClean="0">
                <a:latin typeface="Avant Garde"/>
              </a:rPr>
              <a:t>ideell</a:t>
            </a:r>
            <a:r>
              <a:rPr lang="pt-BR" altLang="pt-BR" sz="2800" smtClean="0">
                <a:latin typeface="Avant Garde"/>
              </a:rPr>
              <a:t>] das relações materiais dominantes». </a:t>
            </a:r>
            <a:endParaRPr lang="it-IT" altLang="pt-BR" sz="280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endParaRPr lang="it-IT" altLang="pt-BR" sz="2800" smtClean="0">
              <a:latin typeface="Avant Garde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5654675"/>
            <a:ext cx="91440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fr-FR" altLang="pt-BR" sz="2000">
                <a:latin typeface="Arial" pitchFamily="34" charset="0"/>
              </a:rPr>
              <a:t>Marx K., Engels F. (1845-1846), </a:t>
            </a:r>
            <a:r>
              <a:rPr lang="fr-FR" altLang="pt-BR" sz="2000" b="1">
                <a:latin typeface="Arial" pitchFamily="34" charset="0"/>
              </a:rPr>
              <a:t>Die Deutsche Ideologie</a:t>
            </a:r>
            <a:r>
              <a:rPr lang="fr-FR" altLang="pt-BR" sz="2000">
                <a:latin typeface="Arial" pitchFamily="34" charset="0"/>
              </a:rPr>
              <a:t>, tr. </a:t>
            </a:r>
            <a:r>
              <a:rPr lang="it-IT" altLang="pt-BR" sz="2000">
                <a:latin typeface="Arial" pitchFamily="34" charset="0"/>
              </a:rPr>
              <a:t>It., L’ideologia tedesca, Roma, Editori Riuniti, 1975, p. 35. [</a:t>
            </a:r>
            <a:r>
              <a:rPr lang="it-IT" altLang="pt-BR" sz="2000" b="1">
                <a:latin typeface="Arial" pitchFamily="34" charset="0"/>
              </a:rPr>
              <a:t>A Ideologia Alemã</a:t>
            </a:r>
            <a:r>
              <a:rPr lang="it-IT" altLang="pt-BR" sz="2000">
                <a:latin typeface="Arial" pitchFamily="34" charset="0"/>
              </a:rPr>
              <a:t>]</a:t>
            </a:r>
          </a:p>
        </p:txBody>
      </p:sp>
      <p:sp>
        <p:nvSpPr>
          <p:cNvPr id="20484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altLang="pt-BR" sz="3200" b="1" dirty="0" smtClean="0">
                <a:latin typeface="Arial" pitchFamily="34" charset="0"/>
                <a:cs typeface="Arial" pitchFamily="34" charset="0"/>
              </a:rPr>
              <a:t>«Cultura» em Marx | </a:t>
            </a:r>
            <a:r>
              <a:rPr lang="pt-BR" altLang="pt-BR" sz="3200" b="1" dirty="0" smtClean="0">
                <a:latin typeface="Arial" pitchFamily="34" charset="0"/>
                <a:cs typeface="Arial" pitchFamily="34" charset="0"/>
              </a:rPr>
              <a:t>Estrutura e superestrutura</a:t>
            </a:r>
            <a:r>
              <a:rPr lang="it-IT" altLang="pt-BR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30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0366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a. «</a:t>
            </a:r>
            <a:r>
              <a:rPr lang="pt-BR" altLang="pt-BR" sz="2400" b="1" dirty="0" err="1" smtClean="0">
                <a:latin typeface="Arial" pitchFamily="34" charset="0"/>
                <a:cs typeface="Arial" pitchFamily="34" charset="0"/>
              </a:rPr>
              <a:t>Kultur</a:t>
            </a: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» </a:t>
            </a:r>
          </a:p>
          <a:p>
            <a:pPr marL="0" indent="0">
              <a:buFont typeface="Arial" pitchFamily="34" charset="0"/>
              <a:buNone/>
            </a:pP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No final do século XVIII e no princípio do seguinte, o termo germânico «</a:t>
            </a:r>
            <a:r>
              <a:rPr lang="pt-BR" altLang="pt-BR" sz="2400" dirty="0" err="1" smtClean="0">
                <a:latin typeface="Arial" pitchFamily="34" charset="0"/>
                <a:cs typeface="Arial" pitchFamily="34" charset="0"/>
              </a:rPr>
              <a:t>Kultur</a:t>
            </a: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» era utilizado para simbolizar todos os aspectos espirituais de uma comunidade.</a:t>
            </a:r>
          </a:p>
          <a:p>
            <a:pPr marL="0" indent="0">
              <a:buFont typeface="Arial" pitchFamily="34" charset="0"/>
              <a:buNone/>
            </a:pPr>
            <a:endParaRPr lang="pt-BR" alt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b. «</a:t>
            </a:r>
            <a:r>
              <a:rPr lang="pt-BR" altLang="pt-BR" sz="2400" b="1" dirty="0" err="1" smtClean="0">
                <a:latin typeface="Arial" pitchFamily="34" charset="0"/>
                <a:cs typeface="Arial" pitchFamily="34" charset="0"/>
              </a:rPr>
              <a:t>Civilization</a:t>
            </a: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» </a:t>
            </a:r>
          </a:p>
          <a:p>
            <a:pPr marL="0" indent="0">
              <a:buFont typeface="Arial" pitchFamily="34" charset="0"/>
              <a:buNone/>
            </a:pP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No princípio do século XIX a palavra francesa «</a:t>
            </a:r>
            <a:r>
              <a:rPr lang="pt-BR" altLang="pt-BR" sz="2400" dirty="0" err="1" smtClean="0">
                <a:latin typeface="Arial" pitchFamily="34" charset="0"/>
                <a:cs typeface="Arial" pitchFamily="34" charset="0"/>
              </a:rPr>
              <a:t>Civilization</a:t>
            </a:r>
            <a:r>
              <a:rPr lang="pt-BR" altLang="pt-BR" sz="2400" dirty="0" smtClean="0">
                <a:latin typeface="Arial" pitchFamily="34" charset="0"/>
                <a:cs typeface="Arial" pitchFamily="34" charset="0"/>
              </a:rPr>
              <a:t>» referia-se principalmente às realizações materiais de um povo. </a:t>
            </a:r>
          </a:p>
        </p:txBody>
      </p:sp>
      <p:sp>
        <p:nvSpPr>
          <p:cNvPr id="2051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1</a:t>
            </a:r>
            <a:endParaRPr lang="pt-BR" altLang="pt-BR" sz="4400">
              <a:latin typeface="Arial" pitchFamily="34" charset="0"/>
            </a:endParaRPr>
          </a:p>
        </p:txBody>
      </p:sp>
      <p:sp>
        <p:nvSpPr>
          <p:cNvPr id="2052" name="Retângulo 1"/>
          <p:cNvSpPr>
            <a:spLocks noChangeArrowheads="1"/>
          </p:cNvSpPr>
          <p:nvPr/>
        </p:nvSpPr>
        <p:spPr bwMode="auto">
          <a:xfrm>
            <a:off x="0" y="6211888"/>
            <a:ext cx="9158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altLang="pt-BR">
                <a:latin typeface="Arial" pitchFamily="34" charset="0"/>
              </a:rPr>
              <a:t>TYLOR, Edward. 1871. </a:t>
            </a:r>
            <a:r>
              <a:rPr lang="en-US" altLang="pt-BR" b="1">
                <a:latin typeface="Arial" pitchFamily="34" charset="0"/>
              </a:rPr>
              <a:t>Primitive Culture</a:t>
            </a:r>
            <a:r>
              <a:rPr lang="en-US" altLang="pt-BR">
                <a:latin typeface="Arial" pitchFamily="34" charset="0"/>
              </a:rPr>
              <a:t>. Londres, John Mursay &amp; Co. </a:t>
            </a:r>
            <a:r>
              <a:rPr lang="pt-BR" altLang="pt-BR">
                <a:latin typeface="Arial" pitchFamily="34" charset="0"/>
              </a:rPr>
              <a:t>[1958, Nova York, Harper Torchbooks.] </a:t>
            </a:r>
          </a:p>
        </p:txBody>
      </p:sp>
    </p:spTree>
    <p:extLst>
      <p:ext uri="{BB962C8B-B14F-4D97-AF65-F5344CB8AC3E}">
        <p14:creationId xmlns:p14="http://schemas.microsoft.com/office/powerpoint/2010/main" val="39071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pt-BR" altLang="pt-BR" sz="2000" smtClean="0">
                <a:latin typeface="Avant Garde"/>
              </a:rPr>
              <a:t>	</a:t>
            </a:r>
            <a:r>
              <a:rPr lang="pt-BR" altLang="pt-BR" sz="2400" smtClean="0">
                <a:latin typeface="Avant Garde"/>
              </a:rPr>
              <a:t>«Na produção social da sua vida os homens entram em determinadas relações, necessárias, independentes da sua vontade, relações de produção que correspondem a uma determinada etapa de desenvolvimento das suas forças produtivas materiais. A totalidade destas relações de produção forma a </a:t>
            </a:r>
            <a:r>
              <a:rPr lang="pt-BR" altLang="pt-BR" sz="2400" b="1" u="sng" smtClean="0">
                <a:latin typeface="Avant Garde"/>
              </a:rPr>
              <a:t>estrutura econômica </a:t>
            </a:r>
            <a:r>
              <a:rPr lang="pt-BR" altLang="pt-BR" sz="2400" smtClean="0">
                <a:latin typeface="Avant Garde"/>
              </a:rPr>
              <a:t>da sociedade, a base real sobre a qual se ergue </a:t>
            </a:r>
            <a:r>
              <a:rPr lang="pt-BR" altLang="pt-BR" sz="2400" u="sng" smtClean="0">
                <a:latin typeface="Avant Garde"/>
              </a:rPr>
              <a:t>uma </a:t>
            </a:r>
            <a:r>
              <a:rPr lang="pt-BR" altLang="pt-BR" sz="2400" b="1" u="sng" smtClean="0">
                <a:latin typeface="Avant Garde"/>
              </a:rPr>
              <a:t>superestrutura jurídica e política</a:t>
            </a:r>
            <a:r>
              <a:rPr lang="pt-BR" altLang="pt-BR" sz="2400" smtClean="0">
                <a:latin typeface="Avant Garde"/>
              </a:rPr>
              <a:t>, e à qual correspondem determinadas formas da consciência social. O modo de produção da vida material é que condiciona o processo da vida social, política e espiritual».</a:t>
            </a:r>
            <a:endParaRPr lang="it-IT" altLang="pt-BR" sz="2400" smtClean="0">
              <a:latin typeface="Avant Garde"/>
            </a:endParaRPr>
          </a:p>
          <a:p>
            <a:pPr eaLnBrk="1" hangingPunct="1">
              <a:buFont typeface="Arial" pitchFamily="34" charset="0"/>
              <a:buNone/>
            </a:pPr>
            <a:r>
              <a:rPr lang="it-IT" altLang="pt-BR" sz="1400" smtClean="0"/>
              <a:t> </a:t>
            </a:r>
          </a:p>
          <a:p>
            <a:pPr eaLnBrk="1" hangingPunct="1">
              <a:buFont typeface="Arial" pitchFamily="34" charset="0"/>
              <a:buNone/>
            </a:pPr>
            <a:r>
              <a:rPr lang="it-IT" altLang="pt-BR" sz="1400" smtClean="0"/>
              <a:t>	</a:t>
            </a:r>
            <a:r>
              <a:rPr lang="it-IT" altLang="pt-BR" sz="2000" smtClean="0">
                <a:latin typeface="Avant Garde"/>
              </a:rPr>
              <a:t>MARX K. (1859), </a:t>
            </a:r>
            <a:r>
              <a:rPr lang="it-IT" altLang="pt-BR" sz="2000" b="1" smtClean="0">
                <a:latin typeface="Avant Garde"/>
              </a:rPr>
              <a:t>Zur Kritik del politischen Ökonomie</a:t>
            </a:r>
            <a:r>
              <a:rPr lang="it-IT" altLang="pt-BR" sz="2000" smtClean="0">
                <a:latin typeface="Avant Garde"/>
              </a:rPr>
              <a:t>, Berlin, Franz Duncher, tr. It., Per la critica dell’economia politica, Roma, Editori Riuniti, 1974 [</a:t>
            </a:r>
            <a:r>
              <a:rPr lang="it-IT" altLang="pt-BR" sz="2000" b="1" smtClean="0">
                <a:latin typeface="Avant Garde"/>
              </a:rPr>
              <a:t>Prefácio . Crítica da economia política</a:t>
            </a:r>
            <a:r>
              <a:rPr lang="it-IT" altLang="pt-BR" sz="2000" smtClean="0">
                <a:latin typeface="Avant Garde"/>
              </a:rPr>
              <a:t>]</a:t>
            </a:r>
          </a:p>
          <a:p>
            <a:pPr eaLnBrk="1" hangingPunct="1"/>
            <a:endParaRPr lang="it-IT" altLang="pt-BR" sz="1400" smtClean="0"/>
          </a:p>
        </p:txBody>
      </p:sp>
      <p:sp>
        <p:nvSpPr>
          <p:cNvPr id="21507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altLang="pt-BR" sz="3200" b="1" dirty="0" smtClean="0">
                <a:latin typeface="Arial" pitchFamily="34" charset="0"/>
                <a:cs typeface="Arial" pitchFamily="34" charset="0"/>
              </a:rPr>
              <a:t>«Cultura» em Marx | </a:t>
            </a:r>
            <a:r>
              <a:rPr lang="pt-BR" altLang="pt-BR" sz="3200" b="1" dirty="0" smtClean="0">
                <a:latin typeface="Arial" pitchFamily="34" charset="0"/>
                <a:cs typeface="Arial" pitchFamily="34" charset="0"/>
              </a:rPr>
              <a:t>Estrutura e superestrutura</a:t>
            </a:r>
            <a:r>
              <a:rPr lang="it-IT" altLang="pt-BR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0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484313"/>
            <a:ext cx="8218487" cy="421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1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pt-BR" altLang="pt-BR" sz="14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t-PT" altLang="pt-BR" sz="2400" b="1" smtClean="0">
                <a:latin typeface="Arial" pitchFamily="34" charset="0"/>
                <a:cs typeface="Arial" pitchFamily="34" charset="0"/>
              </a:rPr>
              <a:t>Quais disciplinas?</a:t>
            </a:r>
            <a:endParaRPr lang="pt-BR" altLang="pt-BR" sz="24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t-PT" altLang="pt-BR" sz="2400" b="1" smtClean="0">
                <a:latin typeface="Arial" pitchFamily="34" charset="0"/>
                <a:cs typeface="Arial" pitchFamily="34" charset="0"/>
              </a:rPr>
              <a:t/>
            </a:r>
            <a:br>
              <a:rPr lang="pt-PT" altLang="pt-BR" sz="2400" b="1" smtClean="0">
                <a:latin typeface="Arial" pitchFamily="34" charset="0"/>
                <a:cs typeface="Arial" pitchFamily="34" charset="0"/>
              </a:rPr>
            </a:br>
            <a:r>
              <a:rPr lang="pt-PT" altLang="pt-BR" sz="2400" smtClean="0">
                <a:latin typeface="Arial" pitchFamily="34" charset="0"/>
                <a:cs typeface="Arial" pitchFamily="34" charset="0"/>
              </a:rPr>
              <a:t>«O que constitui um ‘problema’ para uma determinada disciplina, torna-se um ‘dado’ - um pré-requisito - nas disciplinas contíguas. Por exemplo, os economistas desconsideram a cultura e as instituições, os cientistas sociais consideram como uma ‘constante’ as estruturas políticas, e vice-versa, e os cientistas políticos tratam como determinadas as estruturas sociais».  </a:t>
            </a:r>
          </a:p>
          <a:p>
            <a:pPr marL="0" indent="0">
              <a:buFont typeface="Arial" pitchFamily="34" charset="0"/>
              <a:buNone/>
            </a:pPr>
            <a:endParaRPr lang="en-US" altLang="pt-BR" sz="14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pt-BR" sz="1400" smtClean="0">
                <a:latin typeface="Arial" pitchFamily="34" charset="0"/>
                <a:cs typeface="Arial" pitchFamily="34" charset="0"/>
              </a:rPr>
              <a:t>Sartori Giovanni. 1968. </a:t>
            </a:r>
            <a:r>
              <a:rPr lang="it-IT" altLang="pt-BR" sz="1400" smtClean="0">
                <a:latin typeface="Arial" pitchFamily="34" charset="0"/>
                <a:cs typeface="Arial" pitchFamily="34" charset="0"/>
              </a:rPr>
              <a:t>Alla ricerca della sociologia politica, in “</a:t>
            </a:r>
            <a:r>
              <a:rPr lang="it-IT" altLang="pt-BR" sz="1400" b="1" smtClean="0">
                <a:latin typeface="Arial" pitchFamily="34" charset="0"/>
                <a:cs typeface="Arial" pitchFamily="34" charset="0"/>
              </a:rPr>
              <a:t>Rassegna Italiana di Sociologia</a:t>
            </a:r>
            <a:r>
              <a:rPr lang="it-IT" altLang="pt-BR" sz="1400" smtClean="0">
                <a:latin typeface="Arial" pitchFamily="34" charset="0"/>
                <a:cs typeface="Arial" pitchFamily="34" charset="0"/>
              </a:rPr>
              <a:t>”, IX, n. 4, pp. 597-639. </a:t>
            </a:r>
            <a:endParaRPr lang="pt-PT" altLang="pt-BR" sz="1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pt-BR" b="1" smtClean="0">
                <a:latin typeface="Arial" pitchFamily="34" charset="0"/>
                <a:cs typeface="Arial" pitchFamily="34" charset="0"/>
              </a:rPr>
              <a:t>Cultura</a:t>
            </a:r>
            <a:r>
              <a:rPr lang="pt-BR" altLang="pt-BR" b="1" smtClean="0">
                <a:latin typeface="Arial" pitchFamily="34" charset="0"/>
                <a:cs typeface="Arial" pitchFamily="34" charset="0"/>
              </a:rPr>
              <a:t> política | 8</a:t>
            </a:r>
            <a:endParaRPr lang="pt-BR" altLang="pt-B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8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Beruf | 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ciência como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profissão</a:t>
            </a:r>
            <a:r>
              <a:rPr lang="it-IT" b="1" dirty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>
                <a:latin typeface="Arial" pitchFamily="34" charset="0"/>
                <a:cs typeface="Arial" pitchFamily="34" charset="0"/>
              </a:rPr>
            </a:b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smtClean="0">
                <a:latin typeface="Arial" pitchFamily="34" charset="0"/>
                <a:cs typeface="Arial" pitchFamily="34" charset="0"/>
              </a:rPr>
              <a:t>Em uma palestra sobre a ciência como profissão, realizada em Mônaco em 1919, Weber tenta responder à pergunta de Tolstoi: «o que devemos fazer?»</a:t>
            </a:r>
            <a:endParaRPr lang="it-IT" alt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it-IT" alt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>
                <a:latin typeface="Arial" pitchFamily="34" charset="0"/>
                <a:cs typeface="Arial" pitchFamily="34" charset="0"/>
              </a:rPr>
              <a:t>Se não é a ciência a fazê-lo, «o que devemos fazer?».  «Deveria ser um profeta ou um salvador». [...] Com certeza não «um dos milhares de professores universitários que tentam roubar-lhe o seu trabalho, em uma sala de aula, como pequenos profetas privilegiados ou pagos pelo estado».</a:t>
            </a:r>
            <a:endParaRPr lang="it-IT" alt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altLang="pt-BR" sz="20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pt-BR" sz="20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pt-BR" sz="2000" smtClean="0">
                <a:latin typeface="Arial" pitchFamily="34" charset="0"/>
                <a:cs typeface="Arial" pitchFamily="34" charset="0"/>
              </a:rPr>
            </a:br>
            <a:r>
              <a:rPr lang="en-US" altLang="pt-BR" sz="2000" smtClean="0">
                <a:latin typeface="Arial" pitchFamily="34" charset="0"/>
                <a:cs typeface="Arial" pitchFamily="34" charset="0"/>
              </a:rPr>
              <a:t>Weber M. (1919), </a:t>
            </a:r>
            <a:r>
              <a:rPr lang="en-US" altLang="pt-BR" sz="2000" b="1" smtClean="0">
                <a:latin typeface="Arial" pitchFamily="34" charset="0"/>
                <a:cs typeface="Arial" pitchFamily="34" charset="0"/>
              </a:rPr>
              <a:t>Politik als Beruf, Wissenschaft als Beruf</a:t>
            </a:r>
            <a:r>
              <a:rPr lang="en-US" altLang="pt-BR" sz="2000" smtClean="0">
                <a:latin typeface="Arial" pitchFamily="34" charset="0"/>
                <a:cs typeface="Arial" pitchFamily="34" charset="0"/>
              </a:rPr>
              <a:t>, Berlin, Duncker &amp; Humblot, tr. </a:t>
            </a:r>
            <a:r>
              <a:rPr lang="it-IT" altLang="pt-BR" sz="2000" smtClean="0">
                <a:latin typeface="Arial" pitchFamily="34" charset="0"/>
                <a:cs typeface="Arial" pitchFamily="34" charset="0"/>
              </a:rPr>
              <a:t>It. Il lavoro intellettuale come professione. Due saggi, Torino: Einaudi, 1971, p. 38. </a:t>
            </a:r>
          </a:p>
          <a:p>
            <a:pPr eaLnBrk="1" hangingPunct="1">
              <a:lnSpc>
                <a:spcPct val="80000"/>
              </a:lnSpc>
            </a:pPr>
            <a:endParaRPr lang="it-IT" altLang="pt-BR" sz="220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latin typeface="Arial" pitchFamily="34" charset="0"/>
                <a:cs typeface="Arial" pitchFamily="34" charset="0"/>
              </a:rPr>
              <a:t>«Objektivitat» | 1</a:t>
            </a:r>
            <a:endParaRPr lang="it-IT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3000" smtClean="0">
                <a:latin typeface="Arial" pitchFamily="34" charset="0"/>
                <a:cs typeface="Arial" pitchFamily="34" charset="0"/>
              </a:rPr>
              <a:t>A ciência social é uma ciência da realidade.</a:t>
            </a:r>
            <a:br>
              <a:rPr lang="pt-BR" altLang="pt-BR" sz="3000" smtClean="0">
                <a:latin typeface="Arial" pitchFamily="34" charset="0"/>
                <a:cs typeface="Arial" pitchFamily="34" charset="0"/>
              </a:rPr>
            </a:br>
            <a:r>
              <a:rPr lang="pt-BR" altLang="pt-BR" sz="3000" smtClean="0">
                <a:latin typeface="Arial" pitchFamily="34" charset="0"/>
                <a:cs typeface="Arial" pitchFamily="34" charset="0"/>
              </a:rPr>
              <a:t>Os valores orientam o pesquisador na formulação de hipóteses («relação com valores»).</a:t>
            </a:r>
            <a:endParaRPr lang="it-IT" altLang="pt-BR" sz="30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t-BR" altLang="pt-BR" sz="3000" smtClean="0">
                <a:latin typeface="Arial" pitchFamily="34" charset="0"/>
                <a:cs typeface="Arial" pitchFamily="34" charset="0"/>
              </a:rPr>
              <a:t>Diferentes pontos de vista podem levar a várias hipóteses e explicações. </a:t>
            </a:r>
          </a:p>
          <a:p>
            <a:pPr eaLnBrk="1" hangingPunct="1"/>
            <a:r>
              <a:rPr lang="pt-BR" altLang="pt-BR" sz="3000" smtClean="0">
                <a:latin typeface="Arial" pitchFamily="34" charset="0"/>
                <a:cs typeface="Arial" pitchFamily="34" charset="0"/>
              </a:rPr>
              <a:t>Todavia, a validade das hipóteses deve ser verificada por meio da pesquisa (o teste empírico das hipóteses).</a:t>
            </a:r>
            <a:endParaRPr lang="it-IT" altLang="pt-BR" sz="30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it-IT" altLang="pt-BR" sz="300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latin typeface="Arial" pitchFamily="34" charset="0"/>
                <a:cs typeface="Arial" pitchFamily="34" charset="0"/>
              </a:rPr>
              <a:t>«Objektivitat» | 2</a:t>
            </a:r>
            <a:endParaRPr lang="it-IT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O estudo científico dos fenômenos históricos-individuais: as uniformidades de comportamento que resultam de motivações semelhantes.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sociologia compreensiva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(verstehen</a:t>
            </a:r>
            <a:r>
              <a:rPr lang="pt-BR" dirty="0">
                <a:latin typeface="Arial" pitchFamily="34" charset="0"/>
                <a:cs typeface="Arial" pitchFamily="34" charset="0"/>
              </a:rPr>
              <a:t>) pretende reconstruir o sentido objetivo, o que motiva os agentes a se comportar de uma certa maneira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Weber M. (1904),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Die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Objektivitat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sozialwissenschaft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sozialpolitischer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Erkenntnis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in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Gesammelte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Aufsätze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zur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Wissenschaftlehre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Tübingen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Mohr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1922, tr. It. L’«oggettività» conoscitiva della scienza sociale e della politica sociale, in Il metodo delle scienze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storico-sociali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a cura di P. Rossi, Torino, Einaudi. </a:t>
            </a:r>
            <a:endParaRPr lang="it-IT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latin typeface="Arial" pitchFamily="34" charset="0"/>
                <a:cs typeface="Arial" pitchFamily="34" charset="0"/>
              </a:rPr>
              <a:t>«Objektivitat» | 3</a:t>
            </a:r>
            <a:endParaRPr lang="it-IT" alt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it-IT" altLang="pt-BR" sz="2700" b="1" u="sng" smtClean="0">
                <a:latin typeface="Arial" pitchFamily="34" charset="0"/>
                <a:cs typeface="Arial" pitchFamily="34" charset="0"/>
              </a:rPr>
              <a:t>Individualismo metodológico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endParaRPr lang="pt-BR" altLang="pt-BR" sz="27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700" smtClean="0">
                <a:latin typeface="Arial" pitchFamily="34" charset="0"/>
                <a:cs typeface="Arial" pitchFamily="34" charset="0"/>
              </a:rPr>
              <a:t>Para Weber, o sujeito não sofre passivamente a ação das estruturas, ele faz opções intencionais e constrói a sua consciência a partir do momento em que estabelece um sentido para o que faz. 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700" smtClean="0">
                <a:latin typeface="Arial" pitchFamily="34" charset="0"/>
                <a:cs typeface="Arial" pitchFamily="34" charset="0"/>
              </a:rPr>
              <a:t>Para Weber, então, o importante «não é o que o indivíduo é, mas o que ele pensa que é».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pt-BR" altLang="pt-BR" sz="2700" smtClean="0">
                <a:latin typeface="Arial" pitchFamily="34" charset="0"/>
                <a:cs typeface="Arial" pitchFamily="34" charset="0"/>
              </a:rPr>
              <a:t>	</a:t>
            </a:r>
            <a:endParaRPr lang="it-IT" altLang="pt-BR" sz="27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it-IT" altLang="pt-BR" sz="270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altLang="pt-BR" sz="1600" smtClean="0">
                <a:latin typeface="Arial" pitchFamily="34" charset="0"/>
                <a:cs typeface="Arial" pitchFamily="34" charset="0"/>
              </a:rPr>
              <a:t>Trigilia C. (1998), </a:t>
            </a:r>
            <a:r>
              <a:rPr lang="it-IT" altLang="pt-BR" sz="1600" b="1" smtClean="0">
                <a:latin typeface="Arial" pitchFamily="34" charset="0"/>
                <a:cs typeface="Arial" pitchFamily="34" charset="0"/>
              </a:rPr>
              <a:t>Sociologia economica. Stato, mercato e società nel capitalismo moderno</a:t>
            </a:r>
            <a:r>
              <a:rPr lang="it-IT" altLang="pt-BR" sz="1600" smtClean="0">
                <a:latin typeface="Arial" pitchFamily="34" charset="0"/>
                <a:cs typeface="Arial" pitchFamily="34" charset="0"/>
              </a:rPr>
              <a:t>, Bologna: Il Mulino, p. 107. </a:t>
            </a:r>
          </a:p>
          <a:p>
            <a:pPr eaLnBrk="1" hangingPunct="1">
              <a:lnSpc>
                <a:spcPct val="90000"/>
              </a:lnSpc>
            </a:pPr>
            <a:endParaRPr lang="it-IT" altLang="pt-BR" sz="270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altLang="pt-BR" sz="3200" b="1" smtClean="0">
                <a:latin typeface="Arial" pitchFamily="34" charset="0"/>
                <a:cs typeface="Arial" pitchFamily="34" charset="0"/>
              </a:rPr>
              <a:t>«Relação com valores» e «julgamento de valor»</a:t>
            </a:r>
            <a:r>
              <a:rPr lang="it-IT" altLang="pt-BR" sz="2400" smtClean="0">
                <a:latin typeface="Arial" pitchFamily="34" charset="0"/>
                <a:cs typeface="Arial" pitchFamily="34" charset="0"/>
              </a:rPr>
              <a:t/>
            </a:r>
            <a:br>
              <a:rPr lang="it-IT" altLang="pt-BR" sz="2400" smtClean="0">
                <a:latin typeface="Arial" pitchFamily="34" charset="0"/>
                <a:cs typeface="Arial" pitchFamily="34" charset="0"/>
              </a:rPr>
            </a:br>
            <a:endParaRPr lang="it-IT" altLang="pt-BR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700" smtClean="0">
                <a:latin typeface="Arial" pitchFamily="34" charset="0"/>
                <a:cs typeface="Arial" pitchFamily="34" charset="0"/>
              </a:rPr>
              <a:t> Segundo Weber, distinção entre «relação com valores» e «julgamento de valor». </a:t>
            </a:r>
            <a:endParaRPr lang="it-IT" altLang="pt-BR" sz="27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2700" smtClean="0">
                <a:latin typeface="Arial" pitchFamily="34" charset="0"/>
                <a:cs typeface="Arial" pitchFamily="34" charset="0"/>
              </a:rPr>
              <a:t>Aceitação da «relação com valores» e  recusa (ética) do «julgamento de valor».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700" smtClean="0">
                <a:latin typeface="Arial" pitchFamily="34" charset="0"/>
                <a:cs typeface="Arial" pitchFamily="34" charset="0"/>
              </a:rPr>
              <a:t>Os valores do pesquisador não podem ser justificados com base científica.</a:t>
            </a:r>
            <a:endParaRPr lang="it-IT" altLang="pt-BR" sz="27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it-IT" altLang="pt-BR" sz="22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it-IT" altLang="pt-BR" sz="22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it-IT" altLang="pt-BR" sz="220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altLang="pt-BR" sz="1700" smtClean="0">
                <a:latin typeface="Arial" pitchFamily="34" charset="0"/>
                <a:cs typeface="Arial" pitchFamily="34" charset="0"/>
              </a:rPr>
              <a:t>Weber M. (1904), Die «Objektivitat» sozialwissenschaft und sozialpolitischer Erkenntnis, in Gesammelte Aufsätze zur Wissenschaftlehre, Tübingen, Mohr, 1922, tr. It. L’«oggettività» conoscitiva della scienza sociale e della politica sociale, in Il metodo delle scienze storico-sociali, a cura di P. Rossi, Torino, Einaudi. </a:t>
            </a:r>
          </a:p>
          <a:p>
            <a:pPr eaLnBrk="1" hangingPunct="1">
              <a:lnSpc>
                <a:spcPct val="80000"/>
              </a:lnSpc>
            </a:pPr>
            <a:endParaRPr lang="it-IT" altLang="pt-BR" sz="220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O conceito de «conceito» | 1  </a:t>
            </a:r>
            <a:endParaRPr lang="it-IT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57" y="1988840"/>
            <a:ext cx="8229600" cy="326896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«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conceitos»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cortes, feitos num fluxo de experiências, infinito em «extensão» e «profundidade» (ou «intensão») e infinitamente mutável.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Por meio destes cortes, cada homem reduz gradualmente a complexidade do mundo externo, dá senso a si mesmo, fica capaz de desenvolver processos de ação.</a:t>
            </a:r>
          </a:p>
          <a:p>
            <a:pPr marL="0" indent="0">
              <a:buFont typeface="Arial" charset="0"/>
              <a:buNone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-21348" y="6237312"/>
            <a:ext cx="9129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Alberto </a:t>
            </a:r>
            <a:r>
              <a:rPr lang="it-IT" dirty="0">
                <a:latin typeface="Arial" pitchFamily="34" charset="0"/>
                <a:cs typeface="Arial" pitchFamily="34" charset="0"/>
              </a:rPr>
              <a:t>Marradi (1994), 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Referenti, pensiero e linguaggio: una questione rilevante per gli indicatori</a:t>
            </a:r>
            <a:r>
              <a:rPr lang="it-IT" dirty="0">
                <a:latin typeface="Arial" pitchFamily="34" charset="0"/>
                <a:cs typeface="Arial" pitchFamily="34" charset="0"/>
              </a:rPr>
              <a:t>, “Sociologia e Ricerca Sociale” n. 43 (1994): 137-207.</a:t>
            </a:r>
          </a:p>
          <a:p>
            <a:pPr>
              <a:defRPr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8547" y="2060848"/>
            <a:ext cx="8229600" cy="2908597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A forma em que o corte deveria ser operado depende em grande medida das necessidades práticas de um certo indivíduo, grupo, sociedade.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Os conceitos estão justificados na base de sua utilidade prática.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Cultura: «Patrimônio terminológico» e «patrimônio conceitual»</a:t>
            </a:r>
          </a:p>
          <a:p>
            <a:pPr eaLnBrk="1" hangingPunct="1">
              <a:buFont typeface="Arial" charset="0"/>
              <a:buNone/>
              <a:defRPr/>
            </a:pPr>
            <a:endParaRPr lang="it-IT" sz="16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it-IT" sz="1600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it-IT" sz="16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it-IT" sz="1600" dirty="0" smtClean="0">
              <a:latin typeface="Arial" charset="0"/>
              <a:cs typeface="Arial" charset="0"/>
            </a:endParaRPr>
          </a:p>
        </p:txBody>
      </p:sp>
      <p:sp>
        <p:nvSpPr>
          <p:cNvPr id="1024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>
                <a:latin typeface="Arial" pitchFamily="34" charset="0"/>
                <a:cs typeface="Arial" pitchFamily="34" charset="0"/>
              </a:rPr>
              <a:t>O conceito de «conceito» | 2  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-17304" y="6205202"/>
            <a:ext cx="9161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latin typeface="Arial"/>
                <a:ea typeface="Times New Roman"/>
              </a:rPr>
              <a:t>Tyler, S. A., Ed. (1969). </a:t>
            </a:r>
            <a:r>
              <a:rPr lang="en-US" b="1" dirty="0">
                <a:latin typeface="Arial"/>
                <a:ea typeface="Times New Roman"/>
              </a:rPr>
              <a:t>Cognitive Anthropology</a:t>
            </a:r>
            <a:r>
              <a:rPr lang="en-US" dirty="0">
                <a:latin typeface="Arial"/>
                <a:ea typeface="Times New Roman"/>
              </a:rPr>
              <a:t>. New York: Holt, Rinehart, and Winston.</a:t>
            </a:r>
            <a:endParaRPr lang="pt-BR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21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8800" y="4044950"/>
            <a:ext cx="8139113" cy="1981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1338" y="1666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c. «</a:t>
            </a:r>
            <a:r>
              <a:rPr lang="pt-BR" sz="2400" b="1" u="sng" dirty="0" err="1" smtClean="0">
                <a:latin typeface="Arial" pitchFamily="34" charset="0"/>
                <a:cs typeface="Arial" pitchFamily="34" charset="0"/>
              </a:rPr>
              <a:t>culture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»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Segundo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Tylor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 termo, «tomado em seu amplo sentido etnográfico é este todo complexo que inclui conhecimentos, crenças, arte, moral, leis, costumes ou qualquer outra capacidade ou hábitos adquiridos pelo homem como membro de uma sociedade».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 esta definição Edward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Tylor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(1832-1917) abrangia em uma só palavra todas as possibilidades de realização humana, além de marcar fortemente o caráter de aprendizado da cultura em oposição à ideia de aquisição inata, transmitida por mecanismos biológicos. </a:t>
            </a:r>
          </a:p>
          <a:p>
            <a:pPr>
              <a:buFont typeface="Arial" charset="0"/>
              <a:buChar char="•"/>
              <a:defRPr/>
            </a:pPr>
            <a:endParaRPr lang="pt-BR" sz="2400" dirty="0"/>
          </a:p>
        </p:txBody>
      </p:sp>
      <p:sp>
        <p:nvSpPr>
          <p:cNvPr id="3076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2</a:t>
            </a:r>
            <a:endParaRPr lang="pt-BR" altLang="pt-BR" sz="4400">
              <a:latin typeface="Arial" pitchFamily="34" charset="0"/>
            </a:endParaRPr>
          </a:p>
        </p:txBody>
      </p:sp>
      <p:sp>
        <p:nvSpPr>
          <p:cNvPr id="3077" name="Retângulo 5"/>
          <p:cNvSpPr>
            <a:spLocks noChangeArrowheads="1"/>
          </p:cNvSpPr>
          <p:nvPr/>
        </p:nvSpPr>
        <p:spPr bwMode="auto">
          <a:xfrm>
            <a:off x="0" y="6211888"/>
            <a:ext cx="9158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altLang="pt-BR">
                <a:latin typeface="Arial" pitchFamily="34" charset="0"/>
              </a:rPr>
              <a:t>TYLOR, Edward. 1871. </a:t>
            </a:r>
            <a:r>
              <a:rPr lang="en-US" altLang="pt-BR" b="1">
                <a:latin typeface="Arial" pitchFamily="34" charset="0"/>
              </a:rPr>
              <a:t>Primitive Culture</a:t>
            </a:r>
            <a:r>
              <a:rPr lang="en-US" altLang="pt-BR">
                <a:latin typeface="Arial" pitchFamily="34" charset="0"/>
              </a:rPr>
              <a:t>. Londres, John Mursay &amp; Co. </a:t>
            </a:r>
            <a:r>
              <a:rPr lang="pt-BR" altLang="pt-BR">
                <a:latin typeface="Arial" pitchFamily="34" charset="0"/>
              </a:rPr>
              <a:t>[1958, Nova York, Harper Torchbooks.] </a:t>
            </a:r>
          </a:p>
        </p:txBody>
      </p:sp>
    </p:spTree>
    <p:extLst>
      <p:ext uri="{BB962C8B-B14F-4D97-AF65-F5344CB8AC3E}">
        <p14:creationId xmlns:p14="http://schemas.microsoft.com/office/powerpoint/2010/main" val="8111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 smtClean="0">
                <a:latin typeface="Arial" charset="0"/>
                <a:cs typeface="Arial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pt-BR" sz="2400" b="1" dirty="0" smtClean="0">
                <a:latin typeface="Arial" charset="0"/>
                <a:cs typeface="Arial" charset="0"/>
              </a:rPr>
              <a:t>Conceitos e sujeito» | 1</a:t>
            </a: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Mas, não sendo capaz de fotografar o pensamento, não temos garantia que:</a:t>
            </a:r>
            <a:br>
              <a:rPr lang="pt-PT" sz="2400" dirty="0">
                <a:latin typeface="Arial" pitchFamily="34" charset="0"/>
                <a:cs typeface="Arial" pitchFamily="34" charset="0"/>
              </a:rPr>
            </a:br>
            <a:r>
              <a:rPr lang="pt-PT" sz="2400" dirty="0">
                <a:latin typeface="Arial" pitchFamily="34" charset="0"/>
                <a:cs typeface="Arial" pitchFamily="34" charset="0"/>
              </a:rPr>
              <a:t>a) um conceito formulado por A (um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indivíduo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pensante) seja exatamente igual (em termos de intenção) a qualquer outro conceito formulado por B, ainda que A e B designem este conceito com a mesma palavra/expressão;</a:t>
            </a:r>
            <a:br>
              <a:rPr lang="pt-PT" sz="2400" dirty="0">
                <a:latin typeface="Arial" pitchFamily="34" charset="0"/>
                <a:cs typeface="Arial" pitchFamily="34" charset="0"/>
              </a:rPr>
            </a:br>
            <a:r>
              <a:rPr lang="pt-PT" sz="2400" dirty="0">
                <a:latin typeface="Arial" pitchFamily="34" charset="0"/>
                <a:cs typeface="Arial" pitchFamily="34" charset="0"/>
              </a:rPr>
              <a:t>b) um conceito formulado ao tempo t por A seja exatamente igual a um outro conceito formulado pelo A no momento t’, mesmo que os dois conceitos sejam chamados com o mesmo nome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[...]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BR" b="1" dirty="0" smtClean="0">
                <a:latin typeface="Arial" pitchFamily="34" charset="0"/>
                <a:cs typeface="Arial" pitchFamily="34" charset="0"/>
              </a:rPr>
              <a:t>O conceito de «conceito» |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3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21348" y="6237312"/>
            <a:ext cx="9129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Alberto </a:t>
            </a:r>
            <a:r>
              <a:rPr lang="it-IT" dirty="0">
                <a:latin typeface="Arial" pitchFamily="34" charset="0"/>
                <a:cs typeface="Arial" pitchFamily="34" charset="0"/>
              </a:rPr>
              <a:t>Marradi (1994), 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Referenti, pensiero e linguaggio: una questione rilevante per gli indicatori</a:t>
            </a:r>
            <a:r>
              <a:rPr lang="it-IT" dirty="0">
                <a:latin typeface="Arial" pitchFamily="34" charset="0"/>
                <a:cs typeface="Arial" pitchFamily="34" charset="0"/>
              </a:rPr>
              <a:t>, “Sociologia e Ricerca Sociale” n. 43 (1994): 137-207.</a:t>
            </a:r>
          </a:p>
          <a:p>
            <a:pPr>
              <a:defRPr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«</a:t>
            </a:r>
            <a:r>
              <a:rPr lang="pt-BR" sz="2400" b="1" dirty="0">
                <a:latin typeface="Arial" charset="0"/>
                <a:cs typeface="Arial" charset="0"/>
              </a:rPr>
              <a:t>Conceitos e </a:t>
            </a:r>
            <a:r>
              <a:rPr lang="pt-BR" sz="2400" b="1" dirty="0" smtClean="0">
                <a:latin typeface="Arial" charset="0"/>
                <a:cs typeface="Arial" charset="0"/>
              </a:rPr>
              <a:t>sujeito» </a:t>
            </a:r>
            <a:r>
              <a:rPr lang="pt-BR" sz="2400" b="1" dirty="0">
                <a:latin typeface="Arial" charset="0"/>
                <a:cs typeface="Arial" charset="0"/>
              </a:rPr>
              <a:t>| </a:t>
            </a:r>
            <a:r>
              <a:rPr lang="pt-BR" sz="2400" b="1" dirty="0" smtClean="0">
                <a:latin typeface="Arial" charset="0"/>
                <a:cs typeface="Arial" charset="0"/>
              </a:rPr>
              <a:t>2</a:t>
            </a:r>
            <a:endParaRPr lang="pt-BR" sz="24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[...] «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Uma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imagem que eu uso para me comunicar com os alunos é que os conceitos são nuvens. Imagine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alguém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olhando para um ponto no céu e de repente ver uma nuvem; ele desvia o olhar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um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instante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e em seguida, olha de novo para trás, no mesmo ponto. Sim, a nuvem é mais ou menos como antes, mas quem pode dizer que a nuvem não sofreu nenhuma mudança? As nuvens têm um perímetro e uma densidade mudando, as bordas são desgastadas. Na borda, onde ainda é aquela nuvem e onde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já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não é, ou é uma outra nuvem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?»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BR" b="1" dirty="0" smtClean="0">
                <a:latin typeface="Arial" pitchFamily="34" charset="0"/>
                <a:cs typeface="Arial" pitchFamily="34" charset="0"/>
              </a:rPr>
              <a:t>O conceito de «conceito» |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4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 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21348" y="6237312"/>
            <a:ext cx="9129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Alberto </a:t>
            </a:r>
            <a:r>
              <a:rPr lang="it-IT" dirty="0">
                <a:latin typeface="Arial" pitchFamily="34" charset="0"/>
                <a:cs typeface="Arial" pitchFamily="34" charset="0"/>
              </a:rPr>
              <a:t>Marradi (1994), 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Referenti, pensiero e linguaggio: una questione rilevante per gli indicatori</a:t>
            </a:r>
            <a:r>
              <a:rPr lang="it-IT" dirty="0">
                <a:latin typeface="Arial" pitchFamily="34" charset="0"/>
                <a:cs typeface="Arial" pitchFamily="34" charset="0"/>
              </a:rPr>
              <a:t>, “Sociologia e Ricerca Sociale” n. 43 (1994): 137-207.</a:t>
            </a:r>
          </a:p>
          <a:p>
            <a:pPr>
              <a:defRPr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9115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pt-BR" sz="2400" dirty="0" smtClean="0">
                <a:latin typeface="Arial" charset="0"/>
                <a:cs typeface="Arial" charset="0"/>
              </a:rPr>
              <a:t>Os conceitos podem ser estudados baseando-se no nível de generalidades deles.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t-BR" sz="2400" dirty="0" smtClean="0">
                <a:latin typeface="Arial" charset="0"/>
                <a:cs typeface="Arial" charset="0"/>
              </a:rPr>
              <a:t>De um conceito é possível analisar: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sz="2400" dirty="0" smtClean="0">
                <a:latin typeface="Arial" charset="0"/>
                <a:cs typeface="Arial" charset="0"/>
              </a:rPr>
              <a:t>1. A «</a:t>
            </a:r>
            <a:r>
              <a:rPr lang="pt-BR" sz="2400" b="1" dirty="0" smtClean="0">
                <a:latin typeface="Arial" charset="0"/>
                <a:cs typeface="Arial" charset="0"/>
              </a:rPr>
              <a:t>intensão</a:t>
            </a:r>
            <a:r>
              <a:rPr lang="pt-BR" sz="2400" dirty="0" smtClean="0">
                <a:latin typeface="Arial" charset="0"/>
                <a:cs typeface="Arial" charset="0"/>
              </a:rPr>
              <a:t>»</a:t>
            </a:r>
            <a:r>
              <a:rPr lang="pt-BR" sz="2400" b="1" dirty="0" smtClean="0">
                <a:latin typeface="Arial" charset="0"/>
                <a:cs typeface="Arial" charset="0"/>
              </a:rPr>
              <a:t>:</a:t>
            </a:r>
            <a:r>
              <a:rPr lang="pt-BR" sz="2400" dirty="0" smtClean="0">
                <a:latin typeface="Arial" charset="0"/>
                <a:cs typeface="Arial" charset="0"/>
              </a:rPr>
              <a:t> o conjunto de características que constituem o significado de um conceito.</a:t>
            </a:r>
            <a:endParaRPr lang="it-IT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sz="2400" dirty="0" smtClean="0">
                <a:latin typeface="Arial" charset="0"/>
                <a:cs typeface="Arial" charset="0"/>
              </a:rPr>
              <a:t>2. A «</a:t>
            </a:r>
            <a:r>
              <a:rPr lang="pt-BR" sz="2400" b="1" dirty="0" smtClean="0">
                <a:latin typeface="Arial" charset="0"/>
                <a:cs typeface="Arial" charset="0"/>
              </a:rPr>
              <a:t>extensão</a:t>
            </a:r>
            <a:r>
              <a:rPr lang="pt-BR" sz="2400" dirty="0" smtClean="0">
                <a:latin typeface="Arial" charset="0"/>
                <a:cs typeface="Arial" charset="0"/>
              </a:rPr>
              <a:t>»</a:t>
            </a:r>
            <a:r>
              <a:rPr lang="pt-BR" sz="2400" b="1" dirty="0" smtClean="0">
                <a:latin typeface="Arial" charset="0"/>
                <a:cs typeface="Arial" charset="0"/>
              </a:rPr>
              <a:t>:</a:t>
            </a:r>
            <a:r>
              <a:rPr lang="pt-BR" sz="2400" dirty="0" smtClean="0">
                <a:latin typeface="Arial" charset="0"/>
                <a:cs typeface="Arial" charset="0"/>
              </a:rPr>
              <a:t> o conjunto de objetos, fenômenos, eventos, ao qual se refere um conceito. Objetos «reais».</a:t>
            </a:r>
            <a:endParaRPr lang="it-IT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pt-BR" sz="2800" dirty="0" smtClean="0">
              <a:latin typeface="Arial" charset="0"/>
              <a:cs typeface="Arial" charset="0"/>
            </a:endParaRPr>
          </a:p>
        </p:txBody>
      </p:sp>
      <p:sp>
        <p:nvSpPr>
          <p:cNvPr id="11267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Extensão e </a:t>
            </a:r>
            <a:r>
              <a:rPr lang="pt-BR" sz="4400" b="1" dirty="0" smtClean="0">
                <a:solidFill>
                  <a:srgbClr val="000000"/>
                </a:solidFill>
                <a:latin typeface="Arial" pitchFamily="34" charset="0"/>
              </a:rPr>
              <a:t>intensão </a:t>
            </a:r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| 1  </a:t>
            </a:r>
            <a:endParaRPr lang="it-IT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Retângulo 1"/>
          <p:cNvSpPr>
            <a:spLocks noChangeArrowheads="1"/>
          </p:cNvSpPr>
          <p:nvPr/>
        </p:nvSpPr>
        <p:spPr bwMode="auto">
          <a:xfrm>
            <a:off x="0" y="6453336"/>
            <a:ext cx="8891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</a:rPr>
              <a:t>Marradi</a:t>
            </a:r>
            <a:r>
              <a:rPr lang="en-US" dirty="0">
                <a:latin typeface="Arial" pitchFamily="34" charset="0"/>
              </a:rPr>
              <a:t> A. </a:t>
            </a:r>
            <a:r>
              <a:rPr lang="it-IT" dirty="0">
                <a:latin typeface="Arial" pitchFamily="34" charset="0"/>
              </a:rPr>
              <a:t>(1984), </a:t>
            </a:r>
            <a:r>
              <a:rPr lang="it-IT" b="1" dirty="0">
                <a:latin typeface="Arial" pitchFamily="34" charset="0"/>
              </a:rPr>
              <a:t>Concetti e metodo per la ricerca sociale</a:t>
            </a:r>
            <a:r>
              <a:rPr lang="it-IT" dirty="0">
                <a:latin typeface="Arial" pitchFamily="34" charset="0"/>
              </a:rPr>
              <a:t>, La Giuntina, Firenze.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1995"/>
            <a:ext cx="8229600" cy="3731261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Aumentando o número das características que constitui a intenção de um conceito, diminuo a sua extensão (e vice-versa).</a:t>
            </a:r>
          </a:p>
          <a:p>
            <a:pPr eaLnBrk="1" hangingPunct="1">
              <a:buFont typeface="Arial" charset="0"/>
              <a:buNone/>
              <a:defRPr/>
            </a:pPr>
            <a:endParaRPr lang="pt-BR" sz="28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15000"/>
              </a:lnSpc>
              <a:buFont typeface="Arial" charset="0"/>
              <a:buNone/>
              <a:defRPr/>
            </a:pPr>
            <a:r>
              <a:rPr lang="pt-BR" sz="2800" dirty="0" smtClean="0">
                <a:latin typeface="Arial" charset="0"/>
                <a:ea typeface="Times New Roman" pitchFamily="18" charset="0"/>
                <a:cs typeface="Arial" charset="0"/>
              </a:rPr>
              <a:t>    Intensão complexa             Extensão simples </a:t>
            </a:r>
          </a:p>
          <a:p>
            <a:pPr marL="0" indent="0" eaLnBrk="1" hangingPunct="1">
              <a:lnSpc>
                <a:spcPct val="115000"/>
              </a:lnSpc>
              <a:buFont typeface="Arial" charset="0"/>
              <a:buNone/>
              <a:defRPr/>
            </a:pPr>
            <a:endParaRPr lang="pt-BR" sz="10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115000"/>
              </a:lnSpc>
              <a:buFont typeface="Arial" charset="0"/>
              <a:buNone/>
              <a:defRPr/>
            </a:pPr>
            <a:r>
              <a:rPr lang="pt-BR" sz="2800" dirty="0" smtClean="0">
                <a:latin typeface="Arial" charset="0"/>
                <a:ea typeface="Times New Roman" pitchFamily="18" charset="0"/>
                <a:cs typeface="Arial" charset="0"/>
              </a:rPr>
              <a:t>    Intensão simples                Extensão complexa</a:t>
            </a:r>
            <a:endParaRPr lang="it-IT" sz="28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buFont typeface="Arial" charset="0"/>
              <a:buChar char="•"/>
              <a:defRPr/>
            </a:pPr>
            <a:endParaRPr lang="pt-BR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buFont typeface="Arial" charset="0"/>
              <a:buChar char="•"/>
              <a:defRPr/>
            </a:pPr>
            <a:endParaRPr lang="pt-BR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buFont typeface="Arial" charset="0"/>
              <a:buChar char="•"/>
              <a:defRPr/>
            </a:pPr>
            <a:endParaRPr lang="pt-BR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it-IT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pt-BR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pt-BR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it-IT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it-IT" sz="2800" dirty="0" smtClean="0">
              <a:latin typeface="Arial" charset="0"/>
              <a:cs typeface="Arial" charset="0"/>
            </a:endParaRPr>
          </a:p>
        </p:txBody>
      </p:sp>
      <p:sp>
        <p:nvSpPr>
          <p:cNvPr id="12291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Extensão e </a:t>
            </a:r>
            <a:r>
              <a:rPr lang="pt-BR" sz="4400" b="1" dirty="0" smtClean="0">
                <a:solidFill>
                  <a:srgbClr val="000000"/>
                </a:solidFill>
                <a:latin typeface="Arial" pitchFamily="34" charset="0"/>
              </a:rPr>
              <a:t>intensão </a:t>
            </a:r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| 2  </a:t>
            </a:r>
            <a:endParaRPr lang="it-IT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4219898" y="4001012"/>
            <a:ext cx="72834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4255706" y="4784370"/>
            <a:ext cx="73627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1"/>
          <p:cNvSpPr>
            <a:spLocks noChangeArrowheads="1"/>
          </p:cNvSpPr>
          <p:nvPr/>
        </p:nvSpPr>
        <p:spPr bwMode="auto">
          <a:xfrm>
            <a:off x="0" y="6488668"/>
            <a:ext cx="8891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</a:rPr>
              <a:t>Marradi</a:t>
            </a:r>
            <a:r>
              <a:rPr lang="en-US" dirty="0">
                <a:latin typeface="Arial" pitchFamily="34" charset="0"/>
              </a:rPr>
              <a:t> A. </a:t>
            </a:r>
            <a:r>
              <a:rPr lang="it-IT" dirty="0">
                <a:latin typeface="Arial" pitchFamily="34" charset="0"/>
              </a:rPr>
              <a:t>(1984), </a:t>
            </a:r>
            <a:r>
              <a:rPr lang="it-IT" b="1" dirty="0">
                <a:latin typeface="Arial" pitchFamily="34" charset="0"/>
              </a:rPr>
              <a:t>Concetti e metodo per la ricerca sociale</a:t>
            </a:r>
            <a:r>
              <a:rPr lang="it-IT" dirty="0">
                <a:latin typeface="Arial" pitchFamily="34" charset="0"/>
              </a:rPr>
              <a:t>, La Giuntina, Firenze.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Extensão e </a:t>
            </a:r>
            <a:r>
              <a:rPr lang="pt-BR" sz="4400" b="1" dirty="0" smtClean="0">
                <a:solidFill>
                  <a:srgbClr val="000000"/>
                </a:solidFill>
                <a:latin typeface="Arial" pitchFamily="34" charset="0"/>
              </a:rPr>
              <a:t>intensão </a:t>
            </a:r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| 3  </a:t>
            </a:r>
            <a:endParaRPr lang="it-IT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43188"/>
            <a:ext cx="20955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70" y="2647950"/>
            <a:ext cx="20955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ZoneTexte 10"/>
          <p:cNvSpPr txBox="1">
            <a:spLocks noChangeArrowheads="1"/>
          </p:cNvSpPr>
          <p:nvPr/>
        </p:nvSpPr>
        <p:spPr bwMode="auto">
          <a:xfrm>
            <a:off x="527050" y="1990725"/>
            <a:ext cx="4321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sz="32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Intensão </a:t>
            </a:r>
            <a:r>
              <a:rPr lang="pt-BR" sz="32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complexa</a:t>
            </a:r>
            <a:endParaRPr lang="it-IT" sz="32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18" name="ZoneTexte 11"/>
          <p:cNvSpPr txBox="1">
            <a:spLocks noChangeArrowheads="1"/>
          </p:cNvSpPr>
          <p:nvPr/>
        </p:nvSpPr>
        <p:spPr bwMode="auto">
          <a:xfrm>
            <a:off x="684213" y="4286250"/>
            <a:ext cx="3527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sz="32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Extensão simples</a:t>
            </a:r>
            <a:endParaRPr lang="it-IT" sz="320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19" name="ZoneTexte 12"/>
          <p:cNvSpPr txBox="1">
            <a:spLocks noChangeArrowheads="1"/>
          </p:cNvSpPr>
          <p:nvPr/>
        </p:nvSpPr>
        <p:spPr bwMode="auto">
          <a:xfrm>
            <a:off x="4952868" y="1917700"/>
            <a:ext cx="3771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sz="32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Intensão simples</a:t>
            </a:r>
            <a:endParaRPr lang="it-IT" sz="32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20" name="ZoneTexte 13"/>
          <p:cNvSpPr txBox="1">
            <a:spLocks noChangeArrowheads="1"/>
          </p:cNvSpPr>
          <p:nvPr/>
        </p:nvSpPr>
        <p:spPr bwMode="auto">
          <a:xfrm>
            <a:off x="5017523" y="4283075"/>
            <a:ext cx="3532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sz="28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Extensão complexa</a:t>
            </a:r>
            <a:endParaRPr lang="it-IT" sz="28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21" name="ZoneTexte 9"/>
          <p:cNvSpPr txBox="1">
            <a:spLocks noChangeArrowheads="1"/>
          </p:cNvSpPr>
          <p:nvPr/>
        </p:nvSpPr>
        <p:spPr bwMode="auto">
          <a:xfrm>
            <a:off x="2381957" y="5148457"/>
            <a:ext cx="4754585" cy="103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t-IT" sz="3200" b="1" dirty="0">
                <a:solidFill>
                  <a:srgbClr val="000000"/>
                </a:solidFill>
                <a:latin typeface="Arial" pitchFamily="34" charset="0"/>
              </a:rPr>
              <a:t>Escala de generalidade</a:t>
            </a:r>
          </a:p>
        </p:txBody>
      </p:sp>
      <p:sp>
        <p:nvSpPr>
          <p:cNvPr id="10" name="Retângulo 1"/>
          <p:cNvSpPr>
            <a:spLocks noChangeArrowheads="1"/>
          </p:cNvSpPr>
          <p:nvPr/>
        </p:nvSpPr>
        <p:spPr bwMode="auto">
          <a:xfrm>
            <a:off x="0" y="6488668"/>
            <a:ext cx="8891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</a:rPr>
              <a:t>Marradi</a:t>
            </a:r>
            <a:r>
              <a:rPr lang="en-US" dirty="0">
                <a:latin typeface="Arial" pitchFamily="34" charset="0"/>
              </a:rPr>
              <a:t> A. </a:t>
            </a:r>
            <a:r>
              <a:rPr lang="it-IT" dirty="0">
                <a:latin typeface="Arial" pitchFamily="34" charset="0"/>
              </a:rPr>
              <a:t>(1984), </a:t>
            </a:r>
            <a:r>
              <a:rPr lang="it-IT" b="1" dirty="0">
                <a:latin typeface="Arial" pitchFamily="34" charset="0"/>
              </a:rPr>
              <a:t>Concetti e metodo per la ricerca sociale</a:t>
            </a:r>
            <a:r>
              <a:rPr lang="it-IT" dirty="0">
                <a:latin typeface="Arial" pitchFamily="34" charset="0"/>
              </a:rPr>
              <a:t>, La Giuntina, Firenze.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Os conceitos andam sobre uma escala definida «escala de generalidade».</a:t>
            </a:r>
          </a:p>
          <a:p>
            <a:pPr eaLnBrk="1" hangingPunct="1"/>
            <a:r>
              <a:rPr lang="it-IT" sz="2400" dirty="0" smtClean="0">
                <a:latin typeface="Arial" pitchFamily="34" charset="0"/>
                <a:cs typeface="Arial" pitchFamily="34" charset="0"/>
              </a:rPr>
              <a:t>Como funciona esta escala?</a:t>
            </a:r>
          </a:p>
          <a:p>
            <a:pPr eaLnBrk="1" hangingPunct="1"/>
            <a:r>
              <a:rPr lang="it-IT" sz="2400" dirty="0" smtClean="0">
                <a:latin typeface="Arial" pitchFamily="34" charset="0"/>
                <a:cs typeface="Arial" pitchFamily="34" charset="0"/>
              </a:rPr>
              <a:t>O mecanismo de funcionamento: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	1. </a:t>
            </a:r>
            <a:r>
              <a:rPr lang="pt-BR" sz="2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Intensão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crescente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reduzo o âmbito empírico 	de referência e reduzo o «nível» de generalidade 	(abstração) do conceito.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iminuindo a </a:t>
            </a: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Intensão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aumento o âmbito 	empírico de referência e aumento o «nível de 	generalidade» (ou abstração) do conceito.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it-IT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Extensão e </a:t>
            </a:r>
            <a:r>
              <a:rPr lang="pt-BR" sz="4400" b="1" dirty="0" smtClean="0">
                <a:solidFill>
                  <a:srgbClr val="000000"/>
                </a:solidFill>
                <a:latin typeface="Arial" pitchFamily="34" charset="0"/>
              </a:rPr>
              <a:t>intensão </a:t>
            </a:r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| 4  </a:t>
            </a:r>
            <a:endParaRPr lang="it-IT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Retângulo 1"/>
          <p:cNvSpPr>
            <a:spLocks noChangeArrowheads="1"/>
          </p:cNvSpPr>
          <p:nvPr/>
        </p:nvSpPr>
        <p:spPr bwMode="auto">
          <a:xfrm>
            <a:off x="0" y="6488668"/>
            <a:ext cx="8891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</a:rPr>
              <a:t>Marradi</a:t>
            </a:r>
            <a:r>
              <a:rPr lang="en-US" dirty="0">
                <a:latin typeface="Arial" pitchFamily="34" charset="0"/>
              </a:rPr>
              <a:t> A. </a:t>
            </a:r>
            <a:r>
              <a:rPr lang="it-IT" dirty="0">
                <a:latin typeface="Arial" pitchFamily="34" charset="0"/>
              </a:rPr>
              <a:t>(1984), </a:t>
            </a:r>
            <a:r>
              <a:rPr lang="it-IT" b="1" dirty="0">
                <a:latin typeface="Arial" pitchFamily="34" charset="0"/>
              </a:rPr>
              <a:t>Concetti e metodo per la ricerca sociale</a:t>
            </a:r>
            <a:r>
              <a:rPr lang="it-IT" dirty="0">
                <a:latin typeface="Arial" pitchFamily="34" charset="0"/>
              </a:rPr>
              <a:t>, La Giuntina, Firenze.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7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379248" y="2852936"/>
            <a:ext cx="8229600" cy="2786062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	Recipiente</a:t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err="1" smtClean="0">
                <a:latin typeface="Arial" pitchFamily="34" charset="0"/>
                <a:cs typeface="Arial" pitchFamily="34" charset="0"/>
              </a:rPr>
              <a:t>Recipiente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furo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>Urna</a:t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err="1" smtClean="0">
                <a:latin typeface="Arial" pitchFamily="34" charset="0"/>
                <a:cs typeface="Arial" pitchFamily="34" charset="0"/>
              </a:rPr>
              <a:t>Urna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 eleitoral</a:t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>Urna eleitoral cúbica </a:t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>Urna eleitoral cúbica usada no 1948 na Itália</a:t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it-IT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Extensão e </a:t>
            </a:r>
            <a:r>
              <a:rPr lang="pt-BR" sz="4400" b="1" dirty="0" smtClean="0">
                <a:solidFill>
                  <a:srgbClr val="000000"/>
                </a:solidFill>
                <a:latin typeface="Arial" pitchFamily="34" charset="0"/>
              </a:rPr>
              <a:t>intensão </a:t>
            </a:r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| 5  </a:t>
            </a:r>
            <a:endParaRPr lang="it-IT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827088" y="1620838"/>
            <a:ext cx="0" cy="489743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8586788" y="1557338"/>
            <a:ext cx="0" cy="496093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115616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Alta intensão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6898" y="1633810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Baixa intensão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00192" y="1633810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Alta extensão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452592" y="6021288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Baixa extensão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77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500063" y="2245315"/>
            <a:ext cx="8229600" cy="3786188"/>
          </a:xfrm>
        </p:spPr>
        <p:txBody>
          <a:bodyPr>
            <a:norm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Liberdade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err="1" smtClean="0">
                <a:latin typeface="Arial" pitchFamily="34" charset="0"/>
                <a:cs typeface="Arial" pitchFamily="34" charset="0"/>
              </a:rPr>
              <a:t>Liberdade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democrática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Liberdade de voto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Liberdade de voto secreto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Liberdade de voto secreto com depósito do voto em uma urna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Extensão e </a:t>
            </a:r>
            <a:r>
              <a:rPr lang="pt-BR" sz="4400" b="1" dirty="0" smtClean="0">
                <a:solidFill>
                  <a:srgbClr val="000000"/>
                </a:solidFill>
                <a:latin typeface="Arial" pitchFamily="34" charset="0"/>
              </a:rPr>
              <a:t>intensão </a:t>
            </a:r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| 6  </a:t>
            </a:r>
            <a:endParaRPr lang="it-IT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755576" y="1484313"/>
            <a:ext cx="0" cy="482441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748713" y="1341438"/>
            <a:ext cx="0" cy="4967287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115616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Alta intenção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6898" y="1633810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Baixa intenção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00192" y="1633810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Alta extensão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452592" y="6021288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Baixa extensão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570038"/>
            <a:ext cx="8229600" cy="4525962"/>
          </a:xfrm>
        </p:spPr>
        <p:txBody>
          <a:bodyPr>
            <a:normAutofit fontScale="925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determinismo biológico | 1</a:t>
            </a:r>
          </a:p>
          <a:p>
            <a:pPr marL="0" indent="0">
              <a:buFont typeface="Arial" charset="0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1950, quando o mundo se refazia da catástrofe e do terror do racismo nazista, antropólogos físicos e culturais, geneticistas, biólogos e outros especialistas, reunidos em Paris sob os auspícios da Unesco, redigiram uma declaração da qual extraímos dois parágrafos: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a. «Os dados científicos de que dispomos atualmente não confirmam a teoria segundo a qual as diferenças genéticas hereditárias constituiriam um fator de importância primordial entre as causas das diferenças que se manifestam entre as culturas e as obras das civilizações dos diversos povos ou grupos étnicos. Eles nos informam, pelo contrário, que essas diferenças se explicam, antes de tudo, pela história cultural de cada grupo».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3</a:t>
            </a:r>
            <a:endParaRPr lang="pt-BR" altLang="pt-BR" sz="4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O determinismo biológico |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[...]</a:t>
            </a:r>
          </a:p>
          <a:p>
            <a:pPr marL="0" indent="0">
              <a:buFont typeface="Arial" charset="0"/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estado atual de nossos conhecimentos, não foi ainda provada a validade da tese segundo a qual os grupos humanos diferem uns dos outros pelos traços psicologicamente inatos, quer se trate de inteligência 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temperamento».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4 </a:t>
            </a:r>
            <a:endParaRPr lang="pt-BR" altLang="pt-BR" sz="4400">
              <a:latin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430" y="5947790"/>
            <a:ext cx="9137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LARAIA, Roque de Barros (1986),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Cultura. Um conceito antropológico</a:t>
            </a:r>
            <a:r>
              <a:rPr lang="pt-BR" dirty="0">
                <a:latin typeface="Arial" pitchFamily="34" charset="0"/>
                <a:cs typeface="Arial" pitchFamily="34" charset="0"/>
              </a:rPr>
              <a:t>, Zahar Editor, Rio de Janeiro, p. 21.</a:t>
            </a:r>
          </a:p>
        </p:txBody>
      </p:sp>
    </p:spTree>
    <p:extLst>
      <p:ext uri="{BB962C8B-B14F-4D97-AF65-F5344CB8AC3E}">
        <p14:creationId xmlns:p14="http://schemas.microsoft.com/office/powerpoint/2010/main" val="138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Determinismo Geográfico</a:t>
            </a:r>
          </a:p>
          <a:p>
            <a:pPr marL="0" indent="0">
              <a:buFont typeface="Arial" charset="0"/>
              <a:buNone/>
              <a:defRPr/>
            </a:pPr>
            <a:endParaRPr lang="pt-BR" sz="105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determinismo geográfico considera que as diferenças do ambiente físico condicionam a diversidade cultural.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teorias, que foram desenvolvidas principalmente por geógrafos no final do século XIX e no início do século XX, ganharam uma grande popularidade.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significativo desse tipo de pensamento pode ser encontrado em Huntington, em seu livro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Civilization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Climate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(1915), no qual formula uma relação entre a latitude e os centros de civilização, considerando o clima como um fator importante na dinâmica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progresso.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5 </a:t>
            </a:r>
            <a:endParaRPr lang="pt-BR" altLang="pt-BR" sz="4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  <a:defRPr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partir de 1920, antropólogos como Boas,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Wissler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Kroeber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entre outros, refutaram este tipo de determinismo e demonstraram que existe uma limitação na influência geográfica sobre os fatores culturais. E mais: que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é possível e comum existir uma grande diversidade cultural localizada em um mesmo tipo de ambiente físico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LARAIA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Roque de Barros (1986),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Cultura. Um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conceito antropológico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Zahar Editor, Rio de Janeiro, p. 21.</a:t>
            </a:r>
          </a:p>
          <a:p>
            <a:pPr>
              <a:buFont typeface="Arial" charset="0"/>
              <a:buChar char="•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6 </a:t>
            </a:r>
            <a:endParaRPr lang="pt-BR" altLang="pt-BR" sz="4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ampliação do conceito de cultura pode ser relacionada nos seguintes pontos: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A cultura, mais do que a herança genética, determina o comportamento do homem e justifica as suas realizações.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2. O homem age de acordo com os seus padrões culturais. Os seus instintos foram parcialmente anulados pelo longo processo evolutivo por que passou.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3. A cultura é o meio de adaptação aos diferentes ambientes ecológicos. Em vez de modificar para isto o seu aparato biológico, o homem modifica o seu equipamento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superorgânico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KROEBER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Alfred. 1949.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1600" b="1" dirty="0" err="1">
                <a:latin typeface="Arial" pitchFamily="34" charset="0"/>
                <a:cs typeface="Arial" pitchFamily="34" charset="0"/>
              </a:rPr>
              <a:t>superorgânico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in Donald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Pierson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),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Estudos de organização social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São Paulo, Livraria Martins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Editora.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7 </a:t>
            </a:r>
            <a:endParaRPr lang="pt-BR" altLang="pt-BR" sz="4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Em decorrência da afirmação anterior, o homem foi capaz de romper as barreiras das diferenças ambientais e transformar toda a terra em seu hábitat. 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5. Adquirindo cultura, o homem passou a depender muito mais do aprendizado do que a agir através de atitudes geneticamente determinadas. </a:t>
            </a:r>
          </a:p>
          <a:p>
            <a:pPr>
              <a:buFont typeface="Arial" charset="0"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6. Como já era do conhecimento da humanidade, desde o Iluminismo, é este processo de aprendizagem (socialização ou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endoculturação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não importa o termo) que determina o seu comportamento e a sua capacidade artística ou profissional. </a:t>
            </a:r>
          </a:p>
          <a:p>
            <a:pPr marL="0" indent="0">
              <a:buFont typeface="Arial" charset="0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KROEBER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Alfred. 1949. O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superorgânico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in Donald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Pierson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),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Estudos de organização social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São Paulo, Livraria Martins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Editora.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Título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4400" b="1">
                <a:latin typeface="Arial" pitchFamily="34" charset="0"/>
                <a:cs typeface="Times New Roman" pitchFamily="18" charset="0"/>
              </a:rPr>
              <a:t>O conceito de cultura | 8 </a:t>
            </a:r>
            <a:endParaRPr lang="pt-BR" altLang="pt-BR" sz="4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2543</Words>
  <Application>Microsoft Office PowerPoint</Application>
  <PresentationFormat>Apresentação na tela (4:3)</PresentationFormat>
  <Paragraphs>223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Cultura política | 1</vt:lpstr>
      <vt:lpstr>Cultura política | 2</vt:lpstr>
      <vt:lpstr>Cultura política | 4</vt:lpstr>
      <vt:lpstr>Cultura política | 5</vt:lpstr>
      <vt:lpstr>Cultura política | 6</vt:lpstr>
      <vt:lpstr>Cultura política | 7</vt:lpstr>
      <vt:lpstr>Apresentação do PowerPoint</vt:lpstr>
      <vt:lpstr>«Cultura» em Marx | Estrutura e superestrutura </vt:lpstr>
      <vt:lpstr>«Cultura» em Marx | Estrutura e superestrutura </vt:lpstr>
      <vt:lpstr>«Cultura» em Marx | Estrutura e superestrutura </vt:lpstr>
      <vt:lpstr>Apresentação do PowerPoint</vt:lpstr>
      <vt:lpstr>Cultura política | 8</vt:lpstr>
      <vt:lpstr>Beruf | A ciência como profissão </vt:lpstr>
      <vt:lpstr>«Objektivitat» | 1</vt:lpstr>
      <vt:lpstr>«Objektivitat» | 2</vt:lpstr>
      <vt:lpstr>«Objektivitat» | 3</vt:lpstr>
      <vt:lpstr>«Relação com valores» e «julgamento de valor» </vt:lpstr>
      <vt:lpstr>O conceito de «conceito» | 1  </vt:lpstr>
      <vt:lpstr>O conceito de «conceito» | 2  </vt:lpstr>
      <vt:lpstr>O conceito de «conceito» | 3 </vt:lpstr>
      <vt:lpstr>O conceito de «conceito» | 4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conceito de «conceito» | 1</dc:title>
  <dc:creator>Davide</dc:creator>
  <cp:lastModifiedBy>Davide</cp:lastModifiedBy>
  <cp:revision>31</cp:revision>
  <dcterms:created xsi:type="dcterms:W3CDTF">2011-09-07T13:26:00Z</dcterms:created>
  <dcterms:modified xsi:type="dcterms:W3CDTF">2014-10-03T20:37:57Z</dcterms:modified>
</cp:coreProperties>
</file>