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1" r:id="rId12"/>
    <p:sldId id="267" r:id="rId13"/>
    <p:sldId id="272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66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9900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9379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1398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6476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8967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7663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03768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9359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5792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099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E3818-70B8-4479-91A2-2C65E0C3765E}" type="datetimeFigureOut">
              <a:rPr lang="pt-BR" smtClean="0"/>
              <a:pPr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447F2-B6AF-44C2-AF13-7FDBCB8D7D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8691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92670372"/>
              </p:ext>
            </p:extLst>
          </p:nvPr>
        </p:nvGraphicFramePr>
        <p:xfrm>
          <a:off x="251520" y="1772816"/>
          <a:ext cx="8712969" cy="4416552"/>
        </p:xfrm>
        <a:graphic>
          <a:graphicData uri="http://schemas.openxmlformats.org/drawingml/2006/table">
            <a:tbl>
              <a:tblPr firstRow="1" firstCol="1" bandRow="1"/>
              <a:tblGrid>
                <a:gridCol w="848165"/>
                <a:gridCol w="4569984"/>
                <a:gridCol w="827431"/>
                <a:gridCol w="2467389"/>
              </a:tblGrid>
              <a:tr h="279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1891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err="1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Antonio</a:t>
                      </a:r>
                      <a:r>
                        <a:rPr lang="pt-BR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Gramsci nasce </a:t>
                      </a: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em 1891 em Ales (Sardenha), 22 de janeiro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1875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Nasce em 1875 a SPD alemã no Congresso de </a:t>
                      </a:r>
                      <a:r>
                        <a:rPr lang="pt-BR" sz="1800" dirty="0" err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Gotha</a:t>
                      </a: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(</a:t>
                      </a:r>
                      <a:r>
                        <a:rPr lang="pt-BR" sz="180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22-27 </a:t>
                      </a: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maio)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9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1911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Gramsci continua os estudos em Turim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9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1913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Afilia-se ao Partido Socialista Italiano. Continua os estudos no curso de Letras.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1889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Segunda Internacional em Paris</a:t>
                      </a:r>
                      <a:endParaRPr lang="pt-BR" sz="18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1914-1918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Trabalha como jornalista no “Grido del popolo” [Grito do Povo] e no “Avanti!”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1900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Nasce o Partido Laborista (Londres)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97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1919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Jornal </a:t>
                      </a: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pt-BR" sz="1800" dirty="0" err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L’Ordine</a:t>
                      </a: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800" dirty="0" err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nuovo</a:t>
                      </a: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” (maio </a:t>
                      </a:r>
                      <a:r>
                        <a:rPr lang="pt-BR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1919)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1919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Mussolini fundou o movimento fascista em 23 de março de 1919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97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1919-1921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Acompanha e participa das greves nas fábricas de Turim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21 Janeiro de 1921 nasce o PCI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1921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Nasce em Livorno o Partido Comunista Italiano (PCI), 21 janeiro 1921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Antonio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Gramsci | 1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88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Americanismo e </a:t>
            </a:r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Fordismo | 1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Americanismo e Fordismo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esse conceito (incluído principalmente no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Cuaderno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22) surge a partir da análise de Gramsci do desenvolvimento capitalístico norte americano e da racionalização do trabalho e da vida privada dos trabalhadores, favorecidos nas primeiras décadas do século XX por parte da organização do trabalho fordista. </a:t>
            </a: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esses termos define-se também um modo de pensar típico dos países ocidentais: daqui o termo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“americanismo”. </a:t>
            </a:r>
          </a:p>
        </p:txBody>
      </p:sp>
    </p:spTree>
    <p:extLst>
      <p:ext uri="{BB962C8B-B14F-4D97-AF65-F5344CB8AC3E}">
        <p14:creationId xmlns:p14="http://schemas.microsoft.com/office/powerpoint/2010/main" xmlns="" val="410886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Americanismo e </a:t>
            </a:r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Fordismo | 2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Autofit/>
          </a:bodyPr>
          <a:lstStyle/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análise de Gramsci baseia-se em alguns eventos concretos: a maior </a:t>
            </a:r>
            <a:r>
              <a:rPr lang="pt-BR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desprofissionalização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 do trabalho operário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e sua adequação ao funcionamento mecânico e automático da máquina, com a subsequente afirmação da figura do “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homem-massa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”, o fim do operário artesão e do “humanismo do trabalho”. </a:t>
            </a: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Gramsci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é favorável à racionalização do trabalho (inovação tecnológica), mas não pode aceitar o intento de reduzir o trabalhador a um “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gorila amestrado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", sem pensamento crítico.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americanismo é uma forma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“revolução passiva”: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por meio da dominação econômica, controla o universo político e cultural dos operários.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Esse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domínio é imposto e não fica só na fabrica, mas atravessa e perpassa a sociedade civil, a moral, a cultura; o controle por parte dos industriais constitui uma revolução de cima pra baixo, vivida de forma passiva.</a:t>
            </a:r>
          </a:p>
          <a:p>
            <a:pPr marL="0" indent="0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258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 questão dos </a:t>
            </a:r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intelectuais | 1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 questão dos intelectuais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o papel reservado aos intelectuais é aquele de elaborar e mediar as ideologias, e é fundamental pela conquista e o exercício da hegemonia cultural por parte da classe que pretenda se tornar dominante. 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Gramsci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afirma que “todos os homens são intelectuais”, porque cada homem, conscientemente ou manifesta uma “uma atividade intelectual qualquer”, tem uma própria concepção do mundo, uma conduta moral, e contribui em alterar outras visões do mundo suscitando novas maneiras de pensar. </a:t>
            </a: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linguagem é uma “mínima manifestação intelectual”, desde que nela está inserida uma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“filosofia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espontânea”, uma “determinada concepção do mundo”. </a:t>
            </a: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existe atividade humana (nem nas práticas manuais) sem intelectualidade: “não se pode separar o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homo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faber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homo sapiens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xmlns="" val="334447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 questão dos </a:t>
            </a:r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intelectuais | 2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132857"/>
            <a:ext cx="8229600" cy="4032448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Ainda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que todos os homens sejam intelectuais, só alguns podem se tornar “intelectuais”. </a:t>
            </a: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Conforme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Gramsci, existem dois tipos de intelectuais: 1) intelectuais “tradicionais”, autônomos e independentes do grupo “social dominante” e do “mundo da produção”; 2) os intelectuais “orgânicos”, ou seja, ligados organicamente a um grupo social.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Desde que a hegemonia é então o domínio por meio de um controle cultural e ideológico, que permite o exercício do poder, em sentido de não-coercitivo,  favorecendo um efeito sobre a moralidade, práticas quotidianas. </a:t>
            </a: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intelectual deve logo se misturar ativamente na vida prática e se tornar dirigente político (“profissional” + “político”).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965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7044360"/>
              </p:ext>
            </p:extLst>
          </p:nvPr>
        </p:nvGraphicFramePr>
        <p:xfrm>
          <a:off x="251520" y="1556792"/>
          <a:ext cx="8784975" cy="5178104"/>
        </p:xfrm>
        <a:graphic>
          <a:graphicData uri="http://schemas.openxmlformats.org/drawingml/2006/table">
            <a:tbl>
              <a:tblPr firstRow="1" firstCol="1" bandRow="1"/>
              <a:tblGrid>
                <a:gridCol w="757325"/>
                <a:gridCol w="4067211"/>
                <a:gridCol w="648072"/>
                <a:gridCol w="3312367"/>
              </a:tblGrid>
              <a:tr h="1278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1922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Pela primeira vez em Moscou. Se apaixona de Giulia </a:t>
                      </a:r>
                      <a:r>
                        <a:rPr lang="pt-BR" sz="1600" i="0" dirty="0" err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Schucht</a:t>
                      </a: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(com a qual terá dois filhos)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1922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Sob a ameaça de uma "Marcha sobre Roma fascista," Mussolini assumiu </a:t>
                      </a:r>
                      <a:r>
                        <a:rPr lang="pt-BR" sz="1600" i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liderança de um governo </a:t>
                      </a:r>
                      <a:r>
                        <a:rPr lang="pt-BR" sz="1600" i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(coligação </a:t>
                      </a: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pt-BR" sz="1600" i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direita)</a:t>
                      </a:r>
                      <a:endParaRPr lang="pt-BR" sz="1600" i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8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1924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 de </a:t>
                      </a:r>
                      <a:r>
                        <a:rPr lang="pt-BR" sz="1800" i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abril</a:t>
                      </a: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após as violências fascistas na campanha eleitoral de 1924, Gramsci torna-se deputado, e vai morar em Roma.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i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In febbraio esce a Milano, su indicazione di Gramsci, il quotidiano l’Unità.</a:t>
                      </a:r>
                      <a:endParaRPr lang="pt-BR" sz="1600" i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1921-1926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PCI é ativo legalmente, até 5 de novembro 1926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3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1925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Volta pela segunda ver para Moscou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1925- </a:t>
                      </a:r>
                      <a:r>
                        <a:rPr lang="pt-BR" sz="1600" i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1943</a:t>
                      </a:r>
                      <a:endParaRPr lang="pt-BR" sz="1600" i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Ditadura Fascista (1925 a 1943)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2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1926 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Antonio Gramsci é preso (8 de novembro de 1926)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1926-1943</a:t>
                      </a:r>
                      <a:endParaRPr lang="pt-BR" sz="1600" i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PCI ativo em clandestinidade</a:t>
                      </a:r>
                      <a:endParaRPr lang="pt-BR" sz="1600" i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3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1929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Começa escrever os “Quaderni del Carcere”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7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1935</a:t>
                      </a:r>
                      <a:endParaRPr lang="pt-BR" sz="1600" i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“Termina” os “Quaderni del Carcere”</a:t>
                      </a:r>
                      <a:endParaRPr lang="pt-BR" sz="1600" i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1945</a:t>
                      </a:r>
                      <a:endParaRPr lang="pt-BR" sz="1600" i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25 de abril termina a ocupação nazi-fascista na Itália</a:t>
                      </a: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4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i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1937</a:t>
                      </a:r>
                      <a:endParaRPr lang="pt-BR" sz="1600" i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i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Morre em 27 aprile me Roma</a:t>
                      </a:r>
                      <a:endParaRPr lang="pt-BR" sz="1600" i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4750" marR="547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Antonio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Gramsci | 2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83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1143000"/>
          </a:xfrm>
        </p:spPr>
        <p:txBody>
          <a:bodyPr>
            <a:normAutofit/>
          </a:bodyPr>
          <a:lstStyle/>
          <a:p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Folclore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3445843"/>
          </a:xfrm>
        </p:spPr>
        <p:txBody>
          <a:bodyPr>
            <a:normAutofit fontScale="92500" lnSpcReduction="20000"/>
          </a:bodyPr>
          <a:lstStyle/>
          <a:p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Folclore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: «concepção do mundo e da vida» e todo o sistema de crenças e superstições das camadas sociais populares. </a:t>
            </a:r>
            <a:endParaRPr lang="pt-P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folclore Gramsci identifica um potencial de concepções críticas e revolucionárias, em oposição do mundo «oficial», expressado pelas «partes cultas da sociedade historicamente determinadas».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153602"/>
            <a:ext cx="66967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Gramsci trabalha na redação de 33 Cadernos (vários não concluídos) de fevereiro 1929, até agosto 1935.</a:t>
            </a:r>
          </a:p>
        </p:txBody>
      </p:sp>
    </p:spTree>
    <p:extLst>
      <p:ext uri="{BB962C8B-B14F-4D97-AF65-F5344CB8AC3E}">
        <p14:creationId xmlns:p14="http://schemas.microsoft.com/office/powerpoint/2010/main" xmlns="" val="380313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Questão </a:t>
            </a: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Meridional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Meridional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: Gramsci pretende analisar o problema do desequilíbrio e contradição, devidos à incapacidade das principais forças do Risorgimento para enfrentar e resolver a questão camponesa, particularmente grave no Sul da Itália. </a:t>
            </a:r>
          </a:p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O Partido Comunista devia, aos olhos de Gramsci, favorecer a superação da desintegração interna das massas camponesas e se aliar com a classe trabalhadora do norte (o martelo e a foice do Partido Comunista indicam exatamente isso: a aliança entre os agricultores do Sul e trabalhadores do norte).</a:t>
            </a: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102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Filosofia da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Práxis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Filosofia da Práxis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: a parte dos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Quaderni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” dedicada mais especificadamente á filosofia e, em particular, ao materialismo histórico (o marxismo) que Gramsci define de «filosofia da práxis».</a:t>
            </a: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928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Hegemonia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Hegemonia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: Gramsci utiliza esse termo no sentido de «direção cultural». </a:t>
            </a:r>
            <a:endParaRPr lang="pt-P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conceito de hegemonia contrasta com o conceito de «dominação», baseada na força. </a:t>
            </a:r>
            <a:endParaRPr lang="pt-P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hegemonia tem base no poder de persuasão. Os Estados modernos tendem a ficar mais hegemônicos do que dominantes.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Revolução </a:t>
            </a: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Passiva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Revolução Passiva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: Gramsci aplica o conceito de «revolução passiva» na análise histórica do Risorgimento Italiano e a todos aqueles fenômenos de mudança econômica profunda, social,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cultural. </a:t>
            </a:r>
          </a:p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Esse processo é direcionados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pelas classes dominantes por meio de uma operação que tende a favorecer a adaptação passiva das massas às exigências econômicas das classes dominantes.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655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Conceito de Nacional-Popular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Conceito de Nacional-Popular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é um conceito que Gramsci utiliza para considerar a proximidade das obras literárias à realidade concreta, aos interesses e aos sentimentos do povo/nação.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crítica de Gramsci é a seguinte: os intelectuais italianos foram dominados por um “cosmopolitismo” que os aproximou de correntes filosóficas e literárias abstratas e sem correspondências com a realidade.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segundo Gramsci é importante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reconsiderar: </a:t>
            </a:r>
          </a:p>
          <a:p>
            <a:pPr lvl="1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 A relação entre intelectuais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país (Nação); </a:t>
            </a:r>
          </a:p>
          <a:p>
            <a:pPr lvl="1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entre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intelectuais e realidade popular. 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166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Questão do Idioma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041179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do Idioma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Gramsci dedica grande atenção ao problema da evolução do idioma italiano ao longo do tempo e em relação à literatura, classes intelectuais e, sobretudo, o exercício da hegemonia cultural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questão dos dialetos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53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19672" cy="215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2518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1272</Words>
  <Application>Microsoft Office PowerPoint</Application>
  <PresentationFormat>Apresentação na tela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Antonio Gramsci | 1</vt:lpstr>
      <vt:lpstr>Antonio Gramsci | 2</vt:lpstr>
      <vt:lpstr>Folclore</vt:lpstr>
      <vt:lpstr>Questão Meridional</vt:lpstr>
      <vt:lpstr>Filosofia da Práxis</vt:lpstr>
      <vt:lpstr>Hegemonia</vt:lpstr>
      <vt:lpstr>Revolução Passiva</vt:lpstr>
      <vt:lpstr>Conceito de Nacional-Popular</vt:lpstr>
      <vt:lpstr>Questão do Idioma</vt:lpstr>
      <vt:lpstr>Americanismo e Fordismo | 1</vt:lpstr>
      <vt:lpstr>Americanismo e Fordismo | 2</vt:lpstr>
      <vt:lpstr>A questão dos intelectuais | 1</vt:lpstr>
      <vt:lpstr>A questão dos intelectuais |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Antonio Gramsci | 1</dc:title>
  <dc:creator>Davide</dc:creator>
  <cp:lastModifiedBy>Davide</cp:lastModifiedBy>
  <cp:revision>16</cp:revision>
  <dcterms:created xsi:type="dcterms:W3CDTF">2013-09-16T17:05:56Z</dcterms:created>
  <dcterms:modified xsi:type="dcterms:W3CDTF">2014-07-01T12:09:47Z</dcterms:modified>
</cp:coreProperties>
</file>