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0"/>
  </p:notesMasterIdLst>
  <p:sldIdLst>
    <p:sldId id="301" r:id="rId2"/>
    <p:sldId id="325" r:id="rId3"/>
    <p:sldId id="313" r:id="rId4"/>
    <p:sldId id="259" r:id="rId5"/>
    <p:sldId id="314" r:id="rId6"/>
    <p:sldId id="263" r:id="rId7"/>
    <p:sldId id="306" r:id="rId8"/>
    <p:sldId id="261" r:id="rId9"/>
    <p:sldId id="260" r:id="rId10"/>
    <p:sldId id="265" r:id="rId11"/>
    <p:sldId id="319" r:id="rId12"/>
    <p:sldId id="364" r:id="rId13"/>
    <p:sldId id="320" r:id="rId14"/>
    <p:sldId id="321" r:id="rId15"/>
    <p:sldId id="268" r:id="rId16"/>
    <p:sldId id="269" r:id="rId17"/>
    <p:sldId id="273" r:id="rId18"/>
    <p:sldId id="274" r:id="rId19"/>
    <p:sldId id="275" r:id="rId20"/>
    <p:sldId id="322" r:id="rId21"/>
    <p:sldId id="323" r:id="rId22"/>
    <p:sldId id="324" r:id="rId23"/>
    <p:sldId id="303" r:id="rId24"/>
    <p:sldId id="334" r:id="rId25"/>
    <p:sldId id="335" r:id="rId26"/>
    <p:sldId id="277" r:id="rId27"/>
    <p:sldId id="264" r:id="rId28"/>
    <p:sldId id="336" r:id="rId29"/>
    <p:sldId id="278" r:id="rId30"/>
    <p:sldId id="279" r:id="rId31"/>
    <p:sldId id="280" r:id="rId32"/>
    <p:sldId id="287" r:id="rId33"/>
    <p:sldId id="326" r:id="rId34"/>
    <p:sldId id="288" r:id="rId35"/>
    <p:sldId id="327" r:id="rId36"/>
    <p:sldId id="328" r:id="rId37"/>
    <p:sldId id="329" r:id="rId38"/>
    <p:sldId id="304" r:id="rId39"/>
    <p:sldId id="333" r:id="rId40"/>
    <p:sldId id="332" r:id="rId41"/>
    <p:sldId id="330" r:id="rId42"/>
    <p:sldId id="342" r:id="rId43"/>
    <p:sldId id="343" r:id="rId44"/>
    <p:sldId id="344" r:id="rId45"/>
    <p:sldId id="331" r:id="rId46"/>
    <p:sldId id="337" r:id="rId47"/>
    <p:sldId id="338" r:id="rId48"/>
    <p:sldId id="339" r:id="rId49"/>
    <p:sldId id="340" r:id="rId50"/>
    <p:sldId id="347" r:id="rId51"/>
    <p:sldId id="341" r:id="rId52"/>
    <p:sldId id="348" r:id="rId53"/>
    <p:sldId id="349" r:id="rId54"/>
    <p:sldId id="350" r:id="rId55"/>
    <p:sldId id="351" r:id="rId56"/>
    <p:sldId id="352" r:id="rId57"/>
    <p:sldId id="353" r:id="rId58"/>
    <p:sldId id="354" r:id="rId59"/>
    <p:sldId id="355" r:id="rId60"/>
    <p:sldId id="356" r:id="rId61"/>
    <p:sldId id="357" r:id="rId62"/>
    <p:sldId id="358" r:id="rId63"/>
    <p:sldId id="359" r:id="rId64"/>
    <p:sldId id="360" r:id="rId65"/>
    <p:sldId id="361" r:id="rId66"/>
    <p:sldId id="365" r:id="rId67"/>
    <p:sldId id="366" r:id="rId68"/>
    <p:sldId id="363" r:id="rId6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660"/>
  </p:normalViewPr>
  <p:slideViewPr>
    <p:cSldViewPr>
      <p:cViewPr varScale="1">
        <p:scale>
          <a:sx n="68" d="100"/>
          <a:sy n="68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7D308-B27E-41BD-8F9D-3BBA8C0F9E2F}" type="datetimeFigureOut">
              <a:rPr lang="pt-BR" smtClean="0"/>
              <a:t>07/11/2014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C970F-0EB9-445D-89A1-7C103B6A5F5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4113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C970F-0EB9-445D-89A1-7C103B6A5F57}" type="slidenum">
              <a:rPr lang="pt-BR" smtClean="0"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5DC93B35-6D37-4BAE-B8E5-F077194A744D}" type="slidenum">
              <a:rPr lang="it-IT" sz="1200">
                <a:latin typeface="Times New Roman" pitchFamily="18" charset="0"/>
              </a:rPr>
              <a:pPr algn="r"/>
              <a:t>59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7F220EFA-ACCD-4909-A27C-70528C03E12C}" type="slidenum">
              <a:rPr lang="it-IT" sz="1200">
                <a:latin typeface="Times New Roman" pitchFamily="18" charset="0"/>
              </a:rPr>
              <a:pPr algn="r"/>
              <a:t>60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4C13F94A-DEB7-4A6F-BE31-D746B2A9E16E}" type="slidenum">
              <a:rPr lang="it-IT" sz="1200">
                <a:latin typeface="Times New Roman" pitchFamily="18" charset="0"/>
              </a:rPr>
              <a:pPr algn="r"/>
              <a:t>61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15B230D6-4444-4979-9CB1-A4B4E4D7B0E6}" type="slidenum">
              <a:rPr lang="it-IT" sz="1200">
                <a:latin typeface="Times New Roman" pitchFamily="18" charset="0"/>
              </a:rPr>
              <a:pPr algn="r"/>
              <a:t>62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D04B58DF-CF9F-438C-B04D-F23F1C9FEEA1}" type="slidenum">
              <a:rPr lang="it-IT" sz="1200">
                <a:latin typeface="Times New Roman" pitchFamily="18" charset="0"/>
              </a:rPr>
              <a:pPr algn="r"/>
              <a:t>63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F04F01DA-B011-4435-800D-10A6A7706FE4}" type="slidenum">
              <a:rPr lang="it-IT" sz="1200">
                <a:latin typeface="Times New Roman" pitchFamily="18" charset="0"/>
              </a:rPr>
              <a:pPr algn="r"/>
              <a:t>64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72509C9-47C3-478B-989A-B72FA53F56B3}" type="slidenum">
              <a:rPr lang="it-IT"/>
              <a:pPr/>
              <a:t>50</a:t>
            </a:fld>
            <a:endParaRPr lang="it-IT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4213"/>
            <a:ext cx="4573588" cy="34305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6438" y="4344988"/>
            <a:ext cx="5489575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/>
              <a:t>Per quanto riguarda le strutture ricettive prosegue quel processo di up-grading che, oramai in atto da tempo, vede le strutture di minor qualità ridurre il proprio peso a favore delle strutture di maggio pregio.</a:t>
            </a:r>
          </a:p>
          <a:p>
            <a:r>
              <a:rPr lang="it-IT"/>
              <a:t>Ecco che nel comparto alberghiero aumentano di peso le 4 e 5 stelle a discapito delle 2 e 1 stella</a:t>
            </a:r>
          </a:p>
          <a:p>
            <a:r>
              <a:rPr lang="it-IT"/>
              <a:t>Nel comparto extra alberghiero, a fronte di una stabilità dei campeggi aumentano fortemente gli agriturismo, gli affittacamere e le altre strutture che hanno in media livelli di prezzo più elevati</a:t>
            </a:r>
          </a:p>
          <a:p>
            <a:endParaRPr lang="it-IT"/>
          </a:p>
          <a:p>
            <a:r>
              <a:rPr lang="it-IT"/>
              <a:t>Questo processo di selezione delle strutture in favore di quelle di maggior qualità, ma anche con prezzi più elevati, può avere, come vederemo, effetti sul versante dei prezzi.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531AA58-83B4-4420-BA78-3CA662EB44EC}" type="slidenum">
              <a:rPr lang="it-IT" sz="1200"/>
              <a:pPr eaLnBrk="1" hangingPunct="1"/>
              <a:t>52</a:t>
            </a:fld>
            <a:endParaRPr lang="it-IT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4213"/>
            <a:ext cx="4573588" cy="3430587"/>
          </a:xfrm>
          <a:solidFill>
            <a:srgbClr val="FFFFFF"/>
          </a:solidFill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4988"/>
            <a:ext cx="5029200" cy="411480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it-IT" smtClean="0"/>
              <a:t>Nella dimensione del fenomeno riportare arrivi e presenze e permanenza media; fare cenno a seconde case; ed a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C82E4EA-1FCC-4547-A253-366EA4679B68}" type="slidenum">
              <a:rPr lang="it-IT" smtClean="0"/>
              <a:pPr>
                <a:defRPr/>
              </a:pPr>
              <a:t>53</a:t>
            </a:fld>
            <a:endParaRPr lang="it-IT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373E2FE9-B607-4EFD-B7A4-D27CD1C9529C}" type="slidenum">
              <a:rPr lang="it-IT" sz="1200">
                <a:latin typeface="Times New Roman" pitchFamily="18" charset="0"/>
              </a:rPr>
              <a:pPr algn="r"/>
              <a:t>54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3708B220-8438-4350-AEF0-4025CCAFDBCB}" type="slidenum">
              <a:rPr lang="it-IT" sz="1200">
                <a:latin typeface="Times New Roman" pitchFamily="18" charset="0"/>
              </a:rPr>
              <a:pPr algn="r"/>
              <a:t>55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BE7C8C2D-C27D-40B3-991A-16825B064908}" type="slidenum">
              <a:rPr lang="it-IT" sz="1200">
                <a:latin typeface="Times New Roman" pitchFamily="18" charset="0"/>
              </a:rPr>
              <a:pPr algn="r"/>
              <a:t>56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CE06E65B-A92D-46AA-BCB1-D1687E68FFAC}" type="slidenum">
              <a:rPr lang="it-IT" sz="1200">
                <a:latin typeface="Times New Roman" pitchFamily="18" charset="0"/>
              </a:rPr>
              <a:pPr algn="r"/>
              <a:t>57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/>
            <a:fld id="{7979950D-44E6-44F3-9996-0A0460A98961}" type="slidenum">
              <a:rPr lang="it-IT" sz="1200">
                <a:latin typeface="Times New Roman" pitchFamily="18" charset="0"/>
              </a:rPr>
              <a:pPr algn="r"/>
              <a:t>58</a:t>
            </a:fld>
            <a:endParaRPr lang="it-IT" sz="1200">
              <a:latin typeface="Times New Roman" pitchFamily="18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olo e testo sopra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70013" y="24765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1370013" y="1676400"/>
            <a:ext cx="77724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370013" y="3810000"/>
            <a:ext cx="77724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E7CC6-E875-47F0-9D7C-FE329AE7167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8611876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07/11/2014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9.png"/><Relationship Id="rId4" Type="http://schemas.openxmlformats.org/officeDocument/2006/relationships/oleObject" Target="../embeddings/oleObject1.bin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4.png"/><Relationship Id="rId4" Type="http://schemas.openxmlformats.org/officeDocument/2006/relationships/image" Target="../media/image57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4.png"/><Relationship Id="rId4" Type="http://schemas.openxmlformats.org/officeDocument/2006/relationships/image" Target="../media/image5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61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6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6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4.png"/><Relationship Id="rId4" Type="http://schemas.openxmlformats.org/officeDocument/2006/relationships/image" Target="../media/image6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4.png"/><Relationship Id="rId4" Type="http://schemas.openxmlformats.org/officeDocument/2006/relationships/image" Target="../media/image69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4.png"/><Relationship Id="rId4" Type="http://schemas.openxmlformats.org/officeDocument/2006/relationships/image" Target="../media/image71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4.png"/><Relationship Id="rId4" Type="http://schemas.openxmlformats.org/officeDocument/2006/relationships/image" Target="../media/image7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7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7" Type="http://schemas.openxmlformats.org/officeDocument/2006/relationships/image" Target="../media/image5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77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Davide\Desktop\2012_2_FURG_palestra\foto\toscana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2101" y="116632"/>
            <a:ext cx="5436587" cy="6741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avide\Desktop\2012_2_FURG_palestra\foto\2_chianti arezz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8485" y="116632"/>
            <a:ext cx="11077365" cy="67413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vide\Desktop\22603_07-VIGNA_2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8"/>
            <a:ext cx="10260632" cy="687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91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lh4.googleusercontent.com/-wZ3syudemzs/SaKr2MXN53I/AAAAAAAAFhg/wYMRghB_Lwk/s512/DSCN025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4" descr="https://lh4.googleusercontent.com/-wZ3syudemzs/SaKr2MXN53I/AAAAAAAAFhg/wYMRghB_Lwk/s512/DSCN025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https://lh4.googleusercontent.com/-wZ3syudemzs/SaKr2MXN53I/AAAAAAAAFhg/wYMRghB_Lwk/s512/DSCN0259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5" name="Picture 7" descr="C:\Users\Davide\Desktop\DSCN025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-27384"/>
            <a:ext cx="5164038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2437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avide\Desktop\tramonto_vigna_chianti_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" y="0"/>
            <a:ext cx="102819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63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avide\Desktop\gallo-nero-garraf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736" y="0"/>
            <a:ext cx="13555871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8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Davide\Desktop\2012_2_FURG_palestra\foto\2_lo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4338" name="Picture 2" descr="C:\Users\Davide\Desktop\2012_2_FURG_palestra\foto\2_loro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Davide\Desktop\2012_2_FURG_palestra\foto\2_Pieve gaville front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66" y="404664"/>
            <a:ext cx="9027868" cy="60486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9458" name="Picture 2" descr="C:\Users\Davide\Desktop\2012_2_FURG_palestra\foto\2_Pieve Gropina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482" name="Picture 2" descr="C:\Users\Davide\Desktop\2012_2_FURG_palestra\foto\2_Pieve Gropina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1023581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194" name="Picture 2" descr="C:\Users\Davide\Desktop\2012_2_FURG_palestra e artigo\foto\PIsa Torre_pisa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05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avide\Desktop\2012_2_FURG_palestra e artigo\foto\Pieve Gropina_pulpi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6215"/>
            <a:ext cx="4608511" cy="688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756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avide\Desktop\2012_2_FURG_palestra e artigo\foto\PIeve gropina_pulpito_01_0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2" y="-1"/>
            <a:ext cx="9141087" cy="685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806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avide\Desktop\2012_2_FURG_palestra e artigo\foto\Pieve gropina_pulpito_01_00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0"/>
            <a:ext cx="514671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54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C:\Users\Davide\Desktop\2012_2_FURG_palestra\foto\Pieve gropina_01_00001_Exter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Davide\Desktop\2012_2_FURG_palestra e artigo\2012_2_CITES_FURG_miscellanea\gIOCONDA_LEONAR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621"/>
            <a:ext cx="7200800" cy="682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569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Davide\Desktop\2012_2_FURG_palestra e artigo\2012_2_CITES_FURG_miscellanea\GIOCONDA valdarno-balz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7" y="404664"/>
            <a:ext cx="9128533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183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Davide\Desktop\2012_2_FURG_palestra\foto\valdarno-balze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81" y="476672"/>
            <a:ext cx="8854317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avide\Desktop\2012_2_FURG_palestra\foto\2_Bal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94842" cy="68563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Davide\Desktop\2012_2_FURG_palestra e artigo\2012_2_CITES_FURG_miscellanea\pONTE A Buria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5" y="1340768"/>
            <a:ext cx="9110775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55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Davide\Desktop\2012_2_FURG_palestra\foto\SGV_Quad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8804" y="0"/>
            <a:ext cx="10121612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Davide\Desktop\2012_2_FURG_palestra\foto\1_firen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0983"/>
            <a:ext cx="9144000" cy="68758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2164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Davide\Desktop\2012_2_FURG_palestra\foto\SGV_PIe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140" y="476672"/>
            <a:ext cx="8436636" cy="57606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 descr="C:\Users\Davide\Desktop\2012_2_FURG_palestra\foto\SGV_particulare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48044"/>
            <a:ext cx="5076056" cy="68099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9937" name="Picture 1" descr="C:\Users\Davide\Desktop\2012_2_FURG_palestra\foto\SAN GIOVANNI-Piazza masacc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785"/>
            <a:ext cx="9144000" cy="61724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Davide\Desktop\2012_2_FURG_palestra e artigo\foto\SGV_nott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-27384"/>
            <a:ext cx="5184576" cy="691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29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 descr="C:\Users\Davide\Desktop\2012_2_FURG_palestra\foto\sgv_ne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7391" y="85344"/>
            <a:ext cx="5104889" cy="67726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Davide\Desktop\2012_2_FURG_palestra e artigo\foto\SGV_Palazzo d'Arnolf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6" y="332656"/>
            <a:ext cx="913207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78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Davide\Desktop\2012_2_FURG_palestra e artigo\foto\SGV_Palazzo d'Arnolf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877865" cy="680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4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Davide\Desktop\2012_2_FURG_palestra e artigo\foto\SGV_mur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9742"/>
            <a:ext cx="9566454" cy="691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53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2466" name="Picture 2" descr="C:\Users\Davide\Desktop\2012_2_FURG_palestra\foto\SGV_piazzet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6632"/>
            <a:ext cx="9522172" cy="63716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Davide\Desktop\2012_2_FURG_palestra e artigo\foto\SGV_chias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933" y="0"/>
            <a:ext cx="56321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19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 descr="C:\Users\Davide\Desktop\2012_2_FURG_palestra\foto\1_Firenze_Duom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0" y="-2243138"/>
            <a:ext cx="15240000" cy="11344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Davide\Desktop\2012_2_FURG_palestra e artigo\foto\SGV_Estr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02"/>
            <a:ext cx="9144000" cy="6817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9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Davide\Desktop\2012_2_FURG_palestra e artigo\foto\SGV_Corso Itál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68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Davide\Desktop\2012_2_FURG_palestra\foto\2_Masacc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10291909" cy="68425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847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Davide\Desktop\2012_2_FURG_palestra\foto\2_masaccio_Adão e e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6055" y="188640"/>
            <a:ext cx="4752528" cy="63113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253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Davide\Desktop\2012_2_FURG_palestra\foto\2_MASACCIO-7785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67" y="1320165"/>
            <a:ext cx="9099333" cy="41970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766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Davide\Desktop\2012_2_FURG_palestra e artigo\foto\SGV_ogg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" y="260648"/>
            <a:ext cx="9114042" cy="606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97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56995"/>
            <a:ext cx="8824049" cy="5220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632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11,5 </a:t>
            </a:r>
            <a:r>
              <a:rPr lang="pt-BR" dirty="0">
                <a:latin typeface="Arial" pitchFamily="34" charset="0"/>
                <a:cs typeface="Arial" pitchFamily="34" charset="0"/>
              </a:rPr>
              <a:t>milhões de visitantes e mais de 42 milhões de presenças por ano;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uma </a:t>
            </a:r>
            <a:r>
              <a:rPr lang="pt-BR" dirty="0">
                <a:latin typeface="Arial" pitchFamily="34" charset="0"/>
                <a:cs typeface="Arial" pitchFamily="34" charset="0"/>
              </a:rPr>
              <a:t>economia que gera cerca de 12% do PIB regional e ocupa mais de 6% dos trabalhadores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totais.</a:t>
            </a:r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11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No caso da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Regione</a:t>
            </a:r>
            <a:r>
              <a:rPr lang="pt-BR" dirty="0">
                <a:latin typeface="Arial" pitchFamily="34" charset="0"/>
                <a:cs typeface="Arial" pitchFamily="34" charset="0"/>
              </a:rPr>
              <a:t> Toscana, a Lei n. 42 de março de 2000 (o assim chamado «Testo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unico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delle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Leggi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Regionali</a:t>
            </a:r>
            <a:r>
              <a:rPr lang="pt-BR" dirty="0">
                <a:latin typeface="Arial" pitchFamily="34" charset="0"/>
                <a:cs typeface="Arial" pitchFamily="34" charset="0"/>
              </a:rPr>
              <a:t> in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materia</a:t>
            </a:r>
            <a:r>
              <a:rPr lang="pt-BR" dirty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di</a:t>
            </a:r>
            <a:r>
              <a:rPr lang="pt-BR" dirty="0">
                <a:latin typeface="Arial" pitchFamily="34" charset="0"/>
                <a:cs typeface="Arial" pitchFamily="34" charset="0"/>
              </a:rPr>
              <a:t> turismo») prevê </a:t>
            </a:r>
            <a:r>
              <a:rPr lang="pt-PT" dirty="0">
                <a:latin typeface="Arial" pitchFamily="34" charset="0"/>
                <a:cs typeface="Arial" pitchFamily="34" charset="0"/>
              </a:rPr>
              <a:t>as regras gerais que regulamentam a criação de </a:t>
            </a:r>
            <a:r>
              <a:rPr lang="pt-BR" dirty="0">
                <a:latin typeface="Arial" pitchFamily="34" charset="0"/>
                <a:cs typeface="Arial" pitchFamily="34" charset="0"/>
              </a:rPr>
              <a:t>conselhos profissionais no setor turístico, a classificação do tipo de atividades turísticas (as estruturas de recepção) e as principais competências de Províncias e Prefeituras.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pt-BR" dirty="0">
                <a:latin typeface="Arial" pitchFamily="34" charset="0"/>
                <a:cs typeface="Arial" pitchFamily="34" charset="0"/>
              </a:rPr>
              <a:t>caso das Províncias, notoriamente, a regulamentação das agências turísticas, a formação profissional no setor do turismo, a coleta de dados estatísticos relativos ao turismo.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No </a:t>
            </a:r>
            <a:r>
              <a:rPr lang="pt-BR" dirty="0">
                <a:latin typeface="Arial" pitchFamily="34" charset="0"/>
                <a:cs typeface="Arial" pitchFamily="34" charset="0"/>
              </a:rPr>
              <a:t>caso das Comunas, as normas gerais sobre a recepção turística. </a:t>
            </a:r>
          </a:p>
        </p:txBody>
      </p:sp>
    </p:spTree>
    <p:extLst>
      <p:ext uri="{BB962C8B-B14F-4D97-AF65-F5344CB8AC3E}">
        <p14:creationId xmlns:p14="http://schemas.microsoft.com/office/powerpoint/2010/main" val="388443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67048"/>
            <a:ext cx="907841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Presenças turísticas em Toscana e Itália (números índices 1990=100)</a:t>
            </a:r>
            <a:endParaRPr kumimoji="0" lang="pt-B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29" name="Imagem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6850"/>
            <a:ext cx="9078414" cy="311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5345143"/>
            <a:ext cx="799032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   Fonte: elaboração </a:t>
            </a:r>
            <a:r>
              <a:rPr kumimoji="0" lang="pt-B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Irpet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a partir de dados do </a:t>
            </a:r>
            <a:r>
              <a:rPr kumimoji="0" lang="pt-B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Ufficio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Regionale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di</a:t>
            </a:r>
            <a:r>
              <a:rPr kumimoji="0" lang="pt-BR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pt-BR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Statistica</a:t>
            </a:r>
            <a:endParaRPr kumimoji="0" lang="pt-BR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372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C:\Users\Davide\Desktop\2012_2_FURG_palestra\foto\1_campagna - Cóp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396" y="1"/>
            <a:ext cx="1027836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539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Line 3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4445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730250" y="2514600"/>
            <a:ext cx="6941324" cy="172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266700">
              <a:lnSpc>
                <a:spcPct val="95000"/>
              </a:lnSpc>
              <a:spcBef>
                <a:spcPct val="50000"/>
              </a:spcBef>
            </a:pPr>
            <a:r>
              <a:rPr lang="it-IT" sz="2800" b="1" dirty="0">
                <a:solidFill>
                  <a:srgbClr val="333399"/>
                </a:solidFill>
                <a:latin typeface="Arial" charset="0"/>
              </a:rPr>
              <a:t>N. </a:t>
            </a:r>
            <a:r>
              <a:rPr lang="it-IT" sz="2800" b="1" dirty="0" smtClean="0">
                <a:solidFill>
                  <a:srgbClr val="333399"/>
                </a:solidFill>
                <a:latin typeface="Arial" charset="0"/>
              </a:rPr>
              <a:t>Estruturas </a:t>
            </a:r>
            <a:r>
              <a:rPr lang="it-IT" sz="2800" dirty="0">
                <a:solidFill>
                  <a:srgbClr val="333399"/>
                </a:solidFill>
                <a:latin typeface="Arial" charset="0"/>
              </a:rPr>
              <a:t>				Toscana 					</a:t>
            </a:r>
            <a:r>
              <a:rPr lang="it-IT" sz="2800" dirty="0" smtClean="0">
                <a:solidFill>
                  <a:srgbClr val="333399"/>
                </a:solidFill>
                <a:latin typeface="Arial" charset="0"/>
              </a:rPr>
              <a:t>Itália</a:t>
            </a:r>
            <a:r>
              <a:rPr lang="it-IT" sz="280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it-IT" sz="2800" dirty="0">
                <a:solidFill>
                  <a:srgbClr val="333399"/>
                </a:solidFill>
                <a:latin typeface="Arial" charset="0"/>
              </a:rPr>
            </a:br>
            <a:r>
              <a:rPr lang="it-IT" sz="2800" dirty="0" smtClean="0">
                <a:solidFill>
                  <a:srgbClr val="333399"/>
                </a:solidFill>
                <a:latin typeface="Arial" charset="0"/>
              </a:rPr>
              <a:t>Hotéis</a:t>
            </a:r>
            <a:r>
              <a:rPr lang="it-IT" sz="2800" dirty="0">
                <a:solidFill>
                  <a:srgbClr val="333399"/>
                </a:solidFill>
                <a:latin typeface="Arial" charset="0"/>
              </a:rPr>
              <a:t>	       	</a:t>
            </a:r>
            <a:r>
              <a:rPr lang="it-IT" sz="2800" dirty="0" smtClean="0">
                <a:solidFill>
                  <a:srgbClr val="333399"/>
                </a:solidFill>
                <a:latin typeface="Arial" charset="0"/>
              </a:rPr>
              <a:t>      </a:t>
            </a:r>
            <a:r>
              <a:rPr lang="it-IT" sz="2800" dirty="0">
                <a:solidFill>
                  <a:srgbClr val="333399"/>
                </a:solidFill>
                <a:latin typeface="Arial" charset="0"/>
              </a:rPr>
              <a:t>				</a:t>
            </a:r>
            <a:r>
              <a:rPr lang="it-IT" sz="2800" dirty="0">
                <a:solidFill>
                  <a:srgbClr val="333399"/>
                </a:solidFill>
                <a:latin typeface="Arial" charset="0"/>
                <a:cs typeface="Times New Roman" pitchFamily="18" charset="0"/>
              </a:rPr>
              <a:t>2.957</a:t>
            </a:r>
            <a:r>
              <a:rPr lang="it-IT" sz="2800" dirty="0">
                <a:solidFill>
                  <a:srgbClr val="333399"/>
                </a:solidFill>
                <a:latin typeface="Arial" charset="0"/>
              </a:rPr>
              <a:t> 				34.058</a:t>
            </a:r>
            <a:br>
              <a:rPr lang="it-IT" sz="2800" dirty="0">
                <a:solidFill>
                  <a:srgbClr val="333399"/>
                </a:solidFill>
                <a:latin typeface="Arial" charset="0"/>
              </a:rPr>
            </a:br>
            <a:r>
              <a:rPr lang="it-IT" sz="2800" dirty="0">
                <a:solidFill>
                  <a:srgbClr val="333399"/>
                </a:solidFill>
                <a:latin typeface="Arial" charset="0"/>
              </a:rPr>
              <a:t>Extra </a:t>
            </a:r>
            <a:r>
              <a:rPr lang="it-IT" sz="2800" dirty="0" smtClean="0">
                <a:solidFill>
                  <a:srgbClr val="333399"/>
                </a:solidFill>
                <a:latin typeface="Arial" charset="0"/>
              </a:rPr>
              <a:t>Hoteis    </a:t>
            </a:r>
            <a:r>
              <a:rPr lang="it-IT" sz="2800" dirty="0">
                <a:solidFill>
                  <a:srgbClr val="333399"/>
                </a:solidFill>
                <a:latin typeface="Arial" charset="0"/>
              </a:rPr>
              <a:t>	</a:t>
            </a:r>
            <a:r>
              <a:rPr lang="it-IT" sz="2800" dirty="0" smtClean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it-IT" sz="2800" dirty="0">
                <a:solidFill>
                  <a:srgbClr val="333399"/>
                </a:solidFill>
                <a:latin typeface="Arial" charset="0"/>
              </a:rPr>
              <a:t>	 			8.516 				96.991</a:t>
            </a:r>
            <a:br>
              <a:rPr lang="it-IT" sz="2800" dirty="0">
                <a:solidFill>
                  <a:srgbClr val="333399"/>
                </a:solidFill>
                <a:latin typeface="Arial" charset="0"/>
              </a:rPr>
            </a:br>
            <a:r>
              <a:rPr lang="it-IT" sz="2800" dirty="0">
                <a:solidFill>
                  <a:srgbClr val="333399"/>
                </a:solidFill>
                <a:latin typeface="Arial" charset="0"/>
              </a:rPr>
              <a:t>% Alber. 		 						34,7%	       	  35,1%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765175" y="1073150"/>
            <a:ext cx="6094361" cy="112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it-IT" sz="2800" b="1" dirty="0" smtClean="0">
                <a:solidFill>
                  <a:srgbClr val="333399"/>
                </a:solidFill>
                <a:latin typeface="Arial" charset="0"/>
              </a:rPr>
              <a:t>Ano </a:t>
            </a:r>
            <a:r>
              <a:rPr lang="it-IT" sz="2800" b="1" dirty="0">
                <a:solidFill>
                  <a:srgbClr val="333399"/>
                </a:solidFill>
                <a:latin typeface="Arial" charset="0"/>
              </a:rPr>
              <a:t>2007:   	  11.473 </a:t>
            </a:r>
            <a:r>
              <a:rPr lang="it-IT" sz="2800" b="1" dirty="0" smtClean="0">
                <a:solidFill>
                  <a:srgbClr val="333399"/>
                </a:solidFill>
                <a:latin typeface="Arial" charset="0"/>
              </a:rPr>
              <a:t>estruturas</a:t>
            </a:r>
            <a:r>
              <a:rPr lang="it-IT" sz="2800" b="1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it-IT" sz="2800" b="1" dirty="0">
                <a:solidFill>
                  <a:srgbClr val="333399"/>
                </a:solidFill>
                <a:latin typeface="Arial" charset="0"/>
              </a:rPr>
            </a:br>
            <a:r>
              <a:rPr lang="it-IT" sz="2800" b="1" dirty="0">
                <a:solidFill>
                  <a:srgbClr val="333399"/>
                </a:solidFill>
                <a:latin typeface="Arial" charset="0"/>
              </a:rPr>
              <a:t>		  	486.351 </a:t>
            </a:r>
            <a:r>
              <a:rPr lang="it-IT" sz="2800" b="1" dirty="0" smtClean="0">
                <a:solidFill>
                  <a:srgbClr val="333399"/>
                </a:solidFill>
                <a:latin typeface="Arial" charset="0"/>
              </a:rPr>
              <a:t>letitos</a:t>
            </a:r>
            <a:endParaRPr lang="it-IT" sz="2800" b="1" dirty="0">
              <a:solidFill>
                <a:srgbClr val="333399"/>
              </a:solidFill>
              <a:latin typeface="Arial" charset="0"/>
            </a:endParaRPr>
          </a:p>
        </p:txBody>
      </p:sp>
      <p:sp>
        <p:nvSpPr>
          <p:cNvPr id="69639" name="Rectangle 7"/>
          <p:cNvSpPr>
            <a:spLocks noChangeArrowheads="1"/>
          </p:cNvSpPr>
          <p:nvPr/>
        </p:nvSpPr>
        <p:spPr bwMode="auto">
          <a:xfrm>
            <a:off x="730250" y="4606925"/>
            <a:ext cx="7118350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defTabSz="266700">
              <a:lnSpc>
                <a:spcPct val="95000"/>
              </a:lnSpc>
              <a:spcBef>
                <a:spcPct val="50000"/>
              </a:spcBef>
            </a:pPr>
            <a:r>
              <a:rPr lang="it-IT" sz="2800" b="1" dirty="0">
                <a:solidFill>
                  <a:srgbClr val="333399"/>
                </a:solidFill>
                <a:latin typeface="Arial" charset="0"/>
              </a:rPr>
              <a:t>N. </a:t>
            </a:r>
            <a:r>
              <a:rPr lang="it-IT" sz="2800" b="1" dirty="0" smtClean="0">
                <a:solidFill>
                  <a:srgbClr val="333399"/>
                </a:solidFill>
                <a:latin typeface="Arial" charset="0"/>
              </a:rPr>
              <a:t>Leitos       </a:t>
            </a:r>
            <a:r>
              <a:rPr lang="it-IT" sz="2800" dirty="0">
                <a:solidFill>
                  <a:srgbClr val="333399"/>
                </a:solidFill>
                <a:latin typeface="Arial" charset="0"/>
              </a:rPr>
              <a:t>			Toscana 							Italia</a:t>
            </a:r>
            <a:br>
              <a:rPr lang="it-IT" sz="2800" dirty="0">
                <a:solidFill>
                  <a:srgbClr val="333399"/>
                </a:solidFill>
                <a:latin typeface="Arial" charset="0"/>
              </a:rPr>
            </a:br>
            <a:r>
              <a:rPr lang="it-IT" sz="2800" dirty="0" smtClean="0">
                <a:solidFill>
                  <a:srgbClr val="333399"/>
                </a:solidFill>
                <a:latin typeface="Arial" charset="0"/>
              </a:rPr>
              <a:t>Hotéis</a:t>
            </a:r>
            <a:r>
              <a:rPr lang="it-IT" sz="2800" dirty="0">
                <a:solidFill>
                  <a:srgbClr val="333399"/>
                </a:solidFill>
                <a:latin typeface="Arial" charset="0"/>
              </a:rPr>
              <a:t>	       			</a:t>
            </a:r>
            <a:r>
              <a:rPr lang="it-IT" sz="2800" dirty="0">
                <a:solidFill>
                  <a:srgbClr val="333399"/>
                </a:solidFill>
                <a:latin typeface="Arial" charset="0"/>
                <a:cs typeface="Times New Roman" pitchFamily="18" charset="0"/>
              </a:rPr>
              <a:t>184.817</a:t>
            </a:r>
            <a:r>
              <a:rPr lang="it-IT" sz="2800" dirty="0">
                <a:solidFill>
                  <a:srgbClr val="333399"/>
                </a:solidFill>
                <a:latin typeface="Arial" charset="0"/>
              </a:rPr>
              <a:t> 				2.142.786</a:t>
            </a:r>
            <a:br>
              <a:rPr lang="it-IT" sz="2800" dirty="0">
                <a:solidFill>
                  <a:srgbClr val="333399"/>
                </a:solidFill>
                <a:latin typeface="Arial" charset="0"/>
              </a:rPr>
            </a:br>
            <a:r>
              <a:rPr lang="it-IT" sz="2800" dirty="0">
                <a:solidFill>
                  <a:srgbClr val="333399"/>
                </a:solidFill>
                <a:latin typeface="Arial" charset="0"/>
              </a:rPr>
              <a:t>Extra alb.    		 	 	301.534 				2.342.795</a:t>
            </a:r>
            <a:br>
              <a:rPr lang="it-IT" sz="2800" dirty="0">
                <a:solidFill>
                  <a:srgbClr val="333399"/>
                </a:solidFill>
                <a:latin typeface="Arial" charset="0"/>
              </a:rPr>
            </a:br>
            <a:r>
              <a:rPr lang="it-IT" sz="2800" dirty="0">
                <a:solidFill>
                  <a:srgbClr val="333399"/>
                </a:solidFill>
                <a:latin typeface="Arial" charset="0"/>
              </a:rPr>
              <a:t>% Alber. 		 					  34,7%	       	      35,1%</a:t>
            </a:r>
          </a:p>
        </p:txBody>
      </p:sp>
      <p:sp>
        <p:nvSpPr>
          <p:cNvPr id="69645" name="Line 13"/>
          <p:cNvSpPr>
            <a:spLocks noChangeShapeType="1"/>
          </p:cNvSpPr>
          <p:nvPr/>
        </p:nvSpPr>
        <p:spPr bwMode="auto">
          <a:xfrm>
            <a:off x="0" y="2286000"/>
            <a:ext cx="9144000" cy="0"/>
          </a:xfrm>
          <a:prstGeom prst="line">
            <a:avLst/>
          </a:prstGeom>
          <a:noFill/>
          <a:ln w="4445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  <p:sp>
        <p:nvSpPr>
          <p:cNvPr id="69646" name="Line 14"/>
          <p:cNvSpPr>
            <a:spLocks noChangeShapeType="1"/>
          </p:cNvSpPr>
          <p:nvPr/>
        </p:nvSpPr>
        <p:spPr bwMode="auto">
          <a:xfrm>
            <a:off x="0" y="4419600"/>
            <a:ext cx="9144000" cy="0"/>
          </a:xfrm>
          <a:prstGeom prst="line">
            <a:avLst/>
          </a:prstGeom>
          <a:noFill/>
          <a:ln w="44450">
            <a:solidFill>
              <a:srgbClr val="333399"/>
            </a:solidFill>
            <a:round/>
            <a:headEnd/>
            <a:tailEnd/>
          </a:ln>
          <a:effectLst/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315395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63787"/>
            <a:ext cx="9144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Fig. 2 – Número de leitos nas estruturas de recepção (acima dos 25 leitos); distribuição por prefeitura (ano 2007) </a:t>
            </a:r>
            <a:endParaRPr kumimoji="0" lang="pt-B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3" name="Image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r="12280"/>
          <a:stretch>
            <a:fillRect/>
          </a:stretch>
        </p:blipFill>
        <p:spPr bwMode="auto">
          <a:xfrm>
            <a:off x="1583668" y="628504"/>
            <a:ext cx="6156684" cy="640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29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Line 2"/>
          <p:cNvSpPr>
            <a:spLocks noChangeShapeType="1"/>
          </p:cNvSpPr>
          <p:nvPr/>
        </p:nvSpPr>
        <p:spPr bwMode="auto">
          <a:xfrm>
            <a:off x="0" y="1143000"/>
            <a:ext cx="9144000" cy="0"/>
          </a:xfrm>
          <a:prstGeom prst="line">
            <a:avLst/>
          </a:prstGeom>
          <a:noFill/>
          <a:ln w="444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graphicFrame>
        <p:nvGraphicFramePr>
          <p:cNvPr id="409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9345161"/>
              </p:ext>
            </p:extLst>
          </p:nvPr>
        </p:nvGraphicFramePr>
        <p:xfrm>
          <a:off x="2949575" y="0"/>
          <a:ext cx="6194425" cy="66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" name="Fotografia Photo Editor" r:id="rId4" imgW="6485714" imgH="6916115" progId="MSPhotoEd.3">
                  <p:embed/>
                </p:oleObj>
              </mc:Choice>
              <mc:Fallback>
                <p:oleObj name="Fotografia Photo Editor" r:id="rId4" imgW="6485714" imgH="6916115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9575" y="0"/>
                        <a:ext cx="6194425" cy="660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76200" y="107950"/>
            <a:ext cx="37338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673100">
              <a:defRPr/>
            </a:pPr>
            <a:r>
              <a:rPr lang="it-IT" sz="30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Distribuição territorial</a:t>
            </a:r>
            <a:endParaRPr lang="it-IT" sz="3000" b="1" dirty="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graphicFrame>
        <p:nvGraphicFramePr>
          <p:cNvPr id="4099" name="Object 9"/>
          <p:cNvGraphicFramePr>
            <a:graphicFrameLocks noChangeAspect="1"/>
          </p:cNvGraphicFramePr>
          <p:nvPr/>
        </p:nvGraphicFramePr>
        <p:xfrm>
          <a:off x="228600" y="4495800"/>
          <a:ext cx="2362200" cy="219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Fotografia Photo Editor" r:id="rId6" imgW="1571844" imgH="1457143" progId="MSPhotoEd.3">
                  <p:embed/>
                </p:oleObj>
              </mc:Choice>
              <mc:Fallback>
                <p:oleObj name="Fotografia Photo Editor" r:id="rId6" imgW="1571844" imgH="1457143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495800"/>
                        <a:ext cx="2362200" cy="219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7" name="Rectangle 7"/>
          <p:cNvSpPr>
            <a:spLocks noChangeArrowheads="1"/>
          </p:cNvSpPr>
          <p:nvPr/>
        </p:nvSpPr>
        <p:spPr bwMode="auto">
          <a:xfrm>
            <a:off x="152400" y="2743200"/>
            <a:ext cx="4341253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6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Concentração na prais, </a:t>
            </a:r>
          </a:p>
          <a:p>
            <a:pPr>
              <a:defRPr/>
            </a:pPr>
            <a:r>
              <a:rPr lang="it-IT" sz="26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Citadadse de arte, termas,</a:t>
            </a:r>
            <a:r>
              <a:rPr lang="it-IT" sz="2600" b="1" dirty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it-IT" sz="2600" b="1" dirty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it-IT" sz="26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campagna </a:t>
            </a:r>
            <a:r>
              <a:rPr lang="it-IT" sz="20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(Chianti</a:t>
            </a:r>
            <a:r>
              <a:rPr lang="it-IT" sz="2000" b="1" dirty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)</a:t>
            </a:r>
            <a:r>
              <a:rPr lang="it-IT" sz="2600" b="1" dirty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</a:t>
            </a:r>
            <a:br>
              <a:rPr lang="it-IT" sz="2600" b="1" dirty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it-IT" sz="2600" b="1" dirty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e </a:t>
            </a:r>
            <a:r>
              <a:rPr lang="it-IT" sz="26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cidades menores</a:t>
            </a:r>
            <a:endParaRPr lang="it-IT" sz="2600" b="1" dirty="0">
              <a:solidFill>
                <a:srgbClr val="00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81926" name="Rectangle 6"/>
          <p:cNvSpPr>
            <a:spLocks noChangeArrowheads="1"/>
          </p:cNvSpPr>
          <p:nvPr/>
        </p:nvSpPr>
        <p:spPr bwMode="auto">
          <a:xfrm>
            <a:off x="152400" y="1447800"/>
            <a:ext cx="33528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it-IT" sz="2600" b="1" u="sng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Presenças totais</a:t>
            </a:r>
            <a:r>
              <a:rPr lang="it-IT" sz="2600" b="1" dirty="0" smtClean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Valores absolutos </a:t>
            </a:r>
            <a:r>
              <a:rPr lang="it-IT" sz="2600" b="1" dirty="0">
                <a:solidFill>
                  <a:srgbClr val="00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2007</a:t>
            </a:r>
          </a:p>
        </p:txBody>
      </p:sp>
    </p:spTree>
    <p:extLst>
      <p:ext uri="{BB962C8B-B14F-4D97-AF65-F5344CB8AC3E}">
        <p14:creationId xmlns:p14="http://schemas.microsoft.com/office/powerpoint/2010/main" val="4499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16013" y="1052513"/>
            <a:ext cx="7094537" cy="493712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2060"/>
                </a:solidFill>
                <a:cs typeface="Arial" charset="0"/>
              </a:rPr>
              <a:t>Janeiro </a:t>
            </a:r>
          </a:p>
        </p:txBody>
      </p:sp>
      <p:sp>
        <p:nvSpPr>
          <p:cNvPr id="7171" name="Rectangle 15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7172" name="Line 19"/>
          <p:cNvSpPr>
            <a:spLocks noChangeShapeType="1"/>
          </p:cNvSpPr>
          <p:nvPr/>
        </p:nvSpPr>
        <p:spPr bwMode="auto">
          <a:xfrm flipH="1">
            <a:off x="6553200" y="2362200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173" name="Line 20"/>
          <p:cNvSpPr>
            <a:spLocks noChangeShapeType="1"/>
          </p:cNvSpPr>
          <p:nvPr/>
        </p:nvSpPr>
        <p:spPr bwMode="auto">
          <a:xfrm flipH="1" flipV="1">
            <a:off x="7772400" y="4495800"/>
            <a:ext cx="609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pic>
        <p:nvPicPr>
          <p:cNvPr id="7174" name="Picture 21" descr="F:\trasferimenti\concentrazione spazio temporale\Mappe\gennai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22" descr="F:\trasferimenti\concentrazione spazio temporale\Mappe\gennai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Picture 13" descr="open day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8" name="Freccia a sinistra 18"/>
          <p:cNvSpPr>
            <a:spLocks noChangeArrowheads="1"/>
          </p:cNvSpPr>
          <p:nvPr/>
        </p:nvSpPr>
        <p:spPr bwMode="auto">
          <a:xfrm>
            <a:off x="2771775" y="3141663"/>
            <a:ext cx="215900" cy="2159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7179" name="Freccia a sinistra 19"/>
          <p:cNvSpPr>
            <a:spLocks noChangeArrowheads="1"/>
          </p:cNvSpPr>
          <p:nvPr/>
        </p:nvSpPr>
        <p:spPr bwMode="auto">
          <a:xfrm>
            <a:off x="6948488" y="3141663"/>
            <a:ext cx="215900" cy="2159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7180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  <p:sp>
        <p:nvSpPr>
          <p:cNvPr id="7181" name="Text Box 7"/>
          <p:cNvSpPr txBox="1">
            <a:spLocks noChangeArrowheads="1"/>
          </p:cNvSpPr>
          <p:nvPr/>
        </p:nvSpPr>
        <p:spPr bwMode="auto">
          <a:xfrm>
            <a:off x="5334000" y="1773238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Indice di turisticità</a:t>
            </a:r>
          </a:p>
        </p:txBody>
      </p:sp>
      <p:pic>
        <p:nvPicPr>
          <p:cNvPr id="14" name="Picture 16" descr="regionetoscana_logo_s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542757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990600"/>
            <a:ext cx="7094538" cy="6096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0066"/>
                </a:solidFill>
                <a:cs typeface="Arial" charset="0"/>
              </a:rPr>
              <a:t>Fevereiro</a:t>
            </a:r>
          </a:p>
        </p:txBody>
      </p:sp>
      <p:sp>
        <p:nvSpPr>
          <p:cNvPr id="8195" name="Rectangle 11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8196" name="Picture 15" descr="F:\trasferimenti\concentrazione spazio temporale\Mappe\febbrai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16" descr="F:\trasferimenti\concentrazione spazio temporale\Mappe\febbrai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13" descr="open day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  <p:sp>
        <p:nvSpPr>
          <p:cNvPr id="8201" name="Text Box 7"/>
          <p:cNvSpPr txBox="1">
            <a:spLocks noChangeArrowheads="1"/>
          </p:cNvSpPr>
          <p:nvPr/>
        </p:nvSpPr>
        <p:spPr bwMode="auto">
          <a:xfrm>
            <a:off x="5334000" y="1773238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Indice di turisticità</a:t>
            </a:r>
          </a:p>
        </p:txBody>
      </p:sp>
      <p:pic>
        <p:nvPicPr>
          <p:cNvPr id="10" name="Picture 16" descr="regionetoscana_logo_s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674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990600"/>
            <a:ext cx="7094538" cy="6096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0066"/>
                </a:solidFill>
                <a:cs typeface="Arial" charset="0"/>
              </a:rPr>
              <a:t>Março</a:t>
            </a:r>
          </a:p>
        </p:txBody>
      </p:sp>
      <p:sp>
        <p:nvSpPr>
          <p:cNvPr id="9219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  <p:sp>
        <p:nvSpPr>
          <p:cNvPr id="9220" name="Text Box 7"/>
          <p:cNvSpPr txBox="1">
            <a:spLocks noChangeArrowheads="1"/>
          </p:cNvSpPr>
          <p:nvPr/>
        </p:nvSpPr>
        <p:spPr bwMode="auto">
          <a:xfrm>
            <a:off x="5334000" y="1773238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Indice di turisticità</a:t>
            </a:r>
          </a:p>
        </p:txBody>
      </p:sp>
      <p:sp>
        <p:nvSpPr>
          <p:cNvPr id="9221" name="Rectangle 9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9222" name="Picture 13" descr="F:\trasferimenti\concentrazione spazio temporale\Mappe\marz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4" descr="F:\trasferimenti\concentrazione spazio temporale\Mappe\marz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13" descr="open day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regionetoscana_logo_s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2621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990600"/>
            <a:ext cx="7094538" cy="6096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0066"/>
                </a:solidFill>
                <a:cs typeface="Arial" charset="0"/>
              </a:rPr>
              <a:t>Abril</a:t>
            </a:r>
          </a:p>
        </p:txBody>
      </p:sp>
      <p:sp>
        <p:nvSpPr>
          <p:cNvPr id="10243" name="Rectangle 9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0244" name="Picture 13" descr="F:\trasferimenti\concentrazione spazio temporale\Mappe\april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14" descr="F:\trasferimenti\concentrazione spazio temporale\Mappe\aprile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16" descr="regionetoscana_logo_s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13" descr="open day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  <p:sp>
        <p:nvSpPr>
          <p:cNvPr id="10251" name="Text Box 7"/>
          <p:cNvSpPr txBox="1">
            <a:spLocks noChangeArrowheads="1"/>
          </p:cNvSpPr>
          <p:nvPr/>
        </p:nvSpPr>
        <p:spPr bwMode="auto">
          <a:xfrm>
            <a:off x="5334000" y="1773238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Indice di turisticità</a:t>
            </a:r>
          </a:p>
        </p:txBody>
      </p:sp>
    </p:spTree>
    <p:extLst>
      <p:ext uri="{BB962C8B-B14F-4D97-AF65-F5344CB8AC3E}">
        <p14:creationId xmlns:p14="http://schemas.microsoft.com/office/powerpoint/2010/main" val="282926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990600"/>
            <a:ext cx="7094538" cy="6096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0066"/>
                </a:solidFill>
                <a:cs typeface="Arial" charset="0"/>
              </a:rPr>
              <a:t>Maio </a:t>
            </a:r>
          </a:p>
        </p:txBody>
      </p:sp>
      <p:sp>
        <p:nvSpPr>
          <p:cNvPr id="11267" name="Rectangle 9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1268" name="Picture 13" descr="F:\trasferimenti\concentrazione spazio temporale\Mappe\maggi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4" descr="F:\trasferimenti\concentrazione spazio temporale\Mappe\maggi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16" descr="regionetoscana_logo_s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3" descr="open day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4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</p:spTree>
    <p:extLst>
      <p:ext uri="{BB962C8B-B14F-4D97-AF65-F5344CB8AC3E}">
        <p14:creationId xmlns:p14="http://schemas.microsoft.com/office/powerpoint/2010/main" val="1949579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990600"/>
            <a:ext cx="7094538" cy="6096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2060"/>
                </a:solidFill>
                <a:cs typeface="Arial" charset="0"/>
              </a:rPr>
              <a:t>Junho </a:t>
            </a:r>
          </a:p>
        </p:txBody>
      </p:sp>
      <p:sp>
        <p:nvSpPr>
          <p:cNvPr id="12291" name="Rectangle 9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2292" name="Picture 13" descr="F:\trasferimenti\concentrazione spazio temporale\Mappe\giugn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14" descr="F:\trasferimenti\concentrazione spazio temporale\Mappe\giugn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6" descr="regionetoscana_logo_s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3" descr="open day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8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  <p:sp>
        <p:nvSpPr>
          <p:cNvPr id="12299" name="Text Box 7"/>
          <p:cNvSpPr txBox="1">
            <a:spLocks noChangeArrowheads="1"/>
          </p:cNvSpPr>
          <p:nvPr/>
        </p:nvSpPr>
        <p:spPr bwMode="auto">
          <a:xfrm>
            <a:off x="5334000" y="1773238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Indice di turisticità</a:t>
            </a:r>
          </a:p>
        </p:txBody>
      </p:sp>
    </p:spTree>
    <p:extLst>
      <p:ext uri="{BB962C8B-B14F-4D97-AF65-F5344CB8AC3E}">
        <p14:creationId xmlns:p14="http://schemas.microsoft.com/office/powerpoint/2010/main" val="395265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990600"/>
            <a:ext cx="7094538" cy="6096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2060"/>
                </a:solidFill>
                <a:cs typeface="Arial" charset="0"/>
              </a:rPr>
              <a:t>Julho</a:t>
            </a:r>
          </a:p>
        </p:txBody>
      </p:sp>
      <p:sp>
        <p:nvSpPr>
          <p:cNvPr id="13315" name="Rectangle 9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3316" name="Picture 13" descr="F:\trasferimenti\concentrazione spazio temporale\Mappe\lugli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14" descr="F:\trasferimenti\concentrazione spazio temporale\Mappe\lugli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13" descr="open day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  <p:pic>
        <p:nvPicPr>
          <p:cNvPr id="9" name="Picture 16" descr="regionetoscana_logo_s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3257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194" name="Picture 2" descr="C:\Users\Davide\Desktop\2012_2_FURG_palestra\foto\1_stra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990600"/>
            <a:ext cx="7094538" cy="6096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0066"/>
                </a:solidFill>
                <a:cs typeface="Arial" charset="0"/>
              </a:rPr>
              <a:t>Augusto</a:t>
            </a:r>
          </a:p>
        </p:txBody>
      </p:sp>
      <p:sp>
        <p:nvSpPr>
          <p:cNvPr id="14339" name="Rectangle 1033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4340" name="Picture 1037" descr="F:\trasferimenti\concentrazione spazio temporale\Mappe\agost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1038" descr="F:\trasferimenti\concentrazione spazio temporale\Mappe\agosto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13" descr="open day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  <p:sp>
        <p:nvSpPr>
          <p:cNvPr id="14345" name="Text Box 7"/>
          <p:cNvSpPr txBox="1">
            <a:spLocks noChangeArrowheads="1"/>
          </p:cNvSpPr>
          <p:nvPr/>
        </p:nvSpPr>
        <p:spPr bwMode="auto">
          <a:xfrm>
            <a:off x="5334000" y="1773238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Indice di turisticità</a:t>
            </a:r>
          </a:p>
        </p:txBody>
      </p:sp>
      <p:pic>
        <p:nvPicPr>
          <p:cNvPr id="10" name="Picture 16" descr="regionetoscana_logo_s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9079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990600"/>
            <a:ext cx="7094538" cy="6096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0066"/>
                </a:solidFill>
                <a:cs typeface="Arial" charset="0"/>
              </a:rPr>
              <a:t>Setembro</a:t>
            </a:r>
          </a:p>
        </p:txBody>
      </p:sp>
      <p:sp>
        <p:nvSpPr>
          <p:cNvPr id="15363" name="Rectangle 9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5364" name="Picture 13" descr="F:\trasferimenti\concentrazione spazio temporale\Mappe\settembr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4" descr="F:\trasferimenti\concentrazione spazio temporale\Mappe\settembre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3" descr="open day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  <p:pic>
        <p:nvPicPr>
          <p:cNvPr id="9" name="Picture 16" descr="regionetoscana_logo_s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8716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990600"/>
            <a:ext cx="7094538" cy="6096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0066"/>
                </a:solidFill>
                <a:cs typeface="Arial" charset="0"/>
              </a:rPr>
              <a:t>Outubro </a:t>
            </a:r>
          </a:p>
        </p:txBody>
      </p:sp>
      <p:sp>
        <p:nvSpPr>
          <p:cNvPr id="16387" name="Rectangle 9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6388" name="Picture 13" descr="F:\trasferimenti\concentrazione spazio temporale\Mappe\ottobr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4" descr="F:\trasferimenti\concentrazione spazio temporale\Mappe\ottobre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3" descr="open day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  <p:pic>
        <p:nvPicPr>
          <p:cNvPr id="9" name="Picture 16" descr="regionetoscana_logo_sx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87010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990600"/>
            <a:ext cx="7094538" cy="6096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0066"/>
                </a:solidFill>
                <a:cs typeface="Arial" charset="0"/>
              </a:rPr>
              <a:t>Novembro</a:t>
            </a:r>
          </a:p>
        </p:txBody>
      </p:sp>
      <p:sp>
        <p:nvSpPr>
          <p:cNvPr id="17411" name="Rectangle 9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7412" name="Picture 13" descr="F:\trasferimenti\concentrazione spazio temporale\Mappe\novembr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4" descr="F:\trasferimenti\concentrazione spazio temporale\Mappe\novembre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16" descr="regionetoscana_logo_s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13" descr="open day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8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</p:spTree>
    <p:extLst>
      <p:ext uri="{BB962C8B-B14F-4D97-AF65-F5344CB8AC3E}">
        <p14:creationId xmlns:p14="http://schemas.microsoft.com/office/powerpoint/2010/main" val="133006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43000" y="990600"/>
            <a:ext cx="7094538" cy="609600"/>
          </a:xfrm>
        </p:spPr>
        <p:txBody>
          <a:bodyPr/>
          <a:lstStyle/>
          <a:p>
            <a:pPr marL="533400" indent="-533400" algn="ctr"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solidFill>
                  <a:srgbClr val="002060"/>
                </a:solidFill>
                <a:cs typeface="Arial" charset="0"/>
              </a:rPr>
              <a:t>Dezembro</a:t>
            </a:r>
          </a:p>
        </p:txBody>
      </p:sp>
      <p:sp>
        <p:nvSpPr>
          <p:cNvPr id="18435" name="Rectangle 9"/>
          <p:cNvSpPr>
            <a:spLocks noChangeArrowheads="1"/>
          </p:cNvSpPr>
          <p:nvPr/>
        </p:nvSpPr>
        <p:spPr bwMode="auto">
          <a:xfrm>
            <a:off x="2933700" y="29479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18436" name="Picture 13" descr="F:\trasferimenti\concentrazione spazio temporale\Mappe\dicembre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4" descr="F:\trasferimenti\concentrazione spazio temporale\Mappe\dicembre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0050" y="2133600"/>
            <a:ext cx="49339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263" y="5589588"/>
            <a:ext cx="3657600" cy="107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16" descr="regionetoscana_logo_sx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850" y="188913"/>
            <a:ext cx="13430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13" descr="open day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27538" y="6092825"/>
            <a:ext cx="57626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2" name="Text Box 6"/>
          <p:cNvSpPr txBox="1">
            <a:spLocks noChangeArrowheads="1"/>
          </p:cNvSpPr>
          <p:nvPr/>
        </p:nvSpPr>
        <p:spPr bwMode="auto">
          <a:xfrm>
            <a:off x="1143000" y="1752600"/>
            <a:ext cx="2971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Presenze medie giornaliere</a:t>
            </a:r>
          </a:p>
        </p:txBody>
      </p:sp>
      <p:sp>
        <p:nvSpPr>
          <p:cNvPr id="18443" name="Text Box 7"/>
          <p:cNvSpPr txBox="1">
            <a:spLocks noChangeArrowheads="1"/>
          </p:cNvSpPr>
          <p:nvPr/>
        </p:nvSpPr>
        <p:spPr bwMode="auto">
          <a:xfrm>
            <a:off x="5334000" y="1773238"/>
            <a:ext cx="2286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600" b="1">
                <a:solidFill>
                  <a:srgbClr val="CC0000"/>
                </a:solidFill>
              </a:rPr>
              <a:t>Indice di turisticità</a:t>
            </a:r>
          </a:p>
        </p:txBody>
      </p:sp>
    </p:spTree>
    <p:extLst>
      <p:ext uri="{BB962C8B-B14F-4D97-AF65-F5344CB8AC3E}">
        <p14:creationId xmlns:p14="http://schemas.microsoft.com/office/powerpoint/2010/main" val="53708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6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32926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avide\Desktop\isola del gigl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0"/>
            <a:ext cx="113281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8516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avide\Desktop\isola del gigl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6528" y="0"/>
            <a:ext cx="102970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25918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Davide\Desktop\2012_2_FURG_palestra\foto\toscana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26467"/>
            <a:ext cx="2386062" cy="2958717"/>
          </a:xfrm>
          <a:prstGeom prst="rect">
            <a:avLst/>
          </a:prstGeom>
          <a:noFill/>
        </p:spPr>
      </p:pic>
      <p:pic>
        <p:nvPicPr>
          <p:cNvPr id="3" name="Picture 16" descr="regionetoscana_logo_s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6732241" cy="23077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2771800" y="2561709"/>
            <a:ext cx="6001016" cy="2088232"/>
          </a:xfrm>
        </p:spPr>
        <p:txBody>
          <a:bodyPr>
            <a:noAutofit/>
          </a:bodyPr>
          <a:lstStyle/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«Governo» e «governança» em Toscana</a:t>
            </a: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O capital social (associações,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partenariado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social, cultura social)</a:t>
            </a: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Cultura política na Toscana (a cultura </a:t>
            </a:r>
            <a:r>
              <a:rPr lang="pt-BR" sz="1800" dirty="0">
                <a:latin typeface="Arial" pitchFamily="34" charset="0"/>
                <a:cs typeface="Arial" pitchFamily="34" charset="0"/>
              </a:rPr>
              <a:t>«</a:t>
            </a:r>
            <a:r>
              <a:rPr lang="pt-BR" sz="1800" dirty="0" err="1">
                <a:latin typeface="Arial" pitchFamily="34" charset="0"/>
                <a:cs typeface="Arial" pitchFamily="34" charset="0"/>
              </a:rPr>
              <a:t>rossa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»)</a:t>
            </a: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Uma Comuna (Prefeitura) um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partenariado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social</a:t>
            </a:r>
            <a:endParaRPr lang="pt-BR" sz="1800" dirty="0">
              <a:latin typeface="Arial" pitchFamily="34" charset="0"/>
              <a:cs typeface="Arial" pitchFamily="34" charset="0"/>
            </a:endParaRPr>
          </a:p>
          <a:p>
            <a:r>
              <a:rPr lang="pt-BR" sz="1800" dirty="0" smtClean="0">
                <a:latin typeface="Arial" pitchFamily="34" charset="0"/>
                <a:cs typeface="Arial" pitchFamily="34" charset="0"/>
              </a:rPr>
              <a:t>Organização social de «turismo e cultura»: «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Notte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bianca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», «Centro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commerciale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naturale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», «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Strade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del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vino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», «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Rassegna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musicale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», «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Eventi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del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800" dirty="0" err="1" smtClean="0">
                <a:latin typeface="Arial" pitchFamily="34" charset="0"/>
                <a:cs typeface="Arial" pitchFamily="34" charset="0"/>
              </a:rPr>
              <a:t>gusto</a:t>
            </a:r>
            <a:r>
              <a:rPr lang="pt-BR" sz="1800" dirty="0" smtClean="0">
                <a:latin typeface="Arial" pitchFamily="34" charset="0"/>
                <a:cs typeface="Arial" pitchFamily="34" charset="0"/>
              </a:rPr>
              <a:t>», etc... </a:t>
            </a:r>
          </a:p>
        </p:txBody>
      </p:sp>
      <p:pic>
        <p:nvPicPr>
          <p:cNvPr id="6" name="Picture 2" descr="C:\Users\Davide\Desktop\2012_2_FURG_palestra e artigo\foto\PIsa Torre_pisa-1024x7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0216" y="5087804"/>
            <a:ext cx="249627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27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4514" name="Picture 2" descr="C:\Users\Davide\Desktop\2012_2_FURG_palestra\foto\SaturniA - Cóp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8137"/>
            <a:ext cx="10116616" cy="6876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avide\Desktop\2012_2_FURG_palestra\foto\1_passione_toscana_livro_f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584" y="6215"/>
            <a:ext cx="10962856" cy="68517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Davide\Desktop\2012_2_FURG_palestra\foto\1_passion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3548" y="-1175"/>
            <a:ext cx="10212172" cy="6859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1075</TotalTime>
  <Words>518</Words>
  <Application>Microsoft Office PowerPoint</Application>
  <PresentationFormat>Apresentação na tela (4:3)</PresentationFormat>
  <Paragraphs>72</Paragraphs>
  <Slides>68</Slides>
  <Notes>15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68</vt:i4>
      </vt:variant>
    </vt:vector>
  </HeadingPairs>
  <TitlesOfParts>
    <vt:vector size="70" baseType="lpstr">
      <vt:lpstr>Tema do Office</vt:lpstr>
      <vt:lpstr>Fotografia Photo Editor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Davide</dc:creator>
  <cp:lastModifiedBy>Davide</cp:lastModifiedBy>
  <cp:revision>42</cp:revision>
  <dcterms:created xsi:type="dcterms:W3CDTF">2012-09-23T17:00:10Z</dcterms:created>
  <dcterms:modified xsi:type="dcterms:W3CDTF">2014-11-07T13:22:45Z</dcterms:modified>
</cp:coreProperties>
</file>