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01" r:id="rId2"/>
    <p:sldId id="325" r:id="rId3"/>
    <p:sldId id="313" r:id="rId4"/>
    <p:sldId id="259" r:id="rId5"/>
    <p:sldId id="314" r:id="rId6"/>
    <p:sldId id="263" r:id="rId7"/>
    <p:sldId id="306" r:id="rId8"/>
    <p:sldId id="261" r:id="rId9"/>
    <p:sldId id="260" r:id="rId10"/>
    <p:sldId id="265" r:id="rId11"/>
    <p:sldId id="319" r:id="rId12"/>
    <p:sldId id="364" r:id="rId13"/>
    <p:sldId id="320" r:id="rId14"/>
    <p:sldId id="321" r:id="rId15"/>
    <p:sldId id="268" r:id="rId16"/>
    <p:sldId id="269" r:id="rId17"/>
    <p:sldId id="273" r:id="rId18"/>
    <p:sldId id="274" r:id="rId19"/>
    <p:sldId id="275" r:id="rId20"/>
    <p:sldId id="322" r:id="rId21"/>
    <p:sldId id="323" r:id="rId22"/>
    <p:sldId id="324" r:id="rId23"/>
    <p:sldId id="303" r:id="rId24"/>
    <p:sldId id="334" r:id="rId25"/>
    <p:sldId id="335" r:id="rId26"/>
    <p:sldId id="277" r:id="rId27"/>
    <p:sldId id="264" r:id="rId28"/>
    <p:sldId id="336" r:id="rId29"/>
    <p:sldId id="278" r:id="rId30"/>
    <p:sldId id="279" r:id="rId31"/>
    <p:sldId id="280" r:id="rId32"/>
    <p:sldId id="287" r:id="rId33"/>
    <p:sldId id="326" r:id="rId34"/>
    <p:sldId id="288" r:id="rId35"/>
    <p:sldId id="327" r:id="rId36"/>
    <p:sldId id="328" r:id="rId37"/>
    <p:sldId id="329" r:id="rId38"/>
    <p:sldId id="304" r:id="rId39"/>
    <p:sldId id="333" r:id="rId40"/>
    <p:sldId id="332" r:id="rId41"/>
    <p:sldId id="330" r:id="rId42"/>
    <p:sldId id="342" r:id="rId43"/>
    <p:sldId id="343" r:id="rId44"/>
    <p:sldId id="344" r:id="rId45"/>
    <p:sldId id="331" r:id="rId46"/>
    <p:sldId id="337" r:id="rId47"/>
    <p:sldId id="338" r:id="rId48"/>
    <p:sldId id="339" r:id="rId49"/>
    <p:sldId id="340" r:id="rId50"/>
    <p:sldId id="347" r:id="rId51"/>
    <p:sldId id="341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5" r:id="rId67"/>
    <p:sldId id="366" r:id="rId68"/>
    <p:sldId id="363" r:id="rId6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8" d="100"/>
          <a:sy n="68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7D308-B27E-41BD-8F9D-3BBA8C0F9E2F}" type="datetimeFigureOut">
              <a:rPr lang="pt-BR" smtClean="0"/>
              <a:t>07/11/2014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970F-0EB9-445D-89A1-7C103B6A5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11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970F-0EB9-445D-89A1-7C103B6A5F57}" type="slidenum">
              <a:rPr lang="pt-BR" smtClean="0"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5DC93B35-6D37-4BAE-B8E5-F077194A744D}" type="slidenum">
              <a:rPr lang="it-IT" sz="1200">
                <a:latin typeface="Times New Roman" pitchFamily="18" charset="0"/>
              </a:rPr>
              <a:pPr algn="r"/>
              <a:t>59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7F220EFA-ACCD-4909-A27C-70528C03E12C}" type="slidenum">
              <a:rPr lang="it-IT" sz="1200">
                <a:latin typeface="Times New Roman" pitchFamily="18" charset="0"/>
              </a:rPr>
              <a:pPr algn="r"/>
              <a:t>60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4C13F94A-DEB7-4A6F-BE31-D746B2A9E16E}" type="slidenum">
              <a:rPr lang="it-IT" sz="1200">
                <a:latin typeface="Times New Roman" pitchFamily="18" charset="0"/>
              </a:rPr>
              <a:pPr algn="r"/>
              <a:t>61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15B230D6-4444-4979-9CB1-A4B4E4D7B0E6}" type="slidenum">
              <a:rPr lang="it-IT" sz="1200">
                <a:latin typeface="Times New Roman" pitchFamily="18" charset="0"/>
              </a:rPr>
              <a:pPr algn="r"/>
              <a:t>62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D04B58DF-CF9F-438C-B04D-F23F1C9FEEA1}" type="slidenum">
              <a:rPr lang="it-IT" sz="1200">
                <a:latin typeface="Times New Roman" pitchFamily="18" charset="0"/>
              </a:rPr>
              <a:pPr algn="r"/>
              <a:t>63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F04F01DA-B011-4435-800D-10A6A7706FE4}" type="slidenum">
              <a:rPr lang="it-IT" sz="1200">
                <a:latin typeface="Times New Roman" pitchFamily="18" charset="0"/>
              </a:rPr>
              <a:pPr algn="r"/>
              <a:t>64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509C9-47C3-478B-989A-B72FA53F56B3}" type="slidenum">
              <a:rPr lang="it-IT"/>
              <a:pPr/>
              <a:t>50</a:t>
            </a:fld>
            <a:endParaRPr lang="it-I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6438" y="4344988"/>
            <a:ext cx="54895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/>
              <a:t>Per quanto riguarda le strutture ricettive prosegue quel processo di up-grading che, oramai in atto da tempo, vede le strutture di minor qualità ridurre il proprio peso a favore delle strutture di maggio pregio.</a:t>
            </a:r>
          </a:p>
          <a:p>
            <a:r>
              <a:rPr lang="it-IT"/>
              <a:t>Ecco che nel comparto alberghiero aumentano di peso le 4 e 5 stelle a discapito delle 2 e 1 stella</a:t>
            </a:r>
          </a:p>
          <a:p>
            <a:r>
              <a:rPr lang="it-IT"/>
              <a:t>Nel comparto extra alberghiero, a fronte di una stabilità dei campeggi aumentano fortemente gli agriturismo, gli affittacamere e le altre strutture che hanno in media livelli di prezzo più elevati</a:t>
            </a:r>
          </a:p>
          <a:p>
            <a:endParaRPr lang="it-IT"/>
          </a:p>
          <a:p>
            <a:r>
              <a:rPr lang="it-IT"/>
              <a:t>Questo processo di selezione delle strutture in favore di quelle di maggior qualità, ma anche con prezzi più elevati, può avere, come vederemo, effetti sul versante dei prezzi.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531AA58-83B4-4420-BA78-3CA662EB44EC}" type="slidenum">
              <a:rPr lang="it-IT" sz="1200"/>
              <a:pPr eaLnBrk="1" hangingPunct="1"/>
              <a:t>52</a:t>
            </a:fld>
            <a:endParaRPr lang="it-IT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Nella dimensione del fenomeno riportare arrivi e presenze e permanenza media; fare cenno a seconde case; ed a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C82E4EA-1FCC-4547-A253-366EA4679B68}" type="slidenum">
              <a:rPr lang="it-IT" smtClean="0"/>
              <a:pPr>
                <a:defRPr/>
              </a:pPr>
              <a:t>53</a:t>
            </a:fld>
            <a:endParaRPr lang="it-IT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373E2FE9-B607-4EFD-B7A4-D27CD1C9529C}" type="slidenum">
              <a:rPr lang="it-IT" sz="1200">
                <a:latin typeface="Times New Roman" pitchFamily="18" charset="0"/>
              </a:rPr>
              <a:pPr algn="r"/>
              <a:t>54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3708B220-8438-4350-AEF0-4025CCAFDBCB}" type="slidenum">
              <a:rPr lang="it-IT" sz="1200">
                <a:latin typeface="Times New Roman" pitchFamily="18" charset="0"/>
              </a:rPr>
              <a:pPr algn="r"/>
              <a:t>55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BE7C8C2D-C27D-40B3-991A-16825B064908}" type="slidenum">
              <a:rPr lang="it-IT" sz="1200">
                <a:latin typeface="Times New Roman" pitchFamily="18" charset="0"/>
              </a:rPr>
              <a:pPr algn="r"/>
              <a:t>56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CE06E65B-A92D-46AA-BCB1-D1687E68FFAC}" type="slidenum">
              <a:rPr lang="it-IT" sz="1200">
                <a:latin typeface="Times New Roman" pitchFamily="18" charset="0"/>
              </a:rPr>
              <a:pPr algn="r"/>
              <a:t>57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7979950D-44E6-44F3-9996-0A0460A98961}" type="slidenum">
              <a:rPr lang="it-IT" sz="1200">
                <a:latin typeface="Times New Roman" pitchFamily="18" charset="0"/>
              </a:rPr>
              <a:pPr algn="r"/>
              <a:t>58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24765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370013" y="16764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70013" y="38100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7CC6-E875-47F0-9D7C-FE329AE7167D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61187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pn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avide\Desktop\2012_2_FURG_palestra\foto\toscana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101" y="116632"/>
            <a:ext cx="5436587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e\Desktop\2012_2_FURG_palestra\foto\2_chianti arez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85" y="116632"/>
            <a:ext cx="11077365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e\Desktop\22603_07-VIGNA_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"/>
            <a:ext cx="10260632" cy="687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4.googleusercontent.com/-wZ3syudemzs/SaKr2MXN53I/AAAAAAAAFhg/wYMRghB_Lwk/s512/DSCN02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lh4.googleusercontent.com/-wZ3syudemzs/SaKr2MXN53I/AAAAAAAAFhg/wYMRghB_Lwk/s512/DSCN02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lh4.googleusercontent.com/-wZ3syudemzs/SaKr2MXN53I/AAAAAAAAFhg/wYMRghB_Lwk/s512/DSCN025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 descr="C:\Users\Davide\Desktop\DSCN0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4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e\Desktop\tramonto_vigna_chianti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1028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vide\Desktop\gallo-nero-garraf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355587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vide\Desktop\2012_2_FURG_palestra\foto\2_lo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C:\Users\Davide\Desktop\2012_2_FURG_palestra\foto\2_lor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vide\Desktop\2012_2_FURG_palestra\foto\2_Pieve gaville fro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66" y="404664"/>
            <a:ext cx="902786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C:\Users\Davide\Desktop\2012_2_FURG_palestra\foto\2_Pieve Gropin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C:\Users\Davide\Desktop\2012_2_FURG_palestra\foto\2_Pieve Gropin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358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C:\Users\Davide\Desktop\2012_2_FURG_palestra e artigo\foto\PIsa Torre_pisa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vide\Desktop\2012_2_FURG_palestra e artigo\foto\Pieve Gropina_pulp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15"/>
            <a:ext cx="4608511" cy="68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vide\Desktop\2012_2_FURG_palestra e artigo\foto\PIeve gropina_pulpito_01_0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" y="-1"/>
            <a:ext cx="9141087" cy="68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vide\Desktop\2012_2_FURG_palestra e artigo\foto\Pieve gropina_pulpito_01_0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146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5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Davide\Desktop\2012_2_FURG_palestra\foto\Pieve gropina_01_00001_Exter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vide\Desktop\2012_2_FURG_palestra e artigo\2012_2_CITES_FURG_miscellanea\gIOCONDA_LEONAR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21"/>
            <a:ext cx="7200800" cy="68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vide\Desktop\2012_2_FURG_palestra e artigo\2012_2_CITES_FURG_miscellanea\GIOCONDA valdarno-balz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" y="404664"/>
            <a:ext cx="912853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avide\Desktop\2012_2_FURG_palestra\foto\valdarno-balz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81" y="476672"/>
            <a:ext cx="885431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vide\Desktop\2012_2_FURG_palestra\foto\2_Bal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94842" cy="6856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vide\Desktop\2012_2_FURG_palestra e artigo\2012_2_CITES_FURG_miscellanea\pONTE A Buri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" y="1340768"/>
            <a:ext cx="9110775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avide\Desktop\2012_2_FURG_palestra\foto\SGV_Quad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804" y="0"/>
            <a:ext cx="1012161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vide\Desktop\2012_2_FURG_palestra\foto\1_fire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983"/>
            <a:ext cx="9144000" cy="687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6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avide\Desktop\2012_2_FURG_palestra\foto\SGV_PI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40" y="476672"/>
            <a:ext cx="843663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Davide\Desktop\2012_2_FURG_palestra\foto\SGV_particula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8044"/>
            <a:ext cx="5076056" cy="6809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9937" name="Picture 1" descr="C:\Users\Davide\Desktop\2012_2_FURG_palestra\foto\SAN GIOVANNI-Piazza masacc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785"/>
            <a:ext cx="9144000" cy="6172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vide\Desktop\2012_2_FURG_palestra e artigo\foto\SGV_no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7384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Davide\Desktop\2012_2_FURG_palestra\foto\sgv_n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391" y="85344"/>
            <a:ext cx="5104889" cy="6772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e\Desktop\2012_2_FURG_palestra e artigo\foto\SGV_Palazzo d'Arnol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" y="332656"/>
            <a:ext cx="913207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vide\Desktop\2012_2_FURG_palestra e artigo\foto\SGV_Palazzo d'Arnolf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877865" cy="68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vide\Desktop\2012_2_FURG_palestra e artigo\foto\SGV_mu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42"/>
            <a:ext cx="9566454" cy="69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2466" name="Picture 2" descr="C:\Users\Davide\Desktop\2012_2_FURG_palestra\foto\SGV_piazz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522172" cy="6371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avide\Desktop\2012_2_FURG_palestra e artigo\foto\SGV_chias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33" y="0"/>
            <a:ext cx="5632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C:\Users\Davide\Desktop\2012_2_FURG_palestra\foto\1_Firenze_Duo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2243138"/>
            <a:ext cx="15240000" cy="1134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vide\Desktop\2012_2_FURG_palestra e artigo\foto\SGV_Est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"/>
            <a:ext cx="9144000" cy="68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vide\Desktop\2012_2_FURG_palestra e artigo\foto\SGV_Corso Itá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vide\Desktop\2012_2_FURG_palestra\foto\2_Masacc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1909" cy="6842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4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avide\Desktop\2012_2_FURG_palestra\foto\2_masaccio_Adão e e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055" y="188640"/>
            <a:ext cx="4752528" cy="6311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5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vide\Desktop\2012_2_FURG_palestra\foto\2_MASACCIO-778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67" y="1320165"/>
            <a:ext cx="9099333" cy="4197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6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vide\Desktop\2012_2_FURG_palestra e artigo\foto\SGV_og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" y="260648"/>
            <a:ext cx="9114042" cy="60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6995"/>
            <a:ext cx="8824049" cy="522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3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11,5 </a:t>
            </a:r>
            <a:r>
              <a:rPr lang="pt-BR" dirty="0">
                <a:latin typeface="Arial" pitchFamily="34" charset="0"/>
                <a:cs typeface="Arial" pitchFamily="34" charset="0"/>
              </a:rPr>
              <a:t>milhões de visitantes e mais de 42 milhões de presenças por ano;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uma </a:t>
            </a:r>
            <a:r>
              <a:rPr lang="pt-BR" dirty="0">
                <a:latin typeface="Arial" pitchFamily="34" charset="0"/>
                <a:cs typeface="Arial" pitchFamily="34" charset="0"/>
              </a:rPr>
              <a:t>economia que gera cerca de 12% do PIB regional e ocupa mais de 6% dos trabalhadores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totais.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No caso da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Regione</a:t>
            </a:r>
            <a:r>
              <a:rPr lang="pt-BR" dirty="0">
                <a:latin typeface="Arial" pitchFamily="34" charset="0"/>
                <a:cs typeface="Arial" pitchFamily="34" charset="0"/>
              </a:rPr>
              <a:t> Toscana, a Lei n. 42 de março de 2000 (o assim chamado «Testo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unico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delle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Leggi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Regionali</a:t>
            </a:r>
            <a:r>
              <a:rPr lang="pt-BR" dirty="0">
                <a:latin typeface="Arial" pitchFamily="34" charset="0"/>
                <a:cs typeface="Arial" pitchFamily="34" charset="0"/>
              </a:rPr>
              <a:t> in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materia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di</a:t>
            </a:r>
            <a:r>
              <a:rPr lang="pt-BR" dirty="0">
                <a:latin typeface="Arial" pitchFamily="34" charset="0"/>
                <a:cs typeface="Arial" pitchFamily="34" charset="0"/>
              </a:rPr>
              <a:t> turismo») prevê </a:t>
            </a:r>
            <a:r>
              <a:rPr lang="pt-PT" dirty="0">
                <a:latin typeface="Arial" pitchFamily="34" charset="0"/>
                <a:cs typeface="Arial" pitchFamily="34" charset="0"/>
              </a:rPr>
              <a:t>as regras gerais que regulamentam a criação de </a:t>
            </a:r>
            <a:r>
              <a:rPr lang="pt-BR" dirty="0">
                <a:latin typeface="Arial" pitchFamily="34" charset="0"/>
                <a:cs typeface="Arial" pitchFamily="34" charset="0"/>
              </a:rPr>
              <a:t>conselhos profissionais no setor turístico, a classificação do tipo de atividades turísticas (as estruturas de recepção) e as principais competências de Províncias e Prefeituras.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dirty="0">
                <a:latin typeface="Arial" pitchFamily="34" charset="0"/>
                <a:cs typeface="Arial" pitchFamily="34" charset="0"/>
              </a:rPr>
              <a:t>caso das Províncias, notoriamente, a regulamentação das agências turísticas, a formação profissional no setor do turismo, a coleta de dados estatísticos relativos ao turismo.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dirty="0">
                <a:latin typeface="Arial" pitchFamily="34" charset="0"/>
                <a:cs typeface="Arial" pitchFamily="34" charset="0"/>
              </a:rPr>
              <a:t>caso das Comunas, as normas gerais sobre a recepção turística. </a:t>
            </a:r>
          </a:p>
        </p:txBody>
      </p:sp>
    </p:spTree>
    <p:extLst>
      <p:ext uri="{BB962C8B-B14F-4D97-AF65-F5344CB8AC3E}">
        <p14:creationId xmlns:p14="http://schemas.microsoft.com/office/powerpoint/2010/main" val="38844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7048"/>
            <a:ext cx="90784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Presenças turísticas em Toscana e Itália (números índices 1990=100)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Imagem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850"/>
            <a:ext cx="9078414" cy="31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345143"/>
            <a:ext cx="79903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Fonte: elaboração 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Irpet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partir de dados do 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Ufficio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Regionale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Statistica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Davide\Desktop\2012_2_FURG_palestra\foto\1_campagna - Có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396" y="1"/>
            <a:ext cx="1027836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3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30250" y="2514600"/>
            <a:ext cx="6941324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266700">
              <a:lnSpc>
                <a:spcPct val="95000"/>
              </a:lnSpc>
              <a:spcBef>
                <a:spcPct val="50000"/>
              </a:spcBef>
            </a:pPr>
            <a:r>
              <a:rPr lang="it-IT" sz="2800" b="1" dirty="0">
                <a:solidFill>
                  <a:srgbClr val="333399"/>
                </a:solidFill>
                <a:latin typeface="Arial" charset="0"/>
              </a:rPr>
              <a:t>N. </a:t>
            </a:r>
            <a:r>
              <a:rPr lang="it-IT" sz="2800" b="1" dirty="0" smtClean="0">
                <a:solidFill>
                  <a:srgbClr val="333399"/>
                </a:solidFill>
                <a:latin typeface="Arial" charset="0"/>
              </a:rPr>
              <a:t>Estruturas 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			Toscana 					</a:t>
            </a: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Itália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Hotéis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       	</a:t>
            </a: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      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			</a:t>
            </a:r>
            <a:r>
              <a:rPr lang="it-IT" sz="2800" dirty="0">
                <a:solidFill>
                  <a:srgbClr val="333399"/>
                </a:solidFill>
                <a:latin typeface="Arial" charset="0"/>
                <a:cs typeface="Times New Roman" pitchFamily="18" charset="0"/>
              </a:rPr>
              <a:t>2.957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 				34.058</a:t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>
                <a:solidFill>
                  <a:srgbClr val="333399"/>
                </a:solidFill>
                <a:latin typeface="Arial" charset="0"/>
              </a:rPr>
              <a:t>Extra </a:t>
            </a: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Hoteis    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</a:t>
            </a: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 			8.516 				96.991</a:t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>
                <a:solidFill>
                  <a:srgbClr val="333399"/>
                </a:solidFill>
                <a:latin typeface="Arial" charset="0"/>
              </a:rPr>
              <a:t>% Alber. 		 						34,7%	       	  35,1%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765175" y="1073150"/>
            <a:ext cx="6094361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800" b="1" dirty="0" smtClean="0">
                <a:solidFill>
                  <a:srgbClr val="333399"/>
                </a:solidFill>
                <a:latin typeface="Arial" charset="0"/>
              </a:rPr>
              <a:t>Ano </a:t>
            </a:r>
            <a:r>
              <a:rPr lang="it-IT" sz="2800" b="1" dirty="0">
                <a:solidFill>
                  <a:srgbClr val="333399"/>
                </a:solidFill>
                <a:latin typeface="Arial" charset="0"/>
              </a:rPr>
              <a:t>2007:   	  11.473 </a:t>
            </a:r>
            <a:r>
              <a:rPr lang="it-IT" sz="2800" b="1" dirty="0" smtClean="0">
                <a:solidFill>
                  <a:srgbClr val="333399"/>
                </a:solidFill>
                <a:latin typeface="Arial" charset="0"/>
              </a:rPr>
              <a:t>estruturas</a:t>
            </a:r>
            <a:r>
              <a:rPr lang="it-IT" sz="2800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it-IT" sz="2800" b="1" dirty="0">
                <a:solidFill>
                  <a:srgbClr val="333399"/>
                </a:solidFill>
                <a:latin typeface="Arial" charset="0"/>
              </a:rPr>
            </a:br>
            <a:r>
              <a:rPr lang="it-IT" sz="2800" b="1" dirty="0">
                <a:solidFill>
                  <a:srgbClr val="333399"/>
                </a:solidFill>
                <a:latin typeface="Arial" charset="0"/>
              </a:rPr>
              <a:t>		  	486.351 </a:t>
            </a:r>
            <a:r>
              <a:rPr lang="it-IT" sz="2800" b="1" dirty="0" smtClean="0">
                <a:solidFill>
                  <a:srgbClr val="333399"/>
                </a:solidFill>
                <a:latin typeface="Arial" charset="0"/>
              </a:rPr>
              <a:t>letitos</a:t>
            </a:r>
            <a:endParaRPr lang="it-IT" sz="2800" b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730250" y="4606925"/>
            <a:ext cx="7118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266700">
              <a:lnSpc>
                <a:spcPct val="95000"/>
              </a:lnSpc>
              <a:spcBef>
                <a:spcPct val="50000"/>
              </a:spcBef>
            </a:pPr>
            <a:r>
              <a:rPr lang="it-IT" sz="2800" b="1" dirty="0">
                <a:solidFill>
                  <a:srgbClr val="333399"/>
                </a:solidFill>
                <a:latin typeface="Arial" charset="0"/>
              </a:rPr>
              <a:t>N. </a:t>
            </a:r>
            <a:r>
              <a:rPr lang="it-IT" sz="2800" b="1" dirty="0" smtClean="0">
                <a:solidFill>
                  <a:srgbClr val="333399"/>
                </a:solidFill>
                <a:latin typeface="Arial" charset="0"/>
              </a:rPr>
              <a:t>Leitos       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		Toscana 							Italia</a:t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 smtClean="0">
                <a:solidFill>
                  <a:srgbClr val="333399"/>
                </a:solidFill>
                <a:latin typeface="Arial" charset="0"/>
              </a:rPr>
              <a:t>Hotéis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	       			</a:t>
            </a:r>
            <a:r>
              <a:rPr lang="it-IT" sz="2800" dirty="0">
                <a:solidFill>
                  <a:srgbClr val="333399"/>
                </a:solidFill>
                <a:latin typeface="Arial" charset="0"/>
                <a:cs typeface="Times New Roman" pitchFamily="18" charset="0"/>
              </a:rPr>
              <a:t>184.817</a:t>
            </a:r>
            <a:r>
              <a:rPr lang="it-IT" sz="2800" dirty="0">
                <a:solidFill>
                  <a:srgbClr val="333399"/>
                </a:solidFill>
                <a:latin typeface="Arial" charset="0"/>
              </a:rPr>
              <a:t> 				2.142.786</a:t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>
                <a:solidFill>
                  <a:srgbClr val="333399"/>
                </a:solidFill>
                <a:latin typeface="Arial" charset="0"/>
              </a:rPr>
              <a:t>Extra alb.    		 	 	301.534 				2.342.795</a:t>
            </a:r>
            <a:br>
              <a:rPr lang="it-IT" sz="2800" dirty="0">
                <a:solidFill>
                  <a:srgbClr val="333399"/>
                </a:solidFill>
                <a:latin typeface="Arial" charset="0"/>
              </a:rPr>
            </a:br>
            <a:r>
              <a:rPr lang="it-IT" sz="2800" dirty="0">
                <a:solidFill>
                  <a:srgbClr val="333399"/>
                </a:solidFill>
                <a:latin typeface="Arial" charset="0"/>
              </a:rPr>
              <a:t>% Alber. 		 					  34,7%	       	      35,1%</a:t>
            </a: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0" y="2286000"/>
            <a:ext cx="9144000" cy="0"/>
          </a:xfrm>
          <a:prstGeom prst="lin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0" y="4419600"/>
            <a:ext cx="9144000" cy="0"/>
          </a:xfrm>
          <a:prstGeom prst="lin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153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6378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Fig. 2 – Número de leitos nas estruturas de recepção (acima dos 25 leitos); distribuição por prefeitura (ano 2007)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3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12280"/>
          <a:stretch>
            <a:fillRect/>
          </a:stretch>
        </p:blipFill>
        <p:spPr bwMode="auto">
          <a:xfrm>
            <a:off x="1583668" y="628504"/>
            <a:ext cx="6156684" cy="640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Line 2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45161"/>
              </p:ext>
            </p:extLst>
          </p:nvPr>
        </p:nvGraphicFramePr>
        <p:xfrm>
          <a:off x="2949575" y="0"/>
          <a:ext cx="6194425" cy="66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Fotografia Photo Editor" r:id="rId4" imgW="6485714" imgH="6916115" progId="MSPhotoEd.3">
                  <p:embed/>
                </p:oleObj>
              </mc:Choice>
              <mc:Fallback>
                <p:oleObj name="Fotografia Photo Editor" r:id="rId4" imgW="6485714" imgH="6916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575" y="0"/>
                        <a:ext cx="6194425" cy="66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76200" y="107950"/>
            <a:ext cx="3733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73100">
              <a:defRPr/>
            </a:pPr>
            <a:r>
              <a:rPr lang="it-IT" sz="3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Distribuição territorial</a:t>
            </a:r>
            <a:endParaRPr lang="it-IT" sz="3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228600" y="4495800"/>
          <a:ext cx="23622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Fotografia Photo Editor" r:id="rId6" imgW="1571844" imgH="1457143" progId="MSPhotoEd.3">
                  <p:embed/>
                </p:oleObj>
              </mc:Choice>
              <mc:Fallback>
                <p:oleObj name="Fotografia Photo Editor" r:id="rId6" imgW="1571844" imgH="14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95800"/>
                        <a:ext cx="23622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52400" y="2743200"/>
            <a:ext cx="434125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Concentração na prais, </a:t>
            </a:r>
          </a:p>
          <a:p>
            <a:pPr>
              <a:defRPr/>
            </a:pPr>
            <a:r>
              <a:rPr lang="it-IT" sz="26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Citadadse de arte, termas,</a:t>
            </a:r>
            <a: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26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campagna </a:t>
            </a:r>
            <a:r>
              <a:rPr lang="it-I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(Chianti</a:t>
            </a:r>
            <a:r>
              <a:rPr lang="it-I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 </a:t>
            </a:r>
            <a:r>
              <a:rPr lang="it-IT" sz="26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cidades menores</a:t>
            </a:r>
            <a:endParaRPr lang="it-IT" sz="2600" b="1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52400" y="1447800"/>
            <a:ext cx="3352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600" b="1" u="sng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Presenças totais</a:t>
            </a:r>
            <a:r>
              <a:rPr lang="it-IT" sz="26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Valores absolutos </a:t>
            </a:r>
            <a:r>
              <a:rPr lang="it-IT" sz="26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449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052513"/>
            <a:ext cx="7094537" cy="493712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2060"/>
                </a:solidFill>
                <a:cs typeface="Arial" charset="0"/>
              </a:rPr>
              <a:t>Janeiro </a:t>
            </a:r>
          </a:p>
        </p:txBody>
      </p:sp>
      <p:sp>
        <p:nvSpPr>
          <p:cNvPr id="7171" name="Rectangle 15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7172" name="Line 19"/>
          <p:cNvSpPr>
            <a:spLocks noChangeShapeType="1"/>
          </p:cNvSpPr>
          <p:nvPr/>
        </p:nvSpPr>
        <p:spPr bwMode="auto">
          <a:xfrm flipH="1">
            <a:off x="6553200" y="2362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73" name="Line 20"/>
          <p:cNvSpPr>
            <a:spLocks noChangeShapeType="1"/>
          </p:cNvSpPr>
          <p:nvPr/>
        </p:nvSpPr>
        <p:spPr bwMode="auto">
          <a:xfrm flipH="1" flipV="1">
            <a:off x="7772400" y="4495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7174" name="Picture 21" descr="F:\trasferimenti\concentrazione spazio temporale\Mappe\gennai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2" descr="F:\trasferimenti\concentrazione spazio temporale\Mappe\gennai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3" descr="open day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Freccia a sinistra 18"/>
          <p:cNvSpPr>
            <a:spLocks noChangeArrowheads="1"/>
          </p:cNvSpPr>
          <p:nvPr/>
        </p:nvSpPr>
        <p:spPr bwMode="auto">
          <a:xfrm>
            <a:off x="2771775" y="3141663"/>
            <a:ext cx="2159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79" name="Freccia a sinistra 19"/>
          <p:cNvSpPr>
            <a:spLocks noChangeArrowheads="1"/>
          </p:cNvSpPr>
          <p:nvPr/>
        </p:nvSpPr>
        <p:spPr bwMode="auto">
          <a:xfrm>
            <a:off x="6948488" y="3141663"/>
            <a:ext cx="2159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80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7181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  <p:pic>
        <p:nvPicPr>
          <p:cNvPr id="14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4275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Fevereiro</a:t>
            </a: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196" name="Picture 15" descr="F:\trasferimenti\concentrazione spazio temporale\Mappe\febbrai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6" descr="F:\trasferimenti\concentrazione spazio temporale\Mappe\febbrai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  <p:pic>
        <p:nvPicPr>
          <p:cNvPr id="10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Março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9222" name="Picture 13" descr="F:\trasferimenti\concentrazione spazio temporale\Mappe\marz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4" descr="F:\trasferimenti\concentrazione spazio temporale\Mappe\marz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2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Abril</a:t>
            </a: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0244" name="Picture 13" descr="F:\trasferimenti\concentrazione spazio temporale\Mappe\april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4" descr="F:\trasferimenti\concentrazione spazio temporale\Mappe\april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6" descr="regionetoscana_logo_s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3" descr="open d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10251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</p:spTree>
    <p:extLst>
      <p:ext uri="{BB962C8B-B14F-4D97-AF65-F5344CB8AC3E}">
        <p14:creationId xmlns:p14="http://schemas.microsoft.com/office/powerpoint/2010/main" val="28292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Maio </a:t>
            </a:r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1268" name="Picture 13" descr="F:\trasferimenti\concentrazione spazio temporale\Mappe\maggi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4" descr="F:\trasferimenti\concentrazione spazio temporale\Mappe\maggi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6" descr="regionetoscana_logo_s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3" descr="open d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</p:spTree>
    <p:extLst>
      <p:ext uri="{BB962C8B-B14F-4D97-AF65-F5344CB8AC3E}">
        <p14:creationId xmlns:p14="http://schemas.microsoft.com/office/powerpoint/2010/main" val="19495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2060"/>
                </a:solidFill>
                <a:cs typeface="Arial" charset="0"/>
              </a:rPr>
              <a:t>Junho </a:t>
            </a:r>
          </a:p>
        </p:txBody>
      </p:sp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2292" name="Picture 13" descr="F:\trasferimenti\concentrazione spazio temporale\Mappe\giugn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4" descr="F:\trasferimenti\concentrazione spazio temporale\Mappe\giugn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6" descr="regionetoscana_logo_s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 descr="open d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12299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</p:spTree>
    <p:extLst>
      <p:ext uri="{BB962C8B-B14F-4D97-AF65-F5344CB8AC3E}">
        <p14:creationId xmlns:p14="http://schemas.microsoft.com/office/powerpoint/2010/main" val="39526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2060"/>
                </a:solidFill>
                <a:cs typeface="Arial" charset="0"/>
              </a:rPr>
              <a:t>Julho</a:t>
            </a:r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3316" name="Picture 13" descr="F:\trasferimenti\concentrazione spazio temporale\Mappe\lugli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4" descr="F:\trasferimenti\concentrazione spazio temporale\Mappe\lugli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pic>
        <p:nvPicPr>
          <p:cNvPr id="9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5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C:\Users\Davide\Desktop\2012_2_FURG_palestra\foto\1_str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Augusto</a:t>
            </a:r>
          </a:p>
        </p:txBody>
      </p:sp>
      <p:sp>
        <p:nvSpPr>
          <p:cNvPr id="14339" name="Rectangle 1033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4340" name="Picture 1037" descr="F:\trasferimenti\concentrazione spazio temporale\Mappe\agost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38" descr="F:\trasferimenti\concentrazione spazio temporale\Mappe\agost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  <p:pic>
        <p:nvPicPr>
          <p:cNvPr id="10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Setembro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5364" name="Picture 13" descr="F:\trasferimenti\concentrazione spazio temporale\Mappe\settemb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4" descr="F:\trasferimenti\concentrazione spazio temporale\Mappe\settembr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pic>
        <p:nvPicPr>
          <p:cNvPr id="9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71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Outubro 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6388" name="Picture 13" descr="F:\trasferimenti\concentrazione spazio temporale\Mappe\ottob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4" descr="F:\trasferimenti\concentrazione spazio temporale\Mappe\ottobr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3" descr="open d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pic>
        <p:nvPicPr>
          <p:cNvPr id="9" name="Picture 16" descr="regionetoscana_logo_s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0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0066"/>
                </a:solidFill>
                <a:cs typeface="Arial" charset="0"/>
              </a:rPr>
              <a:t>Novembro</a:t>
            </a:r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7412" name="Picture 13" descr="F:\trasferimenti\concentrazione spazio temporale\Mappe\novemb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4" descr="F:\trasferimenti\concentrazione spazio temporale\Mappe\novembr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regionetoscana_logo_s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3" descr="open d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</p:spTree>
    <p:extLst>
      <p:ext uri="{BB962C8B-B14F-4D97-AF65-F5344CB8AC3E}">
        <p14:creationId xmlns:p14="http://schemas.microsoft.com/office/powerpoint/2010/main" val="13300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990600"/>
            <a:ext cx="7094538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solidFill>
                  <a:srgbClr val="002060"/>
                </a:solidFill>
                <a:cs typeface="Arial" charset="0"/>
              </a:rPr>
              <a:t>Dezembro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293370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8436" name="Picture 13" descr="F:\trasferimenti\concentrazione spazio temporale\Mappe\dicemb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4" descr="F:\trasferimenti\concentrazione spazio temporale\Mappe\dicembr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2133600"/>
            <a:ext cx="49339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589588"/>
            <a:ext cx="3657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6" descr="regionetoscana_logo_s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3" descr="open d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6092825"/>
            <a:ext cx="576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6"/>
          <p:cNvSpPr txBox="1">
            <a:spLocks noChangeArrowheads="1"/>
          </p:cNvSpPr>
          <p:nvPr/>
        </p:nvSpPr>
        <p:spPr bwMode="auto">
          <a:xfrm>
            <a:off x="1143000" y="1752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Presenze medie giornaliere</a:t>
            </a: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5334000" y="17732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CC0000"/>
                </a:solidFill>
              </a:rPr>
              <a:t>Indice di turisticità</a:t>
            </a:r>
          </a:p>
        </p:txBody>
      </p:sp>
    </p:spTree>
    <p:extLst>
      <p:ext uri="{BB962C8B-B14F-4D97-AF65-F5344CB8AC3E}">
        <p14:creationId xmlns:p14="http://schemas.microsoft.com/office/powerpoint/2010/main" val="5370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6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3292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vide\Desktop\isola del gig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1328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516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vide\Desktop\isola del gig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528" y="0"/>
            <a:ext cx="10297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591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avide\Desktop\2012_2_FURG_palestra\foto\toscana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6467"/>
            <a:ext cx="2386062" cy="2958717"/>
          </a:xfrm>
          <a:prstGeom prst="rect">
            <a:avLst/>
          </a:prstGeom>
          <a:noFill/>
        </p:spPr>
      </p:pic>
      <p:pic>
        <p:nvPicPr>
          <p:cNvPr id="3" name="Picture 16" descr="regionetoscana_logo_s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732241" cy="23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2561709"/>
            <a:ext cx="6001016" cy="2088232"/>
          </a:xfrm>
        </p:spPr>
        <p:txBody>
          <a:bodyPr>
            <a:noAutofit/>
          </a:bodyPr>
          <a:lstStyle/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«Governo» e «governança» em Toscana</a:t>
            </a:r>
          </a:p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O capital social (associações,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partenariado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social, cultura social)</a:t>
            </a:r>
          </a:p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Cultura política na Toscana (a cultura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«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rossa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»)</a:t>
            </a:r>
          </a:p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Uma Comuna (Prefeitura) um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partenariado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social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Organização social de «turismo e cultura»: «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Notte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bianca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», «Centro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commerciale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naturale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Strade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del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vino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Rassegna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musicale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Eventi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del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latin typeface="Arial" pitchFamily="34" charset="0"/>
                <a:cs typeface="Arial" pitchFamily="34" charset="0"/>
              </a:rPr>
              <a:t>gusto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», etc... </a:t>
            </a:r>
          </a:p>
        </p:txBody>
      </p:sp>
      <p:pic>
        <p:nvPicPr>
          <p:cNvPr id="6" name="Picture 2" descr="C:\Users\Davide\Desktop\2012_2_FURG_palestra e artigo\foto\PIsa Torre_pisa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16" y="5087804"/>
            <a:ext cx="24962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2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4514" name="Picture 2" descr="C:\Users\Davide\Desktop\2012_2_FURG_palestra\foto\SaturniA -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137"/>
            <a:ext cx="10116616" cy="687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vide\Desktop\2012_2_FURG_palestra\foto\1_passione_toscana_livro_f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6215"/>
            <a:ext cx="10962856" cy="685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vide\Desktop\2012_2_FURG_palestra\foto\1_pass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48" y="-1175"/>
            <a:ext cx="10212172" cy="6859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518</Words>
  <Application>Microsoft Office PowerPoint</Application>
  <PresentationFormat>Apresentação na tela (4:3)</PresentationFormat>
  <Paragraphs>72</Paragraphs>
  <Slides>68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0" baseType="lpstr">
      <vt:lpstr>Tema do Office</vt:lpstr>
      <vt:lpstr>Fotografia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Davide</dc:creator>
  <cp:lastModifiedBy>Davide</cp:lastModifiedBy>
  <cp:revision>42</cp:revision>
  <dcterms:created xsi:type="dcterms:W3CDTF">2012-09-23T17:00:10Z</dcterms:created>
  <dcterms:modified xsi:type="dcterms:W3CDTF">2014-11-07T13:22:45Z</dcterms:modified>
</cp:coreProperties>
</file>