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sldIdLst>
    <p:sldId id="256" r:id="rId2"/>
    <p:sldId id="467" r:id="rId3"/>
    <p:sldId id="468" r:id="rId4"/>
    <p:sldId id="469" r:id="rId5"/>
    <p:sldId id="470" r:id="rId6"/>
    <p:sldId id="471" r:id="rId7"/>
    <p:sldId id="472" r:id="rId8"/>
    <p:sldId id="473" r:id="rId9"/>
    <p:sldId id="474" r:id="rId10"/>
    <p:sldId id="475" r:id="rId11"/>
    <p:sldId id="476" r:id="rId12"/>
    <p:sldId id="477" r:id="rId13"/>
    <p:sldId id="478" r:id="rId14"/>
    <p:sldId id="479" r:id="rId15"/>
    <p:sldId id="480" r:id="rId16"/>
    <p:sldId id="481" r:id="rId17"/>
    <p:sldId id="482" r:id="rId18"/>
    <p:sldId id="483" r:id="rId19"/>
    <p:sldId id="484" r:id="rId20"/>
    <p:sldId id="485" r:id="rId21"/>
    <p:sldId id="486" r:id="rId22"/>
    <p:sldId id="487" r:id="rId23"/>
    <p:sldId id="488" r:id="rId24"/>
    <p:sldId id="489" r:id="rId25"/>
    <p:sldId id="490" r:id="rId26"/>
    <p:sldId id="491" r:id="rId27"/>
    <p:sldId id="492" r:id="rId28"/>
    <p:sldId id="493" r:id="rId29"/>
    <p:sldId id="494" r:id="rId30"/>
    <p:sldId id="495" r:id="rId31"/>
    <p:sldId id="496" r:id="rId32"/>
    <p:sldId id="497" r:id="rId33"/>
    <p:sldId id="498" r:id="rId34"/>
    <p:sldId id="499" r:id="rId35"/>
    <p:sldId id="500" r:id="rId36"/>
    <p:sldId id="501" r:id="rId37"/>
    <p:sldId id="502" r:id="rId38"/>
    <p:sldId id="503" r:id="rId39"/>
    <p:sldId id="504" r:id="rId40"/>
    <p:sldId id="505" r:id="rId41"/>
    <p:sldId id="506" r:id="rId42"/>
    <p:sldId id="507" r:id="rId43"/>
    <p:sldId id="508" r:id="rId44"/>
    <p:sldId id="509" r:id="rId45"/>
    <p:sldId id="510" r:id="rId46"/>
    <p:sldId id="511" r:id="rId47"/>
    <p:sldId id="512" r:id="rId48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448319F-6D70-4649-BBC5-D8FCC4A3AE1B}" type="datetimeFigureOut">
              <a:rPr lang="pt-BR"/>
              <a:pPr>
                <a:defRPr/>
              </a:pPr>
              <a:t>01/08/2014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45CD053-84CC-4ABC-819A-E5479C47CD7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822890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5842C-E2B7-463B-A915-D7B6F11A2544}" type="datetime1">
              <a:rPr lang="pt-BR"/>
              <a:pPr>
                <a:defRPr/>
              </a:pPr>
              <a:t>01/08/2014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7B88E-CED6-4223-9B72-3779481A8317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8788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FBFE4-58E1-409D-9285-893A27FF238C}" type="datetime1">
              <a:rPr lang="pt-BR"/>
              <a:pPr>
                <a:defRPr/>
              </a:pPr>
              <a:t>01/08/2014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5D4A2-D70F-4736-8977-D2EB9A74A15C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69313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0424B-F54D-4044-BE19-AC7A77CBC3F9}" type="datetime1">
              <a:rPr lang="pt-BR"/>
              <a:pPr>
                <a:defRPr/>
              </a:pPr>
              <a:t>01/08/2014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12A05-726F-49D2-8E64-D241F68FA82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7236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ED2B5-BC1F-4741-8F88-29EF08B43004}" type="datetime1">
              <a:rPr lang="pt-BR"/>
              <a:pPr>
                <a:defRPr/>
              </a:pPr>
              <a:t>01/08/2014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8E19D-8EDC-4A3E-98F3-680CBCD34F4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9755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E7221-542D-4972-8C44-8EA5E044567A}" type="datetime1">
              <a:rPr lang="pt-BR"/>
              <a:pPr>
                <a:defRPr/>
              </a:pPr>
              <a:t>01/08/2014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876AF-7E4A-42B7-959C-FF6A0C23E8ED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2759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FDBA5-AACF-448D-BE7C-70F565B81495}" type="datetime1">
              <a:rPr lang="pt-BR"/>
              <a:pPr>
                <a:defRPr/>
              </a:pPr>
              <a:t>01/08/2014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8749A-12FC-4642-8CC3-50F5DFB5617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8516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1BB65-7743-4936-A3FD-EF4997C464A3}" type="datetime1">
              <a:rPr lang="pt-BR"/>
              <a:pPr>
                <a:defRPr/>
              </a:pPr>
              <a:t>01/08/2014</a:t>
            </a:fld>
            <a:endParaRPr lang="pt-BR" dirty="0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F52AD-47AD-4124-AFA4-69F23D515F0D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4847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2CBB9-7E96-4DB5-8DA3-26E97FD04BA7}" type="datetime1">
              <a:rPr lang="pt-BR"/>
              <a:pPr>
                <a:defRPr/>
              </a:pPr>
              <a:t>01/08/2014</a:t>
            </a:fld>
            <a:endParaRPr lang="pt-BR" dirty="0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5AB5D-E5B4-4CB8-85BC-50FA469AB7C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5648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DFFE8-2B5E-4CC0-BC43-3E3E641E0A5B}" type="datetime1">
              <a:rPr lang="pt-BR"/>
              <a:pPr>
                <a:defRPr/>
              </a:pPr>
              <a:t>01/08/2014</a:t>
            </a:fld>
            <a:endParaRPr lang="pt-BR" dirty="0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27158-277A-4365-A6D7-73180D493CC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01176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9A603-7080-4F2D-A4C8-EE10EBFDE238}" type="datetime1">
              <a:rPr lang="pt-BR"/>
              <a:pPr>
                <a:defRPr/>
              </a:pPr>
              <a:t>01/08/2014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796A8-D239-4D89-83E5-1343A5C162FD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70394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dirty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6DB98-C6EB-4521-AB29-53317AF7B2AA}" type="datetime1">
              <a:rPr lang="pt-BR"/>
              <a:pPr>
                <a:defRPr/>
              </a:pPr>
              <a:t>01/08/2014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61CE9-B6B5-4E64-B10A-B3962DD11915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79333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9183C44-07F9-4DDF-BE9D-E9A6663221A3}" type="datetime1">
              <a:rPr lang="pt-BR"/>
              <a:pPr>
                <a:defRPr/>
              </a:pPr>
              <a:t>01/08/2014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4BFCF5-82DB-443A-9DF4-8F12902DA6A2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plano%20de%20marketing/analise%20do%20ambiente%202.png" TargetMode="External"/><Relationship Id="rId2" Type="http://schemas.openxmlformats.org/officeDocument/2006/relationships/hyperlink" Target="plano%20de%20marketing/analise%20do%20ambiente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plano%20de%20marketing/analise%20do%20ambiente%20-%20swot.png" TargetMode="External"/><Relationship Id="rId4" Type="http://schemas.openxmlformats.org/officeDocument/2006/relationships/hyperlink" Target="plano%20de%20marketing/analise%20do%20ambiente%203.png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plano%20de%20marketing/p&#250;blico%20alvo.png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plano%20de%20marketing/posicionamento%202.png" TargetMode="External"/><Relationship Id="rId2" Type="http://schemas.openxmlformats.org/officeDocument/2006/relationships/hyperlink" Target="plano%20de%20marketing/posicionamento%201.p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plano%20de%20marketing/marca.png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plano%20de%20marketing/objetivos%20e%20metas.png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plano%20de%20marketing/produto.png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plano%20de%20marketing/sum&#225;rio%20executivo.pn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ítulo 1"/>
          <p:cNvSpPr>
            <a:spLocks noGrp="1"/>
          </p:cNvSpPr>
          <p:nvPr>
            <p:ph type="ctrTitle"/>
          </p:nvPr>
        </p:nvSpPr>
        <p:spPr>
          <a:xfrm>
            <a:off x="685800" y="2276475"/>
            <a:ext cx="7772400" cy="1323975"/>
          </a:xfrm>
        </p:spPr>
        <p:txBody>
          <a:bodyPr/>
          <a:lstStyle/>
          <a:p>
            <a:r>
              <a:rPr lang="pt-BR" dirty="0" smtClean="0"/>
              <a:t>Marketing no Agronegócio</a:t>
            </a:r>
            <a:endParaRPr lang="pt-BR" altLang="pt-BR" dirty="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Professor: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Fábio </a:t>
            </a:r>
            <a:r>
              <a:rPr lang="pt-BR" dirty="0" err="1" smtClean="0"/>
              <a:t>Josende</a:t>
            </a:r>
            <a:r>
              <a:rPr lang="pt-BR" dirty="0" smtClean="0"/>
              <a:t> Paz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02F1C2-A6BE-41EF-B7FE-4332ABDFD0A5}" type="slidenum">
              <a:rPr lang="pt-BR"/>
              <a:pPr>
                <a:defRPr/>
              </a:pPr>
              <a:t>1</a:t>
            </a:fld>
            <a:endParaRPr lang="pt-BR"/>
          </a:p>
        </p:txBody>
      </p:sp>
      <p:pic>
        <p:nvPicPr>
          <p:cNvPr id="205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260350"/>
            <a:ext cx="3097213" cy="193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Analise de Ambiente</a:t>
            </a:r>
            <a:endParaRPr lang="pt-BR" dirty="0"/>
          </a:p>
        </p:txBody>
      </p:sp>
      <p:sp>
        <p:nvSpPr>
          <p:cNvPr id="22531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pt-BR" altLang="pt-BR" sz="2000" dirty="0" smtClean="0"/>
              <a:t> </a:t>
            </a:r>
          </a:p>
          <a:p>
            <a:r>
              <a:rPr lang="pt-BR" altLang="pt-BR" sz="2000" dirty="0" smtClean="0"/>
              <a:t>A partir daí, consegue-se ter  uma visão maior das forças e fraquezas que também poderão afetar positiva ou negativamente o desempenho da sua empresa.</a:t>
            </a:r>
          </a:p>
          <a:p>
            <a:endParaRPr lang="pt-BR" altLang="pt-BR" sz="2000" dirty="0" smtClean="0"/>
          </a:p>
          <a:p>
            <a:r>
              <a:rPr lang="pt-BR" altLang="pt-BR" sz="2000" dirty="0" smtClean="0"/>
              <a:t>Exemplos:</a:t>
            </a:r>
          </a:p>
          <a:p>
            <a:r>
              <a:rPr lang="pt-BR" sz="2000" dirty="0" smtClean="0">
                <a:hlinkClick r:id="rId2" action="ppaction://hlinkfile"/>
              </a:rPr>
              <a:t>Analise do ambiente </a:t>
            </a:r>
            <a:endParaRPr lang="pt-BR" sz="2000" dirty="0" smtClean="0"/>
          </a:p>
          <a:p>
            <a:r>
              <a:rPr lang="pt-BR" sz="2000" dirty="0" smtClean="0">
                <a:hlinkClick r:id="rId3" action="ppaction://hlinkfile"/>
              </a:rPr>
              <a:t>Fatores econômicos e socioculturais</a:t>
            </a:r>
            <a:endParaRPr lang="pt-BR" sz="2000" dirty="0" smtClean="0"/>
          </a:p>
          <a:p>
            <a:r>
              <a:rPr lang="pt-BR" sz="2000" dirty="0" smtClean="0">
                <a:hlinkClick r:id="rId4" action="ppaction://hlinkfile"/>
              </a:rPr>
              <a:t>Fatores tecnológicos, concorrência e internos</a:t>
            </a:r>
            <a:endParaRPr lang="pt-BR" sz="2000" dirty="0" smtClean="0"/>
          </a:p>
          <a:p>
            <a:pPr lvl="1"/>
            <a:r>
              <a:rPr lang="pt-BR" sz="1800" dirty="0" smtClean="0"/>
              <a:t>Pontos fortes e fracos dos concorrentes.</a:t>
            </a:r>
          </a:p>
          <a:p>
            <a:r>
              <a:rPr lang="pt-BR" sz="2000" dirty="0" smtClean="0">
                <a:hlinkClick r:id="rId5" action="ppaction://hlinkfile"/>
              </a:rPr>
              <a:t>Matriz SWOT</a:t>
            </a:r>
            <a:endParaRPr lang="pt-BR" sz="20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4B69E6-7D31-4A9C-8975-00C20914FC7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78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Vamos praticar </a:t>
            </a:r>
            <a:endParaRPr lang="pt-BR" dirty="0"/>
          </a:p>
        </p:txBody>
      </p:sp>
      <p:sp>
        <p:nvSpPr>
          <p:cNvPr id="23555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endParaRPr lang="pt-BR" altLang="pt-BR" sz="2000" smtClean="0"/>
          </a:p>
          <a:p>
            <a:r>
              <a:rPr lang="pt-BR" altLang="pt-BR" sz="2000" smtClean="0"/>
              <a:t>Está na hora de analisar os fatores que influenciam o seu negócio. </a:t>
            </a:r>
          </a:p>
          <a:p>
            <a:endParaRPr lang="pt-BR" altLang="pt-BR" sz="2000" smtClean="0"/>
          </a:p>
          <a:p>
            <a:r>
              <a:rPr lang="pt-BR" altLang="pt-BR" sz="2000" smtClean="0"/>
              <a:t>Não esquecendo de fundamentar a sua análise a partir da realização de uma pesquisa séria, seja ela via fonte já existente (jornais, revistas, IBGE, Censo, etc) ou não.</a:t>
            </a:r>
          </a:p>
          <a:p>
            <a:endParaRPr lang="pt-BR" altLang="pt-BR" smtClean="0"/>
          </a:p>
          <a:p>
            <a:r>
              <a:rPr lang="pt-BR" altLang="pt-BR" smtClean="0"/>
              <a:t>Faça a analise do ambiente do seu negócio.</a:t>
            </a:r>
          </a:p>
          <a:p>
            <a:pPr lvl="1"/>
            <a:r>
              <a:rPr lang="pt-BR" altLang="pt-BR" sz="1800" smtClean="0"/>
              <a:t>Fatores econômicos, socioculturais, políticos, legais, tecnológicos, concorrência e Matriz SWOT</a:t>
            </a:r>
          </a:p>
          <a:p>
            <a:endParaRPr lang="pt-BR" altLang="pt-BR" smtClean="0"/>
          </a:p>
          <a:p>
            <a:endParaRPr lang="pt-BR" alt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96108F-41A0-4DAC-A958-CD3C6D64E13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669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D1271A0-9314-4E84-818A-56B25D68B7B8}" type="slidenum">
              <a:rPr lang="en-US" sz="1600" smtClean="0">
                <a:solidFill>
                  <a:srgbClr val="FFFFFF"/>
                </a:solidFill>
              </a:rPr>
              <a:pPr/>
              <a:t>12</a:t>
            </a:fld>
            <a:endParaRPr lang="en-US" sz="1600" smtClean="0">
              <a:solidFill>
                <a:srgbClr val="FFFFFF"/>
              </a:solidFill>
            </a:endParaRPr>
          </a:p>
        </p:txBody>
      </p:sp>
      <p:sp>
        <p:nvSpPr>
          <p:cNvPr id="24579" name="Título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8534400" cy="758825"/>
          </a:xfrm>
        </p:spPr>
        <p:txBody>
          <a:bodyPr/>
          <a:lstStyle/>
          <a:p>
            <a:pPr algn="just"/>
            <a:r>
              <a:rPr lang="pt-BR" dirty="0" smtClean="0"/>
              <a:t>Definição do Púbico alvo</a:t>
            </a:r>
          </a:p>
        </p:txBody>
      </p:sp>
      <p:pic>
        <p:nvPicPr>
          <p:cNvPr id="24580" name="Picture 6" descr="http://www.logovia.com.br/blog/wp-content/uploads/2012/11/publico-alvo-logotip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628775"/>
            <a:ext cx="5715000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155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Definição do Púbico alvo</a:t>
            </a:r>
            <a:endParaRPr lang="pt-BR" dirty="0"/>
          </a:p>
        </p:txBody>
      </p:sp>
      <p:sp>
        <p:nvSpPr>
          <p:cNvPr id="2560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r>
              <a:rPr lang="pt-BR" altLang="pt-BR" sz="2000" smtClean="0"/>
              <a:t>Identificar um segmento particular ou segmentos da população que você deseja servir. </a:t>
            </a:r>
          </a:p>
          <a:p>
            <a:pPr algn="just"/>
            <a:endParaRPr lang="pt-BR" altLang="pt-BR" sz="1000" smtClean="0"/>
          </a:p>
          <a:p>
            <a:pPr algn="just"/>
            <a:r>
              <a:rPr lang="pt-BR" altLang="pt-BR" sz="2000" smtClean="0"/>
              <a:t>O mercado consiste em muitos tipos de clientes, produtos e necessidades.</a:t>
            </a:r>
          </a:p>
          <a:p>
            <a:pPr algn="just"/>
            <a:endParaRPr lang="pt-BR" altLang="pt-BR" sz="1000" smtClean="0"/>
          </a:p>
          <a:p>
            <a:pPr algn="just"/>
            <a:r>
              <a:rPr lang="pt-BR" altLang="pt-BR" sz="2000" smtClean="0"/>
              <a:t>É preciso determinar que segmentos oferecem as melhores oportunidades para o seu negócio.</a:t>
            </a:r>
          </a:p>
          <a:p>
            <a:pPr algn="just"/>
            <a:endParaRPr lang="pt-BR" altLang="pt-BR" sz="1000" smtClean="0"/>
          </a:p>
          <a:p>
            <a:pPr algn="just"/>
            <a:r>
              <a:rPr lang="pt-BR" altLang="pt-BR" sz="2000" smtClean="0"/>
              <a:t>A maioria das empresas entra no mercado servindo um único segmento, e se tiver sucesso parte para outros. </a:t>
            </a:r>
          </a:p>
          <a:p>
            <a:pPr lvl="1" algn="just"/>
            <a:r>
              <a:rPr lang="pt-BR" altLang="pt-BR" sz="1500" smtClean="0"/>
              <a:t>Devido a concorrência partem para muitos segmentos e isso envolve muito investimento.</a:t>
            </a:r>
          </a:p>
          <a:p>
            <a:pPr lvl="1" algn="just"/>
            <a:endParaRPr lang="pt-BR" altLang="pt-BR" sz="1000" smtClean="0"/>
          </a:p>
          <a:p>
            <a:pPr algn="just"/>
            <a:r>
              <a:rPr lang="pt-BR" altLang="pt-BR" sz="2000" smtClean="0"/>
              <a:t>O cadastro de clientes (banco de dados) contribui para conhecer melhor seu cliente</a:t>
            </a:r>
          </a:p>
          <a:p>
            <a:pPr lvl="1" algn="just"/>
            <a:r>
              <a:rPr lang="pt-BR" altLang="pt-BR" sz="1500" smtClean="0"/>
              <a:t>permitir ações cada vez mais segmentadas para um mesmo público ou públicos distintos.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CA742E-913D-4DFC-BDA7-6D500C6A5B1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72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Público alvo  </a:t>
            </a:r>
            <a:endParaRPr lang="pt-BR" dirty="0"/>
          </a:p>
        </p:txBody>
      </p:sp>
      <p:sp>
        <p:nvSpPr>
          <p:cNvPr id="26627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pt-BR" altLang="pt-BR" sz="2000" smtClean="0"/>
              <a:t>Podem ser agrupado em vários fatores:</a:t>
            </a:r>
          </a:p>
          <a:p>
            <a:pPr lvl="1"/>
            <a:r>
              <a:rPr lang="pt-BR" altLang="pt-BR" sz="1500" b="1" smtClean="0"/>
              <a:t>Geográficos: tamanho potencial do seu mercado</a:t>
            </a:r>
          </a:p>
          <a:p>
            <a:pPr lvl="1"/>
            <a:r>
              <a:rPr lang="pt-BR" altLang="pt-BR" sz="1600" b="1" smtClean="0"/>
              <a:t>Psicográficos: estilos de vida, atitudes.</a:t>
            </a:r>
          </a:p>
          <a:p>
            <a:pPr lvl="1"/>
            <a:r>
              <a:rPr lang="pt-BR" altLang="pt-BR" sz="1600" b="1" smtClean="0"/>
              <a:t>Comportamentais: hábitos de consumo, benefícios procurados, freqüência de compra, ocasiões de compra e seus principais estímulos, como: </a:t>
            </a:r>
          </a:p>
          <a:p>
            <a:pPr lvl="2"/>
            <a:r>
              <a:rPr lang="pt-BR" altLang="pt-BR" sz="1500" smtClean="0"/>
              <a:t>Quanto o cliente está disposto a pagar;  Qualidade do produto; Marca; Prazo de entrega; Prazo de pagamento; Atendimento da empresa; Localização;</a:t>
            </a:r>
          </a:p>
          <a:p>
            <a:pPr lvl="1"/>
            <a:endParaRPr lang="pt-BR" altLang="pt-BR" sz="1000" smtClean="0"/>
          </a:p>
          <a:p>
            <a:pPr lvl="1"/>
            <a:r>
              <a:rPr lang="pt-BR" altLang="pt-BR" sz="1600" b="1" smtClean="0"/>
              <a:t>Demográficos:</a:t>
            </a:r>
          </a:p>
          <a:p>
            <a:pPr lvl="2"/>
            <a:r>
              <a:rPr lang="pt-BR" altLang="pt-BR" sz="1500" b="1" smtClean="0"/>
              <a:t>Pessoa Física</a:t>
            </a:r>
            <a:r>
              <a:rPr lang="pt-BR" altLang="pt-BR" sz="1500" smtClean="0"/>
              <a:t>: faixa etária; sexo; profissão; renda; idade; educação.</a:t>
            </a:r>
          </a:p>
          <a:p>
            <a:pPr lvl="2"/>
            <a:r>
              <a:rPr lang="pt-BR" altLang="pt-BR" sz="1500" b="1" smtClean="0"/>
              <a:t>Pessoa Jurídica: </a:t>
            </a:r>
            <a:r>
              <a:rPr lang="pt-BR" altLang="pt-BR" sz="1500" smtClean="0"/>
              <a:t>ramo de atividade; serviços e produtos oferecidos; número de empregados; filiais; tempo de atuação no mercado; localização; imagem no mercado.</a:t>
            </a:r>
            <a:endParaRPr lang="pt-BR" altLang="pt-BR" sz="1500" b="1" smtClean="0"/>
          </a:p>
          <a:p>
            <a:pPr lvl="1"/>
            <a:endParaRPr lang="pt-BR" altLang="pt-BR" sz="1000" smtClean="0"/>
          </a:p>
          <a:p>
            <a:pPr lvl="1"/>
            <a:r>
              <a:rPr lang="pt-BR" altLang="pt-BR" sz="1600" smtClean="0"/>
              <a:t>O mercado nada mais é do que a soma de diferentes segmentos.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6CFCF4-B6F3-434F-8086-0106BBA32E2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669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Público alvo</a:t>
            </a:r>
            <a:endParaRPr lang="pt-BR" dirty="0"/>
          </a:p>
        </p:txBody>
      </p:sp>
      <p:sp>
        <p:nvSpPr>
          <p:cNvPr id="27651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lvl="1" algn="just">
              <a:buFont typeface="Wingdings" pitchFamily="2" charset="2"/>
              <a:buNone/>
            </a:pPr>
            <a:r>
              <a:rPr lang="pt-BR" altLang="pt-BR" sz="2000" dirty="0" smtClean="0"/>
              <a:t>Exemplo: Existem diversos tipos  de sabão em pó com diversas embalagens para públicos diferentes. Casais, famílias, solteiros.</a:t>
            </a:r>
          </a:p>
          <a:p>
            <a:pPr lvl="1" algn="just">
              <a:buFont typeface="Wingdings" pitchFamily="2" charset="2"/>
              <a:buNone/>
            </a:pPr>
            <a:r>
              <a:rPr lang="pt-BR" altLang="pt-BR" sz="2000" dirty="0" smtClean="0"/>
              <a:t>Segmentação distinta: sabão em pó que tira sujeira pesada, roupa de </a:t>
            </a:r>
            <a:r>
              <a:rPr lang="pt-BR" altLang="pt-BR" sz="2000" dirty="0" err="1" smtClean="0"/>
              <a:t>criança,etc</a:t>
            </a:r>
            <a:r>
              <a:rPr lang="pt-BR" altLang="pt-BR" sz="2000" dirty="0" smtClean="0"/>
              <a:t>...</a:t>
            </a:r>
          </a:p>
          <a:p>
            <a:pPr algn="just"/>
            <a:endParaRPr lang="pt-BR" altLang="pt-BR" sz="2000" dirty="0" smtClean="0"/>
          </a:p>
          <a:p>
            <a:pPr algn="just"/>
            <a:endParaRPr lang="pt-BR" altLang="pt-BR" sz="2000" dirty="0" smtClean="0"/>
          </a:p>
          <a:p>
            <a:pPr algn="just"/>
            <a:r>
              <a:rPr lang="pt-BR" altLang="pt-BR" sz="2000" dirty="0" smtClean="0"/>
              <a:t>A identificação do seu público-alvo permite que você agora seja capaz de realizar um importante passo do seu Plano de Marketing:</a:t>
            </a:r>
          </a:p>
          <a:p>
            <a:pPr algn="just"/>
            <a:endParaRPr lang="pt-BR" altLang="pt-BR" sz="2000" dirty="0" smtClean="0"/>
          </a:p>
          <a:p>
            <a:pPr algn="just"/>
            <a:r>
              <a:rPr lang="pt-BR" altLang="pt-BR" sz="2000" dirty="0" smtClean="0"/>
              <a:t>Decidir como irá posicionar-se em relação aos seus concorrentes e atender as expectativas de seus clientes.</a:t>
            </a:r>
          </a:p>
          <a:p>
            <a:pPr algn="just"/>
            <a:endParaRPr lang="pt-BR" altLang="pt-BR" sz="2000" dirty="0" smtClean="0"/>
          </a:p>
          <a:p>
            <a:pPr algn="just"/>
            <a:r>
              <a:rPr lang="pt-BR" altLang="pt-BR" sz="2000" smtClean="0">
                <a:hlinkClick r:id="rId2" action="ppaction://hlinkfile"/>
              </a:rPr>
              <a:t>Exemplo de definição de público alvo</a:t>
            </a:r>
            <a:endParaRPr lang="pt-BR" altLang="pt-BR" sz="200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BD6209-FB64-4435-A662-918DDD11957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297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666B833-7056-42FF-85C6-2E044209C253}" type="slidenum">
              <a:rPr lang="en-US" sz="1600" smtClean="0">
                <a:solidFill>
                  <a:srgbClr val="FFFFFF"/>
                </a:solidFill>
              </a:rPr>
              <a:pPr/>
              <a:t>16</a:t>
            </a:fld>
            <a:endParaRPr lang="en-US" sz="1600" smtClean="0">
              <a:solidFill>
                <a:srgbClr val="FFFFFF"/>
              </a:solidFill>
            </a:endParaRPr>
          </a:p>
        </p:txBody>
      </p:sp>
      <p:sp>
        <p:nvSpPr>
          <p:cNvPr id="28675" name="Título 1"/>
          <p:cNvSpPr>
            <a:spLocks noGrp="1"/>
          </p:cNvSpPr>
          <p:nvPr>
            <p:ph type="title" idx="4294967295"/>
          </p:nvPr>
        </p:nvSpPr>
        <p:spPr>
          <a:xfrm>
            <a:off x="0" y="103008"/>
            <a:ext cx="8534400" cy="758825"/>
          </a:xfrm>
        </p:spPr>
        <p:txBody>
          <a:bodyPr/>
          <a:lstStyle/>
          <a:p>
            <a:pPr algn="just"/>
            <a:r>
              <a:rPr lang="pt-BR" dirty="0" smtClean="0"/>
              <a:t>Vamos praticar</a:t>
            </a:r>
          </a:p>
        </p:txBody>
      </p:sp>
      <p:pic>
        <p:nvPicPr>
          <p:cNvPr id="28676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3213" y="981075"/>
            <a:ext cx="5672137" cy="2879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3933825"/>
            <a:ext cx="5688012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107504" y="836712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Conector reto 7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061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6718647" cy="896938"/>
          </a:xfrm>
        </p:spPr>
        <p:txBody>
          <a:bodyPr/>
          <a:lstStyle/>
          <a:p>
            <a:pPr algn="just">
              <a:defRPr/>
            </a:pPr>
            <a:r>
              <a:rPr lang="pt-BR" sz="2800" dirty="0" smtClean="0"/>
              <a:t>Definição do posicionamento de mercado</a:t>
            </a:r>
            <a:br>
              <a:rPr lang="pt-BR" sz="2800" dirty="0" smtClean="0"/>
            </a:br>
            <a:r>
              <a:rPr lang="pt-BR" sz="2800" dirty="0" smtClean="0"/>
              <a:t>Como o cliente vê o seu negócio</a:t>
            </a:r>
            <a:endParaRPr lang="pt-BR" sz="2800" dirty="0"/>
          </a:p>
        </p:txBody>
      </p:sp>
      <p:sp>
        <p:nvSpPr>
          <p:cNvPr id="29699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r>
              <a:rPr lang="pt-BR" altLang="pt-BR" sz="2000" dirty="0" smtClean="0"/>
              <a:t>Você definirá qual imagem deseja transmitir ao seu cliente em relação ao seu negócio. </a:t>
            </a:r>
          </a:p>
          <a:p>
            <a:pPr lvl="1" algn="just"/>
            <a:r>
              <a:rPr lang="pt-BR" altLang="pt-BR" sz="1500" dirty="0" smtClean="0"/>
              <a:t>deve ser clara, distinta e bem definida em relação aos seus concorrentes garantindo uma larga vantagem sobre eles.</a:t>
            </a:r>
          </a:p>
          <a:p>
            <a:pPr lvl="1" algn="just"/>
            <a:endParaRPr lang="pt-BR" altLang="pt-BR" sz="1500" dirty="0" smtClean="0"/>
          </a:p>
          <a:p>
            <a:pPr algn="just"/>
            <a:r>
              <a:rPr lang="pt-BR" altLang="pt-BR" sz="2000" dirty="0" smtClean="0"/>
              <a:t>O cliente está de olho em você. Não coloque em risco a credibilidade do seu negócio.</a:t>
            </a:r>
          </a:p>
          <a:p>
            <a:pPr algn="just"/>
            <a:endParaRPr lang="pt-BR" altLang="pt-BR" sz="1000" dirty="0" smtClean="0"/>
          </a:p>
          <a:p>
            <a:pPr algn="just"/>
            <a:r>
              <a:rPr lang="pt-BR" altLang="pt-BR" sz="2000" dirty="0" smtClean="0"/>
              <a:t>Analise a atuação de seus concorrentes e procure aperfeiçoá-la para que possa fazer a diferença. Isso servirá para prever as ações da concorrência que possam ameaçá-lo.</a:t>
            </a:r>
          </a:p>
          <a:p>
            <a:pPr algn="just"/>
            <a:endParaRPr lang="pt-BR" altLang="pt-BR" sz="1000" dirty="0" smtClean="0"/>
          </a:p>
          <a:p>
            <a:pPr algn="just"/>
            <a:r>
              <a:rPr lang="pt-BR" altLang="pt-BR" sz="2000" dirty="0" smtClean="0"/>
              <a:t>Ofereça mais benefícios e vantagens aos seus consumidores e lembre-se: tenha sempre em mente o que seu cliente considera importante e só assuma compromissos que possa cumprir.</a:t>
            </a:r>
          </a:p>
          <a:p>
            <a:pPr algn="just"/>
            <a:r>
              <a:rPr lang="pt-BR" altLang="pt-BR" sz="2000" dirty="0" smtClean="0"/>
              <a:t>Exemplos de posicionamento:  </a:t>
            </a:r>
            <a:r>
              <a:rPr lang="pt-BR" altLang="pt-BR" sz="2000" dirty="0" smtClean="0">
                <a:hlinkClick r:id="rId2" action="ppaction://hlinkfile"/>
              </a:rPr>
              <a:t>1</a:t>
            </a:r>
            <a:r>
              <a:rPr lang="pt-BR" altLang="pt-BR" sz="2000" dirty="0" smtClean="0"/>
              <a:t> e </a:t>
            </a:r>
            <a:r>
              <a:rPr lang="pt-BR" altLang="pt-BR" sz="2000" dirty="0" smtClean="0">
                <a:hlinkClick r:id="rId3" action="ppaction://hlinkfile"/>
              </a:rPr>
              <a:t>2 </a:t>
            </a:r>
            <a:endParaRPr lang="pt-BR" altLang="pt-BR" sz="2000" dirty="0" smtClean="0"/>
          </a:p>
          <a:p>
            <a:pPr lvl="1"/>
            <a:endParaRPr lang="pt-BR" altLang="pt-BR" sz="15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1E3320-D2C1-42B4-8642-8CC0AD47639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110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04A5679-A4A5-401B-8511-A7CC54BDD4E4}" type="slidenum">
              <a:rPr lang="en-US" sz="1600" smtClean="0">
                <a:solidFill>
                  <a:srgbClr val="FFFFFF"/>
                </a:solidFill>
              </a:rPr>
              <a:pPr/>
              <a:t>18</a:t>
            </a:fld>
            <a:endParaRPr lang="en-US" sz="1600" smtClean="0">
              <a:solidFill>
                <a:srgbClr val="FFFFFF"/>
              </a:solidFill>
            </a:endParaRPr>
          </a:p>
        </p:txBody>
      </p:sp>
      <p:sp>
        <p:nvSpPr>
          <p:cNvPr id="30723" name="Título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8534400" cy="758825"/>
          </a:xfrm>
        </p:spPr>
        <p:txBody>
          <a:bodyPr/>
          <a:lstStyle/>
          <a:p>
            <a:pPr algn="just"/>
            <a:r>
              <a:rPr lang="pt-BR" dirty="0" smtClean="0"/>
              <a:t>Vamos praticar</a:t>
            </a:r>
          </a:p>
        </p:txBody>
      </p:sp>
      <p:sp>
        <p:nvSpPr>
          <p:cNvPr id="30724" name="Espaço Reservado para Conteúdo 2"/>
          <p:cNvSpPr>
            <a:spLocks noGrp="1"/>
          </p:cNvSpPr>
          <p:nvPr>
            <p:ph sz="quarter" idx="4294967295"/>
          </p:nvPr>
        </p:nvSpPr>
        <p:spPr>
          <a:xfrm>
            <a:off x="107950" y="1125538"/>
            <a:ext cx="8640763" cy="4572000"/>
          </a:xfrm>
        </p:spPr>
        <p:txBody>
          <a:bodyPr/>
          <a:lstStyle/>
          <a:p>
            <a:r>
              <a:rPr lang="pt-BR" sz="2000" smtClean="0"/>
              <a:t>Descreva qual será o seu posicionamento de mercado, a forma como o cliente irá enxergar o seu negócio.</a:t>
            </a:r>
          </a:p>
        </p:txBody>
      </p:sp>
      <p:pic>
        <p:nvPicPr>
          <p:cNvPr id="307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2171700"/>
            <a:ext cx="5184775" cy="41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41413" y="109696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Conector reto 7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808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Número de Slide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909E399-06DB-4461-A146-9A8110A4FFF0}" type="slidenum">
              <a:rPr lang="en-US" sz="1600" smtClean="0">
                <a:solidFill>
                  <a:srgbClr val="FFFFFF"/>
                </a:solidFill>
              </a:rPr>
              <a:pPr/>
              <a:t>19</a:t>
            </a:fld>
            <a:endParaRPr lang="en-US" sz="1600" smtClean="0">
              <a:solidFill>
                <a:srgbClr val="FFFFFF"/>
              </a:solidFill>
            </a:endParaRPr>
          </a:p>
        </p:txBody>
      </p:sp>
      <p:pic>
        <p:nvPicPr>
          <p:cNvPr id="3174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860425"/>
            <a:ext cx="5832475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5" name="Conector reto 4"/>
          <p:cNvCxnSpPr/>
          <p:nvPr/>
        </p:nvCxnSpPr>
        <p:spPr>
          <a:xfrm>
            <a:off x="323528" y="59055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" name="Conector reto 5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291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Planejar é Preciso</a:t>
            </a:r>
            <a:endParaRPr lang="pt-BR" dirty="0"/>
          </a:p>
        </p:txBody>
      </p:sp>
      <p:sp>
        <p:nvSpPr>
          <p:cNvPr id="14339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850" y="1628775"/>
            <a:ext cx="8504238" cy="4572000"/>
          </a:xfrm>
        </p:spPr>
        <p:txBody>
          <a:bodyPr/>
          <a:lstStyle/>
          <a:p>
            <a:pPr algn="just"/>
            <a:endParaRPr lang="pt-BR" altLang="pt-BR" sz="1800" dirty="0" smtClean="0"/>
          </a:p>
          <a:p>
            <a:pPr algn="just"/>
            <a:r>
              <a:rPr lang="pt-BR" altLang="pt-BR" sz="1800" dirty="0" smtClean="0"/>
              <a:t>A criatividade e a ação constituem itens indispensáveis para o sucesso da elaboração de um novo produto e para um empreendedor. </a:t>
            </a:r>
          </a:p>
          <a:p>
            <a:pPr algn="just"/>
            <a:endParaRPr lang="pt-BR" altLang="pt-BR" sz="1800" dirty="0" smtClean="0"/>
          </a:p>
          <a:p>
            <a:pPr algn="just"/>
            <a:r>
              <a:rPr lang="pt-BR" altLang="pt-BR" sz="1800" dirty="0" smtClean="0"/>
              <a:t>Para que as boas </a:t>
            </a:r>
            <a:r>
              <a:rPr lang="pt-BR" altLang="pt-BR" sz="1800" dirty="0" err="1" smtClean="0"/>
              <a:t>idéias</a:t>
            </a:r>
            <a:r>
              <a:rPr lang="pt-BR" altLang="pt-BR" sz="1800" dirty="0" smtClean="0"/>
              <a:t> se transformem em realidade, de forma segura, sem sustos e obstáculos inesperados, é necessário e imprescindível planejar. </a:t>
            </a:r>
          </a:p>
          <a:p>
            <a:pPr algn="just"/>
            <a:endParaRPr lang="pt-BR" altLang="pt-BR" sz="1800" dirty="0" smtClean="0"/>
          </a:p>
          <a:p>
            <a:pPr algn="just"/>
            <a:r>
              <a:rPr lang="pt-BR" altLang="pt-BR" sz="1800" dirty="0" smtClean="0"/>
              <a:t>Precisamos saber de onde viemos, para onde vamos, como vamos e com quais recursos. </a:t>
            </a:r>
          </a:p>
          <a:p>
            <a:pPr algn="just"/>
            <a:endParaRPr lang="pt-BR" altLang="pt-BR" sz="1800" dirty="0" smtClean="0"/>
          </a:p>
          <a:p>
            <a:pPr algn="just"/>
            <a:r>
              <a:rPr lang="pt-BR" altLang="pt-BR" sz="1800" dirty="0" smtClean="0"/>
              <a:t>Planos não são nada; planejamento é tudo! (Kotler)</a:t>
            </a:r>
          </a:p>
          <a:p>
            <a:pPr algn="just"/>
            <a:endParaRPr lang="pt-BR" altLang="pt-BR" sz="1600" dirty="0" smtClean="0"/>
          </a:p>
          <a:p>
            <a:pPr algn="just"/>
            <a:endParaRPr lang="pt-BR" altLang="pt-BR" sz="15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214126-35FF-4264-941E-FB6504800BC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992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1E662AD-CA5C-49A1-A694-9350393030C7}" type="slidenum">
              <a:rPr lang="en-US" sz="1600" smtClean="0">
                <a:solidFill>
                  <a:srgbClr val="FFFFFF"/>
                </a:solidFill>
              </a:rPr>
              <a:pPr/>
              <a:t>20</a:t>
            </a:fld>
            <a:endParaRPr lang="en-US" sz="1600" smtClean="0">
              <a:solidFill>
                <a:srgbClr val="FFFFFF"/>
              </a:solidFill>
            </a:endParaRPr>
          </a:p>
        </p:txBody>
      </p:sp>
      <p:sp>
        <p:nvSpPr>
          <p:cNvPr id="32771" name="Título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8534400" cy="758825"/>
          </a:xfrm>
        </p:spPr>
        <p:txBody>
          <a:bodyPr/>
          <a:lstStyle/>
          <a:p>
            <a:pPr algn="just"/>
            <a:r>
              <a:rPr lang="pt-BR" dirty="0" smtClean="0"/>
              <a:t>Definição da Marca</a:t>
            </a:r>
          </a:p>
        </p:txBody>
      </p:sp>
      <p:pic>
        <p:nvPicPr>
          <p:cNvPr id="32772" name="Picture 6" descr="http://www.designparaempresas.com.br/wp-content/uploads/2014/03/qual_a_sua_definicao_de_marca_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557338"/>
            <a:ext cx="6723063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803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Definição da Marca</a:t>
            </a:r>
            <a:endParaRPr lang="pt-BR" dirty="0"/>
          </a:p>
        </p:txBody>
      </p:sp>
      <p:sp>
        <p:nvSpPr>
          <p:cNvPr id="33795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484313"/>
            <a:ext cx="8504238" cy="4614862"/>
          </a:xfrm>
        </p:spPr>
        <p:txBody>
          <a:bodyPr/>
          <a:lstStyle/>
          <a:p>
            <a:pPr algn="just"/>
            <a:endParaRPr lang="pt-BR" altLang="pt-BR" sz="2000" smtClean="0"/>
          </a:p>
          <a:p>
            <a:pPr algn="just"/>
            <a:r>
              <a:rPr lang="pt-BR" altLang="pt-BR" sz="2000" smtClean="0"/>
              <a:t>A marca é a identidade da empresa, ou seja, a forma como ela será conhecida.</a:t>
            </a:r>
          </a:p>
          <a:p>
            <a:pPr lvl="1" algn="just"/>
            <a:r>
              <a:rPr lang="pt-BR" altLang="pt-BR" sz="1500" smtClean="0"/>
              <a:t> deve traduzir a imagem que se deseja passar para o mercado, no caso, o posicionamento da empresa.</a:t>
            </a:r>
          </a:p>
          <a:p>
            <a:pPr lvl="1" algn="just"/>
            <a:endParaRPr lang="pt-BR" altLang="pt-BR" smtClean="0"/>
          </a:p>
          <a:p>
            <a:pPr algn="just"/>
            <a:r>
              <a:rPr lang="pt-BR" altLang="pt-BR" sz="2000" smtClean="0"/>
              <a:t>Muitas empresas também optam pelo slogan - frase que ressalta o posicionamento e ajuda a transmitir essa imagem para os consumidores.</a:t>
            </a:r>
          </a:p>
          <a:p>
            <a:pPr lvl="1" algn="just"/>
            <a:r>
              <a:rPr lang="pt-BR" altLang="pt-BR" sz="1500" smtClean="0"/>
              <a:t>Deve ser curto, de fácil memorização e não pode ser modificado com frequência.</a:t>
            </a:r>
          </a:p>
          <a:p>
            <a:pPr lvl="1" algn="just"/>
            <a:endParaRPr lang="pt-BR" altLang="pt-BR" sz="1500" smtClean="0"/>
          </a:p>
          <a:p>
            <a:pPr algn="just"/>
            <a:r>
              <a:rPr lang="pt-BR" altLang="pt-BR" sz="2000" smtClean="0"/>
              <a:t>Cuidar se já não existe a marca ou nome escolhido.</a:t>
            </a:r>
          </a:p>
          <a:p>
            <a:pPr lvl="1" algn="just"/>
            <a:r>
              <a:rPr lang="pt-BR" altLang="pt-BR" sz="1500" smtClean="0"/>
              <a:t> patentear a marca, registrar o domínio de internet.</a:t>
            </a:r>
          </a:p>
          <a:p>
            <a:pPr lvl="1" algn="just"/>
            <a:endParaRPr lang="pt-BR" altLang="pt-BR" sz="150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7E3CB3-D367-496A-9DD7-5C8617E29CA0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625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Definição da Marca</a:t>
            </a:r>
            <a:endParaRPr lang="pt-BR" dirty="0"/>
          </a:p>
        </p:txBody>
      </p:sp>
      <p:sp>
        <p:nvSpPr>
          <p:cNvPr id="34819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850" y="1484313"/>
            <a:ext cx="8504238" cy="4614862"/>
          </a:xfrm>
        </p:spPr>
        <p:txBody>
          <a:bodyPr/>
          <a:lstStyle/>
          <a:p>
            <a:pPr lvl="1" algn="just"/>
            <a:endParaRPr lang="pt-BR" altLang="pt-BR" sz="1500" smtClean="0"/>
          </a:p>
          <a:p>
            <a:r>
              <a:rPr lang="pt-BR" altLang="pt-BR" sz="2000" smtClean="0"/>
              <a:t>Ao elaborar a sua logomarca, </a:t>
            </a:r>
          </a:p>
          <a:p>
            <a:pPr lvl="1"/>
            <a:r>
              <a:rPr lang="pt-BR" altLang="pt-BR" sz="1500" smtClean="0"/>
              <a:t>Considere o seu posicionamento de mercado.</a:t>
            </a:r>
          </a:p>
          <a:p>
            <a:pPr lvl="1"/>
            <a:r>
              <a:rPr lang="pt-BR" altLang="pt-BR" sz="1500" smtClean="0"/>
              <a:t>Não se deve mudar a logomarca;</a:t>
            </a:r>
          </a:p>
          <a:p>
            <a:pPr lvl="1"/>
            <a:endParaRPr lang="pt-BR" altLang="pt-BR" sz="1500" smtClean="0"/>
          </a:p>
          <a:p>
            <a:pPr algn="just"/>
            <a:r>
              <a:rPr lang="pt-BR" altLang="pt-BR" sz="2000" smtClean="0"/>
              <a:t>O que faz uma marca valer muito é conquistar a confiança do consumidor. Quanto mais está presente na casa e na mente do consumidor, mais ela vende e mais ela vale.</a:t>
            </a:r>
          </a:p>
          <a:p>
            <a:pPr algn="just"/>
            <a:endParaRPr lang="pt-BR" altLang="pt-BR" sz="2000" smtClean="0"/>
          </a:p>
          <a:p>
            <a:pPr algn="just"/>
            <a:r>
              <a:rPr lang="pt-BR" altLang="pt-BR" sz="2000" smtClean="0">
                <a:hlinkClick r:id="rId2" action="ppaction://hlinkfile"/>
              </a:rPr>
              <a:t>Exemplo.</a:t>
            </a:r>
            <a:endParaRPr lang="pt-BR" altLang="pt-BR" sz="200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9D966A-79EA-40C1-B38C-D2BBC0642D50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371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Vamos praticar</a:t>
            </a:r>
            <a:endParaRPr lang="pt-BR" dirty="0"/>
          </a:p>
        </p:txBody>
      </p:sp>
      <p:sp>
        <p:nvSpPr>
          <p:cNvPr id="3584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pt-BR" sz="2000" smtClean="0"/>
              <a:t>Faça a definição da sua marca.</a:t>
            </a:r>
          </a:p>
          <a:p>
            <a:endParaRPr lang="pt-BR" sz="2000" smtClean="0"/>
          </a:p>
          <a:p>
            <a:r>
              <a:rPr lang="pt-BR" sz="2000" smtClean="0"/>
              <a:t>NOME:_______________________________</a:t>
            </a:r>
          </a:p>
          <a:p>
            <a:endParaRPr lang="pt-BR" sz="2000" smtClean="0"/>
          </a:p>
          <a:p>
            <a:r>
              <a:rPr lang="pt-BR" sz="2000" smtClean="0"/>
              <a:t>SLOGAN:_________________________________________________________________</a:t>
            </a:r>
          </a:p>
          <a:p>
            <a:endParaRPr lang="pt-BR" sz="2000" smtClean="0"/>
          </a:p>
          <a:p>
            <a:r>
              <a:rPr lang="pt-BR" sz="2000" smtClean="0"/>
              <a:t>LOGOTIPO:___________________________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1BC5D4-1201-4EEA-8106-07241720F2AC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950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2DD32F1-6DFF-40D3-BD94-13C35F81D33D}" type="slidenum">
              <a:rPr lang="en-US" sz="1600" smtClean="0">
                <a:solidFill>
                  <a:srgbClr val="FFFFFF"/>
                </a:solidFill>
              </a:rPr>
              <a:pPr/>
              <a:t>24</a:t>
            </a:fld>
            <a:endParaRPr lang="en-US" sz="1600" smtClean="0">
              <a:solidFill>
                <a:srgbClr val="FFFFFF"/>
              </a:solidFill>
            </a:endParaRPr>
          </a:p>
        </p:txBody>
      </p:sp>
      <p:sp>
        <p:nvSpPr>
          <p:cNvPr id="36867" name="Título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4288" cy="758825"/>
          </a:xfrm>
        </p:spPr>
        <p:txBody>
          <a:bodyPr/>
          <a:lstStyle/>
          <a:p>
            <a:pPr algn="just"/>
            <a:r>
              <a:rPr lang="pt-BR" sz="4000" dirty="0" smtClean="0"/>
              <a:t>Definição dos objetivos e Metas</a:t>
            </a:r>
          </a:p>
        </p:txBody>
      </p:sp>
      <p:pic>
        <p:nvPicPr>
          <p:cNvPr id="36868" name="Picture 6" descr="http://blog.atepassar.com/wp-content/uploads/2011/10/goal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557338"/>
            <a:ext cx="6553200" cy="437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021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6851650" cy="1143000"/>
          </a:xfrm>
        </p:spPr>
        <p:txBody>
          <a:bodyPr/>
          <a:lstStyle/>
          <a:p>
            <a:pPr algn="just">
              <a:defRPr/>
            </a:pPr>
            <a:r>
              <a:rPr lang="pt-BR" sz="4000" dirty="0" smtClean="0"/>
              <a:t>Definição dos objetivos e Metas</a:t>
            </a:r>
            <a:endParaRPr lang="pt-BR" sz="4000" dirty="0"/>
          </a:p>
        </p:txBody>
      </p:sp>
      <p:sp>
        <p:nvSpPr>
          <p:cNvPr id="37891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pt-BR" altLang="pt-BR" sz="2000" smtClean="0"/>
              <a:t>Os objetivos e metas são os resultados que a empresa espera alcançar. Eles estão relacionados à missão da empresa e orientarão as suas ações.</a:t>
            </a:r>
          </a:p>
          <a:p>
            <a:endParaRPr lang="pt-BR" altLang="pt-BR" sz="2000" smtClean="0"/>
          </a:p>
          <a:p>
            <a:r>
              <a:rPr lang="pt-BR" altLang="pt-BR" sz="2000" smtClean="0"/>
              <a:t>Objetivos: declarações amplas e simples do que deve ser realizado pela estratégia de marketing.</a:t>
            </a:r>
          </a:p>
          <a:p>
            <a:endParaRPr lang="pt-BR" altLang="pt-BR" sz="800" smtClean="0"/>
          </a:p>
          <a:p>
            <a:r>
              <a:rPr lang="pt-BR" altLang="pt-BR" sz="2000" smtClean="0"/>
              <a:t>Metas: mais específicas e essenciais para o plano.</a:t>
            </a:r>
          </a:p>
          <a:p>
            <a:endParaRPr lang="pt-BR" altLang="pt-BR" sz="2000" smtClean="0"/>
          </a:p>
          <a:p>
            <a:r>
              <a:rPr lang="pt-BR" altLang="pt-BR" sz="2000" smtClean="0"/>
              <a:t>Ao elaborar as suas metas, procure ser objetivo, claro e realista. </a:t>
            </a:r>
          </a:p>
          <a:p>
            <a:pPr lvl="1"/>
            <a:r>
              <a:rPr lang="pt-BR" altLang="pt-BR" sz="1600" smtClean="0"/>
              <a:t>Devem ser quantificáveis, ou seja, podem ser medidas por meio de volumes de vendas, quota de mercado e índices de satisfação dos clientes.</a:t>
            </a:r>
          </a:p>
          <a:p>
            <a:pPr lvl="1">
              <a:buFont typeface="Wingdings" pitchFamily="2" charset="2"/>
              <a:buNone/>
            </a:pPr>
            <a:endParaRPr lang="pt-BR" altLang="pt-BR" sz="200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None/>
            </a:pPr>
            <a:r>
              <a:rPr lang="pt-BR" altLang="pt-BR" sz="2000" smtClean="0">
                <a:solidFill>
                  <a:schemeClr val="tx1"/>
                </a:solidFill>
              </a:rPr>
              <a:t>Uma certa ambição é fundamental, no entanto, não deixe nunca de ser realista. Só crie metas que você possa alcançar.</a:t>
            </a:r>
          </a:p>
          <a:p>
            <a:pPr lvl="1">
              <a:buFont typeface="Wingdings" pitchFamily="2" charset="2"/>
              <a:buNone/>
            </a:pPr>
            <a:r>
              <a:rPr lang="pt-BR" altLang="pt-BR" sz="2000" smtClean="0">
                <a:solidFill>
                  <a:schemeClr val="tx1"/>
                </a:solidFill>
                <a:hlinkClick r:id="rId2" action="ppaction://hlinkfile"/>
              </a:rPr>
              <a:t>Exemplo</a:t>
            </a:r>
            <a:endParaRPr lang="pt-BR" altLang="pt-BR" sz="200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None/>
            </a:pPr>
            <a:endParaRPr lang="pt-BR" altLang="pt-BR" sz="2000" smtClean="0">
              <a:solidFill>
                <a:schemeClr val="tx1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BAADF6-D3D9-4AF2-A6AF-9FF127258D02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537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037BE1C-BE84-4662-B452-2A955B456209}" type="slidenum">
              <a:rPr lang="en-US" sz="1600" smtClean="0">
                <a:solidFill>
                  <a:srgbClr val="FFFFFF"/>
                </a:solidFill>
              </a:rPr>
              <a:pPr/>
              <a:t>26</a:t>
            </a:fld>
            <a:endParaRPr lang="en-US" sz="1600" smtClean="0">
              <a:solidFill>
                <a:srgbClr val="FFFFFF"/>
              </a:solidFill>
            </a:endParaRPr>
          </a:p>
        </p:txBody>
      </p:sp>
      <p:sp>
        <p:nvSpPr>
          <p:cNvPr id="38915" name="Título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8534400" cy="758825"/>
          </a:xfrm>
        </p:spPr>
        <p:txBody>
          <a:bodyPr/>
          <a:lstStyle/>
          <a:p>
            <a:pPr algn="just"/>
            <a:r>
              <a:rPr lang="pt-BR" dirty="0" smtClean="0"/>
              <a:t>Vamos praticar</a:t>
            </a:r>
          </a:p>
        </p:txBody>
      </p:sp>
      <p:pic>
        <p:nvPicPr>
          <p:cNvPr id="389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484313"/>
            <a:ext cx="6472238" cy="388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291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153" y="125760"/>
            <a:ext cx="7042127" cy="1143000"/>
          </a:xfrm>
        </p:spPr>
        <p:txBody>
          <a:bodyPr/>
          <a:lstStyle/>
          <a:p>
            <a:pPr algn="just">
              <a:defRPr/>
            </a:pPr>
            <a:r>
              <a:rPr lang="pt-BR" sz="3200" dirty="0" smtClean="0"/>
              <a:t>Definição das Estratégias de Marketing</a:t>
            </a:r>
            <a:endParaRPr lang="pt-BR" sz="3200" dirty="0"/>
          </a:p>
        </p:txBody>
      </p:sp>
      <p:sp>
        <p:nvSpPr>
          <p:cNvPr id="39939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pt-BR" altLang="pt-BR" sz="2000" dirty="0" smtClean="0"/>
              <a:t>A estratégia de marketing permite definir como sua empresa atingirá seus objetivos e metas.</a:t>
            </a:r>
          </a:p>
          <a:p>
            <a:endParaRPr lang="pt-BR" altLang="pt-BR" sz="2000" dirty="0" smtClean="0"/>
          </a:p>
          <a:p>
            <a:pPr algn="just"/>
            <a:r>
              <a:rPr lang="pt-BR" altLang="pt-BR" sz="2000" dirty="0" smtClean="0"/>
              <a:t>Consiste nas decisões necessárias para determinar a maneira na qual o composto de marketing, isto é, os principais elementos de marketing são combinados simultaneamente.</a:t>
            </a:r>
          </a:p>
          <a:p>
            <a:pPr algn="just"/>
            <a:endParaRPr lang="pt-BR" altLang="pt-BR" sz="2000" dirty="0" smtClean="0"/>
          </a:p>
          <a:p>
            <a:r>
              <a:rPr lang="pt-BR" altLang="pt-BR" sz="2000" dirty="0" smtClean="0"/>
              <a:t>Para realizar uma estratégia de marketing bem feita e completa, é necessário considerarmos o composto de marketing. No mínimo  5 elementos (produto, preço, praça, promoção, pessoas)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A9CCC5-858E-48FB-8F55-7A46F4A08CE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771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2576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/>
              <a:t>Estratégia Produto</a:t>
            </a:r>
            <a:endParaRPr lang="pt-BR" dirty="0"/>
          </a:p>
        </p:txBody>
      </p:sp>
      <p:sp>
        <p:nvSpPr>
          <p:cNvPr id="4096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288" y="1557338"/>
            <a:ext cx="8504237" cy="4572000"/>
          </a:xfrm>
        </p:spPr>
        <p:txBody>
          <a:bodyPr/>
          <a:lstStyle/>
          <a:p>
            <a:r>
              <a:rPr lang="pt-BR" sz="2000" smtClean="0"/>
              <a:t>Ciclo de vida do produto:</a:t>
            </a:r>
          </a:p>
          <a:p>
            <a:endParaRPr 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20A467-C139-4120-AE2C-2EACE580164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611188" y="2276475"/>
          <a:ext cx="7345362" cy="330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681"/>
                <a:gridCol w="3672681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Fase 1: Geminação</a:t>
                      </a:r>
                      <a:endParaRPr lang="pt-BR" dirty="0"/>
                    </a:p>
                  </a:txBody>
                  <a:tcPr marL="91447" marR="91447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Árvore</a:t>
                      </a:r>
                      <a:endParaRPr lang="pt-BR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Produto</a:t>
                      </a:r>
                      <a:endParaRPr lang="pt-BR" dirty="0"/>
                    </a:p>
                  </a:txBody>
                  <a:tcPr marL="91447" marR="9144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Nessa fase, a semente germina e brota.</a:t>
                      </a:r>
                    </a:p>
                    <a:p>
                      <a:r>
                        <a:rPr kumimoji="0"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É um processo que requer todo cuidado para seu crescimento. A árvore dependerá do cuidado das pessoas, de chuva e clima favorável para o seu crescimento.</a:t>
                      </a:r>
                      <a:endParaRPr lang="pt-BR" dirty="0"/>
                    </a:p>
                  </a:txBody>
                  <a:tcPr marL="91447" marR="91447"/>
                </a:tc>
                <a:tc>
                  <a:txBody>
                    <a:bodyPr/>
                    <a:lstStyle/>
                    <a:p>
                      <a:r>
                        <a:rPr kumimoji="0"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É a fase em que um novo produto é apresentado ao mercado. As vendas iniciais são lentas, pois os clientes potenciais passam por um</a:t>
                      </a:r>
                    </a:p>
                    <a:p>
                      <a:r>
                        <a:rPr kumimoji="0"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estágio de conscientização do novo produto e de seus benefícios antes de comprá-lo. Criar esse conhecimento exige gastos em promoção e divulgação</a:t>
                      </a:r>
                      <a:endParaRPr lang="pt-BR" dirty="0"/>
                    </a:p>
                  </a:txBody>
                  <a:tcPr marL="91447" marR="91447"/>
                </a:tc>
              </a:tr>
            </a:tbl>
          </a:graphicData>
        </a:graphic>
      </p:graphicFrame>
      <p:sp>
        <p:nvSpPr>
          <p:cNvPr id="6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Conector reto 7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427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2576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/>
              <a:t>Estratégia Produto</a:t>
            </a:r>
            <a:endParaRPr lang="pt-BR" dirty="0"/>
          </a:p>
        </p:txBody>
      </p:sp>
      <p:sp>
        <p:nvSpPr>
          <p:cNvPr id="41987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pt-BR" sz="2000" smtClean="0"/>
              <a:t>Ciclo de vida do produto:</a:t>
            </a:r>
          </a:p>
          <a:p>
            <a:endParaRPr 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73D868-15D6-4621-8A97-8BC3FC7167FE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611188" y="2276475"/>
          <a:ext cx="7345362" cy="3027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681"/>
                <a:gridCol w="3672681"/>
              </a:tblGrid>
              <a:tr h="370801"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Fase 2: Crescimento</a:t>
                      </a:r>
                      <a:endParaRPr lang="pt-BR" sz="1800" dirty="0"/>
                    </a:p>
                  </a:txBody>
                  <a:tcPr marL="91447" marR="91447" marT="45715" marB="45715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01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Árvore</a:t>
                      </a:r>
                      <a:endParaRPr lang="pt-BR" sz="1800" dirty="0"/>
                    </a:p>
                  </a:txBody>
                  <a:tcPr marL="91447" marR="91447" marT="45715" marB="45715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Produto</a:t>
                      </a:r>
                      <a:endParaRPr lang="pt-BR" sz="1800" dirty="0"/>
                    </a:p>
                  </a:txBody>
                  <a:tcPr marL="91447" marR="91447" marT="45715" marB="45715"/>
                </a:tc>
              </a:tr>
              <a:tr h="2285761">
                <a:tc>
                  <a:txBody>
                    <a:bodyPr/>
                    <a:lstStyle/>
                    <a:p>
                      <a:r>
                        <a:rPr kumimoji="0"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Nessa fase, a árvore se desenvolve e se torna menos vulnerável. Ela cria forma e força, começa a dar os primeiros frutos e flores e encantar as pessoas por sua beleza</a:t>
                      </a:r>
                    </a:p>
                    <a:p>
                      <a:r>
                        <a:rPr kumimoji="0"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 vitalidade.</a:t>
                      </a:r>
                      <a:endParaRPr lang="pt-BR" sz="1800" dirty="0"/>
                    </a:p>
                  </a:txBody>
                  <a:tcPr marL="91447" marR="91447" marT="45715" marB="45715"/>
                </a:tc>
                <a:tc>
                  <a:txBody>
                    <a:bodyPr/>
                    <a:lstStyle/>
                    <a:p>
                      <a:r>
                        <a:rPr kumimoji="0"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Essa fase é caracterizada pelo rápido crescimento da demanda, pela entrada de novos concorrentes. A ênfase da empresa deve ser em construir relacionamentos, manter clientes e fornecedores fiéis e sustentar o crescimento das vendas.</a:t>
                      </a:r>
                      <a:endParaRPr lang="pt-BR" sz="1800" dirty="0"/>
                    </a:p>
                  </a:txBody>
                  <a:tcPr marL="91447" marR="91447" marT="45715" marB="45715"/>
                </a:tc>
              </a:tr>
            </a:tbl>
          </a:graphicData>
        </a:graphic>
      </p:graphicFrame>
      <p:sp>
        <p:nvSpPr>
          <p:cNvPr id="6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Conector reto 7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906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Níveis de Planejamento</a:t>
            </a:r>
            <a:endParaRPr lang="pt-BR" dirty="0"/>
          </a:p>
        </p:txBody>
      </p:sp>
      <p:sp>
        <p:nvSpPr>
          <p:cNvPr id="1536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endParaRPr lang="pt-BR" alt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307020-B3DD-4A07-B49C-143B3C6A05D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Retângulo 6"/>
          <p:cNvSpPr/>
          <p:nvPr/>
        </p:nvSpPr>
        <p:spPr>
          <a:xfrm>
            <a:off x="2195513" y="4941888"/>
            <a:ext cx="4032250" cy="935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Operacional</a:t>
            </a:r>
          </a:p>
        </p:txBody>
      </p:sp>
      <p:sp>
        <p:nvSpPr>
          <p:cNvPr id="8" name="Arredondar Retângulo no Mesmo Canto Lateral 7"/>
          <p:cNvSpPr/>
          <p:nvPr/>
        </p:nvSpPr>
        <p:spPr>
          <a:xfrm>
            <a:off x="2555875" y="4076700"/>
            <a:ext cx="3311525" cy="792163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Tático</a:t>
            </a:r>
          </a:p>
        </p:txBody>
      </p:sp>
      <p:sp>
        <p:nvSpPr>
          <p:cNvPr id="10" name="Arredondar Retângulo em um Canto Único 9"/>
          <p:cNvSpPr/>
          <p:nvPr/>
        </p:nvSpPr>
        <p:spPr>
          <a:xfrm>
            <a:off x="3132138" y="3141663"/>
            <a:ext cx="2160587" cy="863600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Estratégico</a:t>
            </a:r>
          </a:p>
        </p:txBody>
      </p:sp>
      <p:sp>
        <p:nvSpPr>
          <p:cNvPr id="11" name="Triângulo isósceles 10"/>
          <p:cNvSpPr/>
          <p:nvPr/>
        </p:nvSpPr>
        <p:spPr>
          <a:xfrm>
            <a:off x="3132138" y="2060575"/>
            <a:ext cx="2087562" cy="10810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9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12" name="Conector reto 11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3" name="Conector reto 12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3531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2576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/>
              <a:t>Estratégia Produto</a:t>
            </a:r>
            <a:endParaRPr lang="pt-BR" dirty="0"/>
          </a:p>
        </p:txBody>
      </p:sp>
      <p:sp>
        <p:nvSpPr>
          <p:cNvPr id="43011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pt-BR" sz="2000" smtClean="0"/>
              <a:t>Ciclo de vida do produto:</a:t>
            </a:r>
          </a:p>
          <a:p>
            <a:endParaRPr 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FB60EA-D91C-4AD8-92CC-178E29D58D3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611188" y="2276475"/>
          <a:ext cx="7345362" cy="2754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681"/>
                <a:gridCol w="3672681"/>
              </a:tblGrid>
              <a:tr h="370968"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Fase 3: Maturidade</a:t>
                      </a:r>
                      <a:endParaRPr lang="pt-BR" sz="1800" dirty="0"/>
                    </a:p>
                  </a:txBody>
                  <a:tcPr marL="91447" marR="91447" marT="45736" marB="45736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968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Árvore</a:t>
                      </a:r>
                      <a:endParaRPr lang="pt-BR" sz="1800" dirty="0"/>
                    </a:p>
                  </a:txBody>
                  <a:tcPr marL="91447" marR="91447" marT="45736" marB="45736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Produto</a:t>
                      </a:r>
                      <a:endParaRPr lang="pt-BR" sz="1800" dirty="0"/>
                    </a:p>
                  </a:txBody>
                  <a:tcPr marL="91447" marR="91447" marT="45736" marB="45736"/>
                </a:tc>
              </a:tr>
              <a:tr h="2012376">
                <a:tc>
                  <a:txBody>
                    <a:bodyPr/>
                    <a:lstStyle/>
                    <a:p>
                      <a:r>
                        <a:rPr kumimoji="0"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árvore já está em sua fase adulta, cheia de frutos maduros e flores. Além disso, possui outras vantagens como dar sombra às pessoas, absorver e irrigar nutrientes para o solo.</a:t>
                      </a:r>
                      <a:endParaRPr lang="pt-BR" sz="1800" dirty="0"/>
                    </a:p>
                  </a:txBody>
                  <a:tcPr marL="91447" marR="91447" marT="45736" marB="45736"/>
                </a:tc>
                <a:tc>
                  <a:txBody>
                    <a:bodyPr/>
                    <a:lstStyle/>
                    <a:p>
                      <a:r>
                        <a:rPr kumimoji="0"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 mercado encontra-se saturado. As vendas, os clientes e concorrentes começam a</a:t>
                      </a:r>
                    </a:p>
                    <a:p>
                      <a:r>
                        <a:rPr kumimoji="0"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estabilizar-se e os lucros chegam ao ápice. O objetivo é maximizar os lucros e alongar o ciclo de vida do produto. </a:t>
                      </a:r>
                      <a:endParaRPr lang="pt-BR" sz="1800" dirty="0"/>
                    </a:p>
                  </a:txBody>
                  <a:tcPr marL="91447" marR="91447" marT="45736" marB="45736"/>
                </a:tc>
              </a:tr>
            </a:tbl>
          </a:graphicData>
        </a:graphic>
      </p:graphicFrame>
      <p:sp>
        <p:nvSpPr>
          <p:cNvPr id="6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Conector reto 7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782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Estratégia Produto</a:t>
            </a:r>
            <a:endParaRPr lang="pt-BR" dirty="0"/>
          </a:p>
        </p:txBody>
      </p:sp>
      <p:sp>
        <p:nvSpPr>
          <p:cNvPr id="44035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pt-BR" sz="2000" smtClean="0"/>
              <a:t>Ciclo de vida do produto:</a:t>
            </a:r>
          </a:p>
          <a:p>
            <a:endParaRPr lang="pt-BR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CB433-FCC6-41E4-92FE-967A511E1B5E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611188" y="2276475"/>
          <a:ext cx="7345362" cy="3576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681"/>
                <a:gridCol w="3672681"/>
              </a:tblGrid>
              <a:tr h="370873"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Fase 4: Maturidade</a:t>
                      </a:r>
                      <a:endParaRPr lang="pt-BR" sz="1800" dirty="0"/>
                    </a:p>
                  </a:txBody>
                  <a:tcPr marL="91447" marR="91447" marT="45724" marB="45724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73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Árvore</a:t>
                      </a:r>
                      <a:endParaRPr lang="pt-BR" sz="1800" dirty="0"/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Produto</a:t>
                      </a:r>
                      <a:endParaRPr lang="pt-BR" sz="1800" dirty="0"/>
                    </a:p>
                  </a:txBody>
                  <a:tcPr marL="91447" marR="91447" marT="45724" marB="45724"/>
                </a:tc>
              </a:tr>
              <a:tr h="2834892">
                <a:tc>
                  <a:txBody>
                    <a:bodyPr/>
                    <a:lstStyle/>
                    <a:p>
                      <a:r>
                        <a:rPr kumimoji="0"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Nessa fase, a árvore já não dá mais frutos e flores como na fase anterior e, por isso, precisa</a:t>
                      </a:r>
                    </a:p>
                    <a:p>
                      <a:r>
                        <a:rPr kumimoji="0"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 bem cuidada, podada para permanecer bonita e vistosa. Se não for bem cuidada, ela pode morrer.</a:t>
                      </a:r>
                      <a:endParaRPr lang="pt-BR" sz="1800" dirty="0"/>
                    </a:p>
                  </a:txBody>
                  <a:tcPr marL="91447" marR="91447" marT="45724" marB="45724"/>
                </a:tc>
                <a:tc>
                  <a:txBody>
                    <a:bodyPr/>
                    <a:lstStyle/>
                    <a:p>
                      <a:r>
                        <a:rPr kumimoji="0"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Um produto que oferece um conjunto superior de benefícios substitui o produto "velho".</a:t>
                      </a:r>
                    </a:p>
                    <a:p>
                      <a:r>
                        <a:rPr kumimoji="0"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 despesas de marketing e as de promoção deverão ser reduzidas nesse estágio. A fidelidade dos clientes e a divulgação boca a boca</a:t>
                      </a:r>
                    </a:p>
                    <a:p>
                      <a:r>
                        <a:rPr kumimoji="0"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irão se tornar geradores de vendas mais importantes do que campanhas de marketing.</a:t>
                      </a:r>
                      <a:endParaRPr lang="pt-BR" sz="1800" dirty="0"/>
                    </a:p>
                  </a:txBody>
                  <a:tcPr marL="91447" marR="91447" marT="45724" marB="45724"/>
                </a:tc>
              </a:tr>
            </a:tbl>
          </a:graphicData>
        </a:graphic>
      </p:graphicFrame>
      <p:sp>
        <p:nvSpPr>
          <p:cNvPr id="6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Conector reto 7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128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Vamos praticar</a:t>
            </a:r>
            <a:endParaRPr lang="pt-BR" dirty="0"/>
          </a:p>
        </p:txBody>
      </p:sp>
      <p:sp>
        <p:nvSpPr>
          <p:cNvPr id="45059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pt-BR" sz="2000" smtClean="0">
                <a:hlinkClick r:id="rId2" action="ppaction://hlinkfile"/>
              </a:rPr>
              <a:t>Exemplo</a:t>
            </a:r>
            <a:endParaRPr lang="pt-BR" sz="2000" smtClean="0"/>
          </a:p>
          <a:p>
            <a:endParaRPr lang="pt-BR" sz="2000" smtClean="0"/>
          </a:p>
          <a:p>
            <a:r>
              <a:rPr lang="pt-BR" sz="2000" b="1" smtClean="0"/>
              <a:t> </a:t>
            </a:r>
            <a:r>
              <a:rPr lang="pt-BR" sz="2000" smtClean="0"/>
              <a:t>Em qual fase o seu produto se encontra?</a:t>
            </a:r>
          </a:p>
          <a:p>
            <a:endParaRPr lang="pt-BR" sz="2000" smtClean="0"/>
          </a:p>
          <a:p>
            <a:r>
              <a:rPr lang="pt-BR" sz="2000" smtClean="0"/>
              <a:t>Quais ações serão adotadas a partir da fase em que seu produto se encontra?</a:t>
            </a:r>
          </a:p>
          <a:p>
            <a:endParaRPr lang="pt-BR" sz="2000" smtClean="0"/>
          </a:p>
          <a:p>
            <a:r>
              <a:rPr lang="pt-BR" sz="2000" smtClean="0"/>
              <a:t>Que estratégias de crescimento serão adotadas?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7105B3-F2A8-456D-BB43-9E10303F4B83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098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Vamos praticar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E4E1D3-2FF9-41FA-AE3F-16C45EFFCFD0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pic>
        <p:nvPicPr>
          <p:cNvPr id="46084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1773238"/>
            <a:ext cx="7077075" cy="3619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46085" name="Retângulo 5"/>
          <p:cNvSpPr>
            <a:spLocks noChangeArrowheads="1"/>
          </p:cNvSpPr>
          <p:nvPr/>
        </p:nvSpPr>
        <p:spPr bwMode="auto">
          <a:xfrm>
            <a:off x="2124075" y="5578475"/>
            <a:ext cx="3930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BR"/>
              <a:t>Faça a sua estratégia de preço:</a:t>
            </a:r>
          </a:p>
        </p:txBody>
      </p:sp>
      <p:sp>
        <p:nvSpPr>
          <p:cNvPr id="6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Conector reto 7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799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Estratégia - Praça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0F73D6-13EE-42B8-B7EA-5A092D2B1738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pic>
        <p:nvPicPr>
          <p:cNvPr id="47108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6013" y="1700213"/>
            <a:ext cx="7058025" cy="3219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47109" name="CaixaDeTexto 5"/>
          <p:cNvSpPr txBox="1">
            <a:spLocks noChangeArrowheads="1"/>
          </p:cNvSpPr>
          <p:nvPr/>
        </p:nvSpPr>
        <p:spPr bwMode="auto">
          <a:xfrm>
            <a:off x="684213" y="5300663"/>
            <a:ext cx="66246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/>
              <a:t>Faça agora sua estratégia para a Praça:</a:t>
            </a:r>
          </a:p>
        </p:txBody>
      </p:sp>
      <p:sp>
        <p:nvSpPr>
          <p:cNvPr id="6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Conector reto 7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788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Estratégia - Promoção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332311-966E-4626-B415-D94EB2337F52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48132" name="CaixaDeTexto 5"/>
          <p:cNvSpPr txBox="1">
            <a:spLocks noChangeArrowheads="1"/>
          </p:cNvSpPr>
          <p:nvPr/>
        </p:nvSpPr>
        <p:spPr bwMode="auto">
          <a:xfrm>
            <a:off x="684213" y="5300663"/>
            <a:ext cx="66246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/>
              <a:t>Faça agora sua estratégia para a Promoção:</a:t>
            </a:r>
          </a:p>
        </p:txBody>
      </p:sp>
      <p:pic>
        <p:nvPicPr>
          <p:cNvPr id="48133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1773238"/>
            <a:ext cx="7038975" cy="32289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Conector reto 7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033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Estratégia - Pessoas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5919A4-1AB6-45C6-9138-6355F351E85B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49156" name="CaixaDeTexto 5"/>
          <p:cNvSpPr txBox="1">
            <a:spLocks noChangeArrowheads="1"/>
          </p:cNvSpPr>
          <p:nvPr/>
        </p:nvSpPr>
        <p:spPr bwMode="auto">
          <a:xfrm>
            <a:off x="606425" y="5949950"/>
            <a:ext cx="66246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/>
              <a:t>Faça agora sua estratégia para Pessoas:</a:t>
            </a:r>
          </a:p>
        </p:txBody>
      </p:sp>
      <p:pic>
        <p:nvPicPr>
          <p:cNvPr id="49157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92275" y="1412875"/>
            <a:ext cx="5688013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Conector reto 7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876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Dicas</a:t>
            </a:r>
            <a:endParaRPr lang="pt-BR" dirty="0"/>
          </a:p>
        </p:txBody>
      </p:sp>
      <p:sp>
        <p:nvSpPr>
          <p:cNvPr id="50179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r>
              <a:rPr lang="pt-BR" altLang="pt-BR" sz="2000" smtClean="0"/>
              <a:t>Tome a iniciativa antes que o concorrente o faça. </a:t>
            </a:r>
          </a:p>
          <a:p>
            <a:pPr algn="just"/>
            <a:endParaRPr lang="pt-BR" altLang="pt-BR" sz="800" smtClean="0"/>
          </a:p>
          <a:p>
            <a:pPr algn="just"/>
            <a:r>
              <a:rPr lang="pt-BR" altLang="pt-BR" sz="2000" smtClean="0"/>
              <a:t>Encontrar um mercado no qual ninguém ainda se posicionou é um caminho para sair em primeiro lugar e levar vantagem sobre a concorrência.</a:t>
            </a:r>
          </a:p>
          <a:p>
            <a:pPr algn="just"/>
            <a:endParaRPr lang="pt-BR" altLang="pt-BR" sz="800" smtClean="0"/>
          </a:p>
          <a:p>
            <a:pPr algn="just"/>
            <a:r>
              <a:rPr lang="pt-BR" altLang="pt-BR" sz="2000" smtClean="0"/>
              <a:t>Conheça bem o seu produto e tente promover benefícios extras que o seu consumidor deseja, para aumentar a sua competitividade.</a:t>
            </a:r>
          </a:p>
          <a:p>
            <a:endParaRPr lang="pt-BR" altLang="pt-BR" sz="800" smtClean="0"/>
          </a:p>
          <a:p>
            <a:r>
              <a:rPr lang="pt-BR" altLang="pt-BR" sz="2000" smtClean="0"/>
              <a:t>Não esqueça de considerar o preço dos concorrentes.</a:t>
            </a:r>
          </a:p>
          <a:p>
            <a:endParaRPr lang="pt-BR" altLang="pt-BR" sz="800" smtClean="0"/>
          </a:p>
          <a:p>
            <a:r>
              <a:rPr lang="pt-BR" altLang="pt-BR" sz="2000" smtClean="0"/>
              <a:t>Defina políticas de descontos e condições de vendas para seus clientes.</a:t>
            </a:r>
          </a:p>
          <a:p>
            <a:endParaRPr lang="pt-BR" altLang="pt-BR" sz="800" smtClean="0"/>
          </a:p>
          <a:p>
            <a:r>
              <a:rPr lang="pt-BR" altLang="pt-BR" sz="2000" smtClean="0"/>
              <a:t>Faça testes de preços com seus clientes e analise as variações de vendas, a partir de modificações nos preços e controle do volume de vendas.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22ABF1-65FD-4721-96C2-08EDB4380828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363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Dicas</a:t>
            </a:r>
            <a:endParaRPr lang="pt-BR" dirty="0"/>
          </a:p>
        </p:txBody>
      </p:sp>
      <p:sp>
        <p:nvSpPr>
          <p:cNvPr id="5120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r>
              <a:rPr lang="pt-BR" altLang="pt-BR" sz="2000" smtClean="0"/>
              <a:t>Escolha uma localização que contribuirá com o seu negócio, como boa visibilidade, fácil acesso, estrutura adequada, estacionamento, entre outros aspectos.</a:t>
            </a:r>
          </a:p>
          <a:p>
            <a:pPr algn="just"/>
            <a:endParaRPr lang="pt-BR" altLang="pt-BR" sz="2000" smtClean="0"/>
          </a:p>
          <a:p>
            <a:pPr algn="just"/>
            <a:r>
              <a:rPr lang="pt-BR" altLang="pt-BR" sz="2000" smtClean="0"/>
              <a:t>Invista em uma boa estrutura para deixar seu cliente à vontade: vitrines atrativas, boa iluminação, boa disposição dos produtos, sinalização, etc.</a:t>
            </a:r>
          </a:p>
          <a:p>
            <a:pPr algn="just"/>
            <a:endParaRPr lang="pt-BR" altLang="pt-BR" sz="2000" smtClean="0"/>
          </a:p>
          <a:p>
            <a:pPr algn="just"/>
            <a:r>
              <a:rPr lang="pt-BR" altLang="pt-BR" sz="2000" smtClean="0"/>
              <a:t>Não se esqueça que cada cliente é um garoto propaganda da sua empresa ou produto.</a:t>
            </a:r>
          </a:p>
          <a:p>
            <a:pPr algn="just"/>
            <a:endParaRPr lang="pt-BR" altLang="pt-BR" sz="2000" smtClean="0"/>
          </a:p>
          <a:p>
            <a:pPr algn="just"/>
            <a:r>
              <a:rPr lang="pt-BR" altLang="pt-BR" sz="2000" smtClean="0"/>
              <a:t>Tenha em mente quem é o seu público e saiba quais os principais meios que ele utiliza, pois a escolha dos meios de comunicação será ditada pelas necessidades e comportamento do consumidor.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DA8799-3A1F-45E8-8907-DB581047C1A8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668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Dicas</a:t>
            </a:r>
            <a:endParaRPr lang="pt-BR" dirty="0"/>
          </a:p>
        </p:txBody>
      </p:sp>
      <p:sp>
        <p:nvSpPr>
          <p:cNvPr id="52227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r>
              <a:rPr lang="pt-BR" altLang="pt-BR" sz="2000" smtClean="0"/>
              <a:t>É mais lucrativo manter relacionamentos com os clientes já conquistados do que buscar continuamente novos clientes. (FIDELIZAÇÃO).</a:t>
            </a:r>
          </a:p>
          <a:p>
            <a:pPr algn="just"/>
            <a:endParaRPr lang="pt-BR" altLang="pt-BR" sz="2000" smtClean="0"/>
          </a:p>
          <a:p>
            <a:pPr algn="just"/>
            <a:r>
              <a:rPr lang="pt-BR" altLang="pt-BR" sz="2000" smtClean="0"/>
              <a:t>Motivação e qualificação de pessoal são responsáveis pelo diferencial de uma empresa.</a:t>
            </a:r>
          </a:p>
          <a:p>
            <a:pPr algn="just"/>
            <a:endParaRPr lang="pt-BR" altLang="pt-BR" sz="200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F49FB1-7ABF-4BB9-954B-1893A5DE4B9C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872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Plano de Marketing</a:t>
            </a:r>
            <a:endParaRPr lang="pt-BR" dirty="0"/>
          </a:p>
        </p:txBody>
      </p:sp>
      <p:sp>
        <p:nvSpPr>
          <p:cNvPr id="16387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r>
              <a:rPr lang="pt-BR" altLang="pt-BR" sz="2000" smtClean="0"/>
              <a:t>O plano de marketing é o ponto alto de um processo de decisão que consiste em aproveitar uma oportunidade oferecida pelo mercado. </a:t>
            </a:r>
          </a:p>
          <a:p>
            <a:pPr algn="just"/>
            <a:endParaRPr lang="pt-BR" altLang="pt-BR" sz="2000" smtClean="0"/>
          </a:p>
          <a:p>
            <a:pPr algn="just"/>
            <a:r>
              <a:rPr lang="pt-BR" altLang="pt-BR" sz="2000" smtClean="0"/>
              <a:t>Estabelece todas as bases e diretrizes para a ação da empresa no mercado. </a:t>
            </a:r>
          </a:p>
          <a:p>
            <a:pPr algn="just"/>
            <a:endParaRPr lang="pt-BR" altLang="pt-BR" sz="2000" smtClean="0"/>
          </a:p>
          <a:p>
            <a:pPr algn="just"/>
            <a:r>
              <a:rPr lang="pt-BR" altLang="pt-BR" sz="2000" smtClean="0"/>
              <a:t>Ele tem o objetivo de orientá-lo na elaboração de ações detalhadas e direcionadas ao seu mercado de atuação que possibilitem a captação de clientes, o aumento das vendas e da lucratividade do seu negócio.</a:t>
            </a:r>
          </a:p>
          <a:p>
            <a:pPr algn="just"/>
            <a:endParaRPr lang="pt-BR" altLang="pt-BR" sz="2000" smtClean="0"/>
          </a:p>
          <a:p>
            <a:pPr algn="just"/>
            <a:r>
              <a:rPr lang="pt-BR" altLang="pt-BR" sz="2000" smtClean="0"/>
              <a:t>É uma ferramenta de gestão que deve ser regularmente utilizada e atualizada, pois permite analisar o mercado, adaptando-se as suas constantes mudanças e identificando tendências.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B0E757-1BB6-4785-B861-40870EB8939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742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52F7B9A-28E6-456B-806E-38828D1F2696}" type="slidenum">
              <a:rPr lang="en-US" sz="1600" smtClean="0">
                <a:solidFill>
                  <a:srgbClr val="FFFFFF"/>
                </a:solidFill>
              </a:rPr>
              <a:pPr/>
              <a:t>40</a:t>
            </a:fld>
            <a:endParaRPr lang="en-US" sz="1600" smtClean="0">
              <a:solidFill>
                <a:srgbClr val="FFFFFF"/>
              </a:solidFill>
            </a:endParaRPr>
          </a:p>
        </p:txBody>
      </p:sp>
      <p:sp>
        <p:nvSpPr>
          <p:cNvPr id="53251" name="Título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308850" cy="758825"/>
          </a:xfrm>
        </p:spPr>
        <p:txBody>
          <a:bodyPr/>
          <a:lstStyle/>
          <a:p>
            <a:pPr algn="just"/>
            <a:r>
              <a:rPr lang="pt-BR" sz="3200" dirty="0" smtClean="0"/>
              <a:t>2ª - Implementação do Plano de Marketing</a:t>
            </a:r>
          </a:p>
        </p:txBody>
      </p:sp>
      <p:pic>
        <p:nvPicPr>
          <p:cNvPr id="53252" name="Picture 6" descr="http://casadaconsultoria.com.br/blog/wp-content/uploads/2011/09/como_elaborar_um_plano_de_marketing_implementa%C3%A7ao_avalia%C3%A7ao_contro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9050" y="1989138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3" name="Picture 10" descr="blog-checklis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2266950"/>
            <a:ext cx="3810000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Conector reto 7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293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588" y="125760"/>
            <a:ext cx="7310438" cy="1143000"/>
          </a:xfrm>
        </p:spPr>
        <p:txBody>
          <a:bodyPr/>
          <a:lstStyle/>
          <a:p>
            <a:pPr algn="just">
              <a:defRPr/>
            </a:pPr>
            <a:r>
              <a:rPr lang="pt-BR" sz="3200" dirty="0" smtClean="0"/>
              <a:t>2ª - Implementação do Plano de Marketing</a:t>
            </a:r>
            <a:endParaRPr lang="pt-BR" sz="3200" dirty="0"/>
          </a:p>
        </p:txBody>
      </p:sp>
      <p:sp>
        <p:nvSpPr>
          <p:cNvPr id="54275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pt-BR" altLang="pt-BR" sz="2000" dirty="0" smtClean="0"/>
              <a:t>O sucesso da  implementação do Plano de Marketing depende de um bom planejamento.</a:t>
            </a:r>
          </a:p>
          <a:p>
            <a:endParaRPr lang="pt-BR" altLang="pt-BR" sz="2000" dirty="0" smtClean="0"/>
          </a:p>
          <a:p>
            <a:r>
              <a:rPr lang="pt-BR" altLang="pt-BR" sz="2000" dirty="0" smtClean="0"/>
              <a:t>A implementação do plano trata do processo de executar as estratégias de marketing, que assegurarão a realização dos objetivos de marketing.</a:t>
            </a:r>
          </a:p>
          <a:p>
            <a:endParaRPr lang="pt-BR" altLang="pt-BR" sz="2000" dirty="0" smtClean="0"/>
          </a:p>
          <a:p>
            <a:r>
              <a:rPr lang="pt-BR" altLang="pt-BR" sz="2000" dirty="0" smtClean="0"/>
              <a:t>Para implementar a estratégia de marketing é preciso traçar um Plano de Ação composto dos seguintes itens:</a:t>
            </a:r>
          </a:p>
          <a:p>
            <a:r>
              <a:rPr lang="pt-BR" altLang="pt-BR" sz="2000" b="1" dirty="0" smtClean="0"/>
              <a:t>1. AÇÕES (O QUE) </a:t>
            </a:r>
            <a:r>
              <a:rPr lang="pt-BR" altLang="pt-BR" sz="2000" dirty="0" smtClean="0"/>
              <a:t>Identifique as atividades específicas a serem desempenhadas.</a:t>
            </a:r>
          </a:p>
          <a:p>
            <a:endParaRPr lang="pt-BR" altLang="pt-BR" sz="2000" b="1" dirty="0" smtClean="0"/>
          </a:p>
          <a:p>
            <a:r>
              <a:rPr lang="pt-BR" altLang="pt-BR" sz="2000" b="1" dirty="0" smtClean="0"/>
              <a:t>2. PERÍODO (QUANDO) </a:t>
            </a:r>
            <a:r>
              <a:rPr lang="pt-BR" altLang="pt-BR" sz="2000" dirty="0" smtClean="0"/>
              <a:t>Determine o prazo de execução de cada atividade.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8CC9A3-A7D5-4509-975B-C4026A06247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418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5299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pt-BR" altLang="pt-BR" sz="2000" b="1" smtClean="0"/>
              <a:t>3. COMO </a:t>
            </a:r>
            <a:r>
              <a:rPr lang="pt-BR" altLang="pt-BR" sz="2000" smtClean="0"/>
              <a:t>Defina a forma que as atividades deverão ser executadas na seqüência apropriada e por ordem de prioridade.</a:t>
            </a:r>
          </a:p>
          <a:p>
            <a:endParaRPr lang="pt-BR" altLang="pt-BR" sz="2000" b="1" smtClean="0"/>
          </a:p>
          <a:p>
            <a:r>
              <a:rPr lang="pt-BR" altLang="pt-BR" sz="2000" b="1" smtClean="0"/>
              <a:t>4. RESPONSÁVEL (QUEM) </a:t>
            </a:r>
            <a:r>
              <a:rPr lang="pt-BR" altLang="pt-BR" sz="2000" smtClean="0"/>
              <a:t>Atribua responsabilidade pela execução e conclusão de cada atividade às pessoas mais indicadas.</a:t>
            </a:r>
          </a:p>
          <a:p>
            <a:endParaRPr lang="pt-BR" altLang="pt-BR" sz="2000" smtClean="0"/>
          </a:p>
          <a:p>
            <a:r>
              <a:rPr lang="pt-BR" altLang="pt-BR" sz="2000" b="1" smtClean="0"/>
              <a:t>5. CUSTO ESTIMADO (QUANTO) </a:t>
            </a:r>
            <a:r>
              <a:rPr lang="pt-BR" altLang="pt-BR" sz="2000" smtClean="0"/>
              <a:t>custos tais como custos de criação, confecção e envio dos materiais promocionais, custos de pessoal, entre outros. </a:t>
            </a:r>
          </a:p>
          <a:p>
            <a:r>
              <a:rPr lang="pt-BR" altLang="pt-BR" sz="2000" smtClean="0"/>
              <a:t>Não esqueça de contemplar estes gastos nas suas despesas operacionais como despesas de marketing.</a:t>
            </a:r>
          </a:p>
          <a:p>
            <a:endParaRPr lang="pt-BR" altLang="pt-BR" sz="1000" smtClean="0"/>
          </a:p>
          <a:p>
            <a:r>
              <a:rPr lang="pt-BR" altLang="pt-BR" sz="2000" smtClean="0"/>
              <a:t>O importante é ser fiel aos objetivos e metas estipulados.</a:t>
            </a:r>
          </a:p>
          <a:p>
            <a:endParaRPr lang="pt-BR" altLang="pt-BR" sz="2000" smtClean="0"/>
          </a:p>
          <a:p>
            <a:r>
              <a:rPr lang="pt-BR" altLang="pt-BR" sz="2000" smtClean="0"/>
              <a:t>Exemplos 1 e 2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B42DAE-EDE0-4BF9-9800-6A1D1D520331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636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Vamos praticar</a:t>
            </a:r>
            <a:endParaRPr lang="pt-BR" dirty="0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40" cy="3038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848"/>
                <a:gridCol w="1700848"/>
                <a:gridCol w="1700848"/>
                <a:gridCol w="1700848"/>
                <a:gridCol w="1700848"/>
              </a:tblGrid>
              <a:tr h="640214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Ação (o que)</a:t>
                      </a:r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Responsável (quem)</a:t>
                      </a:r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Como</a:t>
                      </a:r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Quanto </a:t>
                      </a:r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Quando</a:t>
                      </a:r>
                      <a:endParaRPr lang="pt-BR" sz="1800" dirty="0"/>
                    </a:p>
                  </a:txBody>
                  <a:tcPr marT="45730" marB="45730"/>
                </a:tc>
              </a:tr>
              <a:tr h="914591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Pesquisa de marketing</a:t>
                      </a:r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Fábio</a:t>
                      </a:r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Buscar</a:t>
                      </a:r>
                      <a:r>
                        <a:rPr lang="pt-BR" sz="1800" baseline="0" dirty="0" smtClean="0"/>
                        <a:t> modelo e aplicar no público alvo</a:t>
                      </a:r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R$ 200,00</a:t>
                      </a:r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julho</a:t>
                      </a:r>
                      <a:endParaRPr lang="pt-BR" sz="1800" dirty="0"/>
                    </a:p>
                  </a:txBody>
                  <a:tcPr marT="45730" marB="45730"/>
                </a:tc>
              </a:tr>
              <a:tr h="370918"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0" marB="45730"/>
                </a:tc>
              </a:tr>
              <a:tr h="370918"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0" marB="45730"/>
                </a:tc>
              </a:tr>
              <a:tr h="370918"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0" marB="45730"/>
                </a:tc>
              </a:tr>
              <a:tr h="370918"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T="45730" marB="45730"/>
                </a:tc>
              </a:tr>
            </a:tbl>
          </a:graphicData>
        </a:graphic>
      </p:graphicFrame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BA8C39-CEB6-4CC0-BBC8-207CF7BF51AB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Conector reto 7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434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BE04C79-E9E3-41F3-8F53-66C81B915E0A}" type="slidenum">
              <a:rPr lang="en-US" sz="1600" smtClean="0">
                <a:solidFill>
                  <a:srgbClr val="FFFFFF"/>
                </a:solidFill>
              </a:rPr>
              <a:pPr/>
              <a:t>44</a:t>
            </a:fld>
            <a:endParaRPr lang="en-US" sz="1600" smtClean="0">
              <a:solidFill>
                <a:srgbClr val="FFFFFF"/>
              </a:solidFill>
            </a:endParaRPr>
          </a:p>
        </p:txBody>
      </p:sp>
      <p:sp>
        <p:nvSpPr>
          <p:cNvPr id="57347" name="Título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8534400" cy="758825"/>
          </a:xfrm>
        </p:spPr>
        <p:txBody>
          <a:bodyPr/>
          <a:lstStyle/>
          <a:p>
            <a:pPr algn="just"/>
            <a:r>
              <a:rPr lang="pt-BR" dirty="0" smtClean="0"/>
              <a:t>3ª Avaliação e Controle</a:t>
            </a:r>
          </a:p>
        </p:txBody>
      </p:sp>
      <p:pic>
        <p:nvPicPr>
          <p:cNvPr id="57348" name="Picture 4" descr="http://t2.gstatic.com/images?q=tbn:ANd9GcTNBRq3QhTkpYXOjfSxzjSVda8wRIX_gctyo6mr10e2xh-rmcF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2060575"/>
            <a:ext cx="3743325" cy="356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760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3ª Avaliação e Controle</a:t>
            </a:r>
            <a:endParaRPr lang="pt-BR" dirty="0"/>
          </a:p>
        </p:txBody>
      </p:sp>
      <p:sp>
        <p:nvSpPr>
          <p:cNvPr id="58371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r>
              <a:rPr lang="pt-BR" sz="1800" dirty="0" smtClean="0"/>
              <a:t>A avaliação e o controle de um Plano de Marketing permitem reduzir a diferença entre o desempenho esperado e o desempenho real, garantindo sua eficácia.</a:t>
            </a:r>
          </a:p>
          <a:p>
            <a:pPr algn="just"/>
            <a:r>
              <a:rPr lang="pt-BR" sz="1800" dirty="0" smtClean="0"/>
              <a:t>A capacidade de lidar com incertezas, aliada a um bom planejamento e implementação do Plano, permitirá que você adote as ferramentas de controle mais adequadas e perceba as necessidades de ajustes de seu Plano quando necessário.</a:t>
            </a:r>
          </a:p>
          <a:p>
            <a:pPr algn="just"/>
            <a:endParaRPr lang="pt-BR" sz="20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E5DF63-3717-4BFC-B973-1A11C70EB87E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pic>
        <p:nvPicPr>
          <p:cNvPr id="5837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789363"/>
            <a:ext cx="7086600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Conector reto 7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418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Vamos praticar</a:t>
            </a:r>
            <a:endParaRPr lang="pt-BR" dirty="0"/>
          </a:p>
        </p:txBody>
      </p:sp>
      <p:sp>
        <p:nvSpPr>
          <p:cNvPr id="59395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pt-BR" sz="2000" smtClean="0"/>
              <a:t>Crie as medidas de avaliação e controle para o seu negócio.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0D4B59-6969-4883-BD12-5C8AB2C7C193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12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Conclusão</a:t>
            </a:r>
            <a:endParaRPr lang="pt-BR" dirty="0"/>
          </a:p>
        </p:txBody>
      </p:sp>
      <p:sp>
        <p:nvSpPr>
          <p:cNvPr id="60419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r>
              <a:rPr lang="pt-BR" altLang="pt-BR" sz="2000" smtClean="0"/>
              <a:t>O Plano de lhe possibilita estruturar e direcionar a sua empresa, dando sustentação às suas decisões mercadológicas.</a:t>
            </a:r>
          </a:p>
          <a:p>
            <a:pPr algn="just"/>
            <a:endParaRPr lang="pt-BR" altLang="pt-BR" sz="2000" smtClean="0"/>
          </a:p>
          <a:p>
            <a:pPr algn="just"/>
            <a:r>
              <a:rPr lang="pt-BR" altLang="pt-BR" sz="2000" smtClean="0"/>
              <a:t>Dessa forma, você minimiza riscos e contribui para promover ações que serão importantes para conquistar vantagens sobre a concorrência, aumentar a participação no mercado e seus lucros.</a:t>
            </a:r>
          </a:p>
          <a:p>
            <a:pPr algn="just"/>
            <a:endParaRPr lang="pt-BR" altLang="pt-BR" sz="2000" smtClean="0"/>
          </a:p>
          <a:p>
            <a:pPr algn="just"/>
            <a:r>
              <a:rPr lang="pt-BR" altLang="pt-BR" sz="2000" smtClean="0"/>
              <a:t>Por isso, utilize o Plano de Marketing procurando sempre revisá-lo e adaptá-lo para acompanhar as mudanças do mercado e estabelecer novas ações que contribuirão para alcançar os objetivos e metas definidos, mantendo o bom desempenho do seu negócio.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7656E6-442A-4800-880A-CFCD826710B5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769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588" y="265113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/>
              <a:t>Etapas do Plano de Marketing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A14CA3-C6F7-4661-81B3-12F9BC9A826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3" name="Retângulo de cantos arredondados 2"/>
          <p:cNvSpPr/>
          <p:nvPr/>
        </p:nvSpPr>
        <p:spPr>
          <a:xfrm>
            <a:off x="2112963" y="1408113"/>
            <a:ext cx="5051425" cy="5762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altLang="pt-BR" sz="1600" b="1" dirty="0"/>
              <a:t>1ª ETAPA: PLANEJAMENTO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2339975" y="2060575"/>
            <a:ext cx="4622800" cy="28892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pt-BR" altLang="pt-BR" sz="1400" dirty="0"/>
              <a:t>1.1 SUMÁRIO EXECUTIVO</a:t>
            </a:r>
            <a:endParaRPr lang="pt-BR" altLang="pt-BR" sz="1400" b="1" dirty="0"/>
          </a:p>
        </p:txBody>
      </p:sp>
      <p:sp>
        <p:nvSpPr>
          <p:cNvPr id="8" name="Retângulo de cantos arredondados 7"/>
          <p:cNvSpPr/>
          <p:nvPr/>
        </p:nvSpPr>
        <p:spPr>
          <a:xfrm>
            <a:off x="2347913" y="2436813"/>
            <a:ext cx="4614862" cy="28733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1" algn="ctr">
              <a:defRPr/>
            </a:pPr>
            <a:r>
              <a:rPr lang="pt-BR" altLang="pt-BR" sz="1200" dirty="0"/>
              <a:t>1.2 ANÁLISE DE AMBIENTE</a:t>
            </a:r>
          </a:p>
        </p:txBody>
      </p:sp>
      <p:sp>
        <p:nvSpPr>
          <p:cNvPr id="9" name="Retângulo de cantos arredondados 8"/>
          <p:cNvSpPr/>
          <p:nvPr/>
        </p:nvSpPr>
        <p:spPr>
          <a:xfrm>
            <a:off x="2354263" y="2813050"/>
            <a:ext cx="4608512" cy="28892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1" algn="ctr">
              <a:defRPr/>
            </a:pPr>
            <a:r>
              <a:rPr lang="pt-BR" altLang="pt-BR" sz="1200" dirty="0"/>
              <a:t>1.3 DEFINIÇÃO DO PÚBLICO-ALVO</a:t>
            </a:r>
          </a:p>
        </p:txBody>
      </p:sp>
      <p:sp>
        <p:nvSpPr>
          <p:cNvPr id="10" name="Retângulo de cantos arredondados 9"/>
          <p:cNvSpPr/>
          <p:nvPr/>
        </p:nvSpPr>
        <p:spPr>
          <a:xfrm>
            <a:off x="2354263" y="3213100"/>
            <a:ext cx="4608512" cy="28733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1" algn="ctr">
              <a:defRPr/>
            </a:pPr>
            <a:r>
              <a:rPr lang="pt-BR" altLang="pt-BR" sz="1200" dirty="0"/>
              <a:t>1.4 DEFINIÇÃO DO POSICIONAMENTO DE MERCADO</a:t>
            </a:r>
          </a:p>
        </p:txBody>
      </p:sp>
      <p:sp>
        <p:nvSpPr>
          <p:cNvPr id="11" name="Retângulo de cantos arredondados 10"/>
          <p:cNvSpPr/>
          <p:nvPr/>
        </p:nvSpPr>
        <p:spPr>
          <a:xfrm>
            <a:off x="2382838" y="3589338"/>
            <a:ext cx="4579937" cy="28733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1" algn="ctr">
              <a:defRPr/>
            </a:pPr>
            <a:r>
              <a:rPr lang="pt-BR" altLang="pt-BR" sz="1200" dirty="0"/>
              <a:t>1.5 DEFINIÇÃO DA MARCA</a:t>
            </a: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2376488" y="3948113"/>
            <a:ext cx="4586287" cy="28892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1" algn="ctr">
              <a:defRPr/>
            </a:pPr>
            <a:r>
              <a:rPr lang="pt-BR" altLang="pt-BR" sz="1200" dirty="0"/>
              <a:t>1.6 DEFINIÇÃO DOS OBJETIVOS E METAS</a:t>
            </a:r>
          </a:p>
        </p:txBody>
      </p:sp>
      <p:sp>
        <p:nvSpPr>
          <p:cNvPr id="13" name="Retângulo de cantos arredondados 12"/>
          <p:cNvSpPr/>
          <p:nvPr/>
        </p:nvSpPr>
        <p:spPr>
          <a:xfrm>
            <a:off x="2382838" y="4308475"/>
            <a:ext cx="4579937" cy="28892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1" algn="ctr">
              <a:defRPr/>
            </a:pPr>
            <a:r>
              <a:rPr lang="pt-BR" altLang="pt-BR" sz="1200" dirty="0"/>
              <a:t>1.7 DEFINIÇÃO DAS ESTRATÉGIAS DE MARKETING</a:t>
            </a:r>
            <a:endParaRPr lang="pt-BR" altLang="pt-BR" sz="1200" b="1" dirty="0"/>
          </a:p>
        </p:txBody>
      </p:sp>
      <p:sp>
        <p:nvSpPr>
          <p:cNvPr id="14" name="Retângulo de cantos arredondados 13"/>
          <p:cNvSpPr/>
          <p:nvPr/>
        </p:nvSpPr>
        <p:spPr>
          <a:xfrm>
            <a:off x="2170113" y="4797425"/>
            <a:ext cx="4994275" cy="5762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altLang="pt-BR" sz="1600" b="1" dirty="0"/>
              <a:t>2ª ETAPA: IMPLEMENTAÇÃO</a:t>
            </a:r>
          </a:p>
        </p:txBody>
      </p:sp>
      <p:sp>
        <p:nvSpPr>
          <p:cNvPr id="15" name="Retângulo de cantos arredondados 14"/>
          <p:cNvSpPr/>
          <p:nvPr/>
        </p:nvSpPr>
        <p:spPr>
          <a:xfrm>
            <a:off x="2170113" y="5589588"/>
            <a:ext cx="4994275" cy="5762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altLang="pt-BR" sz="1600" b="1" dirty="0"/>
              <a:t>3ª ETAPA: AVALIAÇÃO E CONTROLE</a:t>
            </a:r>
            <a:endParaRPr lang="pt-BR" altLang="pt-BR" sz="1600" dirty="0"/>
          </a:p>
        </p:txBody>
      </p:sp>
      <p:sp>
        <p:nvSpPr>
          <p:cNvPr id="16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17" name="Conector reto 16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Conector reto 17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243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6F7B425-1929-46E3-8EBA-16FEB9E83FC7}" type="slidenum">
              <a:rPr lang="en-US" sz="1600" smtClean="0">
                <a:solidFill>
                  <a:srgbClr val="FFFFFF"/>
                </a:solidFill>
              </a:rPr>
              <a:pPr/>
              <a:t>6</a:t>
            </a:fld>
            <a:endParaRPr lang="en-US" sz="1600" smtClean="0">
              <a:solidFill>
                <a:srgbClr val="FFFFFF"/>
              </a:solidFill>
            </a:endParaRPr>
          </a:p>
        </p:txBody>
      </p:sp>
      <p:sp>
        <p:nvSpPr>
          <p:cNvPr id="18435" name="Título 1"/>
          <p:cNvSpPr>
            <a:spLocks noGrp="1"/>
          </p:cNvSpPr>
          <p:nvPr>
            <p:ph type="title" idx="4294967295"/>
          </p:nvPr>
        </p:nvSpPr>
        <p:spPr>
          <a:xfrm>
            <a:off x="107504" y="228600"/>
            <a:ext cx="8426896" cy="758825"/>
          </a:xfrm>
        </p:spPr>
        <p:txBody>
          <a:bodyPr/>
          <a:lstStyle/>
          <a:p>
            <a:pPr algn="just"/>
            <a:r>
              <a:rPr lang="pt-BR" smtClean="0"/>
              <a:t>Planejamento</a:t>
            </a:r>
          </a:p>
        </p:txBody>
      </p:sp>
      <p:pic>
        <p:nvPicPr>
          <p:cNvPr id="18436" name="Picture 8" descr="http://3.bp.blogspot.com/-qT8J0YtPSc4/Tg5o3DPPBmI/AAAAAAAAAJo/TZZPXwD7xMM/s1600/planejamento_estrategic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916113"/>
            <a:ext cx="5721350" cy="345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Planejamento</a:t>
            </a:r>
            <a:endParaRPr lang="pt-BR" dirty="0"/>
          </a:p>
        </p:txBody>
      </p:sp>
      <p:sp>
        <p:nvSpPr>
          <p:cNvPr id="19459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4490389" cy="4572000"/>
          </a:xfrm>
        </p:spPr>
        <p:txBody>
          <a:bodyPr/>
          <a:lstStyle/>
          <a:p>
            <a:pPr algn="just"/>
            <a:endParaRPr lang="pt-BR" altLang="pt-BR" sz="2000" dirty="0" smtClean="0"/>
          </a:p>
          <a:p>
            <a:pPr algn="just"/>
            <a:r>
              <a:rPr lang="pt-BR" altLang="pt-BR" sz="2000" dirty="0" smtClean="0"/>
              <a:t>Comece a planejar por aqui: onde sua empresa está e onde ela quer chegar? </a:t>
            </a:r>
          </a:p>
          <a:p>
            <a:pPr algn="just"/>
            <a:endParaRPr lang="pt-BR" altLang="pt-BR" sz="2000" dirty="0" smtClean="0"/>
          </a:p>
          <a:p>
            <a:pPr algn="just"/>
            <a:r>
              <a:rPr lang="pt-BR" altLang="pt-BR" sz="2000" dirty="0" smtClean="0"/>
              <a:t>Para tanto, você deve primeiro analisar o seu mercado de atuação, definir seu público-alvo, suas metas e traçar as ações para o alcance dos objetivo</a:t>
            </a:r>
            <a:r>
              <a:rPr lang="pt-BR" altLang="pt-BR" dirty="0" smtClean="0"/>
              <a:t>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0AA0AF-65CF-477E-ADD3-A83DA983F2F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://bravote.com.br/wp-content/uploads/2014/03/lounge-empreendedor-foco-planejamento-resultad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060848"/>
            <a:ext cx="4032448" cy="3321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898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pt-BR" dirty="0" smtClean="0"/>
              <a:t>Sumário Executivo</a:t>
            </a:r>
            <a:endParaRPr lang="pt-BR" dirty="0"/>
          </a:p>
        </p:txBody>
      </p:sp>
      <p:sp>
        <p:nvSpPr>
          <p:cNvPr id="2048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r>
              <a:rPr lang="pt-BR" altLang="pt-BR" sz="2000" dirty="0" smtClean="0"/>
              <a:t>O Sumário Executivo é o resumo do seu Plano de Marketing. </a:t>
            </a:r>
          </a:p>
          <a:p>
            <a:pPr algn="just"/>
            <a:endParaRPr lang="pt-BR" altLang="pt-BR" sz="2000" dirty="0" smtClean="0"/>
          </a:p>
          <a:p>
            <a:pPr algn="just"/>
            <a:r>
              <a:rPr lang="pt-BR" altLang="pt-BR" sz="2000" dirty="0" smtClean="0"/>
              <a:t>Nele devem constar as características principais do seu negócio, incluindo situação presente, objetivos e estratégias a alcançar, principais definições do projeto e esforços necessários.</a:t>
            </a:r>
          </a:p>
          <a:p>
            <a:pPr algn="just"/>
            <a:endParaRPr lang="pt-BR" altLang="pt-BR" sz="2000" dirty="0" smtClean="0"/>
          </a:p>
          <a:p>
            <a:pPr algn="just"/>
            <a:r>
              <a:rPr lang="pt-BR" altLang="pt-BR" sz="2000" dirty="0" smtClean="0"/>
              <a:t>A </a:t>
            </a:r>
            <a:r>
              <a:rPr lang="pt-BR" altLang="pt-BR" sz="2000" dirty="0" err="1" smtClean="0"/>
              <a:t>idéia</a:t>
            </a:r>
            <a:r>
              <a:rPr lang="pt-BR" altLang="pt-BR" sz="2000" dirty="0" smtClean="0"/>
              <a:t> geral do seu negócio deve ser clara para orientá-lo quando necessário.  </a:t>
            </a:r>
          </a:p>
          <a:p>
            <a:pPr algn="just"/>
            <a:endParaRPr lang="pt-BR" altLang="pt-BR" sz="2000" dirty="0" smtClean="0"/>
          </a:p>
          <a:p>
            <a:pPr algn="just"/>
            <a:r>
              <a:rPr lang="pt-BR" altLang="pt-BR" sz="2000" dirty="0" smtClean="0"/>
              <a:t>Tratando-se de todo o resumo da construção do seu Plano de Marketing, o seu Sumário Executivo deve ser escrito por último!</a:t>
            </a:r>
          </a:p>
          <a:p>
            <a:endParaRPr lang="pt-BR" altLang="pt-BR" sz="2000" dirty="0" smtClean="0"/>
          </a:p>
          <a:p>
            <a:r>
              <a:rPr lang="pt-BR" altLang="pt-BR" sz="2000" dirty="0" smtClean="0">
                <a:hlinkClick r:id="rId2" action="ppaction://hlinkfile"/>
              </a:rPr>
              <a:t>Exemplo de sumário</a:t>
            </a:r>
            <a:endParaRPr lang="pt-BR" altLang="pt-BR" sz="20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B3FEC3-93EC-4ABD-A9E2-02B3C725C94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252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413" y="125760"/>
            <a:ext cx="6834843" cy="1143000"/>
          </a:xfrm>
        </p:spPr>
        <p:txBody>
          <a:bodyPr/>
          <a:lstStyle/>
          <a:p>
            <a:pPr>
              <a:defRPr/>
            </a:pPr>
            <a:r>
              <a:rPr lang="pt-BR" dirty="0" smtClean="0"/>
              <a:t>Analise de Ambiente (Pesquisa de mercado)</a:t>
            </a:r>
            <a:endParaRPr lang="pt-BR" dirty="0"/>
          </a:p>
        </p:txBody>
      </p:sp>
      <p:sp>
        <p:nvSpPr>
          <p:cNvPr id="21507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r>
              <a:rPr lang="pt-BR" altLang="pt-BR" sz="2000" smtClean="0"/>
              <a:t>Resume todas as informações pertinentes à empresa.</a:t>
            </a:r>
          </a:p>
          <a:p>
            <a:pPr algn="just"/>
            <a:endParaRPr lang="pt-BR" altLang="pt-BR" sz="2000" smtClean="0"/>
          </a:p>
          <a:p>
            <a:pPr algn="just"/>
            <a:r>
              <a:rPr lang="pt-BR" altLang="pt-BR" sz="2000" smtClean="0"/>
              <a:t>O ambiente externo que a envolve e a influencia de maneira positiva ou negativa</a:t>
            </a:r>
          </a:p>
          <a:p>
            <a:pPr lvl="1" algn="just"/>
            <a:r>
              <a:rPr lang="pt-BR" altLang="pt-BR" sz="1500" smtClean="0"/>
              <a:t> concorrentes, consumidores, fatores  políticos, econômicos, sociais, culturais, legais, tecnológicos. </a:t>
            </a:r>
          </a:p>
          <a:p>
            <a:endParaRPr lang="pt-BR" altLang="pt-BR" sz="1000" smtClean="0"/>
          </a:p>
          <a:p>
            <a:r>
              <a:rPr lang="pt-BR" altLang="pt-BR" sz="2000" smtClean="0"/>
              <a:t>Quando analisamos esses fatores, estamos analisando as ameaças e oportunidades do negócio.</a:t>
            </a:r>
          </a:p>
          <a:p>
            <a:endParaRPr lang="pt-BR" altLang="pt-BR" sz="2000" smtClean="0"/>
          </a:p>
          <a:p>
            <a:r>
              <a:rPr lang="pt-BR" altLang="pt-BR" sz="2000" smtClean="0"/>
              <a:t>O ambiente interno da empresa também deve ser levado em consideração na análise,</a:t>
            </a:r>
          </a:p>
          <a:p>
            <a:pPr lvl="1"/>
            <a:r>
              <a:rPr lang="pt-BR" altLang="pt-BR" sz="1500" smtClean="0"/>
              <a:t>equipamentos disponíveis, a tecnologia, os recursos financeiros e humanos utilizados, os valores e objetivos que norteiam as suas ações.</a:t>
            </a:r>
          </a:p>
          <a:p>
            <a:endParaRPr lang="pt-BR" altLang="pt-BR" sz="100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92A13D-9601-45C1-AC6F-2F4F3B4F5A4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1413" y="1268760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679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de power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de power</Template>
  <TotalTime>2522</TotalTime>
  <Words>2723</Words>
  <Application>Microsoft Office PowerPoint</Application>
  <PresentationFormat>Apresentação na tela (4:3)</PresentationFormat>
  <Paragraphs>386</Paragraphs>
  <Slides>47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47</vt:i4>
      </vt:variant>
    </vt:vector>
  </HeadingPairs>
  <TitlesOfParts>
    <vt:vector size="48" baseType="lpstr">
      <vt:lpstr>modelo de power</vt:lpstr>
      <vt:lpstr>Marketing no Agronegócio</vt:lpstr>
      <vt:lpstr>Planejar é Preciso</vt:lpstr>
      <vt:lpstr>Níveis de Planejamento</vt:lpstr>
      <vt:lpstr>Plano de Marketing</vt:lpstr>
      <vt:lpstr>Etapas do Plano de Marketing</vt:lpstr>
      <vt:lpstr>Planejamento</vt:lpstr>
      <vt:lpstr>Planejamento</vt:lpstr>
      <vt:lpstr>Sumário Executivo</vt:lpstr>
      <vt:lpstr>Analise de Ambiente (Pesquisa de mercado)</vt:lpstr>
      <vt:lpstr>Analise de Ambiente</vt:lpstr>
      <vt:lpstr>Vamos praticar </vt:lpstr>
      <vt:lpstr>Definição do Púbico alvo</vt:lpstr>
      <vt:lpstr>Definição do Púbico alvo</vt:lpstr>
      <vt:lpstr>Público alvo  </vt:lpstr>
      <vt:lpstr>Público alvo</vt:lpstr>
      <vt:lpstr>Vamos praticar</vt:lpstr>
      <vt:lpstr>Definição do posicionamento de mercado Como o cliente vê o seu negócio</vt:lpstr>
      <vt:lpstr>Vamos praticar</vt:lpstr>
      <vt:lpstr>Apresentação do PowerPoint</vt:lpstr>
      <vt:lpstr>Definição da Marca</vt:lpstr>
      <vt:lpstr>Definição da Marca</vt:lpstr>
      <vt:lpstr>Definição da Marca</vt:lpstr>
      <vt:lpstr>Vamos praticar</vt:lpstr>
      <vt:lpstr>Definição dos objetivos e Metas</vt:lpstr>
      <vt:lpstr>Definição dos objetivos e Metas</vt:lpstr>
      <vt:lpstr>Vamos praticar</vt:lpstr>
      <vt:lpstr>Definição das Estratégias de Marketing</vt:lpstr>
      <vt:lpstr>Estratégia Produto</vt:lpstr>
      <vt:lpstr>Estratégia Produto</vt:lpstr>
      <vt:lpstr>Estratégia Produto</vt:lpstr>
      <vt:lpstr>Estratégia Produto</vt:lpstr>
      <vt:lpstr>Vamos praticar</vt:lpstr>
      <vt:lpstr>Vamos praticar</vt:lpstr>
      <vt:lpstr>Estratégia - Praça</vt:lpstr>
      <vt:lpstr>Estratégia - Promoção</vt:lpstr>
      <vt:lpstr>Estratégia - Pessoas</vt:lpstr>
      <vt:lpstr>Dicas</vt:lpstr>
      <vt:lpstr>Dicas</vt:lpstr>
      <vt:lpstr>Dicas</vt:lpstr>
      <vt:lpstr>2ª - Implementação do Plano de Marketing</vt:lpstr>
      <vt:lpstr>2ª - Implementação do Plano de Marketing</vt:lpstr>
      <vt:lpstr>Apresentação do PowerPoint</vt:lpstr>
      <vt:lpstr>Vamos praticar</vt:lpstr>
      <vt:lpstr>3ª Avaliação e Controle</vt:lpstr>
      <vt:lpstr>3ª Avaliação e Controle</vt:lpstr>
      <vt:lpstr>Vamos praticar</vt:lpstr>
      <vt:lpstr>Conclusão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EMPREENDEDORISMO</dc:title>
  <dc:creator>FABIO JOSENDE PAZ</dc:creator>
  <cp:lastModifiedBy>FABIO JOSENDE PAZ</cp:lastModifiedBy>
  <cp:revision>170</cp:revision>
  <dcterms:created xsi:type="dcterms:W3CDTF">2014-04-23T19:17:08Z</dcterms:created>
  <dcterms:modified xsi:type="dcterms:W3CDTF">2014-08-01T19:01:32Z</dcterms:modified>
</cp:coreProperties>
</file>