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7"/>
  </p:handoutMasterIdLst>
  <p:sldIdLst>
    <p:sldId id="257" r:id="rId2"/>
    <p:sldId id="286" r:id="rId3"/>
    <p:sldId id="287" r:id="rId4"/>
    <p:sldId id="288" r:id="rId5"/>
    <p:sldId id="259" r:id="rId6"/>
    <p:sldId id="260" r:id="rId7"/>
    <p:sldId id="261" r:id="rId8"/>
    <p:sldId id="262" r:id="rId9"/>
    <p:sldId id="263" r:id="rId10"/>
    <p:sldId id="289" r:id="rId11"/>
    <p:sldId id="264" r:id="rId12"/>
    <p:sldId id="265" r:id="rId13"/>
    <p:sldId id="290" r:id="rId14"/>
    <p:sldId id="267" r:id="rId15"/>
    <p:sldId id="268" r:id="rId16"/>
  </p:sldIdLst>
  <p:sldSz cx="9144000" cy="6858000" type="screen4x3"/>
  <p:notesSz cx="7099300" cy="102346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16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42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8B4D1226-29CB-4D68-8FCF-154EE0160097}" type="datetimeFigureOut">
              <a:rPr lang="pt-BR" smtClean="0"/>
              <a:pPr/>
              <a:t>11/04/2016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004A5D22-F813-452A-BC2D-EE0812962BF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7677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774DB-0D13-4D83-9FF7-17FB60CA8368}" type="datetimeFigureOut">
              <a:rPr lang="pt-BR" smtClean="0"/>
              <a:pPr/>
              <a:t>11/04/2016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9C88E-BEE8-40CC-BF77-2FCF4622FF5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774DB-0D13-4D83-9FF7-17FB60CA8368}" type="datetimeFigureOut">
              <a:rPr lang="pt-BR" smtClean="0"/>
              <a:pPr/>
              <a:t>11/04/2016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9C88E-BEE8-40CC-BF77-2FCF4622FF5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774DB-0D13-4D83-9FF7-17FB60CA8368}" type="datetimeFigureOut">
              <a:rPr lang="pt-BR" smtClean="0"/>
              <a:pPr/>
              <a:t>11/04/2016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9C88E-BEE8-40CC-BF77-2FCF4622FF5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774DB-0D13-4D83-9FF7-17FB60CA8368}" type="datetimeFigureOut">
              <a:rPr lang="pt-BR" smtClean="0"/>
              <a:pPr/>
              <a:t>11/04/2016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9C88E-BEE8-40CC-BF77-2FCF4622FF5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774DB-0D13-4D83-9FF7-17FB60CA8368}" type="datetimeFigureOut">
              <a:rPr lang="pt-BR" smtClean="0"/>
              <a:pPr/>
              <a:t>11/04/2016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9C88E-BEE8-40CC-BF77-2FCF4622FF5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774DB-0D13-4D83-9FF7-17FB60CA8368}" type="datetimeFigureOut">
              <a:rPr lang="pt-BR" smtClean="0"/>
              <a:pPr/>
              <a:t>11/04/2016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9C88E-BEE8-40CC-BF77-2FCF4622FF5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774DB-0D13-4D83-9FF7-17FB60CA8368}" type="datetimeFigureOut">
              <a:rPr lang="pt-BR" smtClean="0"/>
              <a:pPr/>
              <a:t>11/04/2016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9C88E-BEE8-40CC-BF77-2FCF4622FF5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774DB-0D13-4D83-9FF7-17FB60CA8368}" type="datetimeFigureOut">
              <a:rPr lang="pt-BR" smtClean="0"/>
              <a:pPr/>
              <a:t>11/04/2016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9C88E-BEE8-40CC-BF77-2FCF4622FF5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774DB-0D13-4D83-9FF7-17FB60CA8368}" type="datetimeFigureOut">
              <a:rPr lang="pt-BR" smtClean="0"/>
              <a:pPr/>
              <a:t>11/04/2016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9C88E-BEE8-40CC-BF77-2FCF4622FF5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774DB-0D13-4D83-9FF7-17FB60CA8368}" type="datetimeFigureOut">
              <a:rPr lang="pt-BR" smtClean="0"/>
              <a:pPr/>
              <a:t>11/04/2016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9C88E-BEE8-40CC-BF77-2FCF4622FF5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774DB-0D13-4D83-9FF7-17FB60CA8368}" type="datetimeFigureOut">
              <a:rPr lang="pt-BR" smtClean="0"/>
              <a:pPr/>
              <a:t>11/04/2016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9C88E-BEE8-40CC-BF77-2FCF4622FF5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774DB-0D13-4D83-9FF7-17FB60CA8368}" type="datetimeFigureOut">
              <a:rPr lang="pt-BR" smtClean="0"/>
              <a:pPr/>
              <a:t>11/04/2016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9C88E-BEE8-40CC-BF77-2FCF4622FF5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boston.com/bigpicture/2010/06/caught_in_the_oil.html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.br/url?sa=i&amp;rct=j&amp;q=cacadas+humanas+de+grandes+animais+da+pre+historia&amp;source=images&amp;cd=&amp;cad=rja&amp;docid=ziac3fzWR-_owM&amp;tbnid=GCHipdoVNcMUUM:&amp;ved=0CAUQjRw&amp;url=http://oridesmjr.blogspot.com/2011/09/pre-historia-das-origens-ate-3000-ac.html&amp;ei=RoUJUdr7GoWC8ATOi4DADw&amp;psig=AFQjCNE7PoMNgOstib6CXp-aoryn9BwvJQ&amp;ust=1359664600985276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.br/url?sa=i&amp;rct=j&amp;q=cacadas+humanas+de+grandes+animais+da+pre+historia&amp;source=images&amp;cd=&amp;cad=rja&amp;docid=SgKm2v08kLSAUM&amp;tbnid=atXsNWOJn-Z7jM:&amp;ved=0CAUQjRw&amp;url=http://www.japagirl.com.br/blog/eco/caca-aos-cacadores/&amp;ei=Y4QJUfSxC4ik8QSkzYDQAw&amp;psig=AFQjCNE7PoMNgOstib6CXp-aoryn9BwvJQ&amp;ust=1359664600985276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m.br/url?sa=i&amp;rct=j&amp;q=revolucao%20agricola%20pre%20historia&amp;source=images&amp;cd=&amp;cad=rja&amp;docid=Lni3kiXN_Q5AKM&amp;tbnid=yrMgLs1O8tTUBM:&amp;ved=0CAUQjRw&amp;url=http://www.jornallivre.com.br/237442/informacoes-sobre-a-revolucao-agricola.html&amp;ei=gYYJUe_iMom69gSfroBw&amp;psig=AFQjCNHPXuC5InkDmOnYvgnB62Y1Y7FnBA&amp;ust=1359665143571250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1052513"/>
            <a:ext cx="8280400" cy="1470025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pt-BR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1.Evolução </a:t>
            </a:r>
            <a:r>
              <a:rPr lang="pt-BR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Histórica da Questão Ambiental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87450" y="3573463"/>
            <a:ext cx="7956550" cy="1752600"/>
          </a:xfrm>
        </p:spPr>
        <p:txBody>
          <a:bodyPr/>
          <a:lstStyle/>
          <a:p>
            <a:pPr algn="l"/>
            <a:r>
              <a:rPr lang="pt-BR" sz="2000" b="1">
                <a:latin typeface="Comic Sans MS" pitchFamily="66" charset="0"/>
              </a:rPr>
              <a:t>1.1 O homem e a natureza na pré-história</a:t>
            </a:r>
          </a:p>
          <a:p>
            <a:pPr algn="l"/>
            <a:r>
              <a:rPr lang="pt-BR" sz="2000" b="1">
                <a:latin typeface="Comic Sans MS" pitchFamily="66" charset="0"/>
              </a:rPr>
              <a:t>1.2 A criação do ambiente cultural: o processo de urbanização</a:t>
            </a:r>
          </a:p>
          <a:p>
            <a:pPr algn="l"/>
            <a:r>
              <a:rPr lang="pt-BR" sz="2000" b="1">
                <a:latin typeface="Comic Sans MS" pitchFamily="66" charset="0"/>
              </a:rPr>
              <a:t>1.3 Industrialização e meio ambiente</a:t>
            </a:r>
          </a:p>
          <a:p>
            <a:pPr algn="l"/>
            <a:r>
              <a:rPr lang="pt-BR" sz="2000" b="1">
                <a:latin typeface="Comic Sans MS" pitchFamily="66" charset="0"/>
              </a:rPr>
              <a:t>1.4 A contaminação industrial</a:t>
            </a:r>
          </a:p>
          <a:p>
            <a:pPr algn="l"/>
            <a:endParaRPr lang="pt-BR" sz="2000" b="1">
              <a:latin typeface="Comic Sans MS" pitchFamily="66" charset="0"/>
            </a:endParaRPr>
          </a:p>
          <a:p>
            <a:pPr algn="l"/>
            <a:endParaRPr lang="pt-BR" sz="2000" b="1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algn="l"/>
            <a:r>
              <a:rPr lang="pt-BR" sz="2800"/>
              <a:t>1.3. Industrialização e meio ambiente</a:t>
            </a:r>
          </a:p>
        </p:txBody>
      </p:sp>
      <p:sp>
        <p:nvSpPr>
          <p:cNvPr id="60420" name="Rectangle 4"/>
          <p:cNvSpPr>
            <a:spLocks noChangeArrowheads="1"/>
          </p:cNvSpPr>
          <p:nvPr/>
        </p:nvSpPr>
        <p:spPr bwMode="auto">
          <a:xfrm>
            <a:off x="250825" y="260350"/>
            <a:ext cx="8229600" cy="706438"/>
          </a:xfrm>
          <a:prstGeom prst="rect">
            <a:avLst/>
          </a:prstGeom>
          <a:solidFill>
            <a:srgbClr val="00330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pt-BR" sz="2800" b="1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1.3. Industrialização e meio ambiente</a:t>
            </a:r>
          </a:p>
        </p:txBody>
      </p:sp>
      <p:sp>
        <p:nvSpPr>
          <p:cNvPr id="7" name="Retângulo 6"/>
          <p:cNvSpPr/>
          <p:nvPr/>
        </p:nvSpPr>
        <p:spPr>
          <a:xfrm>
            <a:off x="-828600" y="1628800"/>
            <a:ext cx="97930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4"/>
            <a:r>
              <a:rPr lang="pt-BR" sz="2400" i="1" dirty="0" smtClean="0"/>
              <a:t>Sem dúvida, os novos mecanismos e formas de produção, acrescidos da exploração intensiva trazidos pela Revolução Industrial, generalizaram-se e se espalharam de forma DESCONTROLADA, sem prever as  CONSEQUENCIAS para o MEIO AMBIENTE.</a:t>
            </a:r>
          </a:p>
          <a:p>
            <a:pPr lvl="4"/>
            <a:endParaRPr lang="pt-BR" sz="2400" i="1" dirty="0" smtClean="0"/>
          </a:p>
          <a:p>
            <a:pPr lvl="4"/>
            <a:r>
              <a:rPr lang="pt-BR" sz="2400" i="1" dirty="0" smtClean="0"/>
              <a:t>A exploração industrial do meio ambiente manteve-se sem contestação durante todo o </a:t>
            </a:r>
            <a:r>
              <a:rPr lang="pt-BR" sz="2400" i="1" dirty="0" err="1" smtClean="0"/>
              <a:t>séc</a:t>
            </a:r>
            <a:r>
              <a:rPr lang="pt-BR" sz="2400" i="1" dirty="0" smtClean="0"/>
              <a:t> XIX e maior parte do </a:t>
            </a:r>
            <a:r>
              <a:rPr lang="pt-BR" sz="2400" i="1" dirty="0" err="1" smtClean="0"/>
              <a:t>séc</a:t>
            </a:r>
            <a:r>
              <a:rPr lang="pt-BR" sz="2400" i="1" dirty="0" smtClean="0"/>
              <a:t> XX.</a:t>
            </a:r>
          </a:p>
          <a:p>
            <a:pPr lvl="4"/>
            <a:endParaRPr lang="pt-BR" sz="2400" i="1" dirty="0" smtClean="0"/>
          </a:p>
          <a:p>
            <a:pPr lvl="4"/>
            <a:r>
              <a:rPr lang="pt-BR" sz="2400" i="1" dirty="0" smtClean="0"/>
              <a:t>A visão equivocada de que os recursos naturais eram ilimitados e estavam a disposição do  Homem somente passou a ser questionada e refletida na década dos anos 70.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algn="l"/>
            <a:r>
              <a:rPr lang="pt-BR" sz="2800"/>
              <a:t>1.3. Industrialização e meio ambiente</a:t>
            </a:r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827088" y="1628775"/>
            <a:ext cx="7777162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4" algn="ctr"/>
            <a:r>
              <a:rPr lang="pt-BR" sz="2400" dirty="0">
                <a:latin typeface="Times New Roman" pitchFamily="18" charset="0"/>
              </a:rPr>
              <a:t>Embora o início do desenvolvimento industrial tenha quase três séculos, é somente nas duas últimas décadas do século XX que o volume físico da produção industrial no mundo cresceu espetacularmente, </a:t>
            </a:r>
            <a:r>
              <a:rPr lang="pt-BR" sz="2800" b="1" i="1" u="sng" dirty="0">
                <a:solidFill>
                  <a:srgbClr val="002060"/>
                </a:solidFill>
                <a:latin typeface="Times New Roman" pitchFamily="18" charset="0"/>
              </a:rPr>
              <a:t>considerando-se que na segunda metade do século XX foram empregados mais recursos naturais na produção de bens que em toda a história anterior da humanidade.</a:t>
            </a:r>
          </a:p>
        </p:txBody>
      </p:sp>
      <p:sp>
        <p:nvSpPr>
          <p:cNvPr id="61444" name="Rectangle 4"/>
          <p:cNvSpPr>
            <a:spLocks noChangeArrowheads="1"/>
          </p:cNvSpPr>
          <p:nvPr/>
        </p:nvSpPr>
        <p:spPr bwMode="auto">
          <a:xfrm>
            <a:off x="250825" y="260350"/>
            <a:ext cx="8229600" cy="706438"/>
          </a:xfrm>
          <a:prstGeom prst="rect">
            <a:avLst/>
          </a:prstGeom>
          <a:solidFill>
            <a:srgbClr val="00330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pt-BR" sz="2800" b="1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1.3. Industrialização e meio ambiente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60350"/>
            <a:ext cx="8229600" cy="706438"/>
          </a:xfrm>
          <a:solidFill>
            <a:srgbClr val="800000"/>
          </a:solidFill>
        </p:spPr>
        <p:txBody>
          <a:bodyPr/>
          <a:lstStyle/>
          <a:p>
            <a:pPr algn="l"/>
            <a:r>
              <a:rPr lang="pt-BR" sz="2800" b="1">
                <a:solidFill>
                  <a:srgbClr val="FFFF99"/>
                </a:solidFill>
              </a:rPr>
              <a:t>1.4 A contaminação industrial</a:t>
            </a:r>
          </a:p>
        </p:txBody>
      </p:sp>
      <p:sp>
        <p:nvSpPr>
          <p:cNvPr id="62467" name="Rectangle 3"/>
          <p:cNvSpPr>
            <a:spLocks noChangeArrowheads="1"/>
          </p:cNvSpPr>
          <p:nvPr/>
        </p:nvSpPr>
        <p:spPr bwMode="auto">
          <a:xfrm>
            <a:off x="611188" y="1484313"/>
            <a:ext cx="7777162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4" algn="ctr"/>
            <a:r>
              <a:rPr lang="pt-BR" sz="2400" b="1">
                <a:latin typeface="Comic Sans MS" pitchFamily="66" charset="0"/>
              </a:rPr>
              <a:t>Um dos problemas mais visíveis causados pela industrialização é a destinação dos resíduos de qualquer tipo (sólido, líquido ou gasoso) que sobram do processo produtivo, e afetam o ambiente natural e a saúde humana.</a:t>
            </a:r>
            <a:endParaRPr lang="pt-BR" sz="2800" b="1" i="1">
              <a:latin typeface="Comic Sans MS" pitchFamily="66" charset="0"/>
            </a:endParaRPr>
          </a:p>
        </p:txBody>
      </p:sp>
      <p:sp>
        <p:nvSpPr>
          <p:cNvPr id="62468" name="Rectangle 4"/>
          <p:cNvSpPr>
            <a:spLocks noChangeArrowheads="1"/>
          </p:cNvSpPr>
          <p:nvPr/>
        </p:nvSpPr>
        <p:spPr bwMode="auto">
          <a:xfrm>
            <a:off x="755650" y="4365625"/>
            <a:ext cx="7777163" cy="197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4" algn="ctr"/>
            <a:r>
              <a:rPr lang="pt-BR" sz="2400" b="1">
                <a:latin typeface="Comic Sans MS" pitchFamily="66" charset="0"/>
              </a:rPr>
              <a:t>Ao longo do séc. XX, foram grandes os acidentes industriais e a contaminação gerada que acabaram chamando a atenção da opinião pública para a gravidade do problema.</a:t>
            </a:r>
          </a:p>
          <a:p>
            <a:pPr lvl="4" algn="ctr"/>
            <a:endParaRPr lang="pt-BR" sz="2800" b="1" i="1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algn="l"/>
            <a:r>
              <a:rPr lang="pt-BR" sz="2800" b="1">
                <a:latin typeface="Comic Sans MS" pitchFamily="66" charset="0"/>
              </a:rPr>
              <a:t>Principais acidentes ambientais no século XX</a:t>
            </a:r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539552" y="1268760"/>
            <a:ext cx="7777163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4" algn="ctr"/>
            <a:r>
              <a:rPr lang="pt-BR" sz="2800" dirty="0">
                <a:latin typeface="Comic Sans MS" pitchFamily="66" charset="0"/>
              </a:rPr>
              <a:t>No ano de 2010, dois acidentes ambientais de grandes proporções atraíram a atenção da mídia internacional:</a:t>
            </a:r>
          </a:p>
          <a:p>
            <a:pPr lvl="4" algn="ctr"/>
            <a:endParaRPr lang="pt-BR" sz="2800" dirty="0">
              <a:latin typeface="Comic Sans MS" pitchFamily="66" charset="0"/>
            </a:endParaRPr>
          </a:p>
          <a:p>
            <a:pPr lvl="4" algn="ctr"/>
            <a:endParaRPr lang="pt-BR" sz="2800" dirty="0">
              <a:latin typeface="Comic Sans MS" pitchFamily="66" charset="0"/>
            </a:endParaRPr>
          </a:p>
          <a:p>
            <a:pPr lvl="4" algn="ctr"/>
            <a:r>
              <a:rPr lang="pt-BR" sz="2800" dirty="0">
                <a:latin typeface="Comic Sans MS" pitchFamily="66" charset="0"/>
              </a:rPr>
              <a:t> </a:t>
            </a:r>
            <a:r>
              <a:rPr lang="pt-BR" sz="3200" dirty="0">
                <a:latin typeface="Comic Sans MS" pitchFamily="66" charset="0"/>
              </a:rPr>
              <a:t>o vazamento de petróleo na plataforma da </a:t>
            </a:r>
            <a:r>
              <a:rPr lang="pt-BR" sz="3200" i="1" dirty="0" err="1">
                <a:latin typeface="Comic Sans MS" pitchFamily="66" charset="0"/>
              </a:rPr>
              <a:t>Britsh</a:t>
            </a:r>
            <a:r>
              <a:rPr lang="pt-BR" sz="3200" i="1" dirty="0">
                <a:latin typeface="Comic Sans MS" pitchFamily="66" charset="0"/>
              </a:rPr>
              <a:t> </a:t>
            </a:r>
            <a:r>
              <a:rPr lang="pt-BR" sz="3200" i="1" dirty="0" err="1">
                <a:latin typeface="Comic Sans MS" pitchFamily="66" charset="0"/>
              </a:rPr>
              <a:t>Petroleum</a:t>
            </a:r>
            <a:r>
              <a:rPr lang="pt-BR" sz="3200" dirty="0">
                <a:latin typeface="Comic Sans MS" pitchFamily="66" charset="0"/>
              </a:rPr>
              <a:t> nos EUA e a</a:t>
            </a:r>
          </a:p>
          <a:p>
            <a:pPr lvl="4" algn="ctr"/>
            <a:endParaRPr lang="pt-BR" sz="3200" dirty="0">
              <a:latin typeface="Comic Sans MS" pitchFamily="66" charset="0"/>
            </a:endParaRPr>
          </a:p>
          <a:p>
            <a:pPr lvl="4" algn="ctr"/>
            <a:r>
              <a:rPr lang="pt-BR" sz="3200" dirty="0">
                <a:latin typeface="Comic Sans MS" pitchFamily="66" charset="0"/>
              </a:rPr>
              <a:t> </a:t>
            </a:r>
            <a:r>
              <a:rPr lang="pt-BR" sz="3200" dirty="0" smtClean="0">
                <a:latin typeface="Comic Sans MS" pitchFamily="66" charset="0"/>
              </a:rPr>
              <a:t>Lama </a:t>
            </a:r>
            <a:r>
              <a:rPr lang="pt-BR" sz="3200" dirty="0">
                <a:latin typeface="Comic Sans MS" pitchFamily="66" charset="0"/>
              </a:rPr>
              <a:t>tóxica na Hungria.</a:t>
            </a:r>
            <a:endParaRPr lang="pt-BR" sz="3600" b="1" i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4" name="Picture 2" descr="tataruga-morta-golfo-m%C3%A9xico-petr%C3%B3leo-20101406-h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3975"/>
            <a:ext cx="4465638" cy="3354388"/>
          </a:xfrm>
          <a:prstGeom prst="rect">
            <a:avLst/>
          </a:prstGeom>
          <a:noFill/>
        </p:spPr>
      </p:pic>
      <p:pic>
        <p:nvPicPr>
          <p:cNvPr id="64515" name="Picture 3" descr="pelicano-vazamento-B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3449638"/>
            <a:ext cx="5076825" cy="3408362"/>
          </a:xfrm>
          <a:prstGeom prst="rect">
            <a:avLst/>
          </a:prstGeom>
          <a:noFill/>
        </p:spPr>
      </p:pic>
      <p:pic>
        <p:nvPicPr>
          <p:cNvPr id="64516" name="Picture 4" descr="ANd9GcSknUwW4Uk9heD39nQId2HUiyzAAl67-jSPbY1xYcne2A-l4Mf43Q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592513"/>
            <a:ext cx="4572000" cy="3265487"/>
          </a:xfrm>
          <a:prstGeom prst="rect">
            <a:avLst/>
          </a:prstGeom>
          <a:noFill/>
        </p:spPr>
      </p:pic>
      <p:pic>
        <p:nvPicPr>
          <p:cNvPr id="64517" name="Picture 5" descr="ANd9GcRWNXPnJQ1hvJyQyF3vFGscb5lX1hoIwwnZ6FoYWFPP99RyjrKWnw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22825" y="260350"/>
            <a:ext cx="4321175" cy="2876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8" name="Picture 2" descr="o01_23681845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42875" y="0"/>
            <a:ext cx="9429750" cy="65976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60350"/>
            <a:ext cx="8229600" cy="706438"/>
          </a:xfrm>
          <a:solidFill>
            <a:srgbClr val="800080"/>
          </a:solidFill>
        </p:spPr>
        <p:txBody>
          <a:bodyPr/>
          <a:lstStyle/>
          <a:p>
            <a:pPr algn="l"/>
            <a:r>
              <a:rPr lang="pt-BR" sz="2800" b="1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1.1 O homem e a natureza na pré-história</a:t>
            </a:r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179512" y="1412776"/>
            <a:ext cx="8964488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pt-BR" sz="2600" b="1" dirty="0">
                <a:solidFill>
                  <a:srgbClr val="002060"/>
                </a:solidFill>
                <a:latin typeface="Arial Narrow" pitchFamily="34" charset="0"/>
              </a:rPr>
              <a:t>A construção pelos seres humanos de um espaço próprio de vivência, diferente do natural, se deu à revelia e com a modificação do ambiente natural.</a:t>
            </a:r>
          </a:p>
          <a:p>
            <a:pPr algn="ctr"/>
            <a:endParaRPr lang="pt-BR" sz="2600" dirty="0">
              <a:latin typeface="Arial Narrow" pitchFamily="34" charset="0"/>
            </a:endParaRPr>
          </a:p>
          <a:p>
            <a:pPr algn="ctr"/>
            <a:r>
              <a:rPr lang="pt-BR" sz="2600" dirty="0">
                <a:latin typeface="Arial Narrow" pitchFamily="34" charset="0"/>
              </a:rPr>
              <a:t>Assim, o ser humano, para sua sobrevivência, de um modo ou de outro</a:t>
            </a:r>
            <a:r>
              <a:rPr lang="pt-BR" sz="2600" dirty="0" smtClean="0">
                <a:latin typeface="Arial Narrow" pitchFamily="34" charset="0"/>
              </a:rPr>
              <a:t>, sempre </a:t>
            </a:r>
            <a:r>
              <a:rPr lang="pt-BR" sz="2600" dirty="0">
                <a:latin typeface="Arial Narrow" pitchFamily="34" charset="0"/>
              </a:rPr>
              <a:t>modificou o ambiente natural.</a:t>
            </a:r>
          </a:p>
          <a:p>
            <a:pPr algn="ctr"/>
            <a:r>
              <a:rPr lang="pt-BR" sz="2600" dirty="0">
                <a:latin typeface="Arial Narrow" pitchFamily="34" charset="0"/>
              </a:rPr>
              <a:t>O homem passou a fazer o que todos os outros animais faziam, só que melhor.</a:t>
            </a:r>
          </a:p>
          <a:p>
            <a:pPr algn="ctr"/>
            <a:endParaRPr lang="pt-BR" sz="2600" dirty="0">
              <a:latin typeface="Arial Narrow" pitchFamily="34" charset="0"/>
            </a:endParaRPr>
          </a:p>
          <a:p>
            <a:pPr algn="ctr"/>
            <a:r>
              <a:rPr lang="pt-BR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A capacidade de intervenção humana sobre o meio ambiente ao longo dos anos foi sendo multiplicada de uma forma jamais imaginada pelo próprio homem, superando todos os seus </a:t>
            </a:r>
            <a:r>
              <a:rPr lang="pt-BR" sz="2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limites.</a:t>
            </a:r>
            <a:endParaRPr lang="pt-BR" sz="2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5940152" y="6488668"/>
            <a:ext cx="2744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#Pag. 02 </a:t>
            </a:r>
            <a:r>
              <a:rPr lang="pt-BR" dirty="0" err="1" smtClean="0"/>
              <a:t>Laraia</a:t>
            </a:r>
            <a:r>
              <a:rPr lang="pt-BR" dirty="0" smtClean="0"/>
              <a:t>, 1997, p. 39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60350"/>
            <a:ext cx="8229600" cy="706438"/>
          </a:xfrm>
          <a:solidFill>
            <a:srgbClr val="800080"/>
          </a:solidFill>
        </p:spPr>
        <p:txBody>
          <a:bodyPr/>
          <a:lstStyle/>
          <a:p>
            <a:pPr algn="l"/>
            <a:r>
              <a:rPr lang="pt-BR" sz="2800" b="1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1.1 O homem e a natureza na pré-história</a:t>
            </a:r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0" y="1164134"/>
            <a:ext cx="9144000" cy="549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pt-BR" sz="2700" dirty="0" smtClean="0"/>
              <a:t>Diferentemente dos animais, os Homem concebe sua ação previamente no seu cérebro, na forma de planejamento, e a cada ação incorporam-se novas informações que resultarão em diferentes soluções para os mesmos problemas que se apresentam</a:t>
            </a:r>
          </a:p>
          <a:p>
            <a:pPr algn="r"/>
            <a:endParaRPr lang="pt-BR" sz="2800" dirty="0" smtClean="0"/>
          </a:p>
          <a:p>
            <a:pPr algn="r"/>
            <a:r>
              <a:rPr lang="pt-BR" sz="2800" dirty="0" smtClean="0"/>
              <a:t>Atividade de transformação</a:t>
            </a:r>
          </a:p>
          <a:p>
            <a:pPr algn="r"/>
            <a:r>
              <a:rPr lang="pt-BR" sz="2800" dirty="0" smtClean="0"/>
              <a:t> da natureza – TRABALHO</a:t>
            </a:r>
          </a:p>
          <a:p>
            <a:pPr algn="r"/>
            <a:endParaRPr lang="pt-BR" sz="2800" dirty="0" smtClean="0"/>
          </a:p>
          <a:p>
            <a:pPr algn="r"/>
            <a:r>
              <a:rPr lang="pt-BR" sz="2600" dirty="0" smtClean="0"/>
              <a:t>Modificar a natureza e </a:t>
            </a:r>
          </a:p>
          <a:p>
            <a:pPr algn="r"/>
            <a:r>
              <a:rPr lang="pt-BR" sz="2600" dirty="0" smtClean="0"/>
              <a:t>adaptá-la para a satisfação</a:t>
            </a:r>
          </a:p>
          <a:p>
            <a:pPr algn="r"/>
            <a:r>
              <a:rPr lang="pt-BR" sz="2600" dirty="0" smtClean="0"/>
              <a:t> das suas necessidades.</a:t>
            </a:r>
          </a:p>
          <a:p>
            <a:endParaRPr lang="pt-BR" sz="2600" dirty="0" smtClean="0"/>
          </a:p>
        </p:txBody>
      </p:sp>
      <p:pic>
        <p:nvPicPr>
          <p:cNvPr id="4098" name="Picture 2" descr="http://1.bp.blogspot.com/-W9rMmMr-vVs/TmPShG4oVzI/AAAAAAAABbw/JkO3iR7gG0M/s1600/tudo-sobre-pre-historia300px-n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924944"/>
            <a:ext cx="3347864" cy="41936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60350"/>
            <a:ext cx="8229600" cy="706438"/>
          </a:xfrm>
          <a:solidFill>
            <a:srgbClr val="800080"/>
          </a:solidFill>
        </p:spPr>
        <p:txBody>
          <a:bodyPr/>
          <a:lstStyle/>
          <a:p>
            <a:pPr algn="l"/>
            <a:r>
              <a:rPr lang="pt-BR" sz="2800" b="1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1.1 O homem e a natureza na pré-história</a:t>
            </a:r>
          </a:p>
        </p:txBody>
      </p:sp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0" y="1196752"/>
            <a:ext cx="7488832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pt-BR" sz="2400" dirty="0" smtClean="0"/>
              <a:t>Durante milhares de anos o processo de intensificação da capacidade de intervenção humana foi se desenvolvendo de forma gradativa e cumulativa. </a:t>
            </a:r>
          </a:p>
          <a:p>
            <a:pPr algn="ctr"/>
            <a:endParaRPr lang="pt-BR" sz="2400" dirty="0" smtClean="0"/>
          </a:p>
          <a:p>
            <a:pPr algn="ctr"/>
            <a:r>
              <a:rPr lang="pt-BR" sz="2400" dirty="0" smtClean="0"/>
              <a:t>Essa multiplicação da capacidade humana de intervir no meio ambiente não afetou de maneira significativa a natureza na Pré-história...</a:t>
            </a:r>
          </a:p>
          <a:p>
            <a:pPr algn="ctr"/>
            <a:endParaRPr lang="pt-BR" sz="2400" dirty="0" smtClean="0"/>
          </a:p>
          <a:p>
            <a:pPr algn="ctr"/>
            <a:endParaRPr lang="pt-BR" sz="2400" dirty="0" smtClean="0"/>
          </a:p>
          <a:p>
            <a:pPr algn="ctr"/>
            <a:endParaRPr lang="pt-BR" sz="2400" dirty="0" smtClean="0"/>
          </a:p>
          <a:p>
            <a:r>
              <a:rPr lang="pt-BR" sz="2000" dirty="0" smtClean="0"/>
              <a:t>Porém estas modificações</a:t>
            </a:r>
          </a:p>
          <a:p>
            <a:r>
              <a:rPr lang="pt-BR" sz="2000" dirty="0" smtClean="0"/>
              <a:t> não foram significativas comparadas</a:t>
            </a:r>
          </a:p>
          <a:p>
            <a:r>
              <a:rPr lang="pt-BR" sz="2000" dirty="0" smtClean="0"/>
              <a:t>aos dias atuais...</a:t>
            </a:r>
          </a:p>
          <a:p>
            <a:pPr algn="ctr"/>
            <a:endParaRPr lang="pt-BR" sz="2400" dirty="0" smtClean="0"/>
          </a:p>
          <a:p>
            <a:pPr algn="ctr"/>
            <a:endParaRPr lang="pt-BR" sz="2400" dirty="0"/>
          </a:p>
        </p:txBody>
      </p:sp>
      <p:pic>
        <p:nvPicPr>
          <p:cNvPr id="3074" name="Picture 2" descr="http://t0.gstatic.com/images?q=tbn:ANd9GcQTF_f1Y96f6OnDAjS_os7wNMTxj2S04Pa0UVkxUflbmpTP4xGP2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428" y="3617640"/>
            <a:ext cx="3643572" cy="32403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pt-BR" sz="2800"/>
              <a:t>1.1 O homem e a natureza na pré-história</a:t>
            </a:r>
          </a:p>
        </p:txBody>
      </p:sp>
      <p:sp>
        <p:nvSpPr>
          <p:cNvPr id="56323" name="Text Box 3"/>
          <p:cNvSpPr txBox="1">
            <a:spLocks noChangeArrowheads="1"/>
          </p:cNvSpPr>
          <p:nvPr/>
        </p:nvSpPr>
        <p:spPr bwMode="auto">
          <a:xfrm>
            <a:off x="251520" y="1164134"/>
            <a:ext cx="8156575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pt-BR" sz="2800" b="1" dirty="0" smtClean="0">
                <a:latin typeface="Garamond" pitchFamily="18" charset="0"/>
              </a:rPr>
              <a:t>Durante muito tempo as sociedades humanas viviam em constante movimento - nômades. </a:t>
            </a:r>
          </a:p>
          <a:p>
            <a:pPr algn="ctr"/>
            <a:endParaRPr lang="pt-BR" sz="2800" b="1" dirty="0" smtClean="0">
              <a:latin typeface="Garamond" pitchFamily="18" charset="0"/>
            </a:endParaRPr>
          </a:p>
          <a:p>
            <a:pPr algn="ctr"/>
            <a:r>
              <a:rPr lang="pt-BR" sz="2800" b="1" dirty="0" smtClean="0">
                <a:latin typeface="Garamond" pitchFamily="18" charset="0"/>
              </a:rPr>
              <a:t>Com a </a:t>
            </a:r>
            <a:r>
              <a:rPr lang="pt-BR" sz="2800" b="1" dirty="0">
                <a:latin typeface="Garamond" pitchFamily="18" charset="0"/>
              </a:rPr>
              <a:t>domesticação dos animais e o domínio da técnica de plantio provocaram uma revolução na história da </a:t>
            </a:r>
            <a:r>
              <a:rPr lang="pt-BR" sz="2800" b="1" dirty="0" smtClean="0">
                <a:latin typeface="Garamond" pitchFamily="18" charset="0"/>
              </a:rPr>
              <a:t>humanidade</a:t>
            </a:r>
          </a:p>
          <a:p>
            <a:pPr algn="ctr"/>
            <a:r>
              <a:rPr lang="pt-BR" sz="2800" b="1" dirty="0" smtClean="0">
                <a:latin typeface="Garamond" pitchFamily="18" charset="0"/>
              </a:rPr>
              <a:t> </a:t>
            </a:r>
            <a:r>
              <a:rPr lang="pt-BR" sz="2800" b="1" dirty="0">
                <a:latin typeface="Garamond" pitchFamily="18" charset="0"/>
              </a:rPr>
              <a:t>(REVOLUÇÃO AGRÍCOLA</a:t>
            </a:r>
            <a:r>
              <a:rPr lang="pt-BR" sz="2800" b="1" dirty="0" smtClean="0">
                <a:latin typeface="Garamond" pitchFamily="18" charset="0"/>
              </a:rPr>
              <a:t>), o que permitia a fixação das pessoas e surgimento </a:t>
            </a:r>
            <a:r>
              <a:rPr lang="pt-BR" sz="2800" b="1" dirty="0">
                <a:latin typeface="Garamond" pitchFamily="18" charset="0"/>
              </a:rPr>
              <a:t>das primeiras vilas e cidades.</a:t>
            </a:r>
          </a:p>
          <a:p>
            <a:pPr algn="ctr"/>
            <a:endParaRPr lang="pt-BR" sz="2800" b="1" dirty="0">
              <a:latin typeface="Garamond" pitchFamily="18" charset="0"/>
            </a:endParaRPr>
          </a:p>
          <a:p>
            <a:r>
              <a:rPr lang="pt-BR" sz="2800" b="1" dirty="0">
                <a:latin typeface="Garamond" pitchFamily="18" charset="0"/>
              </a:rPr>
              <a:t>Atendimento das necessidades, </a:t>
            </a:r>
            <a:endParaRPr lang="pt-BR" sz="2800" b="1" dirty="0" smtClean="0">
              <a:latin typeface="Garamond" pitchFamily="18" charset="0"/>
            </a:endParaRPr>
          </a:p>
          <a:p>
            <a:r>
              <a:rPr lang="pt-BR" sz="2800" b="1" dirty="0" smtClean="0">
                <a:latin typeface="Garamond" pitchFamily="18" charset="0"/>
              </a:rPr>
              <a:t>melhoria </a:t>
            </a:r>
            <a:r>
              <a:rPr lang="pt-BR" sz="2800" b="1" dirty="0">
                <a:latin typeface="Garamond" pitchFamily="18" charset="0"/>
              </a:rPr>
              <a:t>da qualidade de vida.</a:t>
            </a:r>
          </a:p>
          <a:p>
            <a:pPr algn="ctr"/>
            <a:endParaRPr lang="pt-BR" sz="2800" b="1" dirty="0">
              <a:latin typeface="Garamond" pitchFamily="18" charset="0"/>
            </a:endParaRPr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0" y="260350"/>
            <a:ext cx="8229600" cy="706438"/>
          </a:xfrm>
          <a:prstGeom prst="rect">
            <a:avLst/>
          </a:prstGeom>
          <a:solidFill>
            <a:srgbClr val="80008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pt-BR" sz="2800" b="1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1.1 O homem e a natureza na pré-história</a:t>
            </a:r>
          </a:p>
        </p:txBody>
      </p:sp>
      <p:pic>
        <p:nvPicPr>
          <p:cNvPr id="32772" name="Picture 4" descr="http://www.jornallivre.com.br/images_enviadas/informacoes-sobre-a-revolucao-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4725144"/>
            <a:ext cx="3434258" cy="21328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706437"/>
          </a:xfrm>
          <a:solidFill>
            <a:srgbClr val="333333"/>
          </a:solidFill>
        </p:spPr>
        <p:txBody>
          <a:bodyPr/>
          <a:lstStyle/>
          <a:p>
            <a:r>
              <a:rPr lang="pt-BR" sz="2200" b="1" dirty="0">
                <a:solidFill>
                  <a:srgbClr val="FFFF99"/>
                </a:solidFill>
              </a:rPr>
              <a:t>1.2 A criação do ambiente cultural: </a:t>
            </a:r>
            <a:r>
              <a:rPr lang="pt-BR" sz="3200" b="1" dirty="0">
                <a:solidFill>
                  <a:srgbClr val="FFFF99"/>
                </a:solidFill>
              </a:rPr>
              <a:t>o processo de </a:t>
            </a:r>
            <a:r>
              <a:rPr lang="pt-BR" sz="3200" b="1" dirty="0" smtClean="0">
                <a:solidFill>
                  <a:srgbClr val="FFFF99"/>
                </a:solidFill>
              </a:rPr>
              <a:t>urbanização</a:t>
            </a:r>
            <a:endParaRPr lang="pt-BR" sz="2200" b="1" dirty="0">
              <a:solidFill>
                <a:srgbClr val="FFFF99"/>
              </a:solidFill>
            </a:endParaRPr>
          </a:p>
        </p:txBody>
      </p:sp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539750" y="1700213"/>
            <a:ext cx="8156575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pt-BR" sz="2400" b="1" dirty="0">
                <a:latin typeface="Comic Sans MS" pitchFamily="66" charset="0"/>
              </a:rPr>
              <a:t>Quanto maiores as aglomerações humanas, mais destrutivas eram do ponto de vista ambiental.</a:t>
            </a:r>
          </a:p>
          <a:p>
            <a:pPr algn="ctr"/>
            <a:endParaRPr lang="pt-BR" sz="2400" b="1" dirty="0">
              <a:latin typeface="Comic Sans MS" pitchFamily="66" charset="0"/>
            </a:endParaRPr>
          </a:p>
          <a:p>
            <a:pPr algn="ctr"/>
            <a:r>
              <a:rPr lang="pt-BR" sz="2400" b="1" dirty="0">
                <a:latin typeface="Comic Sans MS" pitchFamily="66" charset="0"/>
              </a:rPr>
              <a:t>Inicio de extinções de espécies animais.</a:t>
            </a:r>
          </a:p>
          <a:p>
            <a:pPr algn="ctr"/>
            <a:endParaRPr lang="pt-BR" sz="2400" b="1" dirty="0">
              <a:latin typeface="Comic Sans MS" pitchFamily="66" charset="0"/>
            </a:endParaRPr>
          </a:p>
          <a:p>
            <a:pPr algn="ctr"/>
            <a:r>
              <a:rPr lang="pt-BR" sz="2400" b="1" dirty="0">
                <a:latin typeface="Comic Sans MS" pitchFamily="66" charset="0"/>
              </a:rPr>
              <a:t>Concentrações urbanas = Destruição do ambiente natural</a:t>
            </a:r>
            <a:r>
              <a:rPr lang="pt-BR" sz="2400" b="1" dirty="0" smtClean="0">
                <a:latin typeface="Comic Sans MS" pitchFamily="66" charset="0"/>
              </a:rPr>
              <a:t>. </a:t>
            </a:r>
            <a:r>
              <a:rPr lang="pt-BR" sz="1400" dirty="0" smtClean="0">
                <a:latin typeface="Comic Sans MS" pitchFamily="66" charset="0"/>
              </a:rPr>
              <a:t>Jardins Babilônia, Civilização Maia, etc...</a:t>
            </a:r>
            <a:endParaRPr lang="pt-BR" sz="1200" dirty="0">
              <a:latin typeface="Comic Sans MS" pitchFamily="66" charset="0"/>
            </a:endParaRPr>
          </a:p>
          <a:p>
            <a:pPr algn="ctr"/>
            <a:endParaRPr lang="pt-BR" sz="2400" b="1" dirty="0">
              <a:latin typeface="Comic Sans MS" pitchFamily="66" charset="0"/>
            </a:endParaRPr>
          </a:p>
          <a:p>
            <a:pPr algn="ctr"/>
            <a:r>
              <a:rPr lang="pt-BR" sz="2400" b="1" dirty="0">
                <a:latin typeface="Comic Sans MS" pitchFamily="66" charset="0"/>
              </a:rPr>
              <a:t>Grandes epidemias trazidas por animais que passaram a viver no ambiente humano.</a:t>
            </a:r>
          </a:p>
          <a:p>
            <a:pPr algn="ctr"/>
            <a:endParaRPr lang="pt-BR" sz="24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60350"/>
            <a:ext cx="8229600" cy="706438"/>
          </a:xfrm>
          <a:solidFill>
            <a:srgbClr val="003300"/>
          </a:solidFill>
        </p:spPr>
        <p:txBody>
          <a:bodyPr/>
          <a:lstStyle/>
          <a:p>
            <a:pPr algn="l"/>
            <a:r>
              <a:rPr lang="pt-BR" sz="2800" b="1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1.3. Industrialização e meio ambiente</a:t>
            </a:r>
          </a:p>
        </p:txBody>
      </p:sp>
      <p:sp>
        <p:nvSpPr>
          <p:cNvPr id="58371" name="Text Box 3"/>
          <p:cNvSpPr txBox="1">
            <a:spLocks noChangeArrowheads="1"/>
          </p:cNvSpPr>
          <p:nvPr/>
        </p:nvSpPr>
        <p:spPr bwMode="auto">
          <a:xfrm>
            <a:off x="250825" y="1412875"/>
            <a:ext cx="8713788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pt-BR" sz="2800" b="1" dirty="0">
                <a:solidFill>
                  <a:srgbClr val="FF0000"/>
                </a:solidFill>
                <a:latin typeface="Comic Sans MS" pitchFamily="66" charset="0"/>
              </a:rPr>
              <a:t>Revolução </a:t>
            </a:r>
            <a:r>
              <a:rPr lang="pt-BR" sz="2800" b="1" dirty="0" smtClean="0">
                <a:solidFill>
                  <a:srgbClr val="FF0000"/>
                </a:solidFill>
                <a:latin typeface="Comic Sans MS" pitchFamily="66" charset="0"/>
              </a:rPr>
              <a:t>Industrial = grande transformação na capacidade produtiva humana (</a:t>
            </a:r>
            <a:r>
              <a:rPr lang="pt-BR" sz="2800" b="1" dirty="0" err="1" smtClean="0">
                <a:solidFill>
                  <a:srgbClr val="FF0000"/>
                </a:solidFill>
                <a:latin typeface="Comic Sans MS" pitchFamily="66" charset="0"/>
              </a:rPr>
              <a:t>séc</a:t>
            </a:r>
            <a:r>
              <a:rPr lang="pt-BR" sz="2800" b="1" dirty="0" smtClean="0">
                <a:solidFill>
                  <a:srgbClr val="FF0000"/>
                </a:solidFill>
                <a:latin typeface="Comic Sans MS" pitchFamily="66" charset="0"/>
              </a:rPr>
              <a:t> XVIII)</a:t>
            </a:r>
          </a:p>
          <a:p>
            <a:pPr algn="ctr"/>
            <a:endParaRPr lang="pt-BR" sz="2400" dirty="0">
              <a:latin typeface="Comic Sans MS" pitchFamily="66" charset="0"/>
            </a:endParaRPr>
          </a:p>
          <a:p>
            <a:pPr algn="ctr"/>
            <a:r>
              <a:rPr lang="pt-BR" sz="2000" dirty="0">
                <a:latin typeface="Comic Sans MS" pitchFamily="66" charset="0"/>
              </a:rPr>
              <a:t>Dominou o cenário durante os séculos XIX e XX,  provocando profundas alterações no meio ambiente natural.</a:t>
            </a:r>
          </a:p>
          <a:p>
            <a:pPr algn="ctr"/>
            <a:endParaRPr lang="pt-BR" sz="2000" dirty="0">
              <a:latin typeface="Comic Sans MS" pitchFamily="66" charset="0"/>
            </a:endParaRPr>
          </a:p>
          <a:p>
            <a:pPr algn="ctr"/>
            <a:r>
              <a:rPr lang="pt-BR" sz="2000" dirty="0">
                <a:latin typeface="Comic Sans MS" pitchFamily="66" charset="0"/>
              </a:rPr>
              <a:t>Promoveu o crescimento econômico </a:t>
            </a:r>
            <a:r>
              <a:rPr lang="pt-BR" sz="2000" dirty="0" smtClean="0">
                <a:latin typeface="Comic Sans MS" pitchFamily="66" charset="0"/>
              </a:rPr>
              <a:t>desordenado </a:t>
            </a:r>
            <a:r>
              <a:rPr lang="pt-BR" sz="2000" dirty="0">
                <a:latin typeface="Comic Sans MS" pitchFamily="66" charset="0"/>
              </a:rPr>
              <a:t>acompanhado de um processo em que se utilizavam grandes quantidades de energia e de recursos naturais, que acabaram por configurar um quadro de degradação contínua do meio ambiente.</a:t>
            </a:r>
          </a:p>
          <a:p>
            <a:pPr algn="ctr"/>
            <a:endParaRPr lang="pt-BR" sz="2000" dirty="0">
              <a:latin typeface="Comic Sans MS" pitchFamily="66" charset="0"/>
            </a:endParaRPr>
          </a:p>
          <a:p>
            <a:r>
              <a:rPr lang="pt-BR" sz="2000" b="1" u="sng" dirty="0">
                <a:latin typeface="Comic Sans MS" pitchFamily="66" charset="0"/>
              </a:rPr>
              <a:t>Problemas ambientais oriundos da industrialização:</a:t>
            </a:r>
          </a:p>
          <a:p>
            <a:pPr lvl="4">
              <a:buFontTx/>
              <a:buChar char="-"/>
            </a:pPr>
            <a:r>
              <a:rPr lang="pt-BR" dirty="0">
                <a:latin typeface="Comic Sans MS" pitchFamily="66" charset="0"/>
              </a:rPr>
              <a:t>Consumo excessivo de recursos naturais (renováveis e não renováveis)</a:t>
            </a:r>
          </a:p>
          <a:p>
            <a:pPr lvl="4">
              <a:buFontTx/>
              <a:buChar char="-"/>
            </a:pPr>
            <a:r>
              <a:rPr lang="pt-BR" dirty="0">
                <a:latin typeface="Comic Sans MS" pitchFamily="66" charset="0"/>
              </a:rPr>
              <a:t>Contaminação do ar, do solo, das águas</a:t>
            </a:r>
          </a:p>
          <a:p>
            <a:pPr lvl="4">
              <a:buFontTx/>
              <a:buChar char="-"/>
            </a:pPr>
            <a:r>
              <a:rPr lang="pt-BR" dirty="0">
                <a:latin typeface="Comic Sans MS" pitchFamily="66" charset="0"/>
              </a:rPr>
              <a:t>Desflorestamento,</a:t>
            </a:r>
          </a:p>
          <a:p>
            <a:pPr lvl="4">
              <a:buFontTx/>
              <a:buChar char="-"/>
            </a:pPr>
            <a:r>
              <a:rPr lang="pt-BR" dirty="0">
                <a:latin typeface="Comic Sans MS" pitchFamily="66" charset="0"/>
              </a:rPr>
              <a:t>Etc.</a:t>
            </a:r>
          </a:p>
          <a:p>
            <a:pPr algn="ctr"/>
            <a:endParaRPr lang="pt-BR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8229600" cy="706437"/>
          </a:xfrm>
        </p:spPr>
        <p:txBody>
          <a:bodyPr/>
          <a:lstStyle/>
          <a:p>
            <a:pPr algn="l"/>
            <a:r>
              <a:rPr lang="pt-BR" sz="2800"/>
              <a:t>1.3. Industrialização e meio ambiente</a:t>
            </a:r>
          </a:p>
        </p:txBody>
      </p:sp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-1332656" y="1340768"/>
            <a:ext cx="9505056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4"/>
            <a:r>
              <a:rPr lang="pt-BR" sz="2000" dirty="0"/>
              <a:t>URBANIZAÇÃO um dos mais importantes subprodutos da Revolução Industrial.</a:t>
            </a:r>
          </a:p>
          <a:p>
            <a:pPr lvl="4"/>
            <a:endParaRPr lang="pt-BR" sz="2000" dirty="0"/>
          </a:p>
          <a:p>
            <a:pPr lvl="4"/>
            <a:endParaRPr lang="pt-BR" sz="2000" dirty="0"/>
          </a:p>
          <a:p>
            <a:pPr>
              <a:spcBef>
                <a:spcPct val="50000"/>
              </a:spcBef>
            </a:pPr>
            <a:endParaRPr lang="pt-BR" sz="2000" dirty="0"/>
          </a:p>
        </p:txBody>
      </p:sp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2195513" y="2060575"/>
            <a:ext cx="6462712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4"/>
            <a:r>
              <a:rPr lang="pt-BR" sz="1600" dirty="0"/>
              <a:t>“Por volta de 1850, havia mais cidadãos britânicos morando em cidades do que no campo, e quase um terço da população total vivia em cidades com mais de 50.000 habitantes. Essas cidades eram cobertas de fumaça e impregnadas de imundície, e os serviços públicos básicos – abastecimento de água, esgotos sanitários, espaços abertos, etc. – não acompanhavam a migração maciça de pessoas, </a:t>
            </a:r>
            <a:r>
              <a:rPr lang="pt-BR" sz="1600" i="1" dirty="0"/>
              <a:t>produzindo assim, sobretudo depois de 1830, epidemias de cólera, febre </a:t>
            </a:r>
            <a:r>
              <a:rPr lang="pt-BR" sz="1600" i="1" dirty="0" err="1"/>
              <a:t>tifóide</a:t>
            </a:r>
            <a:r>
              <a:rPr lang="pt-BR" sz="1600" i="1" dirty="0"/>
              <a:t> e o pagamento assustador de tributo constante aos dois grandes grupos de assassinos urbanos do século XIX – a poluição do ar e das águas, ou doenças respiratórias e intestinais</a:t>
            </a:r>
            <a:r>
              <a:rPr lang="pt-BR" sz="1600" dirty="0"/>
              <a:t>.”  DIAS, 2011, p. 6</a:t>
            </a:r>
          </a:p>
        </p:txBody>
      </p:sp>
      <p:sp>
        <p:nvSpPr>
          <p:cNvPr id="59397" name="Rectangle 5"/>
          <p:cNvSpPr>
            <a:spLocks noChangeArrowheads="1"/>
          </p:cNvSpPr>
          <p:nvPr/>
        </p:nvSpPr>
        <p:spPr bwMode="auto">
          <a:xfrm>
            <a:off x="358775" y="5876925"/>
            <a:ext cx="878522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4"/>
            <a:r>
              <a:rPr lang="pt-BR" sz="2000" b="1" i="1">
                <a:latin typeface="Times New Roman" pitchFamily="18" charset="0"/>
              </a:rPr>
              <a:t>Uma em cada duas crianças nascidas nas cidades morriam antes de completar dois anos...</a:t>
            </a:r>
          </a:p>
          <a:p>
            <a:pPr lvl="4"/>
            <a:endParaRPr lang="pt-BR" sz="2000" b="1" i="1">
              <a:latin typeface="Times New Roman" pitchFamily="18" charset="0"/>
            </a:endParaRPr>
          </a:p>
        </p:txBody>
      </p:sp>
      <p:sp>
        <p:nvSpPr>
          <p:cNvPr id="59398" name="Rectangle 6"/>
          <p:cNvSpPr>
            <a:spLocks noChangeArrowheads="1"/>
          </p:cNvSpPr>
          <p:nvPr/>
        </p:nvSpPr>
        <p:spPr bwMode="auto">
          <a:xfrm>
            <a:off x="0" y="260648"/>
            <a:ext cx="8229600" cy="706438"/>
          </a:xfrm>
          <a:prstGeom prst="rect">
            <a:avLst/>
          </a:prstGeom>
          <a:solidFill>
            <a:srgbClr val="00330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pt-BR" sz="2800" b="1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1.3. Industrialização e meio ambiente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algn="l"/>
            <a:r>
              <a:rPr lang="pt-BR" sz="2800"/>
              <a:t>1.3. Industrialização e meio ambiente</a:t>
            </a:r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827088" y="1628775"/>
            <a:ext cx="8316912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4"/>
            <a:r>
              <a:rPr lang="pt-BR" sz="2000" dirty="0"/>
              <a:t>Inglês </a:t>
            </a:r>
            <a:r>
              <a:rPr lang="pt-BR" sz="2000" b="1" dirty="0"/>
              <a:t>Thomas Robert </a:t>
            </a:r>
            <a:r>
              <a:rPr lang="pt-BR" sz="2000" b="1" dirty="0" err="1"/>
              <a:t>Malthus</a:t>
            </a:r>
            <a:r>
              <a:rPr lang="pt-BR" sz="2000" dirty="0"/>
              <a:t>  publicou o </a:t>
            </a:r>
            <a:r>
              <a:rPr lang="pt-BR" sz="2000" i="1" dirty="0"/>
              <a:t>Ensaio sobre a população: como afeta o futuro progresso da humanidade (1978)</a:t>
            </a:r>
          </a:p>
          <a:p>
            <a:pPr lvl="4"/>
            <a:endParaRPr lang="pt-BR" sz="2000" i="1" dirty="0"/>
          </a:p>
          <a:p>
            <a:pPr lvl="4"/>
            <a:r>
              <a:rPr lang="pt-BR" sz="2000" b="1" i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Sistematizava um conjunto de preocupações sobre os problemas decorrentes do aumento populacional e para a possibilidade de esgotamento dos recursos naturais e seus reflexos no crescimento econômico.</a:t>
            </a:r>
          </a:p>
          <a:p>
            <a:pPr lvl="4"/>
            <a:endParaRPr lang="pt-BR" sz="2000" i="1" dirty="0"/>
          </a:p>
          <a:p>
            <a:pPr lvl="4"/>
            <a:r>
              <a:rPr lang="pt-BR" sz="2000" i="1" dirty="0"/>
              <a:t>Destaque: </a:t>
            </a:r>
            <a:r>
              <a:rPr lang="pt-BR" sz="2800" b="1" i="1" u="sng" dirty="0"/>
              <a:t>crescimento populacional.</a:t>
            </a:r>
            <a:endParaRPr lang="pt-BR" sz="2000" b="1" i="1" u="sng" dirty="0"/>
          </a:p>
          <a:p>
            <a:pPr lvl="4"/>
            <a:endParaRPr lang="pt-BR" sz="2000" b="1" i="1" dirty="0"/>
          </a:p>
          <a:p>
            <a:pPr lvl="4"/>
            <a:r>
              <a:rPr lang="pt-BR" sz="2000" i="1" dirty="0"/>
              <a:t>		“ o poder da população é infinitamente maior que o da Terra para produzir a subsistência do homem.” </a:t>
            </a:r>
          </a:p>
        </p:txBody>
      </p:sp>
      <p:sp>
        <p:nvSpPr>
          <p:cNvPr id="60420" name="Rectangle 4"/>
          <p:cNvSpPr>
            <a:spLocks noChangeArrowheads="1"/>
          </p:cNvSpPr>
          <p:nvPr/>
        </p:nvSpPr>
        <p:spPr bwMode="auto">
          <a:xfrm>
            <a:off x="250825" y="260350"/>
            <a:ext cx="8229600" cy="706438"/>
          </a:xfrm>
          <a:prstGeom prst="rect">
            <a:avLst/>
          </a:prstGeom>
          <a:solidFill>
            <a:srgbClr val="00330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pt-BR" sz="2800" b="1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1.3. Industrialização e meio ambiente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966</TotalTime>
  <Words>1036</Words>
  <Application>Microsoft Office PowerPoint</Application>
  <PresentationFormat>Apresentação na tela (4:3)</PresentationFormat>
  <Paragraphs>96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3" baseType="lpstr">
      <vt:lpstr>Arial</vt:lpstr>
      <vt:lpstr>Arial Narrow</vt:lpstr>
      <vt:lpstr>Calibri</vt:lpstr>
      <vt:lpstr>Comic Sans MS</vt:lpstr>
      <vt:lpstr>Constantia</vt:lpstr>
      <vt:lpstr>Garamond</vt:lpstr>
      <vt:lpstr>Times New Roman</vt:lpstr>
      <vt:lpstr>Tema do Office</vt:lpstr>
      <vt:lpstr>1.Evolução Histórica da Questão Ambiental</vt:lpstr>
      <vt:lpstr>1.1 O homem e a natureza na pré-história</vt:lpstr>
      <vt:lpstr>1.1 O homem e a natureza na pré-história</vt:lpstr>
      <vt:lpstr>1.1 O homem e a natureza na pré-história</vt:lpstr>
      <vt:lpstr>1.1 O homem e a natureza na pré-história</vt:lpstr>
      <vt:lpstr>1.2 A criação do ambiente cultural: o processo de urbanização</vt:lpstr>
      <vt:lpstr>1.3. Industrialização e meio ambiente</vt:lpstr>
      <vt:lpstr>1.3. Industrialização e meio ambiente</vt:lpstr>
      <vt:lpstr>1.3. Industrialização e meio ambiente</vt:lpstr>
      <vt:lpstr>1.3. Industrialização e meio ambiente</vt:lpstr>
      <vt:lpstr>1.3. Industrialização e meio ambiente</vt:lpstr>
      <vt:lpstr>1.4 A contaminação industrial</vt:lpstr>
      <vt:lpstr>Principais acidentes ambientais no século XX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GESTAO AMBIENTAL</dc:title>
  <dc:creator>Windows 7</dc:creator>
  <cp:lastModifiedBy>Carina</cp:lastModifiedBy>
  <cp:revision>91</cp:revision>
  <dcterms:created xsi:type="dcterms:W3CDTF">2013-01-24T14:19:39Z</dcterms:created>
  <dcterms:modified xsi:type="dcterms:W3CDTF">2016-04-11T20:55:54Z</dcterms:modified>
</cp:coreProperties>
</file>