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1" r:id="rId2"/>
    <p:sldId id="329" r:id="rId3"/>
    <p:sldId id="263" r:id="rId4"/>
    <p:sldId id="264" r:id="rId5"/>
    <p:sldId id="265" r:id="rId6"/>
    <p:sldId id="266" r:id="rId7"/>
    <p:sldId id="268" r:id="rId8"/>
    <p:sldId id="270" r:id="rId9"/>
    <p:sldId id="275" r:id="rId10"/>
    <p:sldId id="285" r:id="rId11"/>
    <p:sldId id="286" r:id="rId12"/>
    <p:sldId id="287" r:id="rId13"/>
    <p:sldId id="288" r:id="rId14"/>
    <p:sldId id="290" r:id="rId15"/>
    <p:sldId id="330" r:id="rId16"/>
    <p:sldId id="278" r:id="rId17"/>
    <p:sldId id="279" r:id="rId18"/>
    <p:sldId id="292" r:id="rId19"/>
    <p:sldId id="294" r:id="rId20"/>
    <p:sldId id="291" r:id="rId21"/>
    <p:sldId id="293" r:id="rId22"/>
    <p:sldId id="298" r:id="rId23"/>
    <p:sldId id="299" r:id="rId24"/>
    <p:sldId id="297" r:id="rId25"/>
    <p:sldId id="281" r:id="rId26"/>
    <p:sldId id="282" r:id="rId27"/>
    <p:sldId id="315" r:id="rId28"/>
    <p:sldId id="316" r:id="rId29"/>
    <p:sldId id="317" r:id="rId30"/>
    <p:sldId id="318" r:id="rId31"/>
    <p:sldId id="319" r:id="rId32"/>
    <p:sldId id="320" r:id="rId33"/>
    <p:sldId id="321" r:id="rId34"/>
    <p:sldId id="322" r:id="rId35"/>
    <p:sldId id="323" r:id="rId36"/>
    <p:sldId id="328" r:id="rId37"/>
    <p:sldId id="324" r:id="rId38"/>
    <p:sldId id="325" r:id="rId39"/>
    <p:sldId id="326" r:id="rId40"/>
    <p:sldId id="327" r:id="rId41"/>
    <p:sldId id="301" r:id="rId42"/>
    <p:sldId id="302" r:id="rId43"/>
    <p:sldId id="303" r:id="rId44"/>
    <p:sldId id="304" r:id="rId45"/>
    <p:sldId id="305" r:id="rId46"/>
    <p:sldId id="306" r:id="rId47"/>
    <p:sldId id="314" r:id="rId48"/>
    <p:sldId id="308" r:id="rId49"/>
    <p:sldId id="309" r:id="rId50"/>
    <p:sldId id="310" r:id="rId51"/>
    <p:sldId id="311" r:id="rId52"/>
    <p:sldId id="313" r:id="rId53"/>
    <p:sldId id="271" r:id="rId54"/>
    <p:sldId id="272" r:id="rId55"/>
    <p:sldId id="273" r:id="rId56"/>
    <p:sldId id="274" r:id="rId57"/>
    <p:sldId id="277"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50607-CC26-4203-9B41-0CF94E8AA5F5}" type="datetimeFigureOut">
              <a:rPr lang="pt-BR" smtClean="0"/>
              <a:t>20/10/2014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5167E-FFDA-4433-A6A0-B1294FC6A24F}" type="slidenum">
              <a:rPr lang="pt-BR" smtClean="0"/>
              <a:t>‹nº›</a:t>
            </a:fld>
            <a:endParaRPr lang="pt-BR"/>
          </a:p>
        </p:txBody>
      </p:sp>
    </p:spTree>
    <p:extLst>
      <p:ext uri="{BB962C8B-B14F-4D97-AF65-F5344CB8AC3E}">
        <p14:creationId xmlns:p14="http://schemas.microsoft.com/office/powerpoint/2010/main" val="15651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FA1BAB-9268-471E-B0C6-5C06191700FB}" type="slidenum">
              <a:rPr lang="it-IT" smtClean="0"/>
              <a:pPr/>
              <a:t>12</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196351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326296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204905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5860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148799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5F56AF2-9932-4C72-B5DF-355625CA633A}"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298324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5F56AF2-9932-4C72-B5DF-355625CA633A}" type="datetimeFigureOut">
              <a:rPr lang="pt-BR" smtClean="0"/>
              <a:t>20/10/2014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69832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5F56AF2-9932-4C72-B5DF-355625CA633A}" type="datetimeFigureOut">
              <a:rPr lang="pt-BR" smtClean="0"/>
              <a:t>20/10/2014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344130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5F56AF2-9932-4C72-B5DF-355625CA633A}" type="datetimeFigureOut">
              <a:rPr lang="pt-BR" smtClean="0"/>
              <a:t>20/10/2014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362299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5F56AF2-9932-4C72-B5DF-355625CA633A}"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226203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5F56AF2-9932-4C72-B5DF-355625CA633A}" type="datetimeFigureOut">
              <a:rPr lang="pt-BR" smtClean="0"/>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E2E856A-4A34-4585-989D-D9CC8B7E6D4B}" type="slidenum">
              <a:rPr lang="pt-BR" smtClean="0"/>
              <a:t>‹nº›</a:t>
            </a:fld>
            <a:endParaRPr lang="pt-BR"/>
          </a:p>
        </p:txBody>
      </p:sp>
    </p:spTree>
    <p:extLst>
      <p:ext uri="{BB962C8B-B14F-4D97-AF65-F5344CB8AC3E}">
        <p14:creationId xmlns:p14="http://schemas.microsoft.com/office/powerpoint/2010/main" val="33675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56AF2-9932-4C72-B5DF-355625CA633A}" type="datetimeFigureOut">
              <a:rPr lang="pt-BR" smtClean="0"/>
              <a:t>20/10/2014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E856A-4A34-4585-989D-D9CC8B7E6D4B}" type="slidenum">
              <a:rPr lang="pt-BR" smtClean="0"/>
              <a:t>‹nº›</a:t>
            </a:fld>
            <a:endParaRPr lang="pt-BR"/>
          </a:p>
        </p:txBody>
      </p:sp>
    </p:spTree>
    <p:extLst>
      <p:ext uri="{BB962C8B-B14F-4D97-AF65-F5344CB8AC3E}">
        <p14:creationId xmlns:p14="http://schemas.microsoft.com/office/powerpoint/2010/main" val="89976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Resumo Aula I, II, III</a:t>
            </a:r>
          </a:p>
          <a:p>
            <a:r>
              <a:rPr lang="pt-BR" dirty="0" smtClean="0"/>
              <a:t>Teoria (conceito e definição de teoria)</a:t>
            </a:r>
          </a:p>
          <a:p>
            <a:r>
              <a:rPr lang="pt-BR" dirty="0" smtClean="0"/>
              <a:t>A teoria da falsificação</a:t>
            </a:r>
          </a:p>
          <a:p>
            <a:r>
              <a:rPr lang="pt-BR" dirty="0" smtClean="0"/>
              <a:t>Exercícios</a:t>
            </a:r>
          </a:p>
          <a:p>
            <a:endParaRPr lang="pt-BR" dirty="0" smtClean="0"/>
          </a:p>
          <a:p>
            <a:endParaRPr lang="pt-BR" dirty="0" smtClean="0"/>
          </a:p>
          <a:p>
            <a:endParaRPr lang="pt-BR" dirty="0"/>
          </a:p>
        </p:txBody>
      </p:sp>
    </p:spTree>
    <p:extLst>
      <p:ext uri="{BB962C8B-B14F-4D97-AF65-F5344CB8AC3E}">
        <p14:creationId xmlns:p14="http://schemas.microsoft.com/office/powerpoint/2010/main" val="148266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robertnielsen21.files.wordpress.com/2012/08/work_supply_demand_1.gif"/>
          <p:cNvPicPr>
            <a:picLocks noChangeAspect="1" noChangeArrowheads="1"/>
          </p:cNvPicPr>
          <p:nvPr/>
        </p:nvPicPr>
        <p:blipFill>
          <a:blip r:embed="rId2" cstate="print"/>
          <a:srcRect/>
          <a:stretch>
            <a:fillRect/>
          </a:stretch>
        </p:blipFill>
        <p:spPr bwMode="auto">
          <a:xfrm>
            <a:off x="395536" y="1700808"/>
            <a:ext cx="5895234" cy="4587565"/>
          </a:xfrm>
          <a:prstGeom prst="rect">
            <a:avLst/>
          </a:prstGeom>
          <a:noFill/>
        </p:spPr>
      </p:pic>
      <p:sp>
        <p:nvSpPr>
          <p:cNvPr id="5" name="Título 1"/>
          <p:cNvSpPr>
            <a:spLocks noGrp="1"/>
          </p:cNvSpPr>
          <p:nvPr>
            <p:ph type="title"/>
          </p:nvPr>
        </p:nvSpPr>
        <p:spPr>
          <a:xfrm>
            <a:off x="457200" y="274638"/>
            <a:ext cx="8229600" cy="1143000"/>
          </a:xfrm>
        </p:spPr>
        <p:txBody>
          <a:bodyPr>
            <a:normAutofit/>
          </a:bodyPr>
          <a:lstStyle/>
          <a:p>
            <a:r>
              <a:rPr lang="pt-BR" sz="2800" b="1" dirty="0" smtClean="0">
                <a:latin typeface="Arial" pitchFamily="34" charset="0"/>
                <a:cs typeface="Arial" pitchFamily="34" charset="0"/>
              </a:rPr>
              <a:t>Mercado do trabalho | Teoria do mercado | Teoria </a:t>
            </a:r>
            <a:r>
              <a:rPr lang="pt-BR" sz="2800" b="1" dirty="0" smtClean="0">
                <a:latin typeface="Arial"/>
                <a:ea typeface="Calibri"/>
                <a:cs typeface="Times New Roman"/>
              </a:rPr>
              <a:t>neoclássica</a:t>
            </a:r>
            <a:endParaRPr lang="pt-BR" sz="2800" b="1" dirty="0">
              <a:latin typeface="Arial" pitchFamily="34" charset="0"/>
              <a:cs typeface="Arial" pitchFamily="34" charset="0"/>
            </a:endParaRPr>
          </a:p>
        </p:txBody>
      </p:sp>
      <p:sp>
        <p:nvSpPr>
          <p:cNvPr id="4" name="CaixaDeTexto 3"/>
          <p:cNvSpPr txBox="1"/>
          <p:nvPr/>
        </p:nvSpPr>
        <p:spPr>
          <a:xfrm>
            <a:off x="6732240" y="2204864"/>
            <a:ext cx="2160240" cy="646331"/>
          </a:xfrm>
          <a:prstGeom prst="rect">
            <a:avLst/>
          </a:prstGeom>
          <a:noFill/>
        </p:spPr>
        <p:txBody>
          <a:bodyPr wrap="square" rtlCol="0">
            <a:spAutoFit/>
          </a:bodyPr>
          <a:lstStyle/>
          <a:p>
            <a:pPr algn="ctr"/>
            <a:r>
              <a:rPr lang="pt-BR" dirty="0" smtClean="0">
                <a:latin typeface="Arial" pitchFamily="34" charset="0"/>
                <a:cs typeface="Arial" pitchFamily="34" charset="0"/>
              </a:rPr>
              <a:t>Oferta de trabalho</a:t>
            </a:r>
          </a:p>
          <a:p>
            <a:pPr algn="ctr"/>
            <a:r>
              <a:rPr lang="pt-BR" dirty="0" smtClean="0">
                <a:latin typeface="Arial" pitchFamily="34" charset="0"/>
                <a:cs typeface="Arial" pitchFamily="34" charset="0"/>
              </a:rPr>
              <a:t>(trabalhador) </a:t>
            </a:r>
            <a:endParaRPr lang="pt-BR" dirty="0">
              <a:latin typeface="Arial" pitchFamily="34" charset="0"/>
              <a:cs typeface="Arial" pitchFamily="34" charset="0"/>
            </a:endParaRPr>
          </a:p>
        </p:txBody>
      </p:sp>
      <p:sp>
        <p:nvSpPr>
          <p:cNvPr id="6" name="CaixaDeTexto 5"/>
          <p:cNvSpPr txBox="1"/>
          <p:nvPr/>
        </p:nvSpPr>
        <p:spPr>
          <a:xfrm>
            <a:off x="6983760" y="4437112"/>
            <a:ext cx="2160240" cy="923330"/>
          </a:xfrm>
          <a:prstGeom prst="rect">
            <a:avLst/>
          </a:prstGeom>
          <a:noFill/>
        </p:spPr>
        <p:txBody>
          <a:bodyPr wrap="square" rtlCol="0">
            <a:spAutoFit/>
          </a:bodyPr>
          <a:lstStyle/>
          <a:p>
            <a:pPr algn="ctr"/>
            <a:r>
              <a:rPr lang="pt-BR" dirty="0" smtClean="0">
                <a:latin typeface="Arial" pitchFamily="34" charset="0"/>
                <a:cs typeface="Arial" pitchFamily="34" charset="0"/>
              </a:rPr>
              <a:t>Demanda de trabalho</a:t>
            </a:r>
          </a:p>
          <a:p>
            <a:pPr algn="ctr"/>
            <a:r>
              <a:rPr lang="pt-BR" dirty="0" smtClean="0">
                <a:latin typeface="Arial" pitchFamily="34" charset="0"/>
                <a:cs typeface="Arial" pitchFamily="34" charset="0"/>
              </a:rPr>
              <a:t>(empresa) </a:t>
            </a:r>
            <a:endParaRPr lang="pt-BR" dirty="0">
              <a:latin typeface="Arial" pitchFamily="34" charset="0"/>
              <a:cs typeface="Arial" pitchFamily="34" charset="0"/>
            </a:endParaRPr>
          </a:p>
        </p:txBody>
      </p:sp>
      <p:sp>
        <p:nvSpPr>
          <p:cNvPr id="7" name="Retângulo 6"/>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579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Conteúdo 2"/>
          <p:cNvSpPr>
            <a:spLocks noGrp="1"/>
          </p:cNvSpPr>
          <p:nvPr>
            <p:ph idx="1"/>
          </p:nvPr>
        </p:nvSpPr>
        <p:spPr/>
        <p:txBody>
          <a:bodyPr/>
          <a:lstStyle/>
          <a:p>
            <a:r>
              <a:rPr lang="pt-BR" sz="2000" dirty="0" smtClean="0">
                <a:latin typeface="Arial" charset="0"/>
                <a:cs typeface="Arial" charset="0"/>
              </a:rPr>
              <a:t>Mark </a:t>
            </a:r>
            <a:r>
              <a:rPr lang="pt-BR" sz="2000" dirty="0" err="1" smtClean="0">
                <a:latin typeface="Arial" charset="0"/>
                <a:cs typeface="Arial" charset="0"/>
              </a:rPr>
              <a:t>Granovetter</a:t>
            </a:r>
            <a:r>
              <a:rPr lang="pt-BR" sz="2000" dirty="0" smtClean="0">
                <a:latin typeface="Arial" charset="0"/>
                <a:cs typeface="Arial" charset="0"/>
              </a:rPr>
              <a:t> recolhe dados sobre uma amostra de 282 trabalhadores profissionais, técnicos e gestores em um subúrbio de Boston que recentemente mudaram de emprego.</a:t>
            </a:r>
          </a:p>
          <a:p>
            <a:r>
              <a:rPr lang="pt-BR" sz="2000" dirty="0" smtClean="0">
                <a:latin typeface="Arial" charset="0"/>
                <a:cs typeface="Arial" charset="0"/>
              </a:rPr>
              <a:t>Que canal que pode ser usado para “tomar consciência” da nova ocasião de emprego?</a:t>
            </a:r>
          </a:p>
          <a:p>
            <a:r>
              <a:rPr lang="pt-BR" sz="2000" dirty="0" smtClean="0">
                <a:latin typeface="Arial" charset="0"/>
                <a:cs typeface="Arial" charset="0"/>
              </a:rPr>
              <a:t>Geralmente, a informação é adquirida acidentalmente durante encontros aleatórios e com pessoas (contatos) que espontaneamente oferecem um emprego: 56 por cento dos entrevistados estão cientes das oportunidades de emprego através de contatos pessoais e informais.</a:t>
            </a:r>
          </a:p>
          <a:p>
            <a:r>
              <a:rPr lang="pt-BR" sz="2000" dirty="0" smtClean="0">
                <a:latin typeface="Arial" charset="0"/>
                <a:cs typeface="Arial" charset="0"/>
              </a:rPr>
              <a:t>O percentual aumenta significativamente quando a única informação considerados como relacionados com a empregos bem pagos.</a:t>
            </a:r>
          </a:p>
          <a:p>
            <a:endParaRPr lang="pt-BR" sz="2000" dirty="0" smtClean="0">
              <a:latin typeface="Arial" charset="0"/>
              <a:cs typeface="Arial" charset="0"/>
            </a:endParaRPr>
          </a:p>
        </p:txBody>
      </p:sp>
      <p:sp>
        <p:nvSpPr>
          <p:cNvPr id="4099" name="Rectangle 10"/>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r>
              <a:rPr lang="en-US"/>
              <a:t>Granovetter, M. (1974), </a:t>
            </a:r>
            <a:r>
              <a:rPr lang="en-US" b="1" i="1"/>
              <a:t>Getting a Job</a:t>
            </a:r>
            <a:r>
              <a:rPr lang="en-US"/>
              <a:t>, Cambridge, Harvard University Press. </a:t>
            </a:r>
            <a:endParaRPr lang="it-IT"/>
          </a:p>
        </p:txBody>
      </p:sp>
      <p:sp>
        <p:nvSpPr>
          <p:cNvPr id="5" name="Titre 1"/>
          <p:cNvSpPr txBox="1">
            <a:spLocks/>
          </p:cNvSpPr>
          <p:nvPr/>
        </p:nvSpPr>
        <p:spPr bwMode="auto">
          <a:xfrm>
            <a:off x="323850" y="485775"/>
            <a:ext cx="8424863" cy="1143000"/>
          </a:xfrm>
          <a:prstGeom prst="rect">
            <a:avLst/>
          </a:prstGeom>
          <a:noFill/>
          <a:ln w="9525">
            <a:noFill/>
            <a:miter lim="800000"/>
            <a:headEnd/>
            <a:tailEnd/>
          </a:ln>
        </p:spPr>
        <p:txBody>
          <a:bodyPr anchor="ctr"/>
          <a:lstStyle/>
          <a:p>
            <a:pPr algn="ctr" fontAlgn="auto">
              <a:spcAft>
                <a:spcPts val="0"/>
              </a:spcAft>
              <a:defRPr/>
            </a:pPr>
            <a:r>
              <a:rPr lang="pt-BR" sz="2400" b="1" dirty="0" smtClean="0">
                <a:ea typeface="+mj-ea"/>
              </a:rPr>
              <a:t>Sociologia do mercado do trabalho | Mark </a:t>
            </a:r>
            <a:r>
              <a:rPr lang="pt-BR" sz="2400" b="1" dirty="0" err="1" smtClean="0">
                <a:ea typeface="+mj-ea"/>
              </a:rPr>
              <a:t>Granovetter</a:t>
            </a:r>
            <a:r>
              <a:rPr lang="pt-BR" sz="2400" b="1" dirty="0" smtClean="0">
                <a:ea typeface="+mj-ea"/>
              </a:rPr>
              <a:t> |</a:t>
            </a:r>
            <a:r>
              <a:rPr lang="it-IT" sz="2400" b="1" dirty="0" smtClean="0">
                <a:ea typeface="+mj-ea"/>
              </a:rPr>
              <a:t>1 </a:t>
            </a:r>
            <a:endParaRPr lang="it-IT" sz="2400" b="1" dirty="0">
              <a:ea typeface="+mj-ea"/>
            </a:endParaRPr>
          </a:p>
        </p:txBody>
      </p:sp>
      <p:sp>
        <p:nvSpPr>
          <p:cNvPr id="6" name="Retângulo 5"/>
          <p:cNvSpPr/>
          <p:nvPr/>
        </p:nvSpPr>
        <p:spPr>
          <a:xfrm>
            <a:off x="7002931" y="29921"/>
            <a:ext cx="2116285"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 Indução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696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title"/>
          </p:nvPr>
        </p:nvSpPr>
        <p:spPr>
          <a:xfrm>
            <a:off x="755650" y="1700213"/>
            <a:ext cx="7632700" cy="1143000"/>
          </a:xfrm>
        </p:spPr>
        <p:txBody>
          <a:bodyPr/>
          <a:lstStyle/>
          <a:p>
            <a:pPr eaLnBrk="1" hangingPunct="1"/>
            <a:r>
              <a:rPr lang="pt-BR" sz="2800" b="1" dirty="0" smtClean="0">
                <a:latin typeface="Arial" charset="0"/>
                <a:cs typeface="Arial" charset="0"/>
              </a:rPr>
              <a:t>A </a:t>
            </a:r>
            <a:r>
              <a:rPr lang="pt-BR" sz="2800" b="1" dirty="0" smtClean="0">
                <a:cs typeface="Arial" charset="0"/>
              </a:rPr>
              <a:t>«</a:t>
            </a:r>
            <a:r>
              <a:rPr lang="pt-BR" sz="2800" b="1" dirty="0" smtClean="0">
                <a:latin typeface="Arial" charset="0"/>
                <a:cs typeface="Arial" charset="0"/>
              </a:rPr>
              <a:t>força dos laços fracos</a:t>
            </a:r>
            <a:r>
              <a:rPr lang="pt-BR" sz="2800" b="1" dirty="0" smtClean="0">
                <a:cs typeface="Arial" charset="0"/>
              </a:rPr>
              <a:t>»</a:t>
            </a:r>
            <a:r>
              <a:rPr lang="it-IT" sz="2400" dirty="0" smtClean="0">
                <a:latin typeface="Arial" charset="0"/>
                <a:cs typeface="Arial" charset="0"/>
              </a:rPr>
              <a:t/>
            </a:r>
            <a:br>
              <a:rPr lang="it-IT" sz="2400" dirty="0" smtClean="0">
                <a:latin typeface="Arial" charset="0"/>
                <a:cs typeface="Arial" charset="0"/>
              </a:rPr>
            </a:br>
            <a:endParaRPr lang="it-IT" sz="2400" dirty="0" smtClean="0">
              <a:latin typeface="Arial" charset="0"/>
              <a:cs typeface="Arial" charset="0"/>
            </a:endParaRPr>
          </a:p>
        </p:txBody>
      </p:sp>
      <p:graphicFrame>
        <p:nvGraphicFramePr>
          <p:cNvPr id="6" name="Tableau 5"/>
          <p:cNvGraphicFramePr>
            <a:graphicFrameLocks noGrp="1"/>
          </p:cNvGraphicFramePr>
          <p:nvPr/>
        </p:nvGraphicFramePr>
        <p:xfrm>
          <a:off x="71438" y="3429000"/>
          <a:ext cx="8964612" cy="2160588"/>
        </p:xfrm>
        <a:graphic>
          <a:graphicData uri="http://schemas.openxmlformats.org/drawingml/2006/table">
            <a:tbl>
              <a:tblPr/>
              <a:tblGrid>
                <a:gridCol w="899604"/>
                <a:gridCol w="360045"/>
                <a:gridCol w="1413000"/>
                <a:gridCol w="171198"/>
                <a:gridCol w="1961022"/>
                <a:gridCol w="271257"/>
                <a:gridCol w="1722736"/>
                <a:gridCol w="365525"/>
                <a:gridCol w="1800225"/>
              </a:tblGrid>
              <a:tr h="2160588">
                <a:tc>
                  <a:txBody>
                    <a:bodyPr/>
                    <a:lstStyle/>
                    <a:p>
                      <a:pPr>
                        <a:lnSpc>
                          <a:spcPct val="115000"/>
                        </a:lnSpc>
                        <a:spcAft>
                          <a:spcPts val="0"/>
                        </a:spcAft>
                      </a:pPr>
                      <a:r>
                        <a:rPr lang="en-GB" sz="1700" b="0" dirty="0" smtClean="0">
                          <a:latin typeface="Arial" pitchFamily="34" charset="0"/>
                          <a:ea typeface="Times New Roman"/>
                          <a:cs typeface="Arial" pitchFamily="34" charset="0"/>
                        </a:rPr>
                        <a:t>Edward</a:t>
                      </a:r>
                      <a:endParaRPr lang="it-IT" sz="1700" b="0" dirty="0">
                        <a:latin typeface="Arial" pitchFamily="34" charset="0"/>
                        <a:ea typeface="Calibri"/>
                        <a:cs typeface="Arial" pitchFamily="34" charset="0"/>
                      </a:endParaRPr>
                    </a:p>
                  </a:txBody>
                  <a:tcPr marL="68581" marR="68581" marT="0" marB="0" anchor="ctr">
                    <a:lnL>
                      <a:noFill/>
                    </a:lnL>
                    <a:lnR>
                      <a:noFill/>
                    </a:lnR>
                    <a:lnT>
                      <a:noFill/>
                    </a:lnT>
                    <a:lnB>
                      <a:noFill/>
                    </a:lnB>
                  </a:tcPr>
                </a:tc>
                <a:tc>
                  <a:txBody>
                    <a:bodyPr/>
                    <a:lstStyle/>
                    <a:p>
                      <a:pPr>
                        <a:lnSpc>
                          <a:spcPct val="115000"/>
                        </a:lnSpc>
                        <a:spcAft>
                          <a:spcPts val="0"/>
                        </a:spcAft>
                      </a:pPr>
                      <a:endParaRPr lang="en-GB" sz="1700" b="0" dirty="0">
                        <a:latin typeface="Arial" pitchFamily="34" charset="0"/>
                        <a:ea typeface="Times New Roman"/>
                        <a:cs typeface="Arial" pitchFamily="34" charset="0"/>
                      </a:endParaRPr>
                    </a:p>
                  </a:txBody>
                  <a:tcPr marL="68581" marR="68581" marT="0" marB="0" anchor="ctr">
                    <a:lnL>
                      <a:noFill/>
                    </a:lnL>
                    <a:lnR>
                      <a:noFill/>
                    </a:lnR>
                    <a:lnT>
                      <a:noFill/>
                    </a:lnT>
                    <a:lnB>
                      <a:noFill/>
                    </a:lnB>
                  </a:tcPr>
                </a:tc>
                <a:tc>
                  <a:txBody>
                    <a:bodyPr/>
                    <a:lstStyle/>
                    <a:p>
                      <a:pPr algn="ctr">
                        <a:lnSpc>
                          <a:spcPct val="115000"/>
                        </a:lnSpc>
                        <a:spcAft>
                          <a:spcPts val="0"/>
                        </a:spcAft>
                      </a:pPr>
                      <a:r>
                        <a:rPr lang="en-GB" sz="1700" b="0" dirty="0" smtClean="0">
                          <a:latin typeface="Arial" pitchFamily="34" charset="0"/>
                          <a:ea typeface="Times New Roman"/>
                          <a:cs typeface="Arial" pitchFamily="34" charset="0"/>
                        </a:rPr>
                        <a:t>A </a:t>
                      </a:r>
                      <a:r>
                        <a:rPr lang="en-GB" sz="1700" b="0" dirty="0" err="1">
                          <a:latin typeface="Arial" pitchFamily="34" charset="0"/>
                          <a:ea typeface="Times New Roman"/>
                          <a:cs typeface="Arial" pitchFamily="34" charset="0"/>
                        </a:rPr>
                        <a:t>amiga</a:t>
                      </a:r>
                      <a:r>
                        <a:rPr lang="en-GB" sz="1700" b="0" dirty="0">
                          <a:latin typeface="Arial" pitchFamily="34" charset="0"/>
                          <a:ea typeface="Times New Roman"/>
                          <a:cs typeface="Arial" pitchFamily="34" charset="0"/>
                        </a:rPr>
                        <a:t> </a:t>
                      </a:r>
                      <a:endParaRPr lang="en-GB" sz="1700" b="0" dirty="0" smtClean="0">
                        <a:latin typeface="Arial" pitchFamily="34" charset="0"/>
                        <a:ea typeface="Times New Roman"/>
                        <a:cs typeface="Arial" pitchFamily="34" charset="0"/>
                      </a:endParaRPr>
                    </a:p>
                    <a:p>
                      <a:pPr algn="ctr">
                        <a:lnSpc>
                          <a:spcPct val="115000"/>
                        </a:lnSpc>
                        <a:spcAft>
                          <a:spcPts val="0"/>
                        </a:spcAft>
                      </a:pPr>
                      <a:r>
                        <a:rPr lang="en-GB" sz="1700" b="0" dirty="0" smtClean="0">
                          <a:latin typeface="Arial" pitchFamily="34" charset="0"/>
                          <a:ea typeface="Times New Roman"/>
                          <a:cs typeface="Arial" pitchFamily="34" charset="0"/>
                        </a:rPr>
                        <a:t>de </a:t>
                      </a:r>
                      <a:r>
                        <a:rPr lang="en-GB" sz="1700" b="0" dirty="0">
                          <a:latin typeface="Arial" pitchFamily="34" charset="0"/>
                          <a:ea typeface="Times New Roman"/>
                          <a:cs typeface="Arial" pitchFamily="34" charset="0"/>
                        </a:rPr>
                        <a:t>Edward</a:t>
                      </a:r>
                      <a:endParaRPr lang="it-IT" sz="1700" b="0" dirty="0">
                        <a:latin typeface="Arial" pitchFamily="34" charset="0"/>
                        <a:ea typeface="Calibri"/>
                        <a:cs typeface="Arial" pitchFamily="34" charset="0"/>
                      </a:endParaRPr>
                    </a:p>
                  </a:txBody>
                  <a:tcPr marL="68581" marR="68581" marT="0" marB="0" anchor="ctr">
                    <a:lnL>
                      <a:noFill/>
                    </a:lnL>
                    <a:lnR>
                      <a:noFill/>
                    </a:lnR>
                    <a:lnT>
                      <a:noFill/>
                    </a:lnT>
                    <a:lnB>
                      <a:noFill/>
                    </a:lnB>
                  </a:tcPr>
                </a:tc>
                <a:tc>
                  <a:txBody>
                    <a:bodyPr/>
                    <a:lstStyle/>
                    <a:p>
                      <a:pPr>
                        <a:lnSpc>
                          <a:spcPct val="115000"/>
                        </a:lnSpc>
                        <a:spcAft>
                          <a:spcPts val="0"/>
                        </a:spcAft>
                      </a:pPr>
                      <a:endParaRPr lang="en-GB" sz="1700" b="0" dirty="0">
                        <a:latin typeface="Arial" pitchFamily="34" charset="0"/>
                        <a:ea typeface="Times New Roman"/>
                        <a:cs typeface="Arial" pitchFamily="34" charset="0"/>
                      </a:endParaRPr>
                    </a:p>
                  </a:txBody>
                  <a:tcPr marL="68581" marR="68581" marT="0" marB="0" anchor="ctr">
                    <a:lnL>
                      <a:noFill/>
                    </a:lnL>
                    <a:lnR>
                      <a:noFill/>
                    </a:lnR>
                    <a:lnT>
                      <a:noFill/>
                    </a:lnT>
                    <a:lnB>
                      <a:noFill/>
                    </a:lnB>
                  </a:tcPr>
                </a:tc>
                <a:tc>
                  <a:txBody>
                    <a:bodyPr/>
                    <a:lstStyle/>
                    <a:p>
                      <a:pPr algn="ctr">
                        <a:lnSpc>
                          <a:spcPct val="115000"/>
                        </a:lnSpc>
                        <a:spcAft>
                          <a:spcPts val="0"/>
                        </a:spcAft>
                      </a:pPr>
                      <a:r>
                        <a:rPr lang="pt-BR" sz="1700" b="0" dirty="0" smtClean="0">
                          <a:latin typeface="Arial" pitchFamily="34" charset="0"/>
                          <a:ea typeface="Times New Roman"/>
                          <a:cs typeface="Arial" pitchFamily="34" charset="0"/>
                        </a:rPr>
                        <a:t>A </a:t>
                      </a:r>
                      <a:r>
                        <a:rPr lang="pt-BR" sz="1700" b="0" dirty="0">
                          <a:latin typeface="Arial" pitchFamily="34" charset="0"/>
                          <a:ea typeface="Times New Roman"/>
                          <a:cs typeface="Arial" pitchFamily="34" charset="0"/>
                        </a:rPr>
                        <a:t>irmã da </a:t>
                      </a:r>
                      <a:endParaRPr lang="pt-BR" sz="1700" b="0" dirty="0" smtClean="0">
                        <a:latin typeface="Arial" pitchFamily="34" charset="0"/>
                        <a:ea typeface="Times New Roman"/>
                        <a:cs typeface="Arial" pitchFamily="34" charset="0"/>
                      </a:endParaRPr>
                    </a:p>
                    <a:p>
                      <a:pPr algn="ctr">
                        <a:lnSpc>
                          <a:spcPct val="115000"/>
                        </a:lnSpc>
                        <a:spcAft>
                          <a:spcPts val="0"/>
                        </a:spcAft>
                      </a:pPr>
                      <a:r>
                        <a:rPr lang="pt-BR" sz="1700" b="0" dirty="0" smtClean="0">
                          <a:latin typeface="Arial" pitchFamily="34" charset="0"/>
                          <a:ea typeface="Times New Roman"/>
                          <a:cs typeface="Arial" pitchFamily="34" charset="0"/>
                        </a:rPr>
                        <a:t>amiga </a:t>
                      </a:r>
                      <a:r>
                        <a:rPr lang="pt-BR" sz="1700" b="0" dirty="0">
                          <a:latin typeface="Arial" pitchFamily="34" charset="0"/>
                          <a:ea typeface="Times New Roman"/>
                          <a:cs typeface="Arial" pitchFamily="34" charset="0"/>
                        </a:rPr>
                        <a:t>de Edward</a:t>
                      </a:r>
                      <a:endParaRPr lang="it-IT" sz="1700" b="0" dirty="0">
                        <a:latin typeface="Arial" pitchFamily="34" charset="0"/>
                        <a:ea typeface="Calibri"/>
                        <a:cs typeface="Arial" pitchFamily="34" charset="0"/>
                      </a:endParaRPr>
                    </a:p>
                  </a:txBody>
                  <a:tcPr marL="68581" marR="68581" marT="0" marB="0" anchor="ctr">
                    <a:lnL>
                      <a:noFill/>
                    </a:lnL>
                    <a:lnR>
                      <a:noFill/>
                    </a:lnR>
                    <a:lnT>
                      <a:noFill/>
                    </a:lnT>
                    <a:lnB>
                      <a:noFill/>
                    </a:lnB>
                  </a:tcPr>
                </a:tc>
                <a:tc>
                  <a:txBody>
                    <a:bodyPr/>
                    <a:lstStyle/>
                    <a:p>
                      <a:pPr>
                        <a:lnSpc>
                          <a:spcPct val="115000"/>
                        </a:lnSpc>
                        <a:spcAft>
                          <a:spcPts val="0"/>
                        </a:spcAft>
                      </a:pPr>
                      <a:endParaRPr lang="pt-BR" sz="1700" b="0" dirty="0">
                        <a:latin typeface="Arial" pitchFamily="34" charset="0"/>
                        <a:ea typeface="Times New Roman"/>
                        <a:cs typeface="Arial" pitchFamily="34" charset="0"/>
                      </a:endParaRPr>
                    </a:p>
                  </a:txBody>
                  <a:tcPr marL="68581" marR="68581" marT="0" marB="0" anchor="ctr">
                    <a:lnL>
                      <a:noFill/>
                    </a:lnL>
                    <a:lnR>
                      <a:noFill/>
                    </a:lnR>
                    <a:lnT>
                      <a:noFill/>
                    </a:lnT>
                    <a:lnB>
                      <a:noFill/>
                    </a:lnB>
                  </a:tcPr>
                </a:tc>
                <a:tc>
                  <a:txBody>
                    <a:bodyPr/>
                    <a:lstStyle/>
                    <a:p>
                      <a:pPr algn="ctr">
                        <a:lnSpc>
                          <a:spcPct val="115000"/>
                        </a:lnSpc>
                        <a:spcAft>
                          <a:spcPts val="0"/>
                        </a:spcAft>
                      </a:pPr>
                      <a:r>
                        <a:rPr lang="pt-BR" sz="1700" b="0" dirty="0" smtClean="0">
                          <a:latin typeface="Arial" pitchFamily="34" charset="0"/>
                          <a:ea typeface="Times New Roman"/>
                          <a:cs typeface="Arial" pitchFamily="34" charset="0"/>
                        </a:rPr>
                        <a:t>O </a:t>
                      </a:r>
                      <a:r>
                        <a:rPr lang="pt-BR" sz="1700" b="0" dirty="0">
                          <a:latin typeface="Arial" pitchFamily="34" charset="0"/>
                          <a:ea typeface="Times New Roman"/>
                          <a:cs typeface="Arial" pitchFamily="34" charset="0"/>
                        </a:rPr>
                        <a:t>namorado </a:t>
                      </a:r>
                      <a:endParaRPr lang="pt-BR" sz="1700" b="0" dirty="0" smtClean="0">
                        <a:latin typeface="Arial" pitchFamily="34" charset="0"/>
                        <a:ea typeface="Times New Roman"/>
                        <a:cs typeface="Arial" pitchFamily="34" charset="0"/>
                      </a:endParaRPr>
                    </a:p>
                    <a:p>
                      <a:pPr algn="ctr">
                        <a:lnSpc>
                          <a:spcPct val="115000"/>
                        </a:lnSpc>
                        <a:spcAft>
                          <a:spcPts val="0"/>
                        </a:spcAft>
                      </a:pPr>
                      <a:r>
                        <a:rPr lang="pt-BR" sz="1700" b="0" dirty="0" smtClean="0">
                          <a:latin typeface="Arial" pitchFamily="34" charset="0"/>
                          <a:ea typeface="Times New Roman"/>
                          <a:cs typeface="Arial" pitchFamily="34" charset="0"/>
                        </a:rPr>
                        <a:t>da </a:t>
                      </a:r>
                      <a:r>
                        <a:rPr lang="pt-BR" sz="1700" b="0" dirty="0">
                          <a:latin typeface="Arial" pitchFamily="34" charset="0"/>
                          <a:ea typeface="Times New Roman"/>
                          <a:cs typeface="Arial" pitchFamily="34" charset="0"/>
                        </a:rPr>
                        <a:t>irmã da </a:t>
                      </a:r>
                      <a:endParaRPr lang="pt-BR" sz="1700" b="0" dirty="0" smtClean="0">
                        <a:latin typeface="Arial" pitchFamily="34" charset="0"/>
                        <a:ea typeface="Times New Roman"/>
                        <a:cs typeface="Arial" pitchFamily="34" charset="0"/>
                      </a:endParaRPr>
                    </a:p>
                    <a:p>
                      <a:pPr algn="ctr">
                        <a:lnSpc>
                          <a:spcPct val="115000"/>
                        </a:lnSpc>
                        <a:spcAft>
                          <a:spcPts val="0"/>
                        </a:spcAft>
                      </a:pPr>
                      <a:r>
                        <a:rPr lang="pt-BR" sz="1700" b="0" dirty="0" smtClean="0">
                          <a:latin typeface="Arial" pitchFamily="34" charset="0"/>
                          <a:ea typeface="Times New Roman"/>
                          <a:cs typeface="Arial" pitchFamily="34" charset="0"/>
                        </a:rPr>
                        <a:t>amiga </a:t>
                      </a:r>
                      <a:r>
                        <a:rPr lang="pt-BR" sz="1700" b="0" dirty="0">
                          <a:latin typeface="Arial" pitchFamily="34" charset="0"/>
                          <a:ea typeface="Times New Roman"/>
                          <a:cs typeface="Arial" pitchFamily="34" charset="0"/>
                        </a:rPr>
                        <a:t>de Edward</a:t>
                      </a:r>
                      <a:endParaRPr lang="it-IT" sz="1700" b="0" dirty="0">
                        <a:latin typeface="Arial" pitchFamily="34" charset="0"/>
                        <a:ea typeface="Calibri"/>
                        <a:cs typeface="Arial" pitchFamily="34" charset="0"/>
                      </a:endParaRPr>
                    </a:p>
                  </a:txBody>
                  <a:tcPr marL="68581" marR="68581" marT="0" marB="0" anchor="ctr">
                    <a:lnL>
                      <a:noFill/>
                    </a:lnL>
                    <a:lnR>
                      <a:noFill/>
                    </a:lnR>
                    <a:lnT>
                      <a:noFill/>
                    </a:lnT>
                    <a:lnB>
                      <a:noFill/>
                    </a:lnB>
                  </a:tcPr>
                </a:tc>
                <a:tc>
                  <a:txBody>
                    <a:bodyPr/>
                    <a:lstStyle/>
                    <a:p>
                      <a:pPr>
                        <a:lnSpc>
                          <a:spcPct val="115000"/>
                        </a:lnSpc>
                        <a:spcAft>
                          <a:spcPts val="0"/>
                        </a:spcAft>
                      </a:pPr>
                      <a:endParaRPr lang="pt-BR" sz="1700" b="0" dirty="0">
                        <a:latin typeface="Arial" pitchFamily="34" charset="0"/>
                        <a:ea typeface="Times New Roman"/>
                        <a:cs typeface="Arial" pitchFamily="34" charset="0"/>
                      </a:endParaRPr>
                    </a:p>
                  </a:txBody>
                  <a:tcPr marL="68581" marR="68581" marT="0" marB="0" anchor="ctr">
                    <a:lnL>
                      <a:noFill/>
                    </a:lnL>
                    <a:lnR>
                      <a:noFill/>
                    </a:lnR>
                    <a:lnT>
                      <a:noFill/>
                    </a:lnT>
                    <a:lnB>
                      <a:noFill/>
                    </a:lnB>
                  </a:tcPr>
                </a:tc>
                <a:tc>
                  <a:txBody>
                    <a:bodyPr/>
                    <a:lstStyle/>
                    <a:p>
                      <a:pPr>
                        <a:lnSpc>
                          <a:spcPct val="115000"/>
                        </a:lnSpc>
                        <a:spcAft>
                          <a:spcPts val="0"/>
                        </a:spcAft>
                      </a:pPr>
                      <a:endParaRPr lang="pt-BR" sz="1700" b="0" dirty="0">
                        <a:latin typeface="Arial" pitchFamily="34" charset="0"/>
                        <a:ea typeface="Times New Roman"/>
                        <a:cs typeface="Arial" pitchFamily="34" charset="0"/>
                      </a:endParaRPr>
                    </a:p>
                    <a:p>
                      <a:pPr algn="ctr">
                        <a:lnSpc>
                          <a:spcPct val="115000"/>
                        </a:lnSpc>
                        <a:spcAft>
                          <a:spcPts val="0"/>
                        </a:spcAft>
                      </a:pPr>
                      <a:r>
                        <a:rPr lang="pt-BR" sz="1700" b="0" dirty="0">
                          <a:latin typeface="Arial" pitchFamily="34" charset="0"/>
                          <a:ea typeface="Times New Roman"/>
                          <a:cs typeface="Arial" pitchFamily="34" charset="0"/>
                        </a:rPr>
                        <a:t>A empresa onde trabalha o namorado da irmã da amiga de Edward</a:t>
                      </a:r>
                      <a:endParaRPr lang="it-IT" sz="1700" b="0" dirty="0">
                        <a:latin typeface="Arial" pitchFamily="34" charset="0"/>
                        <a:ea typeface="Calibri"/>
                        <a:cs typeface="Arial" pitchFamily="34" charset="0"/>
                      </a:endParaRPr>
                    </a:p>
                  </a:txBody>
                  <a:tcPr marL="68581" marR="68581" marT="0" marB="0" anchor="ctr">
                    <a:lnL>
                      <a:noFill/>
                    </a:lnL>
                    <a:lnR>
                      <a:noFill/>
                    </a:lnR>
                    <a:lnT>
                      <a:noFill/>
                    </a:lnT>
                    <a:lnB>
                      <a:noFill/>
                    </a:lnB>
                  </a:tcPr>
                </a:tc>
              </a:tr>
            </a:tbl>
          </a:graphicData>
        </a:graphic>
      </p:graphicFrame>
      <p:sp>
        <p:nvSpPr>
          <p:cNvPr id="2061" name="Line 5"/>
          <p:cNvSpPr>
            <a:spLocks noChangeShapeType="1"/>
          </p:cNvSpPr>
          <p:nvPr/>
        </p:nvSpPr>
        <p:spPr bwMode="auto">
          <a:xfrm>
            <a:off x="4787900" y="4508500"/>
            <a:ext cx="457200" cy="0"/>
          </a:xfrm>
          <a:prstGeom prst="line">
            <a:avLst/>
          </a:prstGeom>
          <a:noFill/>
          <a:ln w="9525">
            <a:solidFill>
              <a:srgbClr val="000000"/>
            </a:solidFill>
            <a:round/>
            <a:headEnd type="triangle" w="med" len="med"/>
            <a:tailEnd type="triangle" w="med" len="med"/>
          </a:ln>
        </p:spPr>
        <p:txBody>
          <a:bodyPr/>
          <a:lstStyle/>
          <a:p>
            <a:endParaRPr lang="pt-BR"/>
          </a:p>
        </p:txBody>
      </p:sp>
      <p:sp>
        <p:nvSpPr>
          <p:cNvPr id="2062" name="Line 4"/>
          <p:cNvSpPr>
            <a:spLocks noChangeShapeType="1"/>
          </p:cNvSpPr>
          <p:nvPr/>
        </p:nvSpPr>
        <p:spPr bwMode="auto">
          <a:xfrm>
            <a:off x="2627313" y="4508500"/>
            <a:ext cx="360362" cy="0"/>
          </a:xfrm>
          <a:prstGeom prst="line">
            <a:avLst/>
          </a:prstGeom>
          <a:noFill/>
          <a:ln w="9525">
            <a:solidFill>
              <a:srgbClr val="000000"/>
            </a:solidFill>
            <a:round/>
            <a:headEnd type="triangle" w="med" len="med"/>
            <a:tailEnd type="triangle" w="med" len="med"/>
          </a:ln>
        </p:spPr>
        <p:txBody>
          <a:bodyPr/>
          <a:lstStyle/>
          <a:p>
            <a:endParaRPr lang="pt-BR"/>
          </a:p>
        </p:txBody>
      </p:sp>
      <p:sp>
        <p:nvSpPr>
          <p:cNvPr id="2063" name="Line 3"/>
          <p:cNvSpPr>
            <a:spLocks noChangeShapeType="1"/>
          </p:cNvSpPr>
          <p:nvPr/>
        </p:nvSpPr>
        <p:spPr bwMode="auto">
          <a:xfrm>
            <a:off x="971550" y="4508500"/>
            <a:ext cx="457200" cy="0"/>
          </a:xfrm>
          <a:prstGeom prst="line">
            <a:avLst/>
          </a:prstGeom>
          <a:noFill/>
          <a:ln w="9525">
            <a:solidFill>
              <a:srgbClr val="000000"/>
            </a:solidFill>
            <a:round/>
            <a:headEnd type="triangle" w="med" len="med"/>
            <a:tailEnd type="triangle" w="med" len="med"/>
          </a:ln>
        </p:spPr>
        <p:txBody>
          <a:bodyPr/>
          <a:lstStyle/>
          <a:p>
            <a:endParaRPr lang="pt-BR"/>
          </a:p>
        </p:txBody>
      </p:sp>
      <p:sp>
        <p:nvSpPr>
          <p:cNvPr id="2064" name="Line 2"/>
          <p:cNvSpPr>
            <a:spLocks noChangeShapeType="1"/>
          </p:cNvSpPr>
          <p:nvPr/>
        </p:nvSpPr>
        <p:spPr bwMode="auto">
          <a:xfrm>
            <a:off x="6732588" y="4508500"/>
            <a:ext cx="457200" cy="0"/>
          </a:xfrm>
          <a:prstGeom prst="line">
            <a:avLst/>
          </a:prstGeom>
          <a:noFill/>
          <a:ln w="9525">
            <a:solidFill>
              <a:srgbClr val="000000"/>
            </a:solidFill>
            <a:round/>
            <a:headEnd type="triangle" w="med" len="med"/>
            <a:tailEnd type="triangle" w="med" len="med"/>
          </a:ln>
        </p:spPr>
        <p:txBody>
          <a:bodyPr/>
          <a:lstStyle/>
          <a:p>
            <a:endParaRPr lang="pt-BR"/>
          </a:p>
        </p:txBody>
      </p:sp>
      <p:sp>
        <p:nvSpPr>
          <p:cNvPr id="2065" name="ZoneTexte 10"/>
          <p:cNvSpPr txBox="1">
            <a:spLocks noChangeArrowheads="1"/>
          </p:cNvSpPr>
          <p:nvPr/>
        </p:nvSpPr>
        <p:spPr bwMode="auto">
          <a:xfrm>
            <a:off x="684213" y="2420938"/>
            <a:ext cx="7920037" cy="400050"/>
          </a:xfrm>
          <a:prstGeom prst="rect">
            <a:avLst/>
          </a:prstGeom>
          <a:noFill/>
          <a:ln w="9525">
            <a:noFill/>
            <a:miter lim="800000"/>
            <a:headEnd/>
            <a:tailEnd/>
          </a:ln>
        </p:spPr>
        <p:txBody>
          <a:bodyPr>
            <a:spAutoFit/>
          </a:bodyPr>
          <a:lstStyle/>
          <a:p>
            <a:pPr algn="ctr"/>
            <a:r>
              <a:rPr lang="pt-BR" sz="2000" dirty="0"/>
              <a:t>Como procurar um trabalho | </a:t>
            </a:r>
            <a:r>
              <a:rPr lang="it-IT" sz="2000" dirty="0"/>
              <a:t>De </a:t>
            </a:r>
            <a:r>
              <a:rPr lang="it-IT" sz="2000" dirty="0" smtClean="0"/>
              <a:t>“Edward” </a:t>
            </a:r>
            <a:r>
              <a:rPr lang="it-IT" sz="2000" dirty="0"/>
              <a:t>até a </a:t>
            </a:r>
            <a:r>
              <a:rPr lang="it-IT" sz="2000" dirty="0" smtClean="0"/>
              <a:t>“empresa”</a:t>
            </a:r>
            <a:endParaRPr lang="it-IT" sz="2000" dirty="0"/>
          </a:p>
        </p:txBody>
      </p:sp>
      <p:sp>
        <p:nvSpPr>
          <p:cNvPr id="2066" name="Rectangle 10"/>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r>
              <a:rPr lang="en-US"/>
              <a:t>Granovetter, M. (1974), </a:t>
            </a:r>
            <a:r>
              <a:rPr lang="en-US" b="1" i="1"/>
              <a:t>Getting a Job</a:t>
            </a:r>
            <a:r>
              <a:rPr lang="en-US"/>
              <a:t>, Cambridge, Harvard University Press. </a:t>
            </a:r>
            <a:endParaRPr lang="it-IT"/>
          </a:p>
        </p:txBody>
      </p:sp>
      <p:sp>
        <p:nvSpPr>
          <p:cNvPr id="2068" name="CaixaDeTexto 1"/>
          <p:cNvSpPr txBox="1">
            <a:spLocks noChangeArrowheads="1"/>
          </p:cNvSpPr>
          <p:nvPr/>
        </p:nvSpPr>
        <p:spPr bwMode="auto">
          <a:xfrm>
            <a:off x="5640387" y="5949280"/>
            <a:ext cx="3503613" cy="369888"/>
          </a:xfrm>
          <a:prstGeom prst="rect">
            <a:avLst/>
          </a:prstGeom>
          <a:noFill/>
          <a:ln w="9525">
            <a:noFill/>
            <a:miter lim="800000"/>
            <a:headEnd/>
            <a:tailEnd/>
          </a:ln>
        </p:spPr>
        <p:txBody>
          <a:bodyPr>
            <a:spAutoFit/>
          </a:bodyPr>
          <a:lstStyle/>
          <a:p>
            <a:r>
              <a:rPr lang="en-GB" b="1" dirty="0">
                <a:cs typeface="Times New Roman" pitchFamily="18" charset="0"/>
              </a:rPr>
              <a:t>Edward </a:t>
            </a:r>
            <a:r>
              <a:rPr lang="en-GB" b="1" dirty="0" err="1">
                <a:cs typeface="Times New Roman" pitchFamily="18" charset="0"/>
              </a:rPr>
              <a:t>encontra</a:t>
            </a:r>
            <a:r>
              <a:rPr lang="en-GB" b="1" dirty="0">
                <a:cs typeface="Times New Roman" pitchFamily="18" charset="0"/>
              </a:rPr>
              <a:t> o </a:t>
            </a:r>
            <a:r>
              <a:rPr lang="en-GB" b="1" dirty="0" err="1">
                <a:cs typeface="Times New Roman" pitchFamily="18" charset="0"/>
              </a:rPr>
              <a:t>trabalho</a:t>
            </a:r>
            <a:endParaRPr lang="pt-BR" b="1" dirty="0"/>
          </a:p>
        </p:txBody>
      </p:sp>
      <p:sp>
        <p:nvSpPr>
          <p:cNvPr id="4" name="Seta para a direita 3"/>
          <p:cNvSpPr/>
          <p:nvPr/>
        </p:nvSpPr>
        <p:spPr>
          <a:xfrm rot="5400000">
            <a:off x="7767289" y="5562303"/>
            <a:ext cx="37817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4" name="Titre 1"/>
          <p:cNvSpPr txBox="1">
            <a:spLocks/>
          </p:cNvSpPr>
          <p:nvPr/>
        </p:nvSpPr>
        <p:spPr bwMode="auto">
          <a:xfrm>
            <a:off x="323850" y="485775"/>
            <a:ext cx="8424863" cy="1143000"/>
          </a:xfrm>
          <a:prstGeom prst="rect">
            <a:avLst/>
          </a:prstGeom>
          <a:noFill/>
          <a:ln w="9525">
            <a:noFill/>
            <a:miter lim="800000"/>
            <a:headEnd/>
            <a:tailEnd/>
          </a:ln>
        </p:spPr>
        <p:txBody>
          <a:bodyPr anchor="ctr"/>
          <a:lstStyle/>
          <a:p>
            <a:pPr algn="ctr" fontAlgn="auto">
              <a:spcAft>
                <a:spcPts val="0"/>
              </a:spcAft>
              <a:defRPr/>
            </a:pPr>
            <a:r>
              <a:rPr lang="pt-BR" sz="2400" b="1" dirty="0" smtClean="0">
                <a:ea typeface="+mj-ea"/>
              </a:rPr>
              <a:t>Sociologia do mercado do trabalho | Mark </a:t>
            </a:r>
            <a:r>
              <a:rPr lang="pt-BR" sz="2400" b="1" dirty="0" err="1" smtClean="0">
                <a:ea typeface="+mj-ea"/>
              </a:rPr>
              <a:t>Granovetter</a:t>
            </a:r>
            <a:r>
              <a:rPr lang="pt-BR" sz="2400" b="1" dirty="0" smtClean="0">
                <a:ea typeface="+mj-ea"/>
              </a:rPr>
              <a:t> |</a:t>
            </a:r>
            <a:r>
              <a:rPr lang="it-IT" sz="2400" b="1" dirty="0" smtClean="0">
                <a:ea typeface="+mj-ea"/>
              </a:rPr>
              <a:t>2 </a:t>
            </a:r>
            <a:endParaRPr lang="it-IT" sz="2400" b="1" dirty="0">
              <a:ea typeface="+mj-ea"/>
            </a:endParaRPr>
          </a:p>
        </p:txBody>
      </p:sp>
      <p:sp>
        <p:nvSpPr>
          <p:cNvPr id="13" name="Retângulo 12"/>
          <p:cNvSpPr/>
          <p:nvPr/>
        </p:nvSpPr>
        <p:spPr>
          <a:xfrm>
            <a:off x="7002931" y="29921"/>
            <a:ext cx="2116285"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 Indução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689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4" descr="ego2"/>
          <p:cNvPicPr>
            <a:picLocks noChangeAspect="1" noChangeArrowheads="1"/>
          </p:cNvPicPr>
          <p:nvPr/>
        </p:nvPicPr>
        <p:blipFill>
          <a:blip r:embed="rId2" cstate="print"/>
          <a:srcRect l="1668" t="1176" r="1668" b="1176"/>
          <a:stretch>
            <a:fillRect/>
          </a:stretch>
        </p:blipFill>
        <p:spPr bwMode="auto">
          <a:xfrm>
            <a:off x="107950" y="1379538"/>
            <a:ext cx="3959225" cy="5105400"/>
          </a:xfrm>
          <a:prstGeom prst="rect">
            <a:avLst/>
          </a:prstGeom>
          <a:noFill/>
          <a:ln w="9525">
            <a:noFill/>
            <a:miter lim="800000"/>
            <a:headEnd/>
            <a:tailEnd/>
          </a:ln>
        </p:spPr>
      </p:pic>
      <p:sp>
        <p:nvSpPr>
          <p:cNvPr id="3075" name="Rectangle 1"/>
          <p:cNvSpPr>
            <a:spLocks noChangeArrowheads="1"/>
          </p:cNvSpPr>
          <p:nvPr/>
        </p:nvSpPr>
        <p:spPr bwMode="auto">
          <a:xfrm>
            <a:off x="5364088" y="2492896"/>
            <a:ext cx="3492500" cy="2862263"/>
          </a:xfrm>
          <a:prstGeom prst="rect">
            <a:avLst/>
          </a:prstGeom>
          <a:noFill/>
          <a:ln w="9525">
            <a:noFill/>
            <a:miter lim="800000"/>
            <a:headEnd/>
            <a:tailEnd/>
          </a:ln>
        </p:spPr>
        <p:txBody>
          <a:bodyPr anchor="ctr">
            <a:spAutoFit/>
          </a:bodyPr>
          <a:lstStyle/>
          <a:p>
            <a:r>
              <a:rPr lang="pt-BR" sz="2000" dirty="0"/>
              <a:t>A  rede a « laços fortes » é muito mais densa daquela a « laços fracos » («</a:t>
            </a:r>
            <a:r>
              <a:rPr lang="pt-BR" sz="2000" dirty="0" err="1"/>
              <a:t>Ego’s</a:t>
            </a:r>
            <a:r>
              <a:rPr lang="pt-BR" sz="2000" dirty="0"/>
              <a:t> </a:t>
            </a:r>
            <a:r>
              <a:rPr lang="pt-BR" sz="2000" dirty="0" err="1"/>
              <a:t>weak</a:t>
            </a:r>
            <a:r>
              <a:rPr lang="pt-BR" sz="2000" dirty="0"/>
              <a:t> </a:t>
            </a:r>
            <a:r>
              <a:rPr lang="pt-BR" sz="2000" dirty="0" err="1"/>
              <a:t>Ties</a:t>
            </a:r>
            <a:r>
              <a:rPr lang="pt-BR" sz="2000" dirty="0"/>
              <a:t>»); mas os « laços fracos » – as cadeias longas que favorecem o fluxo da comunicação – permitem alcançar informações estratégicas.  </a:t>
            </a:r>
          </a:p>
        </p:txBody>
      </p:sp>
      <p:sp>
        <p:nvSpPr>
          <p:cNvPr id="9" name="Flèche droite 8"/>
          <p:cNvSpPr/>
          <p:nvPr/>
        </p:nvSpPr>
        <p:spPr>
          <a:xfrm>
            <a:off x="4075113" y="3571875"/>
            <a:ext cx="1081087"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77" name="Rectangle 10"/>
          <p:cNvSpPr>
            <a:spLocks noChangeArrowheads="1"/>
          </p:cNvSpPr>
          <p:nvPr/>
        </p:nvSpPr>
        <p:spPr bwMode="auto">
          <a:xfrm>
            <a:off x="0" y="6488113"/>
            <a:ext cx="9144000" cy="369887"/>
          </a:xfrm>
          <a:prstGeom prst="rect">
            <a:avLst/>
          </a:prstGeom>
          <a:noFill/>
          <a:ln w="9525">
            <a:noFill/>
            <a:miter lim="800000"/>
            <a:headEnd/>
            <a:tailEnd/>
          </a:ln>
        </p:spPr>
        <p:txBody>
          <a:bodyPr>
            <a:spAutoFit/>
          </a:bodyPr>
          <a:lstStyle/>
          <a:p>
            <a:r>
              <a:rPr lang="en-US"/>
              <a:t>Granovetter, M. (1974), </a:t>
            </a:r>
            <a:r>
              <a:rPr lang="en-US" b="1" i="1"/>
              <a:t>Getting a Job</a:t>
            </a:r>
            <a:r>
              <a:rPr lang="en-US"/>
              <a:t>, Cambridge, Harvard University Press. </a:t>
            </a:r>
            <a:endParaRPr lang="it-IT"/>
          </a:p>
        </p:txBody>
      </p:sp>
      <p:sp>
        <p:nvSpPr>
          <p:cNvPr id="8" name="Titre 1"/>
          <p:cNvSpPr txBox="1">
            <a:spLocks/>
          </p:cNvSpPr>
          <p:nvPr/>
        </p:nvSpPr>
        <p:spPr bwMode="auto">
          <a:xfrm>
            <a:off x="323850" y="485775"/>
            <a:ext cx="8424863" cy="1143000"/>
          </a:xfrm>
          <a:prstGeom prst="rect">
            <a:avLst/>
          </a:prstGeom>
          <a:noFill/>
          <a:ln w="9525">
            <a:noFill/>
            <a:miter lim="800000"/>
            <a:headEnd/>
            <a:tailEnd/>
          </a:ln>
        </p:spPr>
        <p:txBody>
          <a:bodyPr anchor="ctr"/>
          <a:lstStyle/>
          <a:p>
            <a:pPr algn="ctr" fontAlgn="auto">
              <a:spcAft>
                <a:spcPts val="0"/>
              </a:spcAft>
              <a:defRPr/>
            </a:pPr>
            <a:r>
              <a:rPr lang="pt-BR" sz="2400" b="1" dirty="0" smtClean="0">
                <a:ea typeface="+mj-ea"/>
              </a:rPr>
              <a:t>Sociologia do mercado do trabalho | Mark </a:t>
            </a:r>
            <a:r>
              <a:rPr lang="pt-BR" sz="2400" b="1" dirty="0" err="1" smtClean="0">
                <a:ea typeface="+mj-ea"/>
              </a:rPr>
              <a:t>Granovetter</a:t>
            </a:r>
            <a:r>
              <a:rPr lang="pt-BR" sz="2400" b="1" dirty="0" smtClean="0">
                <a:ea typeface="+mj-ea"/>
              </a:rPr>
              <a:t> |</a:t>
            </a:r>
            <a:r>
              <a:rPr lang="it-IT" sz="2400" b="1" dirty="0" smtClean="0">
                <a:ea typeface="+mj-ea"/>
              </a:rPr>
              <a:t>3 </a:t>
            </a:r>
            <a:endParaRPr lang="it-IT" sz="2400" b="1" dirty="0">
              <a:ea typeface="+mj-ea"/>
            </a:endParaRPr>
          </a:p>
        </p:txBody>
      </p:sp>
      <p:sp>
        <p:nvSpPr>
          <p:cNvPr id="10" name="Retângulo 9"/>
          <p:cNvSpPr/>
          <p:nvPr/>
        </p:nvSpPr>
        <p:spPr>
          <a:xfrm>
            <a:off x="7002931" y="29921"/>
            <a:ext cx="2116285"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 Indução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47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3197225"/>
          </a:xfrm>
        </p:spPr>
        <p:txBody>
          <a:bodyPr>
            <a:normAutofit lnSpcReduction="10000"/>
          </a:bodyPr>
          <a:lstStyle/>
          <a:p>
            <a:pPr>
              <a:buFont typeface="Arial" charset="0"/>
              <a:buChar char="•"/>
              <a:defRPr/>
            </a:pPr>
            <a:r>
              <a:rPr lang="pt-PT" sz="2000" dirty="0" smtClean="0">
                <a:latin typeface="Arial" pitchFamily="34" charset="0"/>
                <a:cs typeface="Arial" pitchFamily="34" charset="0"/>
              </a:rPr>
              <a:t>Como é que você chegou a saber da vaga de emprego?</a:t>
            </a:r>
          </a:p>
          <a:p>
            <a:pPr marL="0" indent="0">
              <a:buFont typeface="Arial" charset="0"/>
              <a:buNone/>
              <a:defRPr/>
            </a:pPr>
            <a:r>
              <a:rPr lang="pt-PT" sz="2000" dirty="0" smtClean="0">
                <a:latin typeface="Arial" pitchFamily="34" charset="0"/>
                <a:cs typeface="Arial" pitchFamily="34" charset="0"/>
              </a:rPr>
              <a:t/>
            </a:r>
            <a:br>
              <a:rPr lang="pt-PT" sz="2000" dirty="0" smtClean="0">
                <a:latin typeface="Arial" pitchFamily="34" charset="0"/>
                <a:cs typeface="Arial" pitchFamily="34" charset="0"/>
              </a:rPr>
            </a:br>
            <a:r>
              <a:rPr lang="pt-PT" sz="2000" dirty="0" smtClean="0">
                <a:latin typeface="Arial" pitchFamily="34" charset="0"/>
                <a:cs typeface="Arial" pitchFamily="34" charset="0"/>
              </a:rPr>
              <a:t>.... amigos</a:t>
            </a:r>
            <a:br>
              <a:rPr lang="pt-PT" sz="2000" dirty="0" smtClean="0">
                <a:latin typeface="Arial" pitchFamily="34" charset="0"/>
                <a:cs typeface="Arial" pitchFamily="34" charset="0"/>
              </a:rPr>
            </a:br>
            <a:r>
              <a:rPr lang="pt-PT" sz="2000" dirty="0" smtClean="0">
                <a:latin typeface="Arial" pitchFamily="34" charset="0"/>
                <a:cs typeface="Arial" pitchFamily="34" charset="0"/>
              </a:rPr>
              <a:t>.... parentes</a:t>
            </a:r>
            <a:br>
              <a:rPr lang="pt-PT" sz="2000" dirty="0" smtClean="0">
                <a:latin typeface="Arial" pitchFamily="34" charset="0"/>
                <a:cs typeface="Arial" pitchFamily="34" charset="0"/>
              </a:rPr>
            </a:br>
            <a:r>
              <a:rPr lang="pt-PT" sz="2000" dirty="0" smtClean="0">
                <a:latin typeface="Arial" pitchFamily="34" charset="0"/>
                <a:cs typeface="Arial" pitchFamily="34" charset="0"/>
              </a:rPr>
              <a:t>.... Amigos dos amigos</a:t>
            </a:r>
            <a:br>
              <a:rPr lang="pt-PT" sz="2000" dirty="0" smtClean="0">
                <a:latin typeface="Arial" pitchFamily="34" charset="0"/>
                <a:cs typeface="Arial" pitchFamily="34" charset="0"/>
              </a:rPr>
            </a:br>
            <a:r>
              <a:rPr lang="pt-PT" sz="2000" dirty="0" smtClean="0">
                <a:latin typeface="Arial" pitchFamily="34" charset="0"/>
                <a:cs typeface="Arial" pitchFamily="34" charset="0"/>
              </a:rPr>
              <a:t>.... Pessoas que não conheço bem</a:t>
            </a:r>
            <a:br>
              <a:rPr lang="pt-PT" sz="2000" dirty="0" smtClean="0">
                <a:latin typeface="Arial" pitchFamily="34" charset="0"/>
                <a:cs typeface="Arial" pitchFamily="34" charset="0"/>
              </a:rPr>
            </a:br>
            <a:r>
              <a:rPr lang="pt-PT" sz="2000" dirty="0" smtClean="0">
                <a:latin typeface="Arial" pitchFamily="34" charset="0"/>
                <a:cs typeface="Arial" pitchFamily="34" charset="0"/>
              </a:rPr>
              <a:t>.... Pessoas que encontrei por acaso</a:t>
            </a:r>
          </a:p>
          <a:p>
            <a:pPr marL="0" indent="0">
              <a:buFont typeface="Arial" charset="0"/>
              <a:buNone/>
              <a:defRPr/>
            </a:pPr>
            <a:r>
              <a:rPr lang="pt-PT" sz="2000" dirty="0" smtClean="0">
                <a:latin typeface="Arial" pitchFamily="34" charset="0"/>
                <a:cs typeface="Arial" pitchFamily="34" charset="0"/>
              </a:rPr>
              <a:t>.... Revistas, jornais</a:t>
            </a:r>
          </a:p>
          <a:p>
            <a:pPr marL="0" indent="0">
              <a:buFont typeface="Arial" charset="0"/>
              <a:buNone/>
              <a:defRPr/>
            </a:pPr>
            <a:r>
              <a:rPr lang="pt-PT" sz="2000" dirty="0" smtClean="0">
                <a:latin typeface="Arial" pitchFamily="34" charset="0"/>
                <a:cs typeface="Arial" pitchFamily="34" charset="0"/>
              </a:rPr>
              <a:t>.... </a:t>
            </a:r>
            <a:br>
              <a:rPr lang="pt-PT" sz="2000" dirty="0" smtClean="0">
                <a:latin typeface="Arial" pitchFamily="34" charset="0"/>
                <a:cs typeface="Arial" pitchFamily="34" charset="0"/>
              </a:rPr>
            </a:br>
            <a:endParaRPr lang="pt-BR" sz="2000" dirty="0">
              <a:latin typeface="Arial" pitchFamily="34" charset="0"/>
              <a:cs typeface="Arial" pitchFamily="34" charset="0"/>
            </a:endParaRPr>
          </a:p>
        </p:txBody>
      </p:sp>
      <p:sp>
        <p:nvSpPr>
          <p:cNvPr id="2" name="Seta para baixo 1"/>
          <p:cNvSpPr/>
          <p:nvPr/>
        </p:nvSpPr>
        <p:spPr>
          <a:xfrm rot="5400000">
            <a:off x="4318000" y="1182688"/>
            <a:ext cx="436563" cy="2763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293" name="CaixaDeTexto 5"/>
          <p:cNvSpPr txBox="1">
            <a:spLocks noChangeArrowheads="1"/>
          </p:cNvSpPr>
          <p:nvPr/>
        </p:nvSpPr>
        <p:spPr bwMode="auto">
          <a:xfrm>
            <a:off x="6300788" y="2322513"/>
            <a:ext cx="2160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pt-BR" sz="2400"/>
              <a:t>Laços fortes</a:t>
            </a:r>
          </a:p>
        </p:txBody>
      </p:sp>
      <p:sp>
        <p:nvSpPr>
          <p:cNvPr id="7" name="Seta para baixo 6"/>
          <p:cNvSpPr/>
          <p:nvPr/>
        </p:nvSpPr>
        <p:spPr>
          <a:xfrm rot="5400000">
            <a:off x="6302375" y="2297113"/>
            <a:ext cx="363537" cy="2763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295" name="CaixaDeTexto 7"/>
          <p:cNvSpPr txBox="1">
            <a:spLocks noChangeArrowheads="1"/>
          </p:cNvSpPr>
          <p:nvPr/>
        </p:nvSpPr>
        <p:spPr bwMode="auto">
          <a:xfrm>
            <a:off x="6011863" y="3843338"/>
            <a:ext cx="23669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pt-BR" sz="2400"/>
              <a:t>Laços fracos</a:t>
            </a:r>
          </a:p>
        </p:txBody>
      </p:sp>
      <p:sp>
        <p:nvSpPr>
          <p:cNvPr id="12296" name="CaixaDeTexto 3"/>
          <p:cNvSpPr txBox="1">
            <a:spLocks noChangeArrowheads="1"/>
          </p:cNvSpPr>
          <p:nvPr/>
        </p:nvSpPr>
        <p:spPr bwMode="auto">
          <a:xfrm>
            <a:off x="661988" y="4621213"/>
            <a:ext cx="324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pt-BR" b="1" u="sng"/>
              <a:t>Conceitos de primeiro nível</a:t>
            </a:r>
          </a:p>
        </p:txBody>
      </p:sp>
      <p:sp>
        <p:nvSpPr>
          <p:cNvPr id="12297" name="CaixaDeTexto 9"/>
          <p:cNvSpPr txBox="1">
            <a:spLocks noChangeArrowheads="1"/>
          </p:cNvSpPr>
          <p:nvPr/>
        </p:nvSpPr>
        <p:spPr bwMode="auto">
          <a:xfrm>
            <a:off x="5508625" y="4597400"/>
            <a:ext cx="3240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altLang="pt-BR" b="1" u="sng" dirty="0"/>
              <a:t>Conceitos de segundo </a:t>
            </a:r>
            <a:r>
              <a:rPr lang="pt-BR" altLang="pt-BR" b="1" u="sng" dirty="0" smtClean="0"/>
              <a:t>nível</a:t>
            </a:r>
          </a:p>
          <a:p>
            <a:pPr algn="ctr" eaLnBrk="1" hangingPunct="1"/>
            <a:r>
              <a:rPr lang="pt-BR" altLang="pt-BR" b="1" u="sng" dirty="0" smtClean="0"/>
              <a:t>(</a:t>
            </a:r>
            <a:r>
              <a:rPr lang="pt-BR" altLang="pt-BR" sz="2400" b="1" u="sng" dirty="0" smtClean="0"/>
              <a:t>constructos</a:t>
            </a:r>
            <a:r>
              <a:rPr lang="pt-BR" altLang="pt-BR" b="1" u="sng" dirty="0" smtClean="0"/>
              <a:t>) </a:t>
            </a:r>
            <a:endParaRPr lang="pt-BR" altLang="pt-BR" b="1" u="sng" dirty="0"/>
          </a:p>
        </p:txBody>
      </p:sp>
      <p:sp>
        <p:nvSpPr>
          <p:cNvPr id="11" name="Retângulo 10"/>
          <p:cNvSpPr/>
          <p:nvPr/>
        </p:nvSpPr>
        <p:spPr>
          <a:xfrm>
            <a:off x="7002931" y="29921"/>
            <a:ext cx="2116285"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 Indução </a:t>
            </a:r>
            <a:endParaRPr lang="pt-BR" dirty="0">
              <a:latin typeface="Arial" panose="020B0604020202020204" pitchFamily="34" charset="0"/>
              <a:cs typeface="Arial" panose="020B0604020202020204" pitchFamily="34" charset="0"/>
            </a:endParaRPr>
          </a:p>
        </p:txBody>
      </p:sp>
      <p:sp>
        <p:nvSpPr>
          <p:cNvPr id="12" name="Titre 1"/>
          <p:cNvSpPr txBox="1">
            <a:spLocks/>
          </p:cNvSpPr>
          <p:nvPr/>
        </p:nvSpPr>
        <p:spPr bwMode="auto">
          <a:xfrm>
            <a:off x="323850" y="485775"/>
            <a:ext cx="8424863" cy="1143000"/>
          </a:xfrm>
          <a:prstGeom prst="rect">
            <a:avLst/>
          </a:prstGeom>
          <a:noFill/>
          <a:ln w="9525">
            <a:noFill/>
            <a:miter lim="800000"/>
            <a:headEnd/>
            <a:tailEnd/>
          </a:ln>
        </p:spPr>
        <p:txBody>
          <a:bodyPr anchor="ctr"/>
          <a:lstStyle/>
          <a:p>
            <a:pPr algn="ctr" fontAlgn="auto">
              <a:spcAft>
                <a:spcPts val="0"/>
              </a:spcAft>
              <a:defRPr/>
            </a:pPr>
            <a:r>
              <a:rPr lang="pt-BR" sz="2400" b="1" dirty="0" smtClean="0">
                <a:ea typeface="+mj-ea"/>
              </a:rPr>
              <a:t>Sociologia do mercado do trabalho | Mark </a:t>
            </a:r>
            <a:r>
              <a:rPr lang="pt-BR" sz="2400" b="1" dirty="0" err="1" smtClean="0">
                <a:ea typeface="+mj-ea"/>
              </a:rPr>
              <a:t>Granovetter</a:t>
            </a:r>
            <a:r>
              <a:rPr lang="pt-BR" sz="2400" b="1" dirty="0" smtClean="0">
                <a:ea typeface="+mj-ea"/>
              </a:rPr>
              <a:t> |</a:t>
            </a:r>
            <a:r>
              <a:rPr lang="it-IT" sz="2400" b="1" dirty="0" smtClean="0">
                <a:ea typeface="+mj-ea"/>
              </a:rPr>
              <a:t>4 </a:t>
            </a:r>
            <a:endParaRPr lang="it-IT" sz="2400" b="1" dirty="0">
              <a:ea typeface="+mj-ea"/>
            </a:endParaRPr>
          </a:p>
        </p:txBody>
      </p:sp>
    </p:spTree>
    <p:extLst>
      <p:ext uri="{BB962C8B-B14F-4D97-AF65-F5344CB8AC3E}">
        <p14:creationId xmlns:p14="http://schemas.microsoft.com/office/powerpoint/2010/main" val="1269030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i="1" dirty="0">
                <a:latin typeface="Arial" panose="020B0604020202020204" pitchFamily="34" charset="0"/>
                <a:cs typeface="Arial" panose="020B0604020202020204" pitchFamily="34" charset="0"/>
              </a:rPr>
              <a:t>Como é que Mark </a:t>
            </a:r>
            <a:r>
              <a:rPr lang="pt-BR" sz="2800" i="1" dirty="0" err="1">
                <a:latin typeface="Arial" panose="020B0604020202020204" pitchFamily="34" charset="0"/>
                <a:cs typeface="Arial" panose="020B0604020202020204" pitchFamily="34" charset="0"/>
              </a:rPr>
              <a:t>Granovetter</a:t>
            </a:r>
            <a:r>
              <a:rPr lang="pt-BR" sz="2800" i="1" dirty="0">
                <a:latin typeface="Arial" panose="020B0604020202020204" pitchFamily="34" charset="0"/>
                <a:cs typeface="Arial" panose="020B0604020202020204" pitchFamily="34" charset="0"/>
              </a:rPr>
              <a:t> constrói a sua teoria da força dos laços fracos</a:t>
            </a:r>
            <a:r>
              <a:rPr lang="pt-BR" sz="2800" i="1" dirty="0" smtClean="0">
                <a:latin typeface="Arial" panose="020B0604020202020204" pitchFamily="34" charset="0"/>
                <a:cs typeface="Arial" panose="020B0604020202020204" pitchFamily="34" charset="0"/>
              </a:rPr>
              <a:t>?</a:t>
            </a:r>
            <a:endParaRPr lang="pt-BR" sz="2800" i="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556792"/>
            <a:ext cx="8229600" cy="3196952"/>
          </a:xfrm>
        </p:spPr>
        <p:txBody>
          <a:bodyPr>
            <a:noAutofit/>
          </a:bodyPr>
          <a:lstStyle/>
          <a:p>
            <a:pPr marL="514350" indent="-514350">
              <a:buFont typeface="+mj-lt"/>
              <a:buAutoNum type="arabicPeriod"/>
            </a:pPr>
            <a:r>
              <a:rPr lang="pt-BR" sz="2400" dirty="0" smtClean="0">
                <a:latin typeface="Arial" panose="020B0604020202020204" pitchFamily="34" charset="0"/>
                <a:cs typeface="Arial" panose="020B0604020202020204" pitchFamily="34" charset="0"/>
              </a:rPr>
              <a:t>Ele estuda as teorias do mercado de trabalho (economia neoclássica). </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Escolhe uma unidade de análise e um âmbito (espaço-temporal) </a:t>
            </a:r>
          </a:p>
          <a:p>
            <a:pPr marL="514350" indent="-514350">
              <a:buFont typeface="+mj-lt"/>
              <a:buAutoNum type="arabicPeriod"/>
            </a:pPr>
            <a:r>
              <a:rPr lang="pt-BR" sz="2400" dirty="0">
                <a:latin typeface="Arial" panose="020B0604020202020204" pitchFamily="34" charset="0"/>
                <a:cs typeface="Arial" panose="020B0604020202020204" pitchFamily="34" charset="0"/>
              </a:rPr>
              <a:t>Escolhe uma ferramenta de coleta de </a:t>
            </a:r>
            <a:r>
              <a:rPr lang="pt-BR" sz="2400" dirty="0" smtClean="0">
                <a:latin typeface="Arial" panose="020B0604020202020204" pitchFamily="34" charset="0"/>
                <a:cs typeface="Arial" panose="020B0604020202020204" pitchFamily="34" charset="0"/>
              </a:rPr>
              <a:t>dados.</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Recolhe as informações. </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Transforma as informações em dados</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Analisa os dados</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Chega a uma teoria que explique melhor os dados</a:t>
            </a:r>
          </a:p>
          <a:p>
            <a:pPr marL="514350" indent="-514350">
              <a:buFont typeface="+mj-lt"/>
              <a:buAutoNum type="arabicPeriod"/>
            </a:pPr>
            <a:r>
              <a:rPr lang="pt-BR" sz="2400" dirty="0" smtClean="0">
                <a:latin typeface="Arial" panose="020B0604020202020204" pitchFamily="34" charset="0"/>
                <a:cs typeface="Arial" panose="020B0604020202020204" pitchFamily="34" charset="0"/>
              </a:rPr>
              <a:t>A teoria está confirmada pelos dados: os dados induzem a teoria</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67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Karl Popper | 1</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smtClean="0">
                <a:latin typeface="Arial" panose="020B0604020202020204" pitchFamily="34" charset="0"/>
                <a:cs typeface="Arial" panose="020B0604020202020204" pitchFamily="34" charset="0"/>
              </a:rPr>
              <a:t>«Uma </a:t>
            </a:r>
            <a:r>
              <a:rPr lang="pt-BR" dirty="0">
                <a:latin typeface="Arial" panose="020B0604020202020204" pitchFamily="34" charset="0"/>
                <a:cs typeface="Arial" panose="020B0604020202020204" pitchFamily="34" charset="0"/>
              </a:rPr>
              <a:t>teoria científica é um modelo matemático que descreve e codifica as observações que fazemos. Assim, uma boa teoria deverá descrever uma vasta série de fenômenos com base em alguns postulados simples como também deverá ser capaz de fazer previsões claras as quais poderão ser testadas</a:t>
            </a:r>
            <a:r>
              <a:rPr lang="pt-BR" dirty="0" smtClean="0">
                <a:latin typeface="Arial" panose="020B0604020202020204" pitchFamily="34" charset="0"/>
                <a:cs typeface="Arial" panose="020B0604020202020204" pitchFamily="34" charset="0"/>
              </a:rPr>
              <a:t>. »</a:t>
            </a:r>
            <a:endParaRPr lang="pt-BR" dirty="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Uma teoria</a:t>
            </a:r>
            <a:r>
              <a:rPr lang="pt-BR" dirty="0">
                <a:latin typeface="Arial" panose="020B0604020202020204" pitchFamily="34" charset="0"/>
                <a:cs typeface="Arial" panose="020B0604020202020204" pitchFamily="34" charset="0"/>
              </a:rPr>
              <a:t> t</a:t>
            </a:r>
            <a:r>
              <a:rPr lang="pt-BR" dirty="0" smtClean="0">
                <a:latin typeface="Arial" panose="020B0604020202020204" pitchFamily="34" charset="0"/>
                <a:cs typeface="Arial" panose="020B0604020202020204" pitchFamily="34" charset="0"/>
              </a:rPr>
              <a:t>em </a:t>
            </a:r>
            <a:r>
              <a:rPr lang="pt-BR" dirty="0">
                <a:latin typeface="Arial" panose="020B0604020202020204" pitchFamily="34" charset="0"/>
                <a:cs typeface="Arial" panose="020B0604020202020204" pitchFamily="34" charset="0"/>
              </a:rPr>
              <a:t>que ser falsificável</a:t>
            </a:r>
          </a:p>
          <a:p>
            <a:pPr marL="0" indent="0">
              <a:buNone/>
            </a:pP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Karl Popper, A </a:t>
            </a:r>
            <a:r>
              <a:rPr lang="pt-BR" i="1" dirty="0" smtClean="0">
                <a:latin typeface="Arial" panose="020B0604020202020204" pitchFamily="34" charset="0"/>
                <a:cs typeface="Arial" panose="020B0604020202020204" pitchFamily="34" charset="0"/>
              </a:rPr>
              <a:t>Lógica </a:t>
            </a:r>
            <a:r>
              <a:rPr lang="pt-BR" i="1" dirty="0">
                <a:latin typeface="Arial" panose="020B0604020202020204" pitchFamily="34" charset="0"/>
                <a:cs typeface="Arial" panose="020B0604020202020204" pitchFamily="34" charset="0"/>
              </a:rPr>
              <a:t>da pesquisa científica. </a:t>
            </a:r>
            <a:r>
              <a:rPr lang="pt-BR" dirty="0">
                <a:latin typeface="Arial" panose="020B0604020202020204" pitchFamily="34" charset="0"/>
                <a:cs typeface="Arial" panose="020B0604020202020204" pitchFamily="34" charset="0"/>
              </a:rPr>
              <a:t>São Paulo: EDUSP, 1985.</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428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b="1" dirty="0" smtClean="0">
                <a:latin typeface="Arial" panose="020B0604020202020204" pitchFamily="34" charset="0"/>
                <a:cs typeface="Arial" panose="020B0604020202020204" pitchFamily="34" charset="0"/>
              </a:rPr>
              <a:t>Karl Popper | </a:t>
            </a:r>
            <a:r>
              <a:rPr lang="pt-BR" sz="3200" b="1" dirty="0" err="1" smtClean="0">
                <a:latin typeface="Arial" panose="020B0604020202020204" pitchFamily="34" charset="0"/>
                <a:cs typeface="Arial" panose="020B0604020202020204" pitchFamily="34" charset="0"/>
              </a:rPr>
              <a:t>Explicandum</a:t>
            </a:r>
            <a:r>
              <a:rPr lang="pt-BR" sz="3200" b="1" dirty="0" smtClean="0">
                <a:latin typeface="Arial" panose="020B0604020202020204" pitchFamily="34" charset="0"/>
                <a:cs typeface="Arial" panose="020B0604020202020204" pitchFamily="34" charset="0"/>
              </a:rPr>
              <a:t> e </a:t>
            </a:r>
            <a:r>
              <a:rPr lang="pt-BR" sz="3200" b="1" dirty="0" err="1" smtClean="0">
                <a:latin typeface="Arial" panose="020B0604020202020204" pitchFamily="34" charset="0"/>
                <a:cs typeface="Arial" panose="020B0604020202020204" pitchFamily="34" charset="0"/>
              </a:rPr>
              <a:t>explicans</a:t>
            </a:r>
            <a:r>
              <a:rPr lang="pt-BR" sz="3200" b="1" dirty="0" smtClean="0">
                <a:latin typeface="Arial" panose="020B0604020202020204" pitchFamily="34" charset="0"/>
                <a:cs typeface="Arial" panose="020B0604020202020204" pitchFamily="34" charset="0"/>
              </a:rPr>
              <a:t> </a:t>
            </a:r>
            <a:endParaRPr lang="pt-BR" sz="3200" b="1" dirty="0"/>
          </a:p>
        </p:txBody>
      </p:sp>
      <p:sp>
        <p:nvSpPr>
          <p:cNvPr id="3" name="Espaço Reservado para Conteúdo 2"/>
          <p:cNvSpPr>
            <a:spLocks noGrp="1"/>
          </p:cNvSpPr>
          <p:nvPr>
            <p:ph idx="1"/>
          </p:nvPr>
        </p:nvSpPr>
        <p:spPr>
          <a:xfrm>
            <a:off x="457200" y="1600201"/>
            <a:ext cx="8229600" cy="3124944"/>
          </a:xfrm>
        </p:spPr>
        <p:txBody>
          <a:bodyPr>
            <a:normAutofit/>
          </a:bodyPr>
          <a:lstStyle/>
          <a:p>
            <a:r>
              <a:rPr lang="pt-BR" sz="2400" dirty="0">
                <a:latin typeface="Arial" panose="020B0604020202020204" pitchFamily="34" charset="0"/>
                <a:cs typeface="Arial" panose="020B0604020202020204" pitchFamily="34" charset="0"/>
              </a:rPr>
              <a:t>Uma das tarefas da ciências é a explicação. </a:t>
            </a:r>
            <a:endParaRPr lang="pt-BR" sz="2400" dirty="0" smtClean="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Ao </a:t>
            </a:r>
            <a:r>
              <a:rPr lang="pt-BR" sz="2400" dirty="0">
                <a:latin typeface="Arial" panose="020B0604020202020204" pitchFamily="34" charset="0"/>
                <a:cs typeface="Arial" panose="020B0604020202020204" pitchFamily="34" charset="0"/>
              </a:rPr>
              <a:t>longo da história da </a:t>
            </a:r>
            <a:r>
              <a:rPr lang="pt-BR" sz="2400" dirty="0" smtClean="0">
                <a:latin typeface="Arial" panose="020B0604020202020204" pitchFamily="34" charset="0"/>
                <a:cs typeface="Arial" panose="020B0604020202020204" pitchFamily="34" charset="0"/>
              </a:rPr>
              <a:t>prática da </a:t>
            </a:r>
            <a:r>
              <a:rPr lang="pt-BR" sz="2400" dirty="0">
                <a:latin typeface="Arial" panose="020B0604020202020204" pitchFamily="34" charset="0"/>
                <a:cs typeface="Arial" panose="020B0604020202020204" pitchFamily="34" charset="0"/>
              </a:rPr>
              <a:t>explicação, muitos métodos e tipos diferentes foram tidos como aceitáveis, </a:t>
            </a:r>
            <a:r>
              <a:rPr lang="pt-BR" sz="2400" dirty="0" smtClean="0">
                <a:latin typeface="Arial" panose="020B0604020202020204" pitchFamily="34" charset="0"/>
                <a:cs typeface="Arial" panose="020B0604020202020204" pitchFamily="34" charset="0"/>
              </a:rPr>
              <a:t>mas todos </a:t>
            </a:r>
            <a:r>
              <a:rPr lang="pt-BR" sz="2400" dirty="0">
                <a:latin typeface="Arial" panose="020B0604020202020204" pitchFamily="34" charset="0"/>
                <a:cs typeface="Arial" panose="020B0604020202020204" pitchFamily="34" charset="0"/>
              </a:rPr>
              <a:t>eles têm algo em comum: </a:t>
            </a:r>
            <a:r>
              <a:rPr lang="pt-BR" sz="2400" i="1" dirty="0">
                <a:latin typeface="Arial" panose="020B0604020202020204" pitchFamily="34" charset="0"/>
                <a:cs typeface="Arial" panose="020B0604020202020204" pitchFamily="34" charset="0"/>
              </a:rPr>
              <a:t>consistem todos de uma </a:t>
            </a:r>
            <a:r>
              <a:rPr lang="pt-BR" sz="2400" b="1" dirty="0">
                <a:latin typeface="Arial" panose="020B0604020202020204" pitchFamily="34" charset="0"/>
                <a:cs typeface="Arial" panose="020B0604020202020204" pitchFamily="34" charset="0"/>
              </a:rPr>
              <a:t>dedução lógica</a:t>
            </a:r>
            <a:r>
              <a:rPr lang="pt-BR" sz="2400" dirty="0">
                <a:latin typeface="Arial" panose="020B0604020202020204" pitchFamily="34" charset="0"/>
                <a:cs typeface="Arial" panose="020B0604020202020204" pitchFamily="34" charset="0"/>
              </a:rPr>
              <a:t>; </a:t>
            </a:r>
            <a:r>
              <a:rPr lang="pt-BR" sz="2400" i="1" dirty="0" smtClean="0">
                <a:latin typeface="Arial" panose="020B0604020202020204" pitchFamily="34" charset="0"/>
                <a:cs typeface="Arial" panose="020B0604020202020204" pitchFamily="34" charset="0"/>
              </a:rPr>
              <a:t>uma</a:t>
            </a:r>
            <a:r>
              <a:rPr lang="pt-BR" sz="2400" dirty="0" smtClean="0">
                <a:latin typeface="Arial" panose="020B0604020202020204" pitchFamily="34" charset="0"/>
                <a:cs typeface="Arial" panose="020B0604020202020204" pitchFamily="34" charset="0"/>
              </a:rPr>
              <a:t> </a:t>
            </a:r>
            <a:r>
              <a:rPr lang="pt-BR" sz="2400" i="1" dirty="0" smtClean="0">
                <a:latin typeface="Arial" panose="020B0604020202020204" pitchFamily="34" charset="0"/>
                <a:cs typeface="Arial" panose="020B0604020202020204" pitchFamily="34" charset="0"/>
              </a:rPr>
              <a:t>dedução </a:t>
            </a:r>
            <a:r>
              <a:rPr lang="pt-BR" sz="2400" i="1" dirty="0">
                <a:latin typeface="Arial" panose="020B0604020202020204" pitchFamily="34" charset="0"/>
                <a:cs typeface="Arial" panose="020B0604020202020204" pitchFamily="34" charset="0"/>
              </a:rPr>
              <a:t>cuja conclusão é o </a:t>
            </a:r>
            <a:r>
              <a:rPr lang="pt-BR" sz="2400" b="1" dirty="0" err="1">
                <a:latin typeface="Arial" panose="020B0604020202020204" pitchFamily="34" charset="0"/>
                <a:cs typeface="Arial" panose="020B0604020202020204" pitchFamily="34" charset="0"/>
              </a:rPr>
              <a:t>explicandum</a:t>
            </a:r>
            <a:r>
              <a:rPr lang="pt-BR" sz="2400" b="1"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a:t>
            </a:r>
            <a:r>
              <a:rPr lang="pt-BR" sz="2400" dirty="0" smtClean="0">
                <a:latin typeface="Arial" panose="020B0604020202020204" pitchFamily="34" charset="0"/>
                <a:cs typeface="Arial" panose="020B0604020202020204" pitchFamily="34" charset="0"/>
              </a:rPr>
              <a:t> </a:t>
            </a:r>
            <a:r>
              <a:rPr lang="pt-BR" sz="2400" i="1" dirty="0">
                <a:latin typeface="Arial" panose="020B0604020202020204" pitchFamily="34" charset="0"/>
                <a:cs typeface="Arial" panose="020B0604020202020204" pitchFamily="34" charset="0"/>
              </a:rPr>
              <a:t>uma asserção da coisa a ser </a:t>
            </a:r>
            <a:r>
              <a:rPr lang="pt-BR" sz="2400" i="1" dirty="0" smtClean="0">
                <a:latin typeface="Arial" panose="020B0604020202020204" pitchFamily="34" charset="0"/>
                <a:cs typeface="Arial" panose="020B0604020202020204" pitchFamily="34" charset="0"/>
              </a:rPr>
              <a:t>explicada –</a:t>
            </a:r>
            <a:r>
              <a:rPr lang="pt-BR" sz="2400" dirty="0" smtClean="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e </a:t>
            </a:r>
            <a:r>
              <a:rPr lang="pt-BR" sz="2400" dirty="0">
                <a:latin typeface="Arial" panose="020B0604020202020204" pitchFamily="34" charset="0"/>
                <a:cs typeface="Arial" panose="020B0604020202020204" pitchFamily="34" charset="0"/>
              </a:rPr>
              <a:t>de um conjunto de premissas </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o </a:t>
            </a:r>
            <a:r>
              <a:rPr lang="pt-BR" sz="2400" b="1" dirty="0" err="1">
                <a:latin typeface="Arial" panose="020B0604020202020204" pitchFamily="34" charset="0"/>
                <a:cs typeface="Arial" panose="020B0604020202020204" pitchFamily="34" charset="0"/>
              </a:rPr>
              <a:t>explicans</a:t>
            </a:r>
            <a:r>
              <a:rPr lang="pt-BR" sz="2400" b="1"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constituído </a:t>
            </a:r>
            <a:r>
              <a:rPr lang="pt-BR" sz="2400" dirty="0" smtClean="0">
                <a:latin typeface="Arial" panose="020B0604020202020204" pitchFamily="34" charset="0"/>
                <a:cs typeface="Arial" panose="020B0604020202020204" pitchFamily="34" charset="0"/>
              </a:rPr>
              <a:t>por leis </a:t>
            </a:r>
            <a:r>
              <a:rPr lang="pt-BR" sz="2400" dirty="0">
                <a:latin typeface="Arial" panose="020B0604020202020204" pitchFamily="34" charset="0"/>
                <a:cs typeface="Arial" panose="020B0604020202020204" pitchFamily="34" charset="0"/>
              </a:rPr>
              <a:t>e condições específicas</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p:txBody>
      </p:sp>
      <p:sp>
        <p:nvSpPr>
          <p:cNvPr id="4" name="Retângulo 3"/>
          <p:cNvSpPr/>
          <p:nvPr/>
        </p:nvSpPr>
        <p:spPr>
          <a:xfrm>
            <a:off x="-33392" y="6222612"/>
            <a:ext cx="9177391" cy="369332"/>
          </a:xfrm>
          <a:prstGeom prst="rect">
            <a:avLst/>
          </a:prstGeom>
        </p:spPr>
        <p:txBody>
          <a:bodyPr wrap="square">
            <a:spAutoFit/>
          </a:bodyPr>
          <a:lstStyle/>
          <a:p>
            <a:pPr algn="ctr"/>
            <a:r>
              <a:rPr lang="pt-BR" dirty="0" smtClean="0">
                <a:latin typeface="Arial" panose="020B0604020202020204" pitchFamily="34" charset="0"/>
                <a:cs typeface="Arial" panose="020B0604020202020204" pitchFamily="34" charset="0"/>
              </a:rPr>
              <a:t>Karl Popper. </a:t>
            </a:r>
            <a:r>
              <a:rPr lang="pt-BR" i="1" dirty="0" smtClean="0">
                <a:latin typeface="Arial" panose="020B0604020202020204" pitchFamily="34" charset="0"/>
                <a:cs typeface="Arial" panose="020B0604020202020204" pitchFamily="34" charset="0"/>
              </a:rPr>
              <a:t>Conjecturas e refutações. </a:t>
            </a:r>
            <a:r>
              <a:rPr lang="pt-BR" dirty="0" smtClean="0">
                <a:latin typeface="Arial" panose="020B0604020202020204" pitchFamily="34" charset="0"/>
                <a:cs typeface="Arial" panose="020B0604020202020204" pitchFamily="34" charset="0"/>
              </a:rPr>
              <a:t>Brasília: Ed. UNB, 1982.</a:t>
            </a:r>
            <a:endParaRPr lang="pt-BR" dirty="0">
              <a:latin typeface="Arial" panose="020B0604020202020204" pitchFamily="34" charset="0"/>
              <a:cs typeface="Arial" panose="020B0604020202020204" pitchFamily="34" charset="0"/>
            </a:endParaRPr>
          </a:p>
        </p:txBody>
      </p:sp>
      <p:sp>
        <p:nvSpPr>
          <p:cNvPr id="7" name="CaixaDeTexto 6"/>
          <p:cNvSpPr txBox="1"/>
          <p:nvPr/>
        </p:nvSpPr>
        <p:spPr>
          <a:xfrm>
            <a:off x="1691680" y="5178885"/>
            <a:ext cx="2088232" cy="461665"/>
          </a:xfrm>
          <a:prstGeom prst="rect">
            <a:avLst/>
          </a:prstGeom>
          <a:noFill/>
        </p:spPr>
        <p:txBody>
          <a:bodyPr wrap="square" rtlCol="0">
            <a:spAutoFit/>
          </a:bodyPr>
          <a:lstStyle/>
          <a:p>
            <a:r>
              <a:rPr lang="pt-BR" sz="2400" i="1" dirty="0" err="1">
                <a:latin typeface="Arial" panose="020B0604020202020204" pitchFamily="34" charset="0"/>
                <a:cs typeface="Arial" panose="020B0604020202020204" pitchFamily="34" charset="0"/>
              </a:rPr>
              <a:t>E</a:t>
            </a:r>
            <a:r>
              <a:rPr lang="pt-BR" sz="2400" i="1" dirty="0" err="1" smtClean="0">
                <a:latin typeface="Arial" panose="020B0604020202020204" pitchFamily="34" charset="0"/>
                <a:cs typeface="Arial" panose="020B0604020202020204" pitchFamily="34" charset="0"/>
              </a:rPr>
              <a:t>xplicandum</a:t>
            </a:r>
            <a:endParaRPr lang="pt-BR" sz="2400" i="1" dirty="0"/>
          </a:p>
        </p:txBody>
      </p:sp>
      <p:sp>
        <p:nvSpPr>
          <p:cNvPr id="8" name="CaixaDeTexto 7"/>
          <p:cNvSpPr txBox="1"/>
          <p:nvPr/>
        </p:nvSpPr>
        <p:spPr>
          <a:xfrm>
            <a:off x="5292080" y="5169769"/>
            <a:ext cx="2088232" cy="461665"/>
          </a:xfrm>
          <a:prstGeom prst="rect">
            <a:avLst/>
          </a:prstGeom>
          <a:noFill/>
        </p:spPr>
        <p:txBody>
          <a:bodyPr wrap="square" rtlCol="0">
            <a:spAutoFit/>
          </a:bodyPr>
          <a:lstStyle/>
          <a:p>
            <a:r>
              <a:rPr lang="pt-BR" sz="2400" i="1" dirty="0" err="1" smtClean="0">
                <a:latin typeface="Arial" panose="020B0604020202020204" pitchFamily="34" charset="0"/>
                <a:cs typeface="Arial" panose="020B0604020202020204" pitchFamily="34" charset="0"/>
              </a:rPr>
              <a:t>Explicans</a:t>
            </a:r>
            <a:endParaRPr lang="pt-BR" sz="2400" i="1" dirty="0"/>
          </a:p>
        </p:txBody>
      </p:sp>
      <p:cxnSp>
        <p:nvCxnSpPr>
          <p:cNvPr id="10" name="Conector de seta reta 9"/>
          <p:cNvCxnSpPr/>
          <p:nvPr/>
        </p:nvCxnSpPr>
        <p:spPr>
          <a:xfrm>
            <a:off x="3779912" y="5156705"/>
            <a:ext cx="1368152" cy="1109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Conector de seta reta 10"/>
          <p:cNvCxnSpPr/>
          <p:nvPr/>
        </p:nvCxnSpPr>
        <p:spPr>
          <a:xfrm flipH="1">
            <a:off x="3779912" y="5620833"/>
            <a:ext cx="1368152"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2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92696"/>
            <a:ext cx="8229600" cy="4886003"/>
          </a:xfrm>
        </p:spPr>
        <p:txBody>
          <a:bodyPr>
            <a:normAutofit fontScale="85000" lnSpcReduction="20000"/>
          </a:bodyPr>
          <a:lstStyle/>
          <a:p>
            <a:pPr marL="0" indent="0" algn="ctr">
              <a:buNone/>
            </a:pPr>
            <a:r>
              <a:rPr lang="pt-BR" b="1" dirty="0" smtClean="0">
                <a:latin typeface="Arial" panose="020B0604020202020204" pitchFamily="34" charset="0"/>
                <a:cs typeface="Arial" panose="020B0604020202020204" pitchFamily="34" charset="0"/>
              </a:rPr>
              <a:t>Falseabilidade</a:t>
            </a:r>
          </a:p>
          <a:p>
            <a:pPr marL="0" indent="0" algn="ctr">
              <a:buNone/>
            </a:pPr>
            <a:endParaRPr lang="pt-BR" dirty="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Segundo Popper, o que não é falseável ou refutável não pode ser considerado científico.</a:t>
            </a:r>
          </a:p>
          <a:p>
            <a:r>
              <a:rPr lang="pt-BR" dirty="0" smtClean="0">
                <a:latin typeface="Arial" panose="020B0604020202020204" pitchFamily="34" charset="0"/>
                <a:cs typeface="Arial" panose="020B0604020202020204" pitchFamily="34" charset="0"/>
              </a:rPr>
              <a:t>A </a:t>
            </a:r>
            <a:r>
              <a:rPr lang="pt-BR" dirty="0">
                <a:latin typeface="Arial" panose="020B0604020202020204" pitchFamily="34" charset="0"/>
                <a:cs typeface="Arial" panose="020B0604020202020204" pitchFamily="34" charset="0"/>
              </a:rPr>
              <a:t>possibilidade de uma teoria ser refutada </a:t>
            </a:r>
            <a:r>
              <a:rPr lang="pt-BR" dirty="0" smtClean="0">
                <a:latin typeface="Arial" panose="020B0604020202020204" pitchFamily="34" charset="0"/>
                <a:cs typeface="Arial" panose="020B0604020202020204" pitchFamily="34" charset="0"/>
              </a:rPr>
              <a:t>constituía </a:t>
            </a:r>
            <a:r>
              <a:rPr lang="pt-BR" dirty="0">
                <a:latin typeface="Arial" panose="020B0604020202020204" pitchFamily="34" charset="0"/>
                <a:cs typeface="Arial" panose="020B0604020202020204" pitchFamily="34" charset="0"/>
              </a:rPr>
              <a:t>para o filósofo a própria essência da natureza científica.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Assim</a:t>
            </a:r>
            <a:r>
              <a:rPr lang="pt-BR" dirty="0">
                <a:latin typeface="Arial" panose="020B0604020202020204" pitchFamily="34" charset="0"/>
                <a:cs typeface="Arial" panose="020B0604020202020204" pitchFamily="34" charset="0"/>
              </a:rPr>
              <a:t>, uma teoria só pode ser considerada científica quando é falseável, ou seja, quando é possível prová-la falsa.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Esse </a:t>
            </a:r>
            <a:r>
              <a:rPr lang="pt-BR" dirty="0">
                <a:latin typeface="Arial" panose="020B0604020202020204" pitchFamily="34" charset="0"/>
                <a:cs typeface="Arial" panose="020B0604020202020204" pitchFamily="34" charset="0"/>
              </a:rPr>
              <a:t>conceito ficou conhecido como falseabilidade ou </a:t>
            </a:r>
            <a:r>
              <a:rPr lang="pt-BR" dirty="0" err="1">
                <a:latin typeface="Arial" panose="020B0604020202020204" pitchFamily="34" charset="0"/>
                <a:cs typeface="Arial" panose="020B0604020202020204" pitchFamily="34" charset="0"/>
              </a:rPr>
              <a:t>refutabilidade</a:t>
            </a:r>
            <a:r>
              <a:rPr lang="pt-BR" dirty="0">
                <a:latin typeface="Arial" panose="020B0604020202020204" pitchFamily="34" charset="0"/>
                <a:cs typeface="Arial" panose="020B0604020202020204" pitchFamily="34" charset="0"/>
              </a:rPr>
              <a:t>.</a:t>
            </a:r>
          </a:p>
          <a:p>
            <a:endParaRPr lang="pt-BR" dirty="0">
              <a:latin typeface="Arial" panose="020B0604020202020204" pitchFamily="34" charset="0"/>
              <a:cs typeface="Arial" panose="020B0604020202020204" pitchFamily="34" charset="0"/>
            </a:endParaRPr>
          </a:p>
        </p:txBody>
      </p:sp>
      <p:sp>
        <p:nvSpPr>
          <p:cNvPr id="2" name="Retângulo 1"/>
          <p:cNvSpPr/>
          <p:nvPr/>
        </p:nvSpPr>
        <p:spPr>
          <a:xfrm>
            <a:off x="0" y="6396335"/>
            <a:ext cx="9144000" cy="369332"/>
          </a:xfrm>
          <a:prstGeom prst="rect">
            <a:avLst/>
          </a:prstGeom>
        </p:spPr>
        <p:txBody>
          <a:bodyPr wrap="square">
            <a:spAutoFit/>
          </a:bodyPr>
          <a:lstStyle/>
          <a:p>
            <a:r>
              <a:rPr lang="pt-BR" dirty="0">
                <a:latin typeface="Arial" panose="020B0604020202020204" pitchFamily="34" charset="0"/>
                <a:cs typeface="Arial" panose="020B0604020202020204" pitchFamily="34" charset="0"/>
              </a:rPr>
              <a:t>Karl Popper, A </a:t>
            </a:r>
            <a:r>
              <a:rPr lang="pt-BR" i="1" dirty="0">
                <a:latin typeface="Arial" panose="020B0604020202020204" pitchFamily="34" charset="0"/>
                <a:cs typeface="Arial" panose="020B0604020202020204" pitchFamily="34" charset="0"/>
              </a:rPr>
              <a:t>Lógica da pesquisa científica. </a:t>
            </a:r>
            <a:r>
              <a:rPr lang="pt-BR" dirty="0">
                <a:latin typeface="Arial" panose="020B0604020202020204" pitchFamily="34" charset="0"/>
                <a:cs typeface="Arial" panose="020B0604020202020204" pitchFamily="34" charset="0"/>
              </a:rPr>
              <a:t>São Paulo: EDUSP, 1985.</a:t>
            </a:r>
          </a:p>
        </p:txBody>
      </p:sp>
    </p:spTree>
    <p:extLst>
      <p:ext uri="{BB962C8B-B14F-4D97-AF65-F5344CB8AC3E}">
        <p14:creationId xmlns:p14="http://schemas.microsoft.com/office/powerpoint/2010/main" val="2621312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395536" y="17694"/>
            <a:ext cx="8365079" cy="6858000"/>
          </a:xfrm>
          <a:prstGeom prst="rect">
            <a:avLst/>
          </a:prstGeom>
        </p:spPr>
      </p:pic>
    </p:spTree>
    <p:extLst>
      <p:ext uri="{BB962C8B-B14F-4D97-AF65-F5344CB8AC3E}">
        <p14:creationId xmlns:p14="http://schemas.microsoft.com/office/powerpoint/2010/main" val="2815774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latin typeface="Arial" panose="020B0604020202020204" pitchFamily="34" charset="0"/>
                <a:cs typeface="Arial" panose="020B0604020202020204" pitchFamily="34" charset="0"/>
              </a:rPr>
              <a:t>Na prova... dia 27 de outubro 2014</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Autofit/>
          </a:bodyPr>
          <a:lstStyle/>
          <a:p>
            <a:pPr marL="0" indent="0">
              <a:buNone/>
            </a:pPr>
            <a:endParaRPr lang="pt-BR" sz="1800" dirty="0" smtClean="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KERLINGER</a:t>
            </a:r>
            <a:r>
              <a:rPr lang="pt-BR" sz="1800" dirty="0">
                <a:latin typeface="Arial" panose="020B0604020202020204" pitchFamily="34" charset="0"/>
                <a:cs typeface="Arial" panose="020B0604020202020204" pitchFamily="34" charset="0"/>
              </a:rPr>
              <a:t>, F. N. </a:t>
            </a:r>
            <a:r>
              <a:rPr lang="pt-BR" sz="1800" b="1" dirty="0">
                <a:latin typeface="Arial" panose="020B0604020202020204" pitchFamily="34" charset="0"/>
                <a:cs typeface="Arial" panose="020B0604020202020204" pitchFamily="34" charset="0"/>
              </a:rPr>
              <a:t>Metodologia da Pesquisa em Ciências Sociais: um tratamento conceitual</a:t>
            </a:r>
            <a:r>
              <a:rPr lang="pt-BR" sz="1800" dirty="0">
                <a:latin typeface="Arial" panose="020B0604020202020204" pitchFamily="34" charset="0"/>
                <a:cs typeface="Arial" panose="020B0604020202020204" pitchFamily="34" charset="0"/>
              </a:rPr>
              <a:t>. São Paulo: EPU, 1980, pag. </a:t>
            </a:r>
            <a:r>
              <a:rPr lang="pt-BR" sz="1800" dirty="0" smtClean="0">
                <a:latin typeface="Arial" panose="020B0604020202020204" pitchFamily="34" charset="0"/>
                <a:cs typeface="Arial" panose="020B0604020202020204" pitchFamily="34" charset="0"/>
              </a:rPr>
              <a:t>1-73</a:t>
            </a:r>
          </a:p>
          <a:p>
            <a:pPr marL="0" indent="0">
              <a:buNone/>
            </a:pPr>
            <a:r>
              <a:rPr lang="pt-BR" sz="1800" dirty="0" smtClean="0">
                <a:latin typeface="Arial" panose="020B0604020202020204" pitchFamily="34" charset="0"/>
                <a:cs typeface="Arial" panose="020B0604020202020204" pitchFamily="34" charset="0"/>
              </a:rPr>
              <a:t>     [Variáveis</a:t>
            </a:r>
            <a:r>
              <a:rPr lang="pt-BR" sz="1800" dirty="0">
                <a:latin typeface="Arial" panose="020B0604020202020204" pitchFamily="34" charset="0"/>
                <a:cs typeface="Arial" panose="020B0604020202020204" pitchFamily="34" charset="0"/>
              </a:rPr>
              <a:t>; Natureza da ciência; Constructos; Relações entre variáveis</a:t>
            </a:r>
            <a:r>
              <a:rPr lang="pt-BR" sz="1800" dirty="0" smtClean="0">
                <a:latin typeface="Arial" panose="020B0604020202020204" pitchFamily="34" charset="0"/>
                <a:cs typeface="Arial" panose="020B0604020202020204" pitchFamily="34" charset="0"/>
              </a:rPr>
              <a:t>]</a:t>
            </a:r>
          </a:p>
          <a:p>
            <a:pPr marL="0" indent="0">
              <a:buNone/>
            </a:pPr>
            <a:endParaRPr lang="pt-BR" sz="1800" dirty="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LAKATOS</a:t>
            </a:r>
            <a:r>
              <a:rPr lang="pt-BR" sz="1800" dirty="0">
                <a:latin typeface="Arial" panose="020B0604020202020204" pitchFamily="34" charset="0"/>
                <a:cs typeface="Arial" panose="020B0604020202020204" pitchFamily="34" charset="0"/>
              </a:rPr>
              <a:t>, Eva Maria; MARCONI, Marina de Andrade. </a:t>
            </a:r>
            <a:r>
              <a:rPr lang="pt-BR" sz="1800" b="1" dirty="0">
                <a:latin typeface="Arial" panose="020B0604020202020204" pitchFamily="34" charset="0"/>
                <a:cs typeface="Arial" panose="020B0604020202020204" pitchFamily="34" charset="0"/>
              </a:rPr>
              <a:t>TÉCNICAS DE PESQUISA: Planejamento e execução de pesquisas. Amostragens e técnicas de pesquisa. Elaboração, análise e interpretação de dados</a:t>
            </a:r>
            <a:r>
              <a:rPr lang="pt-BR" sz="1800" dirty="0">
                <a:latin typeface="Arial" panose="020B0604020202020204" pitchFamily="34" charset="0"/>
                <a:cs typeface="Arial" panose="020B0604020202020204" pitchFamily="34" charset="0"/>
              </a:rPr>
              <a:t>. 7ª,edição, São Paulo: Atlas, 2008, pp. 75.137</a:t>
            </a:r>
            <a:r>
              <a:rPr lang="pt-BR" sz="1800" dirty="0" smtClean="0">
                <a:latin typeface="Arial" panose="020B0604020202020204" pitchFamily="34" charset="0"/>
                <a:cs typeface="Arial" panose="020B0604020202020204" pitchFamily="34" charset="0"/>
              </a:rPr>
              <a:t>.</a:t>
            </a:r>
          </a:p>
          <a:p>
            <a:pPr marL="0" indent="0">
              <a:buNone/>
            </a:pP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Ciência e conhecimento científico; Métodos cientifico; Fatos, Leis, </a:t>
            </a:r>
            <a:r>
              <a:rPr lang="pt-BR" sz="1800" dirty="0" smtClean="0">
                <a:latin typeface="Arial" panose="020B0604020202020204" pitchFamily="34" charset="0"/>
                <a:cs typeface="Arial" panose="020B0604020202020204" pitchFamily="34" charset="0"/>
              </a:rPr>
              <a:t>  Teoria]</a:t>
            </a:r>
          </a:p>
          <a:p>
            <a:endParaRPr lang="pt-BR" sz="1800" dirty="0" smtClean="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Slides em </a:t>
            </a:r>
            <a:r>
              <a:rPr lang="pt-BR" sz="1800" dirty="0" err="1" smtClean="0">
                <a:latin typeface="Arial" panose="020B0604020202020204" pitchFamily="34" charset="0"/>
                <a:cs typeface="Arial" panose="020B0604020202020204" pitchFamily="34" charset="0"/>
              </a:rPr>
              <a:t>power</a:t>
            </a:r>
            <a:r>
              <a:rPr lang="pt-BR" sz="1800" dirty="0" smtClean="0">
                <a:latin typeface="Arial" panose="020B0604020202020204" pitchFamily="34" charset="0"/>
                <a:cs typeface="Arial" panose="020B0604020202020204" pitchFamily="34" charset="0"/>
              </a:rPr>
              <a:t> point </a:t>
            </a:r>
          </a:p>
          <a:p>
            <a:pPr marL="0" indent="0">
              <a:buNone/>
            </a:pP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     [</a:t>
            </a:r>
            <a:r>
              <a:rPr lang="pt-BR" sz="1800" dirty="0" err="1" smtClean="0">
                <a:latin typeface="Arial" panose="020B0604020202020204" pitchFamily="34" charset="0"/>
                <a:cs typeface="Arial" panose="020B0604020202020204" pitchFamily="34" charset="0"/>
              </a:rPr>
              <a:t>moodle</a:t>
            </a:r>
            <a:r>
              <a:rPr lang="pt-BR" sz="1800" dirty="0" smtClean="0">
                <a:latin typeface="Arial" panose="020B0604020202020204" pitchFamily="34" charset="0"/>
                <a:cs typeface="Arial" panose="020B0604020202020204" pitchFamily="34" charset="0"/>
              </a:rPr>
              <a:t>]</a:t>
            </a:r>
            <a:endParaRPr lang="pt-BR" sz="1800" dirty="0">
              <a:latin typeface="Arial" panose="020B0604020202020204" pitchFamily="34" charset="0"/>
              <a:cs typeface="Arial" panose="020B0604020202020204" pitchFamily="34" charset="0"/>
            </a:endParaRPr>
          </a:p>
          <a:p>
            <a:pPr marL="0" indent="0">
              <a:buNone/>
            </a:pPr>
            <a:endParaRPr lang="pt-BR" sz="1800" dirty="0">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76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r>
              <a:rPr lang="pt-BR" dirty="0" smtClean="0">
                <a:latin typeface="Arial" panose="020B0604020202020204" pitchFamily="34" charset="0"/>
                <a:cs typeface="Arial" panose="020B0604020202020204" pitchFamily="34" charset="0"/>
              </a:rPr>
              <a:t>Com </a:t>
            </a:r>
            <a:r>
              <a:rPr lang="pt-BR" dirty="0">
                <a:latin typeface="Arial" panose="020B0604020202020204" pitchFamily="34" charset="0"/>
                <a:cs typeface="Arial" panose="020B0604020202020204" pitchFamily="34" charset="0"/>
              </a:rPr>
              <a:t>Popper, os limites da ciência se definem claramente. A ciência produz teorias falseáveis, que serão válidas enquanto não refutadas.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Por </a:t>
            </a:r>
            <a:r>
              <a:rPr lang="pt-BR" dirty="0">
                <a:latin typeface="Arial" panose="020B0604020202020204" pitchFamily="34" charset="0"/>
                <a:cs typeface="Arial" panose="020B0604020202020204" pitchFamily="34" charset="0"/>
              </a:rPr>
              <a:t>este modelo, não há como a ciência tratar de assuntos do domínio da religião, que tem suas doutrinas como verdades eternas ou da filosofia, que busca verdades absolutas</a:t>
            </a:r>
            <a:r>
              <a:rPr lang="pt-BR" dirty="0" smtClean="0">
                <a:latin typeface="Arial" panose="020B0604020202020204" pitchFamily="34" charset="0"/>
                <a:cs typeface="Arial" panose="020B0604020202020204" pitchFamily="34" charset="0"/>
              </a:rPr>
              <a:t>.</a:t>
            </a:r>
          </a:p>
          <a:p>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Peculiaridades de teorias </a:t>
            </a:r>
            <a:r>
              <a:rPr lang="pt-BR" dirty="0" smtClean="0">
                <a:latin typeface="Arial" panose="020B0604020202020204" pitchFamily="34" charset="0"/>
                <a:cs typeface="Arial" panose="020B0604020202020204" pitchFamily="34" charset="0"/>
              </a:rPr>
              <a:t>científicas:</a:t>
            </a:r>
          </a:p>
          <a:p>
            <a:endParaRPr lang="pt-BR" dirty="0">
              <a:latin typeface="Arial" panose="020B0604020202020204" pitchFamily="34" charset="0"/>
              <a:cs typeface="Arial" panose="020B0604020202020204" pitchFamily="34" charset="0"/>
            </a:endParaRPr>
          </a:p>
          <a:p>
            <a:pPr marL="514350" indent="-514350">
              <a:buAutoNum type="arabicPeriod"/>
            </a:pPr>
            <a:r>
              <a:rPr lang="pt-BR" sz="2900" b="1" dirty="0" smtClean="0">
                <a:latin typeface="Arial" panose="020B0604020202020204" pitchFamily="34" charset="0"/>
                <a:cs typeface="Arial" panose="020B0604020202020204" pitchFamily="34" charset="0"/>
              </a:rPr>
              <a:t>parcimónia</a:t>
            </a:r>
            <a:r>
              <a:rPr lang="pt-BR" sz="2900" dirty="0">
                <a:latin typeface="Arial" panose="020B0604020202020204" pitchFamily="34" charset="0"/>
                <a:cs typeface="Arial" panose="020B0604020202020204" pitchFamily="34" charset="0"/>
              </a:rPr>
              <a:t>, isto é, a utilização do menor número de hipóteses para explicar um </a:t>
            </a:r>
            <a:r>
              <a:rPr lang="pt-BR" sz="2900" dirty="0" smtClean="0">
                <a:latin typeface="Arial" panose="020B0604020202020204" pitchFamily="34" charset="0"/>
                <a:cs typeface="Arial" panose="020B0604020202020204" pitchFamily="34" charset="0"/>
              </a:rPr>
              <a:t>fenómeno;</a:t>
            </a:r>
          </a:p>
          <a:p>
            <a:pPr marL="514350" indent="-514350">
              <a:buAutoNum type="arabicPeriod"/>
            </a:pPr>
            <a:r>
              <a:rPr lang="pt-BR" sz="2900" b="1" dirty="0" smtClean="0">
                <a:latin typeface="Arial" panose="020B0604020202020204" pitchFamily="34" charset="0"/>
                <a:cs typeface="Arial" panose="020B0604020202020204" pitchFamily="34" charset="0"/>
              </a:rPr>
              <a:t>consistência</a:t>
            </a:r>
            <a:r>
              <a:rPr lang="pt-BR" sz="2900" dirty="0">
                <a:latin typeface="Arial" panose="020B0604020202020204" pitchFamily="34" charset="0"/>
                <a:cs typeface="Arial" panose="020B0604020202020204" pitchFamily="34" charset="0"/>
              </a:rPr>
              <a:t>, ou seja, a falta de contradições lógicas e a capacidade de explicar também os fenômenos anteriormente observados e explicados de outra </a:t>
            </a:r>
            <a:r>
              <a:rPr lang="pt-BR" sz="2900" dirty="0" smtClean="0">
                <a:latin typeface="Arial" panose="020B0604020202020204" pitchFamily="34" charset="0"/>
                <a:cs typeface="Arial" panose="020B0604020202020204" pitchFamily="34" charset="0"/>
              </a:rPr>
              <a:t>maneira;</a:t>
            </a:r>
          </a:p>
          <a:p>
            <a:pPr marL="514350" indent="-514350">
              <a:buAutoNum type="arabicPeriod"/>
            </a:pPr>
            <a:r>
              <a:rPr lang="pt-BR" sz="2900" b="1" dirty="0" smtClean="0">
                <a:latin typeface="Arial" panose="020B0604020202020204" pitchFamily="34" charset="0"/>
                <a:cs typeface="Arial" panose="020B0604020202020204" pitchFamily="34" charset="0"/>
              </a:rPr>
              <a:t>relevância</a:t>
            </a:r>
            <a:r>
              <a:rPr lang="pt-BR" sz="2900" dirty="0" smtClean="0">
                <a:latin typeface="Arial" panose="020B0604020202020204" pitchFamily="34" charset="0"/>
                <a:cs typeface="Arial" panose="020B0604020202020204" pitchFamily="34" charset="0"/>
              </a:rPr>
              <a:t>, </a:t>
            </a:r>
            <a:r>
              <a:rPr lang="pt-BR" sz="2900" dirty="0">
                <a:latin typeface="Arial" panose="020B0604020202020204" pitchFamily="34" charset="0"/>
                <a:cs typeface="Arial" panose="020B0604020202020204" pitchFamily="34" charset="0"/>
              </a:rPr>
              <a:t>ou seja, a capacidade de explicar o fenômeno </a:t>
            </a:r>
            <a:r>
              <a:rPr lang="pt-BR" sz="2900" dirty="0" smtClean="0">
                <a:latin typeface="Arial" panose="020B0604020202020204" pitchFamily="34" charset="0"/>
                <a:cs typeface="Arial" panose="020B0604020202020204" pitchFamily="34" charset="0"/>
              </a:rPr>
              <a:t>observado;</a:t>
            </a:r>
            <a:endParaRPr lang="pt-BR" sz="2900"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5" name="Título 1"/>
          <p:cNvSpPr>
            <a:spLocks noGrp="1"/>
          </p:cNvSpPr>
          <p:nvPr>
            <p:ph type="title"/>
          </p:nvPr>
        </p:nvSpPr>
        <p:spPr>
          <a:xfrm>
            <a:off x="457200" y="274638"/>
            <a:ext cx="8229600" cy="1143000"/>
          </a:xfrm>
        </p:spPr>
        <p:txBody>
          <a:bodyPr/>
          <a:lstStyle/>
          <a:p>
            <a:r>
              <a:rPr lang="pt-BR" dirty="0" smtClean="0">
                <a:latin typeface="Arial" panose="020B0604020202020204" pitchFamily="34" charset="0"/>
                <a:cs typeface="Arial" panose="020B0604020202020204" pitchFamily="34" charset="0"/>
              </a:rPr>
              <a:t>Âmbito da ciência | 1</a:t>
            </a:r>
            <a:endParaRPr lang="pt-BR" dirty="0"/>
          </a:p>
        </p:txBody>
      </p:sp>
      <p:sp>
        <p:nvSpPr>
          <p:cNvPr id="4" name="Retângulo 3"/>
          <p:cNvSpPr/>
          <p:nvPr/>
        </p:nvSpPr>
        <p:spPr>
          <a:xfrm>
            <a:off x="0" y="6381328"/>
            <a:ext cx="9144000" cy="369332"/>
          </a:xfrm>
          <a:prstGeom prst="rect">
            <a:avLst/>
          </a:prstGeom>
        </p:spPr>
        <p:txBody>
          <a:bodyPr wrap="square">
            <a:spAutoFit/>
          </a:bodyPr>
          <a:lstStyle/>
          <a:p>
            <a:r>
              <a:rPr lang="pt-BR" dirty="0">
                <a:latin typeface="Arial" panose="020B0604020202020204" pitchFamily="34" charset="0"/>
                <a:cs typeface="Arial" panose="020B0604020202020204" pitchFamily="34" charset="0"/>
              </a:rPr>
              <a:t>Karl Popper, A </a:t>
            </a:r>
            <a:r>
              <a:rPr lang="pt-BR" i="1" dirty="0">
                <a:latin typeface="Arial" panose="020B0604020202020204" pitchFamily="34" charset="0"/>
                <a:cs typeface="Arial" panose="020B0604020202020204" pitchFamily="34" charset="0"/>
              </a:rPr>
              <a:t>Lógica da pesquisa científica. </a:t>
            </a:r>
            <a:r>
              <a:rPr lang="pt-BR" dirty="0">
                <a:latin typeface="Arial" panose="020B0604020202020204" pitchFamily="34" charset="0"/>
                <a:cs typeface="Arial" panose="020B0604020202020204" pitchFamily="34" charset="0"/>
              </a:rPr>
              <a:t>São Paulo: EDUSP, 1985.</a:t>
            </a:r>
          </a:p>
        </p:txBody>
      </p:sp>
    </p:spTree>
    <p:extLst>
      <p:ext uri="{BB962C8B-B14F-4D97-AF65-F5344CB8AC3E}">
        <p14:creationId xmlns:p14="http://schemas.microsoft.com/office/powerpoint/2010/main" val="1735157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latin typeface="Arial" panose="020B0604020202020204" pitchFamily="34" charset="0"/>
                <a:cs typeface="Arial" panose="020B0604020202020204" pitchFamily="34" charset="0"/>
              </a:rPr>
              <a:t>Âmbito da ciência | 2</a:t>
            </a:r>
            <a:endParaRPr lang="pt-BR" dirty="0"/>
          </a:p>
        </p:txBody>
      </p:sp>
      <p:sp>
        <p:nvSpPr>
          <p:cNvPr id="3" name="Espaço Reservado para Conteúdo 2"/>
          <p:cNvSpPr>
            <a:spLocks noGrp="1"/>
          </p:cNvSpPr>
          <p:nvPr>
            <p:ph idx="1"/>
          </p:nvPr>
        </p:nvSpPr>
        <p:spPr/>
        <p:txBody>
          <a:bodyPr>
            <a:noAutofit/>
          </a:bodyPr>
          <a:lstStyle/>
          <a:p>
            <a:pPr marL="514350" indent="-514350">
              <a:buAutoNum type="arabicPeriod" startAt="4"/>
            </a:pPr>
            <a:r>
              <a:rPr lang="pt-BR" sz="1800" b="1" dirty="0" err="1" smtClean="0">
                <a:latin typeface="Arial" panose="020B0604020202020204" pitchFamily="34" charset="0"/>
                <a:cs typeface="Arial" panose="020B0604020202020204" pitchFamily="34" charset="0"/>
              </a:rPr>
              <a:t>testabilidade</a:t>
            </a:r>
            <a:r>
              <a:rPr lang="pt-BR" sz="1800" dirty="0" smtClean="0">
                <a:latin typeface="Arial" panose="020B0604020202020204" pitchFamily="34" charset="0"/>
                <a:cs typeface="Arial" panose="020B0604020202020204" pitchFamily="34" charset="0"/>
              </a:rPr>
              <a:t> e falseabilidade, ou seja, a capacidade de testar e refutar a teoria ;</a:t>
            </a:r>
          </a:p>
          <a:p>
            <a:pPr marL="514350" indent="-514350">
              <a:buAutoNum type="arabicPeriod" startAt="4"/>
            </a:pPr>
            <a:r>
              <a:rPr lang="pt-BR" sz="1800" b="1" dirty="0" smtClean="0">
                <a:latin typeface="Arial" panose="020B0604020202020204" pitchFamily="34" charset="0"/>
                <a:cs typeface="Arial" panose="020B0604020202020204" pitchFamily="34" charset="0"/>
              </a:rPr>
              <a:t>reprodutibilidade</a:t>
            </a:r>
            <a:r>
              <a:rPr lang="pt-BR" sz="1800" dirty="0" smtClean="0">
                <a:latin typeface="Arial" panose="020B0604020202020204" pitchFamily="34" charset="0"/>
                <a:cs typeface="Arial" panose="020B0604020202020204" pitchFamily="34" charset="0"/>
              </a:rPr>
              <a:t>, isto é, a capacidade de fazer previsões que podem ser testadas por todos os observadores, mesmo em um futuro indefinido;</a:t>
            </a:r>
          </a:p>
          <a:p>
            <a:pPr marL="514350" indent="-514350">
              <a:buAutoNum type="arabicPeriod" startAt="4"/>
            </a:pPr>
            <a:r>
              <a:rPr lang="pt-BR" sz="1800" b="1" dirty="0" smtClean="0">
                <a:latin typeface="Arial" panose="020B0604020202020204" pitchFamily="34" charset="0"/>
                <a:cs typeface="Arial" panose="020B0604020202020204" pitchFamily="34" charset="0"/>
              </a:rPr>
              <a:t>mutabilidade</a:t>
            </a:r>
            <a:r>
              <a:rPr lang="pt-BR" sz="1800" dirty="0" smtClean="0">
                <a:latin typeface="Arial" panose="020B0604020202020204" pitchFamily="34" charset="0"/>
                <a:cs typeface="Arial" panose="020B0604020202020204" pitchFamily="34" charset="0"/>
              </a:rPr>
              <a:t> e </a:t>
            </a:r>
            <a:r>
              <a:rPr lang="pt-BR" sz="1800" b="1" dirty="0" smtClean="0">
                <a:latin typeface="Arial" panose="020B0604020202020204" pitchFamily="34" charset="0"/>
                <a:cs typeface="Arial" panose="020B0604020202020204" pitchFamily="34" charset="0"/>
              </a:rPr>
              <a:t>dinamismo</a:t>
            </a:r>
            <a:r>
              <a:rPr lang="pt-BR" sz="1800" dirty="0" smtClean="0">
                <a:latin typeface="Arial" panose="020B0604020202020204" pitchFamily="34" charset="0"/>
                <a:cs typeface="Arial" panose="020B0604020202020204" pitchFamily="34" charset="0"/>
              </a:rPr>
              <a:t>, ou seja, a possibilidade de ser modificada como resultado de novas observações;</a:t>
            </a:r>
          </a:p>
          <a:p>
            <a:pPr marL="514350" indent="-514350">
              <a:buAutoNum type="arabicPeriod" startAt="4"/>
            </a:pPr>
            <a:r>
              <a:rPr lang="pt-BR" sz="1800" dirty="0" smtClean="0">
                <a:latin typeface="Arial" panose="020B0604020202020204" pitchFamily="34" charset="0"/>
                <a:cs typeface="Arial" panose="020B0604020202020204" pitchFamily="34" charset="0"/>
              </a:rPr>
              <a:t>a suposição de que as teorias anteriores são aproximações, e a possibilidade de que o mesmo pode ser dito de uma teoria futuro;</a:t>
            </a:r>
          </a:p>
          <a:p>
            <a:pPr marL="514350" indent="-514350">
              <a:buAutoNum type="arabicPeriod" startAt="4"/>
            </a:pPr>
            <a:r>
              <a:rPr lang="pt-BR" sz="1800" dirty="0" smtClean="0">
                <a:latin typeface="Arial" panose="020B0604020202020204" pitchFamily="34" charset="0"/>
                <a:cs typeface="Arial" panose="020B0604020202020204" pitchFamily="34" charset="0"/>
              </a:rPr>
              <a:t>a </a:t>
            </a:r>
            <a:r>
              <a:rPr lang="pt-BR" sz="1800" b="1" dirty="0" smtClean="0">
                <a:latin typeface="Arial" panose="020B0604020202020204" pitchFamily="34" charset="0"/>
                <a:cs typeface="Arial" panose="020B0604020202020204" pitchFamily="34" charset="0"/>
              </a:rPr>
              <a:t>incerteza</a:t>
            </a:r>
            <a:r>
              <a:rPr lang="pt-BR" sz="1800" dirty="0" smtClean="0">
                <a:latin typeface="Arial" panose="020B0604020202020204" pitchFamily="34" charset="0"/>
                <a:cs typeface="Arial" panose="020B0604020202020204" pitchFamily="34" charset="0"/>
              </a:rPr>
              <a:t> desta teoria , que, portanto, não assume um valor de verdade absoluta.</a:t>
            </a:r>
          </a:p>
          <a:p>
            <a:pPr marL="0" indent="0">
              <a:buNone/>
            </a:pPr>
            <a:endParaRPr lang="pt-BR" sz="1800" dirty="0">
              <a:latin typeface="Arial" panose="020B0604020202020204" pitchFamily="34" charset="0"/>
              <a:cs typeface="Arial" panose="020B0604020202020204" pitchFamily="34" charset="0"/>
            </a:endParaRPr>
          </a:p>
          <a:p>
            <a:pPr marL="0" indent="0">
              <a:buNone/>
            </a:pPr>
            <a:r>
              <a:rPr lang="pt-BR" sz="1800" dirty="0" smtClean="0">
                <a:latin typeface="Arial" panose="020B0604020202020204" pitchFamily="34" charset="0"/>
                <a:cs typeface="Arial" panose="020B0604020202020204" pitchFamily="34" charset="0"/>
              </a:rPr>
              <a:t>Normalmente, uma teoria que não atende a todos esses critérios está fora do âmbito da ciência.</a:t>
            </a:r>
          </a:p>
          <a:p>
            <a:endParaRPr lang="pt-BR" sz="1800" dirty="0">
              <a:latin typeface="Arial" panose="020B0604020202020204" pitchFamily="34" charset="0"/>
              <a:cs typeface="Arial" panose="020B0604020202020204" pitchFamily="34" charset="0"/>
            </a:endParaRPr>
          </a:p>
        </p:txBody>
      </p:sp>
      <p:sp>
        <p:nvSpPr>
          <p:cNvPr id="4" name="Retângulo 3"/>
          <p:cNvSpPr/>
          <p:nvPr/>
        </p:nvSpPr>
        <p:spPr>
          <a:xfrm>
            <a:off x="0" y="6396335"/>
            <a:ext cx="9144000" cy="369332"/>
          </a:xfrm>
          <a:prstGeom prst="rect">
            <a:avLst/>
          </a:prstGeom>
        </p:spPr>
        <p:txBody>
          <a:bodyPr wrap="square">
            <a:spAutoFit/>
          </a:bodyPr>
          <a:lstStyle/>
          <a:p>
            <a:r>
              <a:rPr lang="pt-BR" dirty="0">
                <a:latin typeface="Arial" panose="020B0604020202020204" pitchFamily="34" charset="0"/>
                <a:cs typeface="Arial" panose="020B0604020202020204" pitchFamily="34" charset="0"/>
              </a:rPr>
              <a:t>Karl Popper, A </a:t>
            </a:r>
            <a:r>
              <a:rPr lang="pt-BR" i="1" dirty="0">
                <a:latin typeface="Arial" panose="020B0604020202020204" pitchFamily="34" charset="0"/>
                <a:cs typeface="Arial" panose="020B0604020202020204" pitchFamily="34" charset="0"/>
              </a:rPr>
              <a:t>Lógica da pesquisa científica. </a:t>
            </a:r>
            <a:r>
              <a:rPr lang="pt-BR" dirty="0">
                <a:latin typeface="Arial" panose="020B0604020202020204" pitchFamily="34" charset="0"/>
                <a:cs typeface="Arial" panose="020B0604020202020204" pitchFamily="34" charset="0"/>
              </a:rPr>
              <a:t>São Paulo: EDUSP, 1985.</a:t>
            </a:r>
          </a:p>
        </p:txBody>
      </p:sp>
    </p:spTree>
    <p:extLst>
      <p:ext uri="{BB962C8B-B14F-4D97-AF65-F5344CB8AC3E}">
        <p14:creationId xmlns:p14="http://schemas.microsoft.com/office/powerpoint/2010/main" val="1038659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sz="2800" dirty="0" smtClean="0">
                <a:latin typeface="Arial" panose="020B0604020202020204" pitchFamily="34" charset="0"/>
                <a:cs typeface="Arial" panose="020B0604020202020204" pitchFamily="34" charset="0"/>
              </a:rPr>
              <a:t>A </a:t>
            </a:r>
            <a:r>
              <a:rPr lang="pt-BR" sz="2800" dirty="0">
                <a:latin typeface="Arial" panose="020B0604020202020204" pitchFamily="34" charset="0"/>
                <a:cs typeface="Arial" panose="020B0604020202020204" pitchFamily="34" charset="0"/>
              </a:rPr>
              <a:t>«falseabilidade» </a:t>
            </a:r>
            <a:r>
              <a:rPr lang="pt-BR" sz="2800" dirty="0" smtClean="0">
                <a:latin typeface="Arial" panose="020B0604020202020204" pitchFamily="34" charset="0"/>
                <a:cs typeface="Arial" panose="020B0604020202020204" pitchFamily="34" charset="0"/>
              </a:rPr>
              <a:t>de Popper pode ser aplicada nas ciências sociais?</a:t>
            </a:r>
          </a:p>
          <a:p>
            <a:r>
              <a:rPr lang="pt-BR" sz="2800" dirty="0" smtClean="0">
                <a:latin typeface="Arial" panose="020B0604020202020204" pitchFamily="34" charset="0"/>
                <a:cs typeface="Arial" panose="020B0604020202020204" pitchFamily="34" charset="0"/>
              </a:rPr>
              <a:t>A relação entre teoria e teste, já presentes em outras áreas de conhecimento, pode ser aplicada nas ciências sociais?</a:t>
            </a:r>
          </a:p>
          <a:p>
            <a:r>
              <a:rPr lang="pt-BR" sz="2800" dirty="0" smtClean="0">
                <a:latin typeface="Arial" panose="020B0604020202020204" pitchFamily="34" charset="0"/>
                <a:cs typeface="Arial" panose="020B0604020202020204" pitchFamily="34" charset="0"/>
              </a:rPr>
              <a:t>Em linha geral, a pesquisa social estrutura-se na relação entre teoria-falseabilidade conforme a proposta de Popper?</a:t>
            </a:r>
          </a:p>
          <a:p>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402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3200" dirty="0" smtClean="0">
                <a:latin typeface="Arial" panose="020B0604020202020204" pitchFamily="34" charset="0"/>
                <a:cs typeface="Arial" panose="020B0604020202020204" pitchFamily="34" charset="0"/>
              </a:rPr>
              <a:t>O conceito de teoria nas ciências sociais</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fontScale="85000" lnSpcReduction="10000"/>
          </a:bodyPr>
          <a:lstStyle/>
          <a:p>
            <a:pPr marL="0" indent="0" algn="ctr">
              <a:buNone/>
            </a:pPr>
            <a:r>
              <a:rPr lang="pt-BR" b="1" dirty="0" smtClean="0">
                <a:latin typeface="Arial" panose="020B0604020202020204" pitchFamily="34" charset="0"/>
                <a:cs typeface="Arial" panose="020B0604020202020204" pitchFamily="34" charset="0"/>
              </a:rPr>
              <a:t>Um conceito a elevada generalidade</a:t>
            </a:r>
          </a:p>
          <a:p>
            <a:r>
              <a:rPr lang="pt-BR" dirty="0" smtClean="0">
                <a:latin typeface="Arial" panose="020B0604020202020204" pitchFamily="34" charset="0"/>
                <a:cs typeface="Arial" panose="020B0604020202020204" pitchFamily="34" charset="0"/>
              </a:rPr>
              <a:t>Teoria </a:t>
            </a:r>
            <a:r>
              <a:rPr lang="pt-BR" dirty="0">
                <a:latin typeface="Arial" panose="020B0604020202020204" pitchFamily="34" charset="0"/>
                <a:cs typeface="Arial" panose="020B0604020202020204" pitchFamily="34" charset="0"/>
              </a:rPr>
              <a:t>é o conjunto de princípios fundamentais de uma arte ou de uma ciência. Teoria é uma opinião sintetizada, é uma noção geral. </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O </a:t>
            </a:r>
            <a:r>
              <a:rPr lang="pt-BR" dirty="0">
                <a:latin typeface="Arial" panose="020B0604020202020204" pitchFamily="34" charset="0"/>
                <a:cs typeface="Arial" panose="020B0604020202020204" pitchFamily="34" charset="0"/>
              </a:rPr>
              <a:t>termo passou a designar o conjunto de ideias, base de um determinado tema, que procura transmitir uma noção geral de alguns aspectos da realidade.</a:t>
            </a:r>
          </a:p>
          <a:p>
            <a:r>
              <a:rPr lang="pt-BR" dirty="0">
                <a:latin typeface="Arial" panose="020B0604020202020204" pitchFamily="34" charset="0"/>
                <a:cs typeface="Arial" panose="020B0604020202020204" pitchFamily="34" charset="0"/>
              </a:rPr>
              <a:t>Teoria é também uma hipótese, uma conjectura, uma opinião formada diante de um fato. Uma teoria tenta explicar algo de difícil concretização.</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01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155240" cy="6552728"/>
          </a:xfrm>
          <a:prstGeom prst="rect">
            <a:avLst/>
          </a:prstGeom>
          <a:noFill/>
          <a:ln>
            <a:noFill/>
          </a:ln>
        </p:spPr>
      </p:pic>
    </p:spTree>
    <p:extLst>
      <p:ext uri="{BB962C8B-B14F-4D97-AF65-F5344CB8AC3E}">
        <p14:creationId xmlns:p14="http://schemas.microsoft.com/office/powerpoint/2010/main" val="2188091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r>
              <a:rPr lang="it-IT" b="1" dirty="0" smtClean="0">
                <a:latin typeface="Arial" pitchFamily="34" charset="0"/>
                <a:cs typeface="Arial" pitchFamily="34" charset="0"/>
              </a:rPr>
              <a:t>As </a:t>
            </a:r>
            <a:r>
              <a:rPr lang="pt-BR" b="1" dirty="0" smtClean="0">
                <a:latin typeface="Arial" pitchFamily="34" charset="0"/>
                <a:cs typeface="Arial" pitchFamily="34" charset="0"/>
              </a:rPr>
              <a:t>etapas da pesquisa</a:t>
            </a:r>
            <a:endParaRPr lang="it-IT" b="1" dirty="0" smtClean="0">
              <a:latin typeface="Arial" pitchFamily="34" charset="0"/>
              <a:cs typeface="Arial" pitchFamily="34" charset="0"/>
            </a:endParaRPr>
          </a:p>
        </p:txBody>
      </p:sp>
      <p:sp>
        <p:nvSpPr>
          <p:cNvPr id="13315" name="Espace réservé du contenu 2"/>
          <p:cNvSpPr>
            <a:spLocks noGrp="1"/>
          </p:cNvSpPr>
          <p:nvPr>
            <p:ph idx="1"/>
          </p:nvPr>
        </p:nvSpPr>
        <p:spPr>
          <a:xfrm>
            <a:off x="457200" y="1600201"/>
            <a:ext cx="8229600" cy="3412976"/>
          </a:xfrm>
        </p:spPr>
        <p:txBody>
          <a:bodyPr>
            <a:normAutofit fontScale="92500" lnSpcReduction="20000"/>
          </a:bodyPr>
          <a:lstStyle/>
          <a:p>
            <a:r>
              <a:rPr lang="pt-BR" dirty="0" smtClean="0">
                <a:latin typeface="Arial" pitchFamily="34" charset="0"/>
                <a:cs typeface="Arial" pitchFamily="34" charset="0"/>
              </a:rPr>
              <a:t>Em linga geral, sobretudo na pesquisa quantitativa, é possível identificar cinco etapas diferentes:</a:t>
            </a:r>
            <a:br>
              <a:rPr lang="pt-BR" dirty="0" smtClean="0">
                <a:latin typeface="Arial" pitchFamily="34" charset="0"/>
                <a:cs typeface="Arial" pitchFamily="34" charset="0"/>
              </a:rPr>
            </a:br>
            <a:r>
              <a:rPr lang="pt-BR" dirty="0" smtClean="0">
                <a:latin typeface="Arial" pitchFamily="34" charset="0"/>
                <a:cs typeface="Arial" pitchFamily="34" charset="0"/>
              </a:rPr>
              <a:t/>
            </a:r>
            <a:br>
              <a:rPr lang="pt-BR" dirty="0" smtClean="0">
                <a:latin typeface="Arial" pitchFamily="34" charset="0"/>
                <a:cs typeface="Arial" pitchFamily="34" charset="0"/>
              </a:rPr>
            </a:br>
            <a:r>
              <a:rPr lang="pt-BR" dirty="0" smtClean="0">
                <a:latin typeface="Arial" pitchFamily="34" charset="0"/>
                <a:cs typeface="Arial" pitchFamily="34" charset="0"/>
              </a:rPr>
              <a:t>1. O projeto de pesquisa</a:t>
            </a:r>
            <a:br>
              <a:rPr lang="pt-BR" dirty="0" smtClean="0">
                <a:latin typeface="Arial" pitchFamily="34" charset="0"/>
                <a:cs typeface="Arial" pitchFamily="34" charset="0"/>
              </a:rPr>
            </a:br>
            <a:r>
              <a:rPr lang="pt-BR" dirty="0" smtClean="0">
                <a:latin typeface="Arial" pitchFamily="34" charset="0"/>
                <a:cs typeface="Arial" pitchFamily="34" charset="0"/>
              </a:rPr>
              <a:t>2. A construção da base empírica</a:t>
            </a:r>
            <a:br>
              <a:rPr lang="pt-BR" dirty="0" smtClean="0">
                <a:latin typeface="Arial" pitchFamily="34" charset="0"/>
                <a:cs typeface="Arial" pitchFamily="34" charset="0"/>
              </a:rPr>
            </a:br>
            <a:r>
              <a:rPr lang="pt-BR" dirty="0" smtClean="0">
                <a:latin typeface="Arial" pitchFamily="34" charset="0"/>
                <a:cs typeface="Arial" pitchFamily="34" charset="0"/>
              </a:rPr>
              <a:t>3. A organização de dados (matriz)</a:t>
            </a:r>
            <a:br>
              <a:rPr lang="pt-BR" dirty="0" smtClean="0">
                <a:latin typeface="Arial" pitchFamily="34" charset="0"/>
                <a:cs typeface="Arial" pitchFamily="34" charset="0"/>
              </a:rPr>
            </a:br>
            <a:r>
              <a:rPr lang="pt-BR" dirty="0" smtClean="0">
                <a:latin typeface="Arial" pitchFamily="34" charset="0"/>
                <a:cs typeface="Arial" pitchFamily="34" charset="0"/>
              </a:rPr>
              <a:t>4. A análise dos dados</a:t>
            </a:r>
            <a:br>
              <a:rPr lang="pt-BR" dirty="0" smtClean="0">
                <a:latin typeface="Arial" pitchFamily="34" charset="0"/>
                <a:cs typeface="Arial" pitchFamily="34" charset="0"/>
              </a:rPr>
            </a:br>
            <a:r>
              <a:rPr lang="pt-BR" dirty="0" smtClean="0">
                <a:latin typeface="Arial" pitchFamily="34" charset="0"/>
                <a:cs typeface="Arial" pitchFamily="34" charset="0"/>
              </a:rPr>
              <a:t>5. Exposição</a:t>
            </a:r>
            <a:r>
              <a:rPr lang="it-IT" dirty="0" smtClean="0">
                <a:latin typeface="Arial" pitchFamily="34" charset="0"/>
                <a:cs typeface="Arial" pitchFamily="34" charset="0"/>
              </a:rPr>
              <a:t> dos resultados </a:t>
            </a:r>
          </a:p>
          <a:p>
            <a:endParaRPr lang="it-IT" dirty="0" smtClean="0">
              <a:latin typeface="Arial" pitchFamily="34" charset="0"/>
              <a:cs typeface="Arial" pitchFamily="34" charset="0"/>
            </a:endParaRPr>
          </a:p>
        </p:txBody>
      </p:sp>
      <p:sp>
        <p:nvSpPr>
          <p:cNvPr id="2" name="CaixaDeTexto 1"/>
          <p:cNvSpPr txBox="1"/>
          <p:nvPr/>
        </p:nvSpPr>
        <p:spPr>
          <a:xfrm>
            <a:off x="683568" y="5733256"/>
            <a:ext cx="7920880" cy="523220"/>
          </a:xfrm>
          <a:prstGeom prst="rect">
            <a:avLst/>
          </a:prstGeom>
          <a:noFill/>
        </p:spPr>
        <p:txBody>
          <a:bodyPr wrap="square" rtlCol="0">
            <a:spAutoFit/>
          </a:bodyPr>
          <a:lstStyle/>
          <a:p>
            <a:pPr algn="ctr"/>
            <a:r>
              <a:rPr lang="pt-BR" sz="2800" i="1" dirty="0" smtClean="0">
                <a:latin typeface="Arial" panose="020B0604020202020204" pitchFamily="34" charset="0"/>
                <a:cs typeface="Arial" panose="020B0604020202020204" pitchFamily="34" charset="0"/>
              </a:rPr>
              <a:t>Como é que Putnam organiza a sua pesquisa?</a:t>
            </a:r>
            <a:endParaRPr lang="pt-BR"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72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normAutofit/>
          </a:bodyPr>
          <a:lstStyle/>
          <a:p>
            <a:r>
              <a:rPr lang="pt-BR" b="1" dirty="0" smtClean="0">
                <a:latin typeface="Arial" pitchFamily="34" charset="0"/>
                <a:cs typeface="Arial" pitchFamily="34" charset="0"/>
              </a:rPr>
              <a:t>Projeto de pesquisa</a:t>
            </a:r>
            <a:endParaRPr lang="it-IT" b="1" dirty="0" smtClean="0">
              <a:latin typeface="Arial" pitchFamily="34" charset="0"/>
              <a:cs typeface="Arial" pitchFamily="34" charset="0"/>
            </a:endParaRPr>
          </a:p>
        </p:txBody>
      </p:sp>
      <p:sp>
        <p:nvSpPr>
          <p:cNvPr id="14339" name="Espace réservé du contenu 2"/>
          <p:cNvSpPr>
            <a:spLocks noGrp="1"/>
          </p:cNvSpPr>
          <p:nvPr>
            <p:ph idx="1"/>
          </p:nvPr>
        </p:nvSpPr>
        <p:spPr/>
        <p:txBody>
          <a:bodyPr>
            <a:normAutofit/>
          </a:bodyPr>
          <a:lstStyle/>
          <a:p>
            <a:r>
              <a:rPr lang="pt-BR" sz="2800" dirty="0" smtClean="0">
                <a:latin typeface="Arial" pitchFamily="34" charset="0"/>
                <a:cs typeface="Arial" pitchFamily="34" charset="0"/>
              </a:rPr>
              <a:t>Em linha geral, na pesquisa </a:t>
            </a:r>
            <a:r>
              <a:rPr lang="pt-BR" sz="2800" dirty="0" err="1" smtClean="0">
                <a:latin typeface="Arial" pitchFamily="34" charset="0"/>
                <a:cs typeface="Arial" pitchFamily="34" charset="0"/>
              </a:rPr>
              <a:t>quantiativa</a:t>
            </a:r>
            <a:r>
              <a:rPr lang="pt-BR" sz="2800" dirty="0" smtClean="0">
                <a:latin typeface="Arial" pitchFamily="34" charset="0"/>
                <a:cs typeface="Arial" pitchFamily="34" charset="0"/>
              </a:rPr>
              <a:t>, uma vez focalizadas as questões da pesquisa é necessário:</a:t>
            </a:r>
          </a:p>
          <a:p>
            <a:pPr marL="0" indent="0">
              <a:buNone/>
            </a:pPr>
            <a:r>
              <a:rPr lang="pt-BR" sz="2800" dirty="0" smtClean="0">
                <a:latin typeface="Arial" pitchFamily="34" charset="0"/>
                <a:cs typeface="Arial" pitchFamily="34" charset="0"/>
              </a:rPr>
              <a:t/>
            </a:r>
            <a:br>
              <a:rPr lang="pt-BR" sz="2800" dirty="0" smtClean="0">
                <a:latin typeface="Arial" pitchFamily="34" charset="0"/>
                <a:cs typeface="Arial" pitchFamily="34" charset="0"/>
              </a:rPr>
            </a:br>
            <a:r>
              <a:rPr lang="pt-BR" sz="2800" dirty="0" smtClean="0">
                <a:latin typeface="Arial" pitchFamily="34" charset="0"/>
                <a:cs typeface="Arial" pitchFamily="34" charset="0"/>
              </a:rPr>
              <a:t>1) identificar o âmbito (espaço-tempo)</a:t>
            </a:r>
            <a:br>
              <a:rPr lang="pt-BR" sz="2800" dirty="0" smtClean="0">
                <a:latin typeface="Arial" pitchFamily="34" charset="0"/>
                <a:cs typeface="Arial" pitchFamily="34" charset="0"/>
              </a:rPr>
            </a:br>
            <a:r>
              <a:rPr lang="pt-BR" sz="2800" dirty="0" smtClean="0">
                <a:latin typeface="Arial" pitchFamily="34" charset="0"/>
                <a:cs typeface="Arial" pitchFamily="34" charset="0"/>
              </a:rPr>
              <a:t>2) definir a unidade de análise</a:t>
            </a:r>
            <a:br>
              <a:rPr lang="pt-BR" sz="2800" dirty="0" smtClean="0">
                <a:latin typeface="Arial" pitchFamily="34" charset="0"/>
                <a:cs typeface="Arial" pitchFamily="34" charset="0"/>
              </a:rPr>
            </a:br>
            <a:r>
              <a:rPr lang="pt-BR" sz="2800" dirty="0" smtClean="0">
                <a:latin typeface="Arial" pitchFamily="34" charset="0"/>
                <a:cs typeface="Arial" pitchFamily="34" charset="0"/>
              </a:rPr>
              <a:t>3) definir as propriedades relevantes para a investigação</a:t>
            </a:r>
            <a:br>
              <a:rPr lang="pt-BR" sz="2800" dirty="0" smtClean="0">
                <a:latin typeface="Arial" pitchFamily="34" charset="0"/>
                <a:cs typeface="Arial" pitchFamily="34" charset="0"/>
              </a:rPr>
            </a:br>
            <a:r>
              <a:rPr lang="pt-BR" sz="2800" dirty="0" smtClean="0">
                <a:latin typeface="Arial" pitchFamily="34" charset="0"/>
                <a:cs typeface="Arial" pitchFamily="34" charset="0"/>
              </a:rPr>
              <a:t>4) identificar os procedimentos de coleta dos dados</a:t>
            </a:r>
            <a:endParaRPr lang="it-IT" sz="2800" dirty="0" smtClean="0">
              <a:latin typeface="Arial" pitchFamily="34" charset="0"/>
              <a:cs typeface="Arial" pitchFamily="34" charset="0"/>
            </a:endParaRPr>
          </a:p>
        </p:txBody>
      </p:sp>
      <p:sp>
        <p:nvSpPr>
          <p:cNvPr id="4" name="CaixaDeTexto 3"/>
          <p:cNvSpPr txBox="1"/>
          <p:nvPr/>
        </p:nvSpPr>
        <p:spPr>
          <a:xfrm>
            <a:off x="683568" y="5994866"/>
            <a:ext cx="7920880" cy="523220"/>
          </a:xfrm>
          <a:prstGeom prst="rect">
            <a:avLst/>
          </a:prstGeom>
          <a:noFill/>
        </p:spPr>
        <p:txBody>
          <a:bodyPr wrap="square" rtlCol="0">
            <a:spAutoFit/>
          </a:bodyPr>
          <a:lstStyle/>
          <a:p>
            <a:pPr algn="ctr"/>
            <a:r>
              <a:rPr lang="pt-BR" sz="2800" i="1" dirty="0" smtClean="0">
                <a:latin typeface="Arial" panose="020B0604020202020204" pitchFamily="34" charset="0"/>
                <a:cs typeface="Arial" panose="020B0604020202020204" pitchFamily="34" charset="0"/>
              </a:rPr>
              <a:t>Como é que Putnam organiza a sua pesquisa?</a:t>
            </a:r>
            <a:endParaRPr lang="pt-BR"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14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395536" y="2119376"/>
          <a:ext cx="8229600" cy="3492256"/>
        </p:xfrm>
        <a:graphic>
          <a:graphicData uri="http://schemas.openxmlformats.org/drawingml/2006/table">
            <a:tbl>
              <a:tblPr firstRow="1" bandRow="1">
                <a:tableStyleId>{5C22544A-7EE6-4342-B048-85BDC9FD1C3A}</a:tableStyleId>
              </a:tblPr>
              <a:tblGrid>
                <a:gridCol w="4114800"/>
                <a:gridCol w="4114800"/>
              </a:tblGrid>
              <a:tr h="634456">
                <a:tc>
                  <a:txBody>
                    <a:bodyPr/>
                    <a:lstStyle/>
                    <a:p>
                      <a:r>
                        <a:rPr lang="pt-BR" sz="2800" b="1" dirty="0" err="1" smtClean="0">
                          <a:solidFill>
                            <a:schemeClr val="tx1"/>
                          </a:solidFill>
                          <a:latin typeface="Arial" pitchFamily="34" charset="0"/>
                          <a:cs typeface="Arial" pitchFamily="34" charset="0"/>
                        </a:rPr>
                        <a:t>Bourdieu</a:t>
                      </a:r>
                      <a:r>
                        <a:rPr lang="pt-BR" sz="2800" b="1" dirty="0" smtClean="0">
                          <a:solidFill>
                            <a:schemeClr val="tx1"/>
                          </a:solidFill>
                          <a:latin typeface="Arial" pitchFamily="34" charset="0"/>
                          <a:cs typeface="Arial" pitchFamily="34" charset="0"/>
                        </a:rPr>
                        <a:t> </a:t>
                      </a:r>
                    </a:p>
                    <a:p>
                      <a:endParaRPr lang="pt-BR" sz="2800" dirty="0">
                        <a:solidFill>
                          <a:schemeClr val="tx1"/>
                        </a:solidFill>
                      </a:endParaRPr>
                    </a:p>
                  </a:txBody>
                  <a:tcPr>
                    <a:noFill/>
                  </a:tcPr>
                </a:tc>
                <a:tc>
                  <a:txBody>
                    <a:bodyPr/>
                    <a:lstStyle/>
                    <a:p>
                      <a:r>
                        <a:rPr lang="pt-BR" sz="2800" dirty="0" smtClean="0">
                          <a:solidFill>
                            <a:schemeClr val="tx1"/>
                          </a:solidFill>
                          <a:latin typeface="Arial" charset="0"/>
                          <a:cs typeface="Arial" charset="0"/>
                        </a:rPr>
                        <a:t>Putnam </a:t>
                      </a:r>
                      <a:endParaRPr lang="pt-BR" sz="2800" dirty="0">
                        <a:solidFill>
                          <a:schemeClr val="tx1"/>
                        </a:solidFill>
                      </a:endParaRPr>
                    </a:p>
                  </a:txBody>
                  <a:tcPr>
                    <a:noFill/>
                  </a:tcPr>
                </a:tc>
              </a:tr>
              <a:tr h="2547376">
                <a:tc>
                  <a:txBody>
                    <a:bodyPr/>
                    <a:lstStyle/>
                    <a:p>
                      <a:r>
                        <a:rPr lang="pt-PT" sz="1800" i="1" dirty="0" smtClean="0">
                          <a:latin typeface="Arial" pitchFamily="34" charset="0"/>
                          <a:cs typeface="Arial" pitchFamily="34" charset="0"/>
                        </a:rPr>
                        <a:t>«o capital social é </a:t>
                      </a:r>
                      <a:r>
                        <a:rPr lang="pt-BR" sz="1800" i="1" dirty="0" smtClean="0">
                          <a:latin typeface="Arial" pitchFamily="34" charset="0"/>
                          <a:cs typeface="Arial" pitchFamily="34" charset="0"/>
                        </a:rPr>
                        <a:t>a soma dos recursos reais ou potenciais</a:t>
                      </a:r>
                      <a:r>
                        <a:rPr lang="pt-PT" sz="1800" i="1" dirty="0" smtClean="0">
                          <a:latin typeface="Arial" pitchFamily="34" charset="0"/>
                          <a:cs typeface="Arial" pitchFamily="34" charset="0"/>
                        </a:rPr>
                        <a:t> potenciais que estão ligados à posse de uma </a:t>
                      </a:r>
                      <a:r>
                        <a:rPr lang="pt-PT" sz="1800" b="1" i="1" dirty="0" smtClean="0">
                          <a:latin typeface="Arial" pitchFamily="34" charset="0"/>
                          <a:cs typeface="Arial" pitchFamily="34" charset="0"/>
                        </a:rPr>
                        <a:t>rede</a:t>
                      </a:r>
                      <a:r>
                        <a:rPr lang="pt-PT" sz="1800" i="1" dirty="0" smtClean="0">
                          <a:latin typeface="Arial" pitchFamily="34" charset="0"/>
                          <a:cs typeface="Arial" pitchFamily="34" charset="0"/>
                        </a:rPr>
                        <a:t> durável de </a:t>
                      </a:r>
                      <a:r>
                        <a:rPr lang="pt-PT" sz="1800" b="1" i="1" dirty="0" smtClean="0">
                          <a:latin typeface="Arial" pitchFamily="34" charset="0"/>
                          <a:cs typeface="Arial" pitchFamily="34" charset="0"/>
                        </a:rPr>
                        <a:t>relações</a:t>
                      </a:r>
                      <a:r>
                        <a:rPr lang="pt-PT" sz="1800" i="1" dirty="0" smtClean="0">
                          <a:latin typeface="Arial" pitchFamily="34" charset="0"/>
                          <a:cs typeface="Arial" pitchFamily="34" charset="0"/>
                        </a:rPr>
                        <a:t> mais ou menos institucionalizadas de </a:t>
                      </a:r>
                      <a:r>
                        <a:rPr lang="pt-PT" sz="1800" b="1" i="1" dirty="0" smtClean="0">
                          <a:latin typeface="Arial" pitchFamily="34" charset="0"/>
                          <a:cs typeface="Arial" pitchFamily="34" charset="0"/>
                        </a:rPr>
                        <a:t>mútuo conhecimento e reconhecimento</a:t>
                      </a:r>
                      <a:r>
                        <a:rPr lang="pt-PT" sz="1800" i="1" dirty="0" smtClean="0">
                          <a:latin typeface="Arial" pitchFamily="34" charset="0"/>
                          <a:cs typeface="Arial" pitchFamily="34" charset="0"/>
                        </a:rPr>
                        <a:t>»</a:t>
                      </a:r>
                      <a:endParaRPr lang="pt-BR" dirty="0"/>
                    </a:p>
                  </a:txBody>
                  <a:tcPr>
                    <a:noFill/>
                  </a:tcPr>
                </a:tc>
                <a:tc>
                  <a:txBody>
                    <a:bodyPr/>
                    <a:lstStyle/>
                    <a:p>
                      <a:r>
                        <a:rPr lang="pt-BR" sz="1800" b="0" dirty="0" smtClean="0">
                          <a:latin typeface="Arial" charset="0"/>
                          <a:cs typeface="Arial" charset="0"/>
                        </a:rPr>
                        <a:t>«</a:t>
                      </a:r>
                      <a:r>
                        <a:rPr lang="pt-BR" sz="1800" b="0" i="1" dirty="0" smtClean="0">
                          <a:latin typeface="Arial" charset="0"/>
                          <a:cs typeface="Arial" charset="0"/>
                        </a:rPr>
                        <a:t>a confiança, </a:t>
                      </a:r>
                      <a:r>
                        <a:rPr lang="pt-BR" sz="1800" b="1" i="1" dirty="0" smtClean="0">
                          <a:latin typeface="Arial" charset="0"/>
                          <a:cs typeface="Arial" charset="0"/>
                        </a:rPr>
                        <a:t>as normas </a:t>
                      </a:r>
                      <a:r>
                        <a:rPr lang="pt-BR" sz="1800" b="0" i="1" dirty="0" smtClean="0">
                          <a:latin typeface="Arial" charset="0"/>
                          <a:cs typeface="Arial" charset="0"/>
                        </a:rPr>
                        <a:t>que governam a coexistência, as redes de </a:t>
                      </a:r>
                      <a:r>
                        <a:rPr lang="pt-BR" sz="1800" b="1" i="1" dirty="0" smtClean="0">
                          <a:latin typeface="Arial" charset="0"/>
                          <a:cs typeface="Arial" charset="0"/>
                        </a:rPr>
                        <a:t>associacionismo cívico</a:t>
                      </a:r>
                      <a:r>
                        <a:rPr lang="pt-BR" sz="1800" b="0" i="1" dirty="0" smtClean="0">
                          <a:latin typeface="Arial" charset="0"/>
                          <a:cs typeface="Arial" charset="0"/>
                        </a:rPr>
                        <a:t>, os elementos que melhoram a eficiência da organização social fomentando iniciativas levadas de comum acordo</a:t>
                      </a:r>
                      <a:r>
                        <a:rPr lang="pt-BR" sz="1800" b="0" dirty="0" smtClean="0">
                          <a:latin typeface="Arial" charset="0"/>
                          <a:cs typeface="Arial" charset="0"/>
                        </a:rPr>
                        <a:t>». </a:t>
                      </a:r>
                      <a:endParaRPr lang="pt-BR" b="0" dirty="0"/>
                    </a:p>
                  </a:txBody>
                  <a:tcPr>
                    <a:noFill/>
                  </a:tcPr>
                </a:tc>
              </a:tr>
            </a:tbl>
          </a:graphicData>
        </a:graphic>
      </p:graphicFrame>
      <p:sp>
        <p:nvSpPr>
          <p:cNvPr id="5" name="Titre 1"/>
          <p:cNvSpPr>
            <a:spLocks noGrp="1"/>
          </p:cNvSpPr>
          <p:nvPr>
            <p:ph type="title"/>
          </p:nvPr>
        </p:nvSpPr>
        <p:spPr>
          <a:xfrm>
            <a:off x="457200" y="274638"/>
            <a:ext cx="8229600" cy="1143000"/>
          </a:xfrm>
        </p:spPr>
        <p:txBody>
          <a:bodyPr/>
          <a:lstStyle/>
          <a:p>
            <a:pPr eaLnBrk="1" hangingPunct="1"/>
            <a:r>
              <a:rPr lang="pt-BR" sz="2800" b="1" dirty="0" smtClean="0">
                <a:latin typeface="Arial" charset="0"/>
                <a:cs typeface="Arial" charset="0"/>
              </a:rPr>
              <a:t>«Capital social» </a:t>
            </a:r>
            <a:r>
              <a:rPr lang="it-IT" sz="2800" b="1" dirty="0" smtClean="0">
                <a:latin typeface="Arial" charset="0"/>
                <a:cs typeface="Arial" charset="0"/>
              </a:rPr>
              <a:t>| Diferenças entre Putnam e Bourdieu</a:t>
            </a:r>
          </a:p>
        </p:txBody>
      </p:sp>
    </p:spTree>
    <p:extLst>
      <p:ext uri="{BB962C8B-B14F-4D97-AF65-F5344CB8AC3E}">
        <p14:creationId xmlns:p14="http://schemas.microsoft.com/office/powerpoint/2010/main" val="665644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457200" y="1989138"/>
            <a:ext cx="8229600" cy="3773487"/>
          </a:xfrm>
        </p:spPr>
        <p:txBody>
          <a:bodyPr/>
          <a:lstStyle/>
          <a:p>
            <a:pPr eaLnBrk="1" hangingPunct="1"/>
            <a:r>
              <a:rPr lang="pt-BR" sz="2800" dirty="0" smtClean="0">
                <a:latin typeface="Arial" charset="0"/>
                <a:cs typeface="Arial" charset="0"/>
              </a:rPr>
              <a:t>Conforme Putnam, o capital social gera um efeito final acumulativo no </a:t>
            </a:r>
            <a:r>
              <a:rPr lang="pt-BR" sz="2800" b="1" dirty="0" smtClean="0">
                <a:latin typeface="Arial" charset="0"/>
                <a:cs typeface="Arial" charset="0"/>
              </a:rPr>
              <a:t>desenvolvimento econômico</a:t>
            </a:r>
            <a:r>
              <a:rPr lang="pt-BR" sz="2800" dirty="0" smtClean="0">
                <a:latin typeface="Arial" charset="0"/>
                <a:cs typeface="Arial" charset="0"/>
              </a:rPr>
              <a:t> e na </a:t>
            </a:r>
            <a:r>
              <a:rPr lang="pt-BR" sz="2800" b="1" dirty="0" smtClean="0">
                <a:latin typeface="Arial" charset="0"/>
                <a:cs typeface="Arial" charset="0"/>
              </a:rPr>
              <a:t>eficácia das instituições locais</a:t>
            </a:r>
            <a:r>
              <a:rPr lang="pt-BR" sz="2800" dirty="0" smtClean="0">
                <a:latin typeface="Arial" charset="0"/>
                <a:cs typeface="Arial" charset="0"/>
              </a:rPr>
              <a:t>.</a:t>
            </a:r>
          </a:p>
          <a:p>
            <a:pPr eaLnBrk="1" hangingPunct="1"/>
            <a:r>
              <a:rPr lang="pt-BR" sz="2800" dirty="0" smtClean="0">
                <a:latin typeface="Arial" charset="0"/>
                <a:cs typeface="Arial" charset="0"/>
              </a:rPr>
              <a:t>Aquelas comunidades sociais que são caracterizadas por abundantes reservas de «capital social» são mais eficientes e justas.</a:t>
            </a:r>
          </a:p>
          <a:p>
            <a:pPr eaLnBrk="1" hangingPunct="1"/>
            <a:endParaRPr lang="pt-BR" sz="2800" dirty="0" smtClean="0">
              <a:latin typeface="Arial" charset="0"/>
              <a:cs typeface="Arial" charset="0"/>
            </a:endParaRPr>
          </a:p>
        </p:txBody>
      </p:sp>
      <p:sp>
        <p:nvSpPr>
          <p:cNvPr id="7171" name="Titre 1"/>
          <p:cNvSpPr>
            <a:spLocks noGrp="1"/>
          </p:cNvSpPr>
          <p:nvPr>
            <p:ph type="title"/>
          </p:nvPr>
        </p:nvSpPr>
        <p:spPr/>
        <p:txBody>
          <a:bodyPr/>
          <a:lstStyle/>
          <a:p>
            <a:pPr eaLnBrk="1" hangingPunct="1"/>
            <a:r>
              <a:rPr lang="pt-BR" sz="3200" b="1" dirty="0" smtClean="0">
                <a:latin typeface="Arial" charset="0"/>
                <a:cs typeface="Arial" charset="0"/>
              </a:rPr>
              <a:t>O capital social de Putnam | 1</a:t>
            </a:r>
            <a:endParaRPr lang="it-IT" sz="3200" b="1" dirty="0" smtClean="0">
              <a:latin typeface="Arial" charset="0"/>
              <a:cs typeface="Arial" charset="0"/>
            </a:endParaRPr>
          </a:p>
        </p:txBody>
      </p:sp>
      <p:sp>
        <p:nvSpPr>
          <p:cNvPr id="5" name="Rectangle 4"/>
          <p:cNvSpPr>
            <a:spLocks noChangeArrowheads="1"/>
          </p:cNvSpPr>
          <p:nvPr/>
        </p:nvSpPr>
        <p:spPr bwMode="auto">
          <a:xfrm>
            <a:off x="0" y="6211887"/>
            <a:ext cx="9144000" cy="646113"/>
          </a:xfrm>
          <a:prstGeom prst="rect">
            <a:avLst/>
          </a:prstGeom>
          <a:noFill/>
          <a:ln w="9525">
            <a:noFill/>
            <a:miter lim="800000"/>
            <a:headEnd/>
            <a:tailEnd/>
          </a:ln>
        </p:spPr>
        <p:txBody>
          <a:bodyPr>
            <a:spAutoFit/>
          </a:bodyPr>
          <a:lstStyle/>
          <a:p>
            <a:r>
              <a:rPr lang="it-IT" dirty="0">
                <a:latin typeface="Arial" pitchFamily="34" charset="0"/>
                <a:cs typeface="Arial" pitchFamily="34" charset="0"/>
              </a:rPr>
              <a:t>Putnam, R. D. (1993), </a:t>
            </a:r>
            <a:r>
              <a:rPr lang="it-IT" b="1" i="1" dirty="0">
                <a:latin typeface="Arial" pitchFamily="34" charset="0"/>
                <a:cs typeface="Arial" pitchFamily="34" charset="0"/>
              </a:rPr>
              <a:t>La tradizione civica nelle regioni italiane</a:t>
            </a:r>
            <a:r>
              <a:rPr lang="it-IT" dirty="0">
                <a:latin typeface="Arial" pitchFamily="34" charset="0"/>
                <a:cs typeface="Arial" pitchFamily="34" charset="0"/>
              </a:rPr>
              <a:t>, Milano: Arnoldo Mondadori Editore, </a:t>
            </a:r>
            <a:r>
              <a:rPr lang="it-IT" b="1" i="1" dirty="0">
                <a:latin typeface="Arial" pitchFamily="34" charset="0"/>
                <a:cs typeface="Arial" pitchFamily="34" charset="0"/>
              </a:rPr>
              <a:t>Making Democracy Work</a:t>
            </a:r>
            <a:r>
              <a:rPr lang="it-IT" b="1" dirty="0">
                <a:latin typeface="Arial" pitchFamily="34" charset="0"/>
                <a:cs typeface="Arial" pitchFamily="34" charset="0"/>
              </a:rPr>
              <a:t> </a:t>
            </a:r>
            <a:r>
              <a:rPr lang="it-IT" dirty="0">
                <a:latin typeface="Arial" pitchFamily="34" charset="0"/>
                <a:cs typeface="Arial" pitchFamily="34" charset="0"/>
              </a:rPr>
              <a:t>(1993), Princeton University Press.</a:t>
            </a:r>
          </a:p>
        </p:txBody>
      </p:sp>
    </p:spTree>
    <p:extLst>
      <p:ext uri="{BB962C8B-B14F-4D97-AF65-F5344CB8AC3E}">
        <p14:creationId xmlns:p14="http://schemas.microsoft.com/office/powerpoint/2010/main" val="508405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457200" y="1855788"/>
            <a:ext cx="8229600" cy="4525962"/>
          </a:xfrm>
        </p:spPr>
        <p:txBody>
          <a:bodyPr/>
          <a:lstStyle/>
          <a:p>
            <a:pPr eaLnBrk="1" hangingPunct="1"/>
            <a:r>
              <a:rPr lang="pt-BR" sz="2800" smtClean="0">
                <a:latin typeface="Arial" charset="0"/>
                <a:cs typeface="Arial" charset="0"/>
              </a:rPr>
              <a:t>Na nossa definição de capital social, «social» refere-se à associação, ou seja, o capital pertence a uma coletividade ou a uma comunidade; ele é compartilhado e não pertence a indivíduos (social de «sócio», parceiro). </a:t>
            </a:r>
          </a:p>
          <a:p>
            <a:pPr eaLnBrk="1" hangingPunct="1"/>
            <a:r>
              <a:rPr lang="pt-BR" sz="2800" smtClean="0">
                <a:latin typeface="Arial" charset="0"/>
                <a:cs typeface="Arial" charset="0"/>
              </a:rPr>
              <a:t>O capital social não se gasta com o uso; ao contrário, o uso do capital social o faz crescer.</a:t>
            </a:r>
            <a:endParaRPr lang="it-IT" sz="2800" smtClean="0">
              <a:latin typeface="Arial" charset="0"/>
              <a:cs typeface="Arial" charset="0"/>
            </a:endParaRPr>
          </a:p>
        </p:txBody>
      </p:sp>
      <p:sp>
        <p:nvSpPr>
          <p:cNvPr id="4" name="Rectangle 4"/>
          <p:cNvSpPr>
            <a:spLocks noChangeArrowheads="1"/>
          </p:cNvSpPr>
          <p:nvPr/>
        </p:nvSpPr>
        <p:spPr bwMode="auto">
          <a:xfrm>
            <a:off x="0" y="6211887"/>
            <a:ext cx="9144000" cy="646113"/>
          </a:xfrm>
          <a:prstGeom prst="rect">
            <a:avLst/>
          </a:prstGeom>
          <a:noFill/>
          <a:ln w="9525">
            <a:noFill/>
            <a:miter lim="800000"/>
            <a:headEnd/>
            <a:tailEnd/>
          </a:ln>
        </p:spPr>
        <p:txBody>
          <a:bodyPr>
            <a:spAutoFit/>
          </a:bodyPr>
          <a:lstStyle/>
          <a:p>
            <a:r>
              <a:rPr lang="it-IT" dirty="0">
                <a:latin typeface="Arial" pitchFamily="34" charset="0"/>
                <a:cs typeface="Arial" pitchFamily="34" charset="0"/>
              </a:rPr>
              <a:t>Putnam, R. D. (1993), </a:t>
            </a:r>
            <a:r>
              <a:rPr lang="it-IT" b="1" i="1" dirty="0">
                <a:latin typeface="Arial" pitchFamily="34" charset="0"/>
                <a:cs typeface="Arial" pitchFamily="34" charset="0"/>
              </a:rPr>
              <a:t>La tradizione civica nelle regioni italiane</a:t>
            </a:r>
            <a:r>
              <a:rPr lang="it-IT" dirty="0">
                <a:latin typeface="Arial" pitchFamily="34" charset="0"/>
                <a:cs typeface="Arial" pitchFamily="34" charset="0"/>
              </a:rPr>
              <a:t>, Milano: Arnoldo Mondadori Editore, </a:t>
            </a:r>
            <a:r>
              <a:rPr lang="it-IT" b="1" i="1" dirty="0">
                <a:latin typeface="Arial" pitchFamily="34" charset="0"/>
                <a:cs typeface="Arial" pitchFamily="34" charset="0"/>
              </a:rPr>
              <a:t>Making Democracy Work</a:t>
            </a:r>
            <a:r>
              <a:rPr lang="it-IT" b="1" dirty="0">
                <a:latin typeface="Arial" pitchFamily="34" charset="0"/>
                <a:cs typeface="Arial" pitchFamily="34" charset="0"/>
              </a:rPr>
              <a:t> </a:t>
            </a:r>
            <a:r>
              <a:rPr lang="it-IT" dirty="0">
                <a:latin typeface="Arial" pitchFamily="34" charset="0"/>
                <a:cs typeface="Arial" pitchFamily="34" charset="0"/>
              </a:rPr>
              <a:t>(1993), Princeton University Press.</a:t>
            </a:r>
          </a:p>
        </p:txBody>
      </p:sp>
      <p:sp>
        <p:nvSpPr>
          <p:cNvPr id="6" name="Titre 1"/>
          <p:cNvSpPr>
            <a:spLocks noGrp="1"/>
          </p:cNvSpPr>
          <p:nvPr>
            <p:ph type="title"/>
          </p:nvPr>
        </p:nvSpPr>
        <p:spPr>
          <a:xfrm>
            <a:off x="457200" y="274638"/>
            <a:ext cx="8229600" cy="1143000"/>
          </a:xfrm>
        </p:spPr>
        <p:txBody>
          <a:bodyPr/>
          <a:lstStyle/>
          <a:p>
            <a:pPr eaLnBrk="1" hangingPunct="1"/>
            <a:r>
              <a:rPr lang="pt-BR" sz="3200" b="1" dirty="0" smtClean="0">
                <a:latin typeface="Arial" charset="0"/>
                <a:cs typeface="Arial" charset="0"/>
              </a:rPr>
              <a:t>O capital social de Putnam | 2</a:t>
            </a:r>
            <a:endParaRPr lang="it-IT" sz="3200" b="1" dirty="0" smtClean="0">
              <a:latin typeface="Arial" charset="0"/>
              <a:cs typeface="Arial" charset="0"/>
            </a:endParaRPr>
          </a:p>
        </p:txBody>
      </p:sp>
    </p:spTree>
    <p:extLst>
      <p:ext uri="{BB962C8B-B14F-4D97-AF65-F5344CB8AC3E}">
        <p14:creationId xmlns:p14="http://schemas.microsoft.com/office/powerpoint/2010/main" val="2694905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91155"/>
            <a:ext cx="8229600" cy="4525963"/>
          </a:xfrm>
        </p:spPr>
        <p:txBody>
          <a:bodyPr/>
          <a:lstStyle/>
          <a:p>
            <a:pPr marL="0" indent="0" eaLnBrk="1" hangingPunct="1">
              <a:buFont typeface="Arial" charset="0"/>
              <a:buNone/>
              <a:defRPr/>
            </a:pPr>
            <a:r>
              <a:rPr lang="pt-BR" sz="2400" dirty="0" smtClean="0">
                <a:latin typeface="Arial" charset="0"/>
                <a:cs typeface="Arial" charset="0"/>
              </a:rPr>
              <a:t>Os conceitos podem ser estudados baseando-se no nível de generalidades deles. </a:t>
            </a:r>
          </a:p>
          <a:p>
            <a:pPr marL="0" indent="0" eaLnBrk="1" hangingPunct="1">
              <a:buFont typeface="Arial" charset="0"/>
              <a:buNone/>
              <a:defRPr/>
            </a:pPr>
            <a:r>
              <a:rPr lang="pt-BR" sz="2400" dirty="0" smtClean="0">
                <a:latin typeface="Arial" charset="0"/>
                <a:cs typeface="Arial" charset="0"/>
              </a:rPr>
              <a:t>De um conceito é possível analisar:</a:t>
            </a:r>
          </a:p>
          <a:p>
            <a:pPr marL="0" indent="0" eaLnBrk="1" hangingPunct="1">
              <a:buFont typeface="Arial" charset="0"/>
              <a:buNone/>
              <a:defRPr/>
            </a:pPr>
            <a:endParaRPr lang="pt-BR" sz="2400" dirty="0" smtClean="0">
              <a:latin typeface="Arial" charset="0"/>
              <a:cs typeface="Arial" charset="0"/>
            </a:endParaRPr>
          </a:p>
          <a:p>
            <a:pPr eaLnBrk="1" hangingPunct="1">
              <a:buFont typeface="Arial" charset="0"/>
              <a:buNone/>
              <a:defRPr/>
            </a:pPr>
            <a:r>
              <a:rPr lang="pt-BR" sz="2400" dirty="0" smtClean="0">
                <a:latin typeface="Arial" charset="0"/>
                <a:cs typeface="Arial" charset="0"/>
              </a:rPr>
              <a:t>1. A «</a:t>
            </a:r>
            <a:r>
              <a:rPr lang="pt-BR" sz="2400" b="1" dirty="0" smtClean="0">
                <a:latin typeface="Arial" charset="0"/>
                <a:cs typeface="Arial" charset="0"/>
              </a:rPr>
              <a:t>intensão</a:t>
            </a:r>
            <a:r>
              <a:rPr lang="pt-BR" sz="2400" dirty="0" smtClean="0">
                <a:latin typeface="Arial" charset="0"/>
                <a:cs typeface="Arial" charset="0"/>
              </a:rPr>
              <a:t>»</a:t>
            </a:r>
            <a:r>
              <a:rPr lang="pt-BR" sz="2400" b="1" dirty="0" smtClean="0">
                <a:latin typeface="Arial" charset="0"/>
                <a:cs typeface="Arial" charset="0"/>
              </a:rPr>
              <a:t>:</a:t>
            </a:r>
            <a:r>
              <a:rPr lang="pt-BR" sz="2400" dirty="0" smtClean="0">
                <a:latin typeface="Arial" charset="0"/>
                <a:cs typeface="Arial" charset="0"/>
              </a:rPr>
              <a:t> o conjunto de características que constituem o significado de um conceito.</a:t>
            </a:r>
            <a:endParaRPr lang="it-IT" sz="2400" dirty="0" smtClean="0">
              <a:latin typeface="Arial" charset="0"/>
              <a:cs typeface="Arial" charset="0"/>
            </a:endParaRPr>
          </a:p>
          <a:p>
            <a:pPr eaLnBrk="1" hangingPunct="1">
              <a:buFont typeface="Arial" charset="0"/>
              <a:buNone/>
              <a:defRPr/>
            </a:pPr>
            <a:r>
              <a:rPr lang="pt-BR" sz="2400" dirty="0" smtClean="0">
                <a:latin typeface="Arial" charset="0"/>
                <a:cs typeface="Arial" charset="0"/>
              </a:rPr>
              <a:t>2. A «</a:t>
            </a:r>
            <a:r>
              <a:rPr lang="pt-BR" sz="2400" b="1" dirty="0" smtClean="0">
                <a:latin typeface="Arial" charset="0"/>
                <a:cs typeface="Arial" charset="0"/>
              </a:rPr>
              <a:t>extensão</a:t>
            </a:r>
            <a:r>
              <a:rPr lang="pt-BR" sz="2400" dirty="0" smtClean="0">
                <a:latin typeface="Arial" charset="0"/>
                <a:cs typeface="Arial" charset="0"/>
              </a:rPr>
              <a:t>»</a:t>
            </a:r>
            <a:r>
              <a:rPr lang="pt-BR" sz="2400" b="1" dirty="0" smtClean="0">
                <a:latin typeface="Arial" charset="0"/>
                <a:cs typeface="Arial" charset="0"/>
              </a:rPr>
              <a:t>:</a:t>
            </a:r>
            <a:r>
              <a:rPr lang="pt-BR" sz="2400" dirty="0" smtClean="0">
                <a:latin typeface="Arial" charset="0"/>
                <a:cs typeface="Arial" charset="0"/>
              </a:rPr>
              <a:t> o conjunto de objetos, fenômenos, eventos, ao qual se refere um conceito. Objetos «reais».</a:t>
            </a:r>
            <a:endParaRPr lang="it-IT" sz="2400" dirty="0" smtClean="0">
              <a:latin typeface="Arial" charset="0"/>
              <a:cs typeface="Arial" charset="0"/>
            </a:endParaRPr>
          </a:p>
          <a:p>
            <a:pPr eaLnBrk="1" hangingPunct="1">
              <a:buFont typeface="Arial" charset="0"/>
              <a:buChar char="•"/>
              <a:defRPr/>
            </a:pPr>
            <a:endParaRPr lang="pt-BR" sz="2800" dirty="0" smtClean="0">
              <a:latin typeface="Arial" charset="0"/>
              <a:cs typeface="Arial" charset="0"/>
            </a:endParaRPr>
          </a:p>
        </p:txBody>
      </p:sp>
      <p:sp>
        <p:nvSpPr>
          <p:cNvPr id="11267"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4400" b="1" dirty="0">
                <a:solidFill>
                  <a:srgbClr val="000000"/>
                </a:solidFill>
                <a:latin typeface="Arial" pitchFamily="34" charset="0"/>
              </a:rPr>
              <a:t>Extensão e </a:t>
            </a:r>
            <a:r>
              <a:rPr lang="pt-BR" sz="4400" b="1" dirty="0" smtClean="0">
                <a:solidFill>
                  <a:srgbClr val="000000"/>
                </a:solidFill>
                <a:latin typeface="Arial" pitchFamily="34" charset="0"/>
              </a:rPr>
              <a:t>intensão </a:t>
            </a:r>
            <a:r>
              <a:rPr lang="pt-BR" sz="4400" b="1" dirty="0">
                <a:solidFill>
                  <a:srgbClr val="000000"/>
                </a:solidFill>
                <a:latin typeface="Arial" pitchFamily="34" charset="0"/>
              </a:rPr>
              <a:t>| 1  </a:t>
            </a:r>
            <a:endParaRPr lang="it-IT" sz="4400" b="1" dirty="0">
              <a:solidFill>
                <a:srgbClr val="000000"/>
              </a:solidFill>
              <a:latin typeface="Arial" pitchFamily="34" charset="0"/>
            </a:endParaRPr>
          </a:p>
        </p:txBody>
      </p:sp>
      <p:sp>
        <p:nvSpPr>
          <p:cNvPr id="5" name="Retângulo 1"/>
          <p:cNvSpPr>
            <a:spLocks noChangeArrowheads="1"/>
          </p:cNvSpPr>
          <p:nvPr/>
        </p:nvSpPr>
        <p:spPr bwMode="auto">
          <a:xfrm>
            <a:off x="0" y="6453336"/>
            <a:ext cx="889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err="1">
                <a:latin typeface="Arial" pitchFamily="34" charset="0"/>
              </a:rPr>
              <a:t>Marradi</a:t>
            </a:r>
            <a:r>
              <a:rPr lang="en-US" dirty="0">
                <a:latin typeface="Arial" pitchFamily="34" charset="0"/>
              </a:rPr>
              <a:t> A. </a:t>
            </a:r>
            <a:r>
              <a:rPr lang="it-IT" dirty="0">
                <a:latin typeface="Arial" pitchFamily="34" charset="0"/>
              </a:rPr>
              <a:t>(1984), </a:t>
            </a:r>
            <a:r>
              <a:rPr lang="it-IT" b="1" dirty="0">
                <a:latin typeface="Arial" pitchFamily="34" charset="0"/>
              </a:rPr>
              <a:t>Concetti e metodo per la ricerca sociale</a:t>
            </a:r>
            <a:r>
              <a:rPr lang="it-IT" dirty="0">
                <a:latin typeface="Arial" pitchFamily="34" charset="0"/>
              </a:rPr>
              <a:t>, La Giuntina, Firenze.</a:t>
            </a:r>
            <a:endParaRPr lang="pt-BR" dirty="0">
              <a:latin typeface="Arial" pitchFamily="34" charset="0"/>
            </a:endParaRPr>
          </a:p>
        </p:txBody>
      </p:sp>
      <p:sp>
        <p:nvSpPr>
          <p:cNvPr id="2" name="Retângulo 1"/>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439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p:txBody>
          <a:bodyPr>
            <a:normAutofit lnSpcReduction="10000"/>
          </a:bodyPr>
          <a:lstStyle/>
          <a:p>
            <a:pPr eaLnBrk="1" hangingPunct="1"/>
            <a:r>
              <a:rPr lang="pt-BR" sz="2800" dirty="0" smtClean="0">
                <a:latin typeface="Arial" charset="0"/>
                <a:cs typeface="Arial" charset="0"/>
              </a:rPr>
              <a:t>Nesse sentido, a noção de </a:t>
            </a:r>
            <a:r>
              <a:rPr lang="pt-BR" sz="2800" dirty="0" smtClean="0">
                <a:cs typeface="Arial" charset="0"/>
              </a:rPr>
              <a:t>«</a:t>
            </a:r>
            <a:r>
              <a:rPr lang="pt-BR" sz="2800" dirty="0" smtClean="0">
                <a:latin typeface="Arial" charset="0"/>
                <a:cs typeface="Arial" charset="0"/>
              </a:rPr>
              <a:t>capital social</a:t>
            </a:r>
            <a:r>
              <a:rPr lang="pt-BR" sz="2800" dirty="0" smtClean="0">
                <a:cs typeface="Arial" charset="0"/>
              </a:rPr>
              <a:t>»</a:t>
            </a:r>
            <a:r>
              <a:rPr lang="pt-BR" sz="2800" dirty="0" smtClean="0">
                <a:latin typeface="Arial" charset="0"/>
                <a:cs typeface="Arial" charset="0"/>
              </a:rPr>
              <a:t> indica que os recursos são compartilhados no nível de um grupo e sociedade, além dos níveis do indivíduo e da família. </a:t>
            </a:r>
          </a:p>
          <a:p>
            <a:pPr eaLnBrk="1" hangingPunct="1"/>
            <a:r>
              <a:rPr lang="pt-BR" sz="2800" u="sng" dirty="0" smtClean="0">
                <a:latin typeface="Arial" charset="0"/>
                <a:cs typeface="Arial" charset="0"/>
              </a:rPr>
              <a:t>Isso não implica que todos aqueles que compartilham determinado recurso de capital social se relacionem enquanto amigos</a:t>
            </a:r>
            <a:r>
              <a:rPr lang="pt-BR" sz="2800" dirty="0" smtClean="0">
                <a:latin typeface="Arial" charset="0"/>
                <a:cs typeface="Arial" charset="0"/>
              </a:rPr>
              <a:t>; significa, no entanto, que o </a:t>
            </a:r>
            <a:r>
              <a:rPr lang="pt-BR" sz="2800" dirty="0" smtClean="0">
                <a:cs typeface="Arial" charset="0"/>
              </a:rPr>
              <a:t>«</a:t>
            </a:r>
            <a:r>
              <a:rPr lang="pt-BR" sz="2800" dirty="0" smtClean="0">
                <a:latin typeface="Arial" charset="0"/>
                <a:cs typeface="Arial" charset="0"/>
              </a:rPr>
              <a:t>capital social</a:t>
            </a:r>
            <a:r>
              <a:rPr lang="pt-BR" sz="2800" dirty="0" smtClean="0">
                <a:cs typeface="Arial" charset="0"/>
              </a:rPr>
              <a:t>»</a:t>
            </a:r>
            <a:r>
              <a:rPr lang="pt-BR" sz="2800" dirty="0" smtClean="0">
                <a:latin typeface="Arial" charset="0"/>
                <a:cs typeface="Arial" charset="0"/>
              </a:rPr>
              <a:t> existe e cresce a partir de relações de confiança e cooperação e não de relações baseadas no antagonismo.</a:t>
            </a:r>
            <a:endParaRPr lang="it-IT" sz="2800" dirty="0" smtClean="0">
              <a:latin typeface="Arial" charset="0"/>
              <a:cs typeface="Arial" charset="0"/>
            </a:endParaRPr>
          </a:p>
        </p:txBody>
      </p:sp>
      <p:sp>
        <p:nvSpPr>
          <p:cNvPr id="5" name="Titre 1"/>
          <p:cNvSpPr>
            <a:spLocks noGrp="1"/>
          </p:cNvSpPr>
          <p:nvPr>
            <p:ph type="title"/>
          </p:nvPr>
        </p:nvSpPr>
        <p:spPr>
          <a:xfrm>
            <a:off x="457200" y="274638"/>
            <a:ext cx="8229600" cy="1143000"/>
          </a:xfrm>
        </p:spPr>
        <p:txBody>
          <a:bodyPr/>
          <a:lstStyle/>
          <a:p>
            <a:pPr eaLnBrk="1" hangingPunct="1"/>
            <a:r>
              <a:rPr lang="pt-BR" sz="3200" b="1" dirty="0" smtClean="0">
                <a:latin typeface="Arial" charset="0"/>
                <a:cs typeface="Arial" charset="0"/>
              </a:rPr>
              <a:t>O capital social de Putnam | 3</a:t>
            </a:r>
            <a:endParaRPr lang="it-IT" sz="3200" b="1" dirty="0" smtClean="0">
              <a:latin typeface="Arial" charset="0"/>
              <a:cs typeface="Arial" charset="0"/>
            </a:endParaRPr>
          </a:p>
        </p:txBody>
      </p:sp>
    </p:spTree>
    <p:extLst>
      <p:ext uri="{BB962C8B-B14F-4D97-AF65-F5344CB8AC3E}">
        <p14:creationId xmlns:p14="http://schemas.microsoft.com/office/powerpoint/2010/main" val="98147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idx="1"/>
          </p:nvPr>
        </p:nvSpPr>
        <p:spPr/>
        <p:txBody>
          <a:bodyPr/>
          <a:lstStyle/>
          <a:p>
            <a:pPr eaLnBrk="1" hangingPunct="1"/>
            <a:r>
              <a:rPr lang="pt-BR" sz="2800" smtClean="0">
                <a:latin typeface="Arial" charset="0"/>
                <a:cs typeface="Arial" charset="0"/>
              </a:rPr>
              <a:t>Capital social é «capital» porque, para utilizar a linguagem dos economistas, ele se acumula, ele pode produzir benefícios, ele tem estoques e uma série de valores. </a:t>
            </a:r>
          </a:p>
          <a:p>
            <a:pPr eaLnBrk="1" hangingPunct="1"/>
            <a:r>
              <a:rPr lang="pt-BR" sz="2800" smtClean="0">
                <a:latin typeface="Arial" charset="0"/>
                <a:cs typeface="Arial" charset="0"/>
              </a:rPr>
              <a:t>O capital social refere-se a recursos que são acumulados e que podem ser utilizados e mantidos para uso futuro.</a:t>
            </a:r>
            <a:endParaRPr lang="it-IT" sz="2800" smtClean="0">
              <a:latin typeface="Arial" charset="0"/>
              <a:cs typeface="Arial" charset="0"/>
            </a:endParaRPr>
          </a:p>
        </p:txBody>
      </p:sp>
      <p:sp>
        <p:nvSpPr>
          <p:cNvPr id="5" name="Titre 1"/>
          <p:cNvSpPr>
            <a:spLocks noGrp="1"/>
          </p:cNvSpPr>
          <p:nvPr>
            <p:ph type="title"/>
          </p:nvPr>
        </p:nvSpPr>
        <p:spPr>
          <a:xfrm>
            <a:off x="457200" y="274638"/>
            <a:ext cx="8229600" cy="1143000"/>
          </a:xfrm>
        </p:spPr>
        <p:txBody>
          <a:bodyPr/>
          <a:lstStyle/>
          <a:p>
            <a:pPr eaLnBrk="1" hangingPunct="1"/>
            <a:r>
              <a:rPr lang="pt-BR" sz="3200" b="1" dirty="0" smtClean="0">
                <a:latin typeface="Arial" charset="0"/>
                <a:cs typeface="Arial" charset="0"/>
              </a:rPr>
              <a:t>O capital social de Putnam | 4</a:t>
            </a:r>
            <a:endParaRPr lang="it-IT" sz="3200" b="1" dirty="0" smtClean="0">
              <a:latin typeface="Arial" charset="0"/>
              <a:cs typeface="Arial" charset="0"/>
            </a:endParaRPr>
          </a:p>
        </p:txBody>
      </p:sp>
    </p:spTree>
    <p:extLst>
      <p:ext uri="{BB962C8B-B14F-4D97-AF65-F5344CB8AC3E}">
        <p14:creationId xmlns:p14="http://schemas.microsoft.com/office/powerpoint/2010/main" val="4091134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a:xfrm>
            <a:off x="457200" y="1600200"/>
            <a:ext cx="8229600" cy="3844925"/>
          </a:xfrm>
        </p:spPr>
        <p:txBody>
          <a:bodyPr>
            <a:normAutofit fontScale="92500" lnSpcReduction="10000"/>
          </a:bodyPr>
          <a:lstStyle/>
          <a:p>
            <a:pPr eaLnBrk="1" hangingPunct="1">
              <a:buFont typeface="Arial" charset="0"/>
              <a:buNone/>
            </a:pPr>
            <a:r>
              <a:rPr lang="pt-PT" sz="2000" smtClean="0">
                <a:latin typeface="Arial" charset="0"/>
                <a:cs typeface="Arial" charset="0"/>
              </a:rPr>
              <a:t>	Putnam desenvolve diferentes medidas do conceito de «capital social»: </a:t>
            </a:r>
          </a:p>
          <a:p>
            <a:pPr eaLnBrk="1" hangingPunct="1">
              <a:buFont typeface="Arial" charset="0"/>
              <a:buNone/>
            </a:pPr>
            <a:r>
              <a:rPr lang="pt-PT" sz="2000" smtClean="0">
                <a:latin typeface="Arial" charset="0"/>
                <a:cs typeface="Arial" charset="0"/>
              </a:rPr>
              <a:t>	1. a fração de pessoas que tinham servido em uma organização local de voluntariado;</a:t>
            </a:r>
          </a:p>
          <a:p>
            <a:pPr eaLnBrk="1" hangingPunct="1">
              <a:buFont typeface="Arial" charset="0"/>
              <a:buNone/>
            </a:pPr>
            <a:r>
              <a:rPr lang="pt-PT" sz="2000" smtClean="0">
                <a:latin typeface="Arial" charset="0"/>
                <a:cs typeface="Arial" charset="0"/>
              </a:rPr>
              <a:t>	2. os afiliados a uma organização local de voluntariado; </a:t>
            </a:r>
          </a:p>
          <a:p>
            <a:pPr eaLnBrk="1" hangingPunct="1">
              <a:buFont typeface="Arial" charset="0"/>
              <a:buNone/>
            </a:pPr>
            <a:r>
              <a:rPr lang="pt-PT" sz="2000" smtClean="0">
                <a:latin typeface="Arial" charset="0"/>
                <a:cs typeface="Arial" charset="0"/>
              </a:rPr>
              <a:t>	3. o número de reuniões destas associações; </a:t>
            </a:r>
          </a:p>
          <a:p>
            <a:pPr eaLnBrk="1" hangingPunct="1">
              <a:buFont typeface="Arial" charset="0"/>
              <a:buNone/>
            </a:pPr>
            <a:r>
              <a:rPr lang="pt-PT" sz="2000" smtClean="0">
                <a:latin typeface="Arial" charset="0"/>
                <a:cs typeface="Arial" charset="0"/>
              </a:rPr>
              <a:t>	4. o número de reuniões públicas assistidas por cada pessoa; </a:t>
            </a:r>
          </a:p>
          <a:p>
            <a:pPr eaLnBrk="1" hangingPunct="1">
              <a:buFont typeface="Arial" charset="0"/>
              <a:buNone/>
            </a:pPr>
            <a:r>
              <a:rPr lang="pt-PT" sz="2000" smtClean="0">
                <a:latin typeface="Arial" charset="0"/>
                <a:cs typeface="Arial" charset="0"/>
              </a:rPr>
              <a:t>	5. as horas passadas em casa de amigos;</a:t>
            </a:r>
          </a:p>
          <a:p>
            <a:pPr eaLnBrk="1" hangingPunct="1">
              <a:buFont typeface="Arial" charset="0"/>
              <a:buNone/>
            </a:pPr>
            <a:r>
              <a:rPr lang="pt-PT" sz="2000" smtClean="0">
                <a:latin typeface="Arial" charset="0"/>
                <a:cs typeface="Arial" charset="0"/>
              </a:rPr>
              <a:t>	6. a participação eleitoral.</a:t>
            </a:r>
          </a:p>
          <a:p>
            <a:pPr eaLnBrk="1" hangingPunct="1">
              <a:buFont typeface="Arial" charset="0"/>
              <a:buNone/>
            </a:pPr>
            <a:r>
              <a:rPr lang="pt-PT" sz="2000" smtClean="0">
                <a:latin typeface="Arial" charset="0"/>
                <a:cs typeface="Arial" charset="0"/>
              </a:rPr>
              <a:t>	7. [...]</a:t>
            </a:r>
          </a:p>
          <a:p>
            <a:pPr eaLnBrk="1" hangingPunct="1">
              <a:buFont typeface="Arial" charset="0"/>
              <a:buNone/>
            </a:pPr>
            <a:r>
              <a:rPr lang="pt-PT" sz="2000" smtClean="0">
                <a:latin typeface="Arial" charset="0"/>
                <a:cs typeface="Arial" charset="0"/>
              </a:rPr>
              <a:t>	Por razões de simplicidade, essas medidas são combinadas em </a:t>
            </a:r>
            <a:r>
              <a:rPr lang="pt-PT" sz="2000" b="1" u="sng" smtClean="0">
                <a:latin typeface="Arial" charset="0"/>
                <a:cs typeface="Arial" charset="0"/>
              </a:rPr>
              <a:t>uma única medida (index de capital social). </a:t>
            </a:r>
            <a:endParaRPr lang="it-IT" sz="2000" b="1" u="sng" smtClean="0">
              <a:latin typeface="Arial" charset="0"/>
              <a:cs typeface="Arial" charset="0"/>
            </a:endParaRPr>
          </a:p>
          <a:p>
            <a:pPr eaLnBrk="1" hangingPunct="1">
              <a:buFont typeface="Arial" charset="0"/>
              <a:buNone/>
            </a:pPr>
            <a:r>
              <a:rPr lang="pt-BR" sz="2000" smtClean="0">
                <a:latin typeface="Arial" charset="0"/>
                <a:cs typeface="Arial" charset="0"/>
              </a:rPr>
              <a:t>	 </a:t>
            </a:r>
            <a:endParaRPr lang="it-IT" sz="2000" smtClean="0">
              <a:latin typeface="Arial" charset="0"/>
              <a:cs typeface="Arial" charset="0"/>
            </a:endParaRPr>
          </a:p>
        </p:txBody>
      </p:sp>
      <p:sp>
        <p:nvSpPr>
          <p:cNvPr id="11267" name="Titre 1"/>
          <p:cNvSpPr>
            <a:spLocks noGrp="1"/>
          </p:cNvSpPr>
          <p:nvPr>
            <p:ph type="title"/>
          </p:nvPr>
        </p:nvSpPr>
        <p:spPr/>
        <p:txBody>
          <a:bodyPr/>
          <a:lstStyle/>
          <a:p>
            <a:pPr eaLnBrk="1" hangingPunct="1"/>
            <a:r>
              <a:rPr lang="it-IT" sz="4000" b="1" smtClean="0">
                <a:latin typeface="Arial" charset="0"/>
                <a:cs typeface="Arial" charset="0"/>
              </a:rPr>
              <a:t>Indicadores do capital social | 1 </a:t>
            </a:r>
          </a:p>
        </p:txBody>
      </p:sp>
      <p:sp>
        <p:nvSpPr>
          <p:cNvPr id="11268" name="Rectangle 5"/>
          <p:cNvSpPr>
            <a:spLocks noChangeArrowheads="1"/>
          </p:cNvSpPr>
          <p:nvPr/>
        </p:nvSpPr>
        <p:spPr bwMode="auto">
          <a:xfrm>
            <a:off x="0" y="6105525"/>
            <a:ext cx="9144000" cy="701731"/>
          </a:xfrm>
          <a:prstGeom prst="rect">
            <a:avLst/>
          </a:prstGeom>
          <a:noFill/>
          <a:ln w="9525">
            <a:noFill/>
            <a:miter lim="800000"/>
            <a:headEnd/>
            <a:tailEnd/>
          </a:ln>
        </p:spPr>
        <p:txBody>
          <a:bodyPr>
            <a:spAutoFit/>
          </a:bodyPr>
          <a:lstStyle/>
          <a:p>
            <a:pPr marL="342900" indent="-342900">
              <a:spcBef>
                <a:spcPct val="20000"/>
              </a:spcBef>
            </a:pPr>
            <a:r>
              <a:rPr lang="en-US" dirty="0" smtClean="0">
                <a:solidFill>
                  <a:srgbClr val="000000"/>
                </a:solidFill>
              </a:rPr>
              <a:t>Robert </a:t>
            </a:r>
            <a:r>
              <a:rPr lang="en-US" dirty="0">
                <a:solidFill>
                  <a:srgbClr val="000000"/>
                </a:solidFill>
              </a:rPr>
              <a:t>Putnam (2000), </a:t>
            </a:r>
            <a:r>
              <a:rPr lang="en-US" b="1" dirty="0">
                <a:solidFill>
                  <a:srgbClr val="000000"/>
                </a:solidFill>
              </a:rPr>
              <a:t>Bowling Alone: The collapse and Revival of American </a:t>
            </a:r>
            <a:endParaRPr lang="en-US" b="1" dirty="0" smtClean="0">
              <a:solidFill>
                <a:srgbClr val="000000"/>
              </a:solidFill>
            </a:endParaRPr>
          </a:p>
          <a:p>
            <a:pPr marL="342900" indent="-342900">
              <a:spcBef>
                <a:spcPct val="20000"/>
              </a:spcBef>
            </a:pPr>
            <a:r>
              <a:rPr lang="en-US" b="1" dirty="0" smtClean="0">
                <a:solidFill>
                  <a:srgbClr val="000000"/>
                </a:solidFill>
              </a:rPr>
              <a:t>Community</a:t>
            </a:r>
            <a:r>
              <a:rPr lang="en-US" dirty="0">
                <a:solidFill>
                  <a:srgbClr val="000000"/>
                </a:solidFill>
              </a:rPr>
              <a:t>, New York: Simon and Schuster. </a:t>
            </a:r>
            <a:endParaRPr lang="it-IT" dirty="0">
              <a:solidFill>
                <a:srgbClr val="000000"/>
              </a:solidFill>
            </a:endParaRPr>
          </a:p>
        </p:txBody>
      </p:sp>
    </p:spTree>
    <p:extLst>
      <p:ext uri="{BB962C8B-B14F-4D97-AF65-F5344CB8AC3E}">
        <p14:creationId xmlns:p14="http://schemas.microsoft.com/office/powerpoint/2010/main" val="3958689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2"/>
          <p:cNvSpPr>
            <a:spLocks noGrp="1"/>
          </p:cNvSpPr>
          <p:nvPr>
            <p:ph idx="1"/>
          </p:nvPr>
        </p:nvSpPr>
        <p:spPr>
          <a:xfrm>
            <a:off x="457200" y="1600200"/>
            <a:ext cx="8229600" cy="4349080"/>
          </a:xfrm>
        </p:spPr>
        <p:txBody>
          <a:bodyPr>
            <a:normAutofit fontScale="92500" lnSpcReduction="10000"/>
          </a:bodyPr>
          <a:lstStyle/>
          <a:p>
            <a:pPr eaLnBrk="1" hangingPunct="1">
              <a:buFont typeface="Arial" pitchFamily="34" charset="0"/>
              <a:buNone/>
            </a:pPr>
            <a:r>
              <a:rPr lang="pt-PT" sz="2000" dirty="0" smtClean="0">
                <a:latin typeface="Arial" pitchFamily="34" charset="0"/>
                <a:cs typeface="Arial" pitchFamily="34" charset="0"/>
              </a:rPr>
              <a:t>	Putnam desenvolve diferentes medidas do conceito de «capital social»: </a:t>
            </a:r>
          </a:p>
          <a:p>
            <a:pPr eaLnBrk="1" hangingPunct="1">
              <a:buFont typeface="Arial" pitchFamily="34" charset="0"/>
              <a:buNone/>
            </a:pPr>
            <a:r>
              <a:rPr lang="pt-PT" sz="2000" dirty="0" smtClean="0">
                <a:latin typeface="Arial" pitchFamily="34" charset="0"/>
                <a:cs typeface="Arial" pitchFamily="34" charset="0"/>
              </a:rPr>
              <a:t>	1. a fração de pessoas que tinham servido em uma organização local de voluntariado;</a:t>
            </a:r>
          </a:p>
          <a:p>
            <a:pPr eaLnBrk="1" hangingPunct="1">
              <a:buFont typeface="Arial" pitchFamily="34" charset="0"/>
              <a:buNone/>
            </a:pPr>
            <a:r>
              <a:rPr lang="pt-PT" sz="2000" dirty="0" smtClean="0">
                <a:latin typeface="Arial" pitchFamily="34" charset="0"/>
                <a:cs typeface="Arial" pitchFamily="34" charset="0"/>
              </a:rPr>
              <a:t>	2. os afiliados a uma organização local de voluntariado; </a:t>
            </a:r>
          </a:p>
          <a:p>
            <a:pPr eaLnBrk="1" hangingPunct="1">
              <a:buFont typeface="Arial" pitchFamily="34" charset="0"/>
              <a:buNone/>
            </a:pPr>
            <a:r>
              <a:rPr lang="pt-PT" sz="2000" dirty="0" smtClean="0">
                <a:latin typeface="Arial" pitchFamily="34" charset="0"/>
                <a:cs typeface="Arial" pitchFamily="34" charset="0"/>
              </a:rPr>
              <a:t>	3. o número de reuniões destas associações; </a:t>
            </a:r>
          </a:p>
          <a:p>
            <a:pPr eaLnBrk="1" hangingPunct="1">
              <a:buFont typeface="Arial" pitchFamily="34" charset="0"/>
              <a:buNone/>
            </a:pPr>
            <a:r>
              <a:rPr lang="pt-PT" sz="2000" dirty="0" smtClean="0">
                <a:latin typeface="Arial" pitchFamily="34" charset="0"/>
                <a:cs typeface="Arial" pitchFamily="34" charset="0"/>
              </a:rPr>
              <a:t>	4. o número de reuniões públicas assistidas por cada pessoa; </a:t>
            </a:r>
          </a:p>
          <a:p>
            <a:pPr eaLnBrk="1" hangingPunct="1">
              <a:buFont typeface="Arial" pitchFamily="34" charset="0"/>
              <a:buNone/>
            </a:pPr>
            <a:r>
              <a:rPr lang="pt-PT" sz="2000" dirty="0" smtClean="0">
                <a:latin typeface="Arial" pitchFamily="34" charset="0"/>
                <a:cs typeface="Arial" pitchFamily="34" charset="0"/>
              </a:rPr>
              <a:t>	5. as horas passadas em casa de amigos;</a:t>
            </a:r>
          </a:p>
          <a:p>
            <a:pPr eaLnBrk="1" hangingPunct="1">
              <a:buFont typeface="Arial" pitchFamily="34" charset="0"/>
              <a:buNone/>
            </a:pPr>
            <a:r>
              <a:rPr lang="pt-PT" sz="2000" dirty="0" smtClean="0">
                <a:latin typeface="Arial" pitchFamily="34" charset="0"/>
                <a:cs typeface="Arial" pitchFamily="34" charset="0"/>
              </a:rPr>
              <a:t>	6. a participação eleitoral.</a:t>
            </a:r>
          </a:p>
          <a:p>
            <a:pPr eaLnBrk="1" hangingPunct="1">
              <a:buFont typeface="Arial" pitchFamily="34" charset="0"/>
              <a:buNone/>
            </a:pPr>
            <a:r>
              <a:rPr lang="pt-PT" sz="2000" dirty="0" smtClean="0">
                <a:latin typeface="Arial" pitchFamily="34" charset="0"/>
                <a:cs typeface="Arial" pitchFamily="34" charset="0"/>
              </a:rPr>
              <a:t>	7. [...]</a:t>
            </a:r>
          </a:p>
          <a:p>
            <a:pPr eaLnBrk="1" hangingPunct="1">
              <a:buFont typeface="Arial" pitchFamily="34" charset="0"/>
              <a:buNone/>
            </a:pPr>
            <a:r>
              <a:rPr lang="pt-PT" sz="2000" dirty="0" smtClean="0">
                <a:latin typeface="Arial" pitchFamily="34" charset="0"/>
                <a:cs typeface="Arial" pitchFamily="34" charset="0"/>
              </a:rPr>
              <a:t>	</a:t>
            </a:r>
          </a:p>
          <a:p>
            <a:pPr eaLnBrk="1" hangingPunct="1">
              <a:buFont typeface="Arial" pitchFamily="34" charset="0"/>
              <a:buNone/>
            </a:pPr>
            <a:r>
              <a:rPr lang="pt-PT" sz="2000" dirty="0" smtClean="0">
                <a:latin typeface="Arial" pitchFamily="34" charset="0"/>
                <a:cs typeface="Arial" pitchFamily="34" charset="0"/>
              </a:rPr>
              <a:t>	Por razões de simplicidade, essas medidas são combinadas em </a:t>
            </a:r>
            <a:r>
              <a:rPr lang="pt-PT" sz="2000" b="1" u="sng" dirty="0" smtClean="0">
                <a:latin typeface="Arial" pitchFamily="34" charset="0"/>
                <a:cs typeface="Arial" pitchFamily="34" charset="0"/>
              </a:rPr>
              <a:t>uma única medida (index de capital social). </a:t>
            </a:r>
            <a:endParaRPr lang="it-IT" sz="2000" b="1" u="sng" dirty="0" smtClean="0">
              <a:latin typeface="Arial" pitchFamily="34" charset="0"/>
              <a:cs typeface="Arial" pitchFamily="34" charset="0"/>
            </a:endParaRPr>
          </a:p>
          <a:p>
            <a:pPr eaLnBrk="1" hangingPunct="1">
              <a:buFont typeface="Arial" pitchFamily="34" charset="0"/>
              <a:buNone/>
            </a:pPr>
            <a:r>
              <a:rPr lang="pt-BR" sz="2000" dirty="0" smtClean="0">
                <a:latin typeface="Arial" pitchFamily="34" charset="0"/>
                <a:cs typeface="Arial" pitchFamily="34" charset="0"/>
              </a:rPr>
              <a:t>	 </a:t>
            </a:r>
            <a:endParaRPr lang="it-IT" sz="2000" dirty="0" smtClean="0">
              <a:latin typeface="Arial" pitchFamily="34" charset="0"/>
              <a:cs typeface="Arial" pitchFamily="34" charset="0"/>
            </a:endParaRPr>
          </a:p>
        </p:txBody>
      </p:sp>
      <p:sp>
        <p:nvSpPr>
          <p:cNvPr id="7171" name="Rectangle 5"/>
          <p:cNvSpPr>
            <a:spLocks noChangeArrowheads="1"/>
          </p:cNvSpPr>
          <p:nvPr/>
        </p:nvSpPr>
        <p:spPr bwMode="auto">
          <a:xfrm>
            <a:off x="30163" y="6273800"/>
            <a:ext cx="9144000" cy="584200"/>
          </a:xfrm>
          <a:prstGeom prst="rect">
            <a:avLst/>
          </a:prstGeom>
          <a:noFill/>
          <a:ln w="9525">
            <a:noFill/>
            <a:miter lim="800000"/>
            <a:headEnd/>
            <a:tailEnd/>
          </a:ln>
        </p:spPr>
        <p:txBody>
          <a:bodyPr>
            <a:spAutoFit/>
          </a:bodyPr>
          <a:lstStyle/>
          <a:p>
            <a:pPr marL="342900" indent="-342900">
              <a:spcBef>
                <a:spcPct val="20000"/>
              </a:spcBef>
            </a:pPr>
            <a:r>
              <a:rPr lang="en-US" sz="1600">
                <a:solidFill>
                  <a:srgbClr val="000000"/>
                </a:solidFill>
                <a:latin typeface="Arial" pitchFamily="34" charset="0"/>
              </a:rPr>
              <a:t>	Robert Putnam (2000), </a:t>
            </a:r>
            <a:r>
              <a:rPr lang="en-US" sz="1600" b="1">
                <a:solidFill>
                  <a:srgbClr val="000000"/>
                </a:solidFill>
                <a:latin typeface="Arial" pitchFamily="34" charset="0"/>
              </a:rPr>
              <a:t>Bowling Alone: The collapse and Revival of American Community</a:t>
            </a:r>
            <a:r>
              <a:rPr lang="en-US" sz="1600">
                <a:solidFill>
                  <a:srgbClr val="000000"/>
                </a:solidFill>
                <a:latin typeface="Arial" pitchFamily="34" charset="0"/>
              </a:rPr>
              <a:t>, New York: Simon and Schuster. </a:t>
            </a:r>
            <a:endParaRPr lang="it-IT" sz="1600">
              <a:solidFill>
                <a:srgbClr val="000000"/>
              </a:solidFill>
              <a:latin typeface="Arial" pitchFamily="34" charset="0"/>
            </a:endParaRPr>
          </a:p>
        </p:txBody>
      </p:sp>
      <p:sp>
        <p:nvSpPr>
          <p:cNvPr id="7172"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1</a:t>
            </a:r>
            <a:endParaRPr lang="it-IT" sz="4000" b="1" dirty="0" smtClean="0">
              <a:latin typeface="Arial" pitchFamily="34" charset="0"/>
              <a:cs typeface="Arial" pitchFamily="34" charset="0"/>
            </a:endParaRPr>
          </a:p>
        </p:txBody>
      </p:sp>
    </p:spTree>
    <p:extLst>
      <p:ext uri="{BB962C8B-B14F-4D97-AF65-F5344CB8AC3E}">
        <p14:creationId xmlns:p14="http://schemas.microsoft.com/office/powerpoint/2010/main" val="1063077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ângulo 3"/>
          <p:cNvSpPr>
            <a:spLocks noChangeArrowheads="1"/>
          </p:cNvSpPr>
          <p:nvPr/>
        </p:nvSpPr>
        <p:spPr bwMode="auto">
          <a:xfrm>
            <a:off x="684213" y="1538288"/>
            <a:ext cx="8137525" cy="4400550"/>
          </a:xfrm>
          <a:prstGeom prst="rect">
            <a:avLst/>
          </a:prstGeom>
          <a:noFill/>
          <a:ln w="9525">
            <a:noFill/>
            <a:miter lim="800000"/>
            <a:headEnd/>
            <a:tailEnd/>
          </a:ln>
        </p:spPr>
        <p:txBody>
          <a:bodyPr>
            <a:spAutoFit/>
          </a:bodyPr>
          <a:lstStyle/>
          <a:p>
            <a:pPr algn="ctr"/>
            <a:r>
              <a:rPr lang="pt-BR" sz="2800" b="1" dirty="0">
                <a:latin typeface="Arial" pitchFamily="34" charset="0"/>
              </a:rPr>
              <a:t>«</a:t>
            </a:r>
            <a:r>
              <a:rPr lang="pt-BR" sz="2800" b="1" dirty="0" err="1">
                <a:latin typeface="Arial" pitchFamily="34" charset="0"/>
              </a:rPr>
              <a:t>Bowling</a:t>
            </a:r>
            <a:r>
              <a:rPr lang="pt-BR" sz="2800" b="1" dirty="0">
                <a:latin typeface="Arial" pitchFamily="34" charset="0"/>
              </a:rPr>
              <a:t> </a:t>
            </a:r>
            <a:r>
              <a:rPr lang="pt-BR" sz="2800" b="1" dirty="0" err="1">
                <a:latin typeface="Arial" pitchFamily="34" charset="0"/>
              </a:rPr>
              <a:t>Alone</a:t>
            </a:r>
            <a:r>
              <a:rPr lang="pt-BR" sz="2800" b="1" dirty="0">
                <a:latin typeface="Arial" pitchFamily="34" charset="0"/>
              </a:rPr>
              <a:t>»</a:t>
            </a:r>
            <a:endParaRPr lang="pt-BR" sz="2800" dirty="0">
              <a:latin typeface="Arial" pitchFamily="34" charset="0"/>
            </a:endParaRPr>
          </a:p>
          <a:p>
            <a:pPr algn="ctr"/>
            <a:r>
              <a:rPr lang="pt-BR" sz="2800" dirty="0">
                <a:latin typeface="Arial" pitchFamily="34" charset="0"/>
              </a:rPr>
              <a:t>Conforme Putnam, ao </a:t>
            </a:r>
            <a:r>
              <a:rPr lang="pt-BR" sz="2800" b="1" dirty="0">
                <a:latin typeface="Arial" pitchFamily="34" charset="0"/>
              </a:rPr>
              <a:t>aumentar o número de jogadores de </a:t>
            </a:r>
            <a:r>
              <a:rPr lang="pt-BR" sz="2800" b="1" dirty="0" err="1">
                <a:latin typeface="Arial" pitchFamily="34" charset="0"/>
              </a:rPr>
              <a:t>bowling</a:t>
            </a:r>
            <a:r>
              <a:rPr lang="pt-BR" sz="2800" b="1" dirty="0">
                <a:latin typeface="Arial" pitchFamily="34" charset="0"/>
              </a:rPr>
              <a:t>, diminuem os afiliados nas associações de </a:t>
            </a:r>
            <a:r>
              <a:rPr lang="pt-BR" sz="2800" b="1" dirty="0" err="1">
                <a:latin typeface="Arial" pitchFamily="34" charset="0"/>
              </a:rPr>
              <a:t>bowling</a:t>
            </a:r>
            <a:r>
              <a:rPr lang="pt-BR" sz="2800" b="1" dirty="0">
                <a:latin typeface="Arial" pitchFamily="34" charset="0"/>
              </a:rPr>
              <a:t> </a:t>
            </a:r>
            <a:r>
              <a:rPr lang="pt-BR" sz="2800" dirty="0">
                <a:latin typeface="Arial" pitchFamily="34" charset="0"/>
              </a:rPr>
              <a:t>(indicador de capital social).</a:t>
            </a:r>
          </a:p>
          <a:p>
            <a:pPr algn="ctr"/>
            <a:r>
              <a:rPr lang="pt-BR" sz="2800" dirty="0">
                <a:latin typeface="Arial" pitchFamily="34" charset="0"/>
              </a:rPr>
              <a:t> </a:t>
            </a:r>
          </a:p>
          <a:p>
            <a:pPr algn="ctr"/>
            <a:endParaRPr lang="it-IT" sz="2800" dirty="0">
              <a:latin typeface="Arial" pitchFamily="34" charset="0"/>
            </a:endParaRPr>
          </a:p>
          <a:p>
            <a:pPr algn="ctr"/>
            <a:endParaRPr lang="pt-BR" sz="2800" dirty="0">
              <a:latin typeface="Arial" pitchFamily="34" charset="0"/>
            </a:endParaRPr>
          </a:p>
          <a:p>
            <a:pPr algn="ctr"/>
            <a:r>
              <a:rPr lang="pt-BR" sz="2800" dirty="0">
                <a:latin typeface="Arial" pitchFamily="34" charset="0"/>
              </a:rPr>
              <a:t>De forma geral, observa-se então uma tendência rumo ao individualismo. </a:t>
            </a:r>
          </a:p>
        </p:txBody>
      </p:sp>
      <p:sp>
        <p:nvSpPr>
          <p:cNvPr id="8195"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a:latin typeface="Arial" pitchFamily="34" charset="0"/>
              </a:rPr>
              <a:t>Robert Putnam (2000), </a:t>
            </a:r>
            <a:r>
              <a:rPr lang="en-US" b="1">
                <a:latin typeface="Arial" pitchFamily="34" charset="0"/>
              </a:rPr>
              <a:t>Bowling Alone: The collapse and Revival of American Community</a:t>
            </a:r>
            <a:r>
              <a:rPr lang="en-US">
                <a:latin typeface="Arial" pitchFamily="34" charset="0"/>
              </a:rPr>
              <a:t>, New York: Simon and Schuster.</a:t>
            </a:r>
            <a:endParaRPr lang="pt-BR">
              <a:latin typeface="Arial" pitchFamily="34" charset="0"/>
            </a:endParaRPr>
          </a:p>
        </p:txBody>
      </p:sp>
      <p:sp>
        <p:nvSpPr>
          <p:cNvPr id="8196"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2</a:t>
            </a:r>
            <a:endParaRPr lang="it-IT" sz="4000" b="1" dirty="0" smtClean="0">
              <a:latin typeface="Arial" pitchFamily="34" charset="0"/>
              <a:cs typeface="Arial" pitchFamily="34" charset="0"/>
            </a:endParaRPr>
          </a:p>
        </p:txBody>
      </p:sp>
      <p:sp>
        <p:nvSpPr>
          <p:cNvPr id="2" name="Seta para baixo 1"/>
          <p:cNvSpPr/>
          <p:nvPr/>
        </p:nvSpPr>
        <p:spPr>
          <a:xfrm>
            <a:off x="4211960" y="3861048"/>
            <a:ext cx="863724" cy="928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228420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3"/>
          <p:cNvPicPr>
            <a:picLocks noChangeAspect="1" noChangeArrowheads="1"/>
          </p:cNvPicPr>
          <p:nvPr/>
        </p:nvPicPr>
        <p:blipFill>
          <a:blip r:embed="rId2" cstate="print"/>
          <a:srcRect/>
          <a:stretch>
            <a:fillRect/>
          </a:stretch>
        </p:blipFill>
        <p:spPr bwMode="auto">
          <a:xfrm>
            <a:off x="251520" y="1196752"/>
            <a:ext cx="7848600" cy="5149850"/>
          </a:xfrm>
          <a:prstGeom prst="rect">
            <a:avLst/>
          </a:prstGeom>
          <a:noFill/>
          <a:ln w="9525">
            <a:noFill/>
            <a:miter lim="800000"/>
            <a:headEnd/>
            <a:tailEnd/>
          </a:ln>
        </p:spPr>
      </p:pic>
      <p:sp>
        <p:nvSpPr>
          <p:cNvPr id="9219"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3</a:t>
            </a:r>
            <a:endParaRPr lang="it-IT" sz="4000" b="1" dirty="0" smtClean="0">
              <a:latin typeface="Arial" pitchFamily="34" charset="0"/>
              <a:cs typeface="Arial" pitchFamily="34" charset="0"/>
            </a:endParaRPr>
          </a:p>
        </p:txBody>
      </p:sp>
      <p:sp>
        <p:nvSpPr>
          <p:cNvPr id="9220"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dirty="0">
                <a:latin typeface="Arial" pitchFamily="34" charset="0"/>
              </a:rPr>
              <a:t>Robert Putnam (2000), </a:t>
            </a:r>
            <a:r>
              <a:rPr lang="en-US" b="1" dirty="0">
                <a:latin typeface="Arial" pitchFamily="34" charset="0"/>
              </a:rPr>
              <a:t>Bowling Alone: The collapse and Revival of American Community</a:t>
            </a:r>
            <a:r>
              <a:rPr lang="en-US" dirty="0">
                <a:latin typeface="Arial" pitchFamily="34" charset="0"/>
              </a:rPr>
              <a:t>, New York: Simon and Schuster.</a:t>
            </a:r>
            <a:endParaRPr lang="pt-BR" dirty="0">
              <a:latin typeface="Arial" pitchFamily="34" charset="0"/>
            </a:endParaRPr>
          </a:p>
        </p:txBody>
      </p:sp>
      <p:cxnSp>
        <p:nvCxnSpPr>
          <p:cNvPr id="6" name="Conector de seta reta 5"/>
          <p:cNvCxnSpPr/>
          <p:nvPr/>
        </p:nvCxnSpPr>
        <p:spPr>
          <a:xfrm flipH="1">
            <a:off x="6876256" y="3284984"/>
            <a:ext cx="100811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7956376" y="2780928"/>
            <a:ext cx="1080120" cy="1077218"/>
          </a:xfrm>
          <a:prstGeom prst="rect">
            <a:avLst/>
          </a:prstGeom>
          <a:noFill/>
        </p:spPr>
        <p:txBody>
          <a:bodyPr wrap="square" rtlCol="0">
            <a:spAutoFit/>
          </a:bodyPr>
          <a:lstStyle/>
          <a:p>
            <a:r>
              <a:rPr lang="pt-BR" sz="1600" dirty="0" smtClean="0">
                <a:latin typeface="Arial" pitchFamily="34" charset="0"/>
                <a:cs typeface="Arial" pitchFamily="34" charset="0"/>
              </a:rPr>
              <a:t>Valor médio de afiliados (%)</a:t>
            </a:r>
            <a:endParaRPr lang="pt-BR" sz="1600" dirty="0">
              <a:latin typeface="Arial" pitchFamily="34" charset="0"/>
              <a:cs typeface="Arial" pitchFamily="34" charset="0"/>
            </a:endParaRPr>
          </a:p>
        </p:txBody>
      </p:sp>
    </p:spTree>
    <p:extLst>
      <p:ext uri="{BB962C8B-B14F-4D97-AF65-F5344CB8AC3E}">
        <p14:creationId xmlns:p14="http://schemas.microsoft.com/office/powerpoint/2010/main" val="3638863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2656"/>
            <a:ext cx="8856984" cy="6264696"/>
          </a:xfrm>
          <a:prstGeom prst="rect">
            <a:avLst/>
          </a:prstGeom>
          <a:noFill/>
          <a:ln>
            <a:noFill/>
          </a:ln>
        </p:spPr>
      </p:pic>
    </p:spTree>
    <p:extLst>
      <p:ext uri="{BB962C8B-B14F-4D97-AF65-F5344CB8AC3E}">
        <p14:creationId xmlns:p14="http://schemas.microsoft.com/office/powerpoint/2010/main" val="1018382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m 3"/>
          <p:cNvPicPr>
            <a:picLocks noChangeAspect="1" noChangeArrowheads="1"/>
          </p:cNvPicPr>
          <p:nvPr/>
        </p:nvPicPr>
        <p:blipFill>
          <a:blip r:embed="rId2" cstate="print"/>
          <a:srcRect/>
          <a:stretch>
            <a:fillRect/>
          </a:stretch>
        </p:blipFill>
        <p:spPr bwMode="auto">
          <a:xfrm>
            <a:off x="965200" y="1109663"/>
            <a:ext cx="7213600" cy="5049837"/>
          </a:xfrm>
          <a:prstGeom prst="rect">
            <a:avLst/>
          </a:prstGeom>
          <a:noFill/>
          <a:ln w="9525">
            <a:noFill/>
            <a:miter lim="800000"/>
            <a:headEnd/>
            <a:tailEnd/>
          </a:ln>
        </p:spPr>
      </p:pic>
      <p:sp>
        <p:nvSpPr>
          <p:cNvPr id="10244"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4</a:t>
            </a:r>
            <a:endParaRPr lang="it-IT" sz="4000" b="1" dirty="0" smtClean="0">
              <a:latin typeface="Arial" pitchFamily="34" charset="0"/>
              <a:cs typeface="Arial" pitchFamily="34" charset="0"/>
            </a:endParaRPr>
          </a:p>
        </p:txBody>
      </p:sp>
      <p:sp>
        <p:nvSpPr>
          <p:cNvPr id="5"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dirty="0">
                <a:latin typeface="Arial" pitchFamily="34" charset="0"/>
              </a:rPr>
              <a:t>Robert Putnam (2000), </a:t>
            </a:r>
            <a:r>
              <a:rPr lang="en-US" b="1" dirty="0">
                <a:latin typeface="Arial" pitchFamily="34" charset="0"/>
              </a:rPr>
              <a:t>Bowling Alone: The collapse and Revival of American Community</a:t>
            </a:r>
            <a:r>
              <a:rPr lang="en-US" dirty="0">
                <a:latin typeface="Arial" pitchFamily="34" charset="0"/>
              </a:rPr>
              <a:t>, New York: Simon and Schuster.</a:t>
            </a:r>
            <a:endParaRPr lang="pt-BR" dirty="0">
              <a:latin typeface="Arial" pitchFamily="34" charset="0"/>
            </a:endParaRPr>
          </a:p>
        </p:txBody>
      </p:sp>
    </p:spTree>
    <p:extLst>
      <p:ext uri="{BB962C8B-B14F-4D97-AF65-F5344CB8AC3E}">
        <p14:creationId xmlns:p14="http://schemas.microsoft.com/office/powerpoint/2010/main" val="2221895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3"/>
          <p:cNvPicPr>
            <a:picLocks noChangeAspect="1" noChangeArrowheads="1"/>
          </p:cNvPicPr>
          <p:nvPr/>
        </p:nvPicPr>
        <p:blipFill>
          <a:blip r:embed="rId2" cstate="print"/>
          <a:srcRect/>
          <a:stretch>
            <a:fillRect/>
          </a:stretch>
        </p:blipFill>
        <p:spPr bwMode="auto">
          <a:xfrm>
            <a:off x="576263" y="1101372"/>
            <a:ext cx="8028185" cy="4937477"/>
          </a:xfrm>
          <a:prstGeom prst="rect">
            <a:avLst/>
          </a:prstGeom>
          <a:noFill/>
          <a:ln w="9525">
            <a:noFill/>
            <a:miter lim="800000"/>
            <a:headEnd/>
            <a:tailEnd/>
          </a:ln>
        </p:spPr>
      </p:pic>
      <p:sp>
        <p:nvSpPr>
          <p:cNvPr id="11268"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5</a:t>
            </a:r>
            <a:endParaRPr lang="it-IT" sz="4000" b="1" dirty="0" smtClean="0">
              <a:latin typeface="Arial" pitchFamily="34" charset="0"/>
              <a:cs typeface="Arial" pitchFamily="34" charset="0"/>
            </a:endParaRPr>
          </a:p>
        </p:txBody>
      </p:sp>
      <p:sp>
        <p:nvSpPr>
          <p:cNvPr id="5"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dirty="0">
                <a:latin typeface="Arial" pitchFamily="34" charset="0"/>
              </a:rPr>
              <a:t>Robert Putnam (2000), </a:t>
            </a:r>
            <a:r>
              <a:rPr lang="en-US" b="1" dirty="0">
                <a:latin typeface="Arial" pitchFamily="34" charset="0"/>
              </a:rPr>
              <a:t>Bowling Alone: The collapse and Revival of American Community</a:t>
            </a:r>
            <a:r>
              <a:rPr lang="en-US" dirty="0">
                <a:latin typeface="Arial" pitchFamily="34" charset="0"/>
              </a:rPr>
              <a:t>, New York: Simon and Schuster.</a:t>
            </a:r>
            <a:endParaRPr lang="pt-BR" dirty="0">
              <a:latin typeface="Arial" pitchFamily="34" charset="0"/>
            </a:endParaRPr>
          </a:p>
        </p:txBody>
      </p:sp>
    </p:spTree>
    <p:extLst>
      <p:ext uri="{BB962C8B-B14F-4D97-AF65-F5344CB8AC3E}">
        <p14:creationId xmlns:p14="http://schemas.microsoft.com/office/powerpoint/2010/main" val="3965342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61950" y="1177925"/>
            <a:ext cx="8420100" cy="5324475"/>
          </a:xfrm>
          <a:prstGeom prst="rect">
            <a:avLst/>
          </a:prstGeom>
          <a:noFill/>
          <a:ln w="9525">
            <a:noFill/>
            <a:miter lim="800000"/>
            <a:headEnd/>
            <a:tailEnd/>
          </a:ln>
          <a:effectLst/>
        </p:spPr>
      </p:pic>
      <p:sp>
        <p:nvSpPr>
          <p:cNvPr id="12292"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6</a:t>
            </a:r>
            <a:endParaRPr lang="it-IT" sz="4000" b="1" dirty="0" smtClean="0">
              <a:latin typeface="Arial" pitchFamily="34" charset="0"/>
              <a:cs typeface="Arial" pitchFamily="34" charset="0"/>
            </a:endParaRPr>
          </a:p>
        </p:txBody>
      </p:sp>
      <p:sp>
        <p:nvSpPr>
          <p:cNvPr id="5"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dirty="0">
                <a:latin typeface="Arial" pitchFamily="34" charset="0"/>
              </a:rPr>
              <a:t>Robert Putnam (2000), </a:t>
            </a:r>
            <a:r>
              <a:rPr lang="en-US" b="1" dirty="0">
                <a:latin typeface="Arial" pitchFamily="34" charset="0"/>
              </a:rPr>
              <a:t>Bowling Alone: The collapse and Revival of American Community</a:t>
            </a:r>
            <a:r>
              <a:rPr lang="en-US" dirty="0">
                <a:latin typeface="Arial" pitchFamily="34" charset="0"/>
              </a:rPr>
              <a:t>, New York: Simon and Schuster.</a:t>
            </a:r>
            <a:endParaRPr lang="pt-BR" dirty="0">
              <a:latin typeface="Arial" pitchFamily="34" charset="0"/>
            </a:endParaRPr>
          </a:p>
        </p:txBody>
      </p:sp>
    </p:spTree>
    <p:extLst>
      <p:ext uri="{BB962C8B-B14F-4D97-AF65-F5344CB8AC3E}">
        <p14:creationId xmlns:p14="http://schemas.microsoft.com/office/powerpoint/2010/main" val="4283770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457200" y="2001995"/>
            <a:ext cx="8229600" cy="3731261"/>
          </a:xfrm>
        </p:spPr>
        <p:txBody>
          <a:bodyPr/>
          <a:lstStyle/>
          <a:p>
            <a:pPr marL="0" indent="0" eaLnBrk="1" hangingPunct="1">
              <a:buFont typeface="Arial" charset="0"/>
              <a:buNone/>
              <a:defRPr/>
            </a:pPr>
            <a:r>
              <a:rPr lang="pt-BR" sz="2800" dirty="0" smtClean="0">
                <a:latin typeface="Arial" charset="0"/>
                <a:cs typeface="Arial" charset="0"/>
              </a:rPr>
              <a:t>Aumentando o número das características que constitui a intenção de um conceito, diminuo a sua extensão (e vice-versa).</a:t>
            </a:r>
          </a:p>
          <a:p>
            <a:pPr eaLnBrk="1" hangingPunct="1">
              <a:buFont typeface="Arial" charset="0"/>
              <a:buNone/>
              <a:defRPr/>
            </a:pPr>
            <a:endParaRPr lang="pt-BR" sz="2800" dirty="0" smtClean="0">
              <a:latin typeface="Arial" charset="0"/>
              <a:cs typeface="Arial" charset="0"/>
            </a:endParaRPr>
          </a:p>
          <a:p>
            <a:pPr marL="0" indent="0" eaLnBrk="1" hangingPunct="1">
              <a:lnSpc>
                <a:spcPct val="115000"/>
              </a:lnSpc>
              <a:buFont typeface="Arial" charset="0"/>
              <a:buNone/>
              <a:defRPr/>
            </a:pPr>
            <a:r>
              <a:rPr lang="pt-BR" sz="2800" dirty="0" smtClean="0">
                <a:latin typeface="Arial" charset="0"/>
                <a:ea typeface="Times New Roman" pitchFamily="18" charset="0"/>
                <a:cs typeface="Arial" charset="0"/>
              </a:rPr>
              <a:t>    Intensão complexa             Extensão simples </a:t>
            </a:r>
          </a:p>
          <a:p>
            <a:pPr marL="0" indent="0" eaLnBrk="1" hangingPunct="1">
              <a:lnSpc>
                <a:spcPct val="115000"/>
              </a:lnSpc>
              <a:buFont typeface="Arial" charset="0"/>
              <a:buNone/>
              <a:defRPr/>
            </a:pPr>
            <a:endParaRPr lang="pt-BR" sz="1000" dirty="0" smtClean="0">
              <a:latin typeface="Arial" charset="0"/>
              <a:ea typeface="Times New Roman" pitchFamily="18" charset="0"/>
              <a:cs typeface="Arial" charset="0"/>
            </a:endParaRPr>
          </a:p>
          <a:p>
            <a:pPr marL="0" indent="0" eaLnBrk="1" hangingPunct="1">
              <a:lnSpc>
                <a:spcPct val="115000"/>
              </a:lnSpc>
              <a:buFont typeface="Arial" charset="0"/>
              <a:buNone/>
              <a:defRPr/>
            </a:pPr>
            <a:r>
              <a:rPr lang="pt-BR" sz="2800" dirty="0" smtClean="0">
                <a:latin typeface="Arial" charset="0"/>
                <a:ea typeface="Times New Roman" pitchFamily="18" charset="0"/>
                <a:cs typeface="Arial" charset="0"/>
              </a:rPr>
              <a:t>    Intensão simples                Extensão complexa</a:t>
            </a:r>
            <a:endParaRPr lang="it-IT" sz="2800" dirty="0" smtClean="0">
              <a:latin typeface="Arial" charset="0"/>
              <a:ea typeface="Calibri" pitchFamily="34" charset="0"/>
              <a:cs typeface="Arial" charset="0"/>
            </a:endParaRPr>
          </a:p>
          <a:p>
            <a:pPr eaLnBrk="1" hangingPunct="1">
              <a:lnSpc>
                <a:spcPct val="115000"/>
              </a:lnSpc>
              <a:buFont typeface="Arial" charset="0"/>
              <a:buChar char="•"/>
              <a:defRPr/>
            </a:pPr>
            <a:endParaRPr lang="pt-BR" sz="2800" dirty="0" smtClean="0">
              <a:latin typeface="Arial" charset="0"/>
              <a:ea typeface="Times New Roman" pitchFamily="18" charset="0"/>
              <a:cs typeface="Arial" charset="0"/>
            </a:endParaRPr>
          </a:p>
          <a:p>
            <a:pPr eaLnBrk="1" hangingPunct="1">
              <a:lnSpc>
                <a:spcPct val="115000"/>
              </a:lnSpc>
              <a:buFont typeface="Arial" charset="0"/>
              <a:buChar char="•"/>
              <a:defRPr/>
            </a:pPr>
            <a:endParaRPr lang="pt-BR" sz="2800" dirty="0" smtClean="0">
              <a:latin typeface="Arial" charset="0"/>
              <a:ea typeface="Times New Roman" pitchFamily="18" charset="0"/>
              <a:cs typeface="Arial" charset="0"/>
            </a:endParaRPr>
          </a:p>
          <a:p>
            <a:pPr eaLnBrk="1" hangingPunct="1">
              <a:lnSpc>
                <a:spcPct val="115000"/>
              </a:lnSpc>
              <a:buFont typeface="Arial" charset="0"/>
              <a:buChar char="•"/>
              <a:defRPr/>
            </a:pPr>
            <a:endParaRPr lang="pt-BR" sz="2800" dirty="0" smtClean="0">
              <a:latin typeface="Arial" charset="0"/>
              <a:ea typeface="Times New Roman" pitchFamily="18" charset="0"/>
              <a:cs typeface="Arial" charset="0"/>
            </a:endParaRPr>
          </a:p>
          <a:p>
            <a:pPr eaLnBrk="1" hangingPunct="1">
              <a:buFont typeface="Arial" charset="0"/>
              <a:buChar char="•"/>
              <a:defRPr/>
            </a:pPr>
            <a:endParaRPr lang="it-IT" sz="2800" dirty="0" smtClean="0">
              <a:latin typeface="Arial" charset="0"/>
              <a:cs typeface="Arial" charset="0"/>
            </a:endParaRPr>
          </a:p>
          <a:p>
            <a:pPr eaLnBrk="1" hangingPunct="1">
              <a:buFont typeface="Arial" charset="0"/>
              <a:buChar char="•"/>
              <a:defRPr/>
            </a:pPr>
            <a:endParaRPr lang="pt-BR" sz="2800" dirty="0" smtClean="0">
              <a:latin typeface="Arial" charset="0"/>
              <a:cs typeface="Arial" charset="0"/>
            </a:endParaRPr>
          </a:p>
          <a:p>
            <a:pPr eaLnBrk="1" hangingPunct="1">
              <a:buFont typeface="Arial" charset="0"/>
              <a:buChar char="•"/>
              <a:defRPr/>
            </a:pPr>
            <a:endParaRPr lang="pt-BR" sz="2800" dirty="0" smtClean="0">
              <a:latin typeface="Arial" charset="0"/>
              <a:cs typeface="Arial" charset="0"/>
            </a:endParaRPr>
          </a:p>
          <a:p>
            <a:pPr eaLnBrk="1" hangingPunct="1">
              <a:buFont typeface="Arial" charset="0"/>
              <a:buChar char="•"/>
              <a:defRPr/>
            </a:pPr>
            <a:endParaRPr lang="it-IT" sz="2800" dirty="0" smtClean="0">
              <a:latin typeface="Arial" charset="0"/>
              <a:cs typeface="Arial" charset="0"/>
            </a:endParaRPr>
          </a:p>
          <a:p>
            <a:pPr eaLnBrk="1" hangingPunct="1">
              <a:buFont typeface="Arial" charset="0"/>
              <a:buChar char="•"/>
              <a:defRPr/>
            </a:pPr>
            <a:endParaRPr lang="it-IT" sz="2800" dirty="0" smtClean="0">
              <a:latin typeface="Arial" charset="0"/>
              <a:cs typeface="Arial" charset="0"/>
            </a:endParaRPr>
          </a:p>
        </p:txBody>
      </p:sp>
      <p:sp>
        <p:nvSpPr>
          <p:cNvPr id="12291"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4400" b="1" dirty="0">
                <a:solidFill>
                  <a:srgbClr val="000000"/>
                </a:solidFill>
                <a:latin typeface="Arial" pitchFamily="34" charset="0"/>
              </a:rPr>
              <a:t>Extensão e </a:t>
            </a:r>
            <a:r>
              <a:rPr lang="pt-BR" sz="4400" b="1" dirty="0" smtClean="0">
                <a:solidFill>
                  <a:srgbClr val="000000"/>
                </a:solidFill>
                <a:latin typeface="Arial" pitchFamily="34" charset="0"/>
              </a:rPr>
              <a:t>intensão </a:t>
            </a:r>
            <a:r>
              <a:rPr lang="pt-BR" sz="4400" b="1" dirty="0">
                <a:solidFill>
                  <a:srgbClr val="000000"/>
                </a:solidFill>
                <a:latin typeface="Arial" pitchFamily="34" charset="0"/>
              </a:rPr>
              <a:t>| 2  </a:t>
            </a:r>
            <a:endParaRPr lang="it-IT" sz="4400" b="1" dirty="0">
              <a:solidFill>
                <a:srgbClr val="000000"/>
              </a:solidFill>
              <a:latin typeface="Arial" pitchFamily="34" charset="0"/>
            </a:endParaRPr>
          </a:p>
        </p:txBody>
      </p:sp>
      <p:sp>
        <p:nvSpPr>
          <p:cNvPr id="2" name="Seta para a direita 1"/>
          <p:cNvSpPr/>
          <p:nvPr/>
        </p:nvSpPr>
        <p:spPr>
          <a:xfrm>
            <a:off x="4219898" y="4001012"/>
            <a:ext cx="72834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Seta para a direita 4"/>
          <p:cNvSpPr/>
          <p:nvPr/>
        </p:nvSpPr>
        <p:spPr>
          <a:xfrm>
            <a:off x="4255706" y="4784370"/>
            <a:ext cx="736278"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Retângulo 1"/>
          <p:cNvSpPr>
            <a:spLocks noChangeArrowheads="1"/>
          </p:cNvSpPr>
          <p:nvPr/>
        </p:nvSpPr>
        <p:spPr bwMode="auto">
          <a:xfrm>
            <a:off x="0" y="6488668"/>
            <a:ext cx="889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err="1">
                <a:latin typeface="Arial" pitchFamily="34" charset="0"/>
              </a:rPr>
              <a:t>Marradi</a:t>
            </a:r>
            <a:r>
              <a:rPr lang="en-US" dirty="0">
                <a:latin typeface="Arial" pitchFamily="34" charset="0"/>
              </a:rPr>
              <a:t> A. </a:t>
            </a:r>
            <a:r>
              <a:rPr lang="it-IT" dirty="0">
                <a:latin typeface="Arial" pitchFamily="34" charset="0"/>
              </a:rPr>
              <a:t>(1984), </a:t>
            </a:r>
            <a:r>
              <a:rPr lang="it-IT" b="1" dirty="0">
                <a:latin typeface="Arial" pitchFamily="34" charset="0"/>
              </a:rPr>
              <a:t>Concetti e metodo per la ricerca sociale</a:t>
            </a:r>
            <a:r>
              <a:rPr lang="it-IT" dirty="0">
                <a:latin typeface="Arial" pitchFamily="34" charset="0"/>
              </a:rPr>
              <a:t>, La Giuntina, Firenze.</a:t>
            </a:r>
            <a:endParaRPr lang="pt-BR" dirty="0">
              <a:latin typeface="Arial" pitchFamily="34" charset="0"/>
            </a:endParaRPr>
          </a:p>
        </p:txBody>
      </p:sp>
      <p:sp>
        <p:nvSpPr>
          <p:cNvPr id="8" name="Retângulo 7"/>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309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1052736"/>
            <a:ext cx="8858250" cy="5414962"/>
          </a:xfrm>
          <a:prstGeom prst="rect">
            <a:avLst/>
          </a:prstGeom>
          <a:noFill/>
          <a:ln w="9525">
            <a:noFill/>
            <a:miter lim="800000"/>
            <a:headEnd/>
            <a:tailEnd/>
          </a:ln>
          <a:effectLst/>
        </p:spPr>
      </p:pic>
      <p:sp>
        <p:nvSpPr>
          <p:cNvPr id="13316" name="Titre 1"/>
          <p:cNvSpPr>
            <a:spLocks noGrp="1"/>
          </p:cNvSpPr>
          <p:nvPr>
            <p:ph type="title"/>
          </p:nvPr>
        </p:nvSpPr>
        <p:spPr/>
        <p:txBody>
          <a:bodyPr/>
          <a:lstStyle/>
          <a:p>
            <a:pPr eaLnBrk="1" hangingPunct="1"/>
            <a:r>
              <a:rPr lang="pt-BR" sz="4000" b="1" dirty="0" smtClean="0">
                <a:latin typeface="Arial" pitchFamily="34" charset="0"/>
                <a:cs typeface="Arial" pitchFamily="34" charset="0"/>
              </a:rPr>
              <a:t>O capital social nos EUA | 7</a:t>
            </a:r>
            <a:endParaRPr lang="it-IT" sz="4000" b="1" dirty="0" smtClean="0">
              <a:latin typeface="Arial" pitchFamily="34" charset="0"/>
              <a:cs typeface="Arial" pitchFamily="34" charset="0"/>
            </a:endParaRPr>
          </a:p>
        </p:txBody>
      </p:sp>
      <p:sp>
        <p:nvSpPr>
          <p:cNvPr id="5" name="Retângulo 4"/>
          <p:cNvSpPr>
            <a:spLocks noChangeArrowheads="1"/>
          </p:cNvSpPr>
          <p:nvPr/>
        </p:nvSpPr>
        <p:spPr bwMode="auto">
          <a:xfrm>
            <a:off x="0" y="6197600"/>
            <a:ext cx="9169400" cy="646113"/>
          </a:xfrm>
          <a:prstGeom prst="rect">
            <a:avLst/>
          </a:prstGeom>
          <a:noFill/>
          <a:ln w="9525">
            <a:noFill/>
            <a:miter lim="800000"/>
            <a:headEnd/>
            <a:tailEnd/>
          </a:ln>
        </p:spPr>
        <p:txBody>
          <a:bodyPr>
            <a:spAutoFit/>
          </a:bodyPr>
          <a:lstStyle/>
          <a:p>
            <a:r>
              <a:rPr lang="en-US" dirty="0">
                <a:latin typeface="Arial" pitchFamily="34" charset="0"/>
              </a:rPr>
              <a:t>Robert Putnam (2000), </a:t>
            </a:r>
            <a:r>
              <a:rPr lang="en-US" b="1" dirty="0">
                <a:latin typeface="Arial" pitchFamily="34" charset="0"/>
              </a:rPr>
              <a:t>Bowling Alone: The collapse and Revival of American Community</a:t>
            </a:r>
            <a:r>
              <a:rPr lang="en-US" dirty="0">
                <a:latin typeface="Arial" pitchFamily="34" charset="0"/>
              </a:rPr>
              <a:t>, New York: Simon and Schuster.</a:t>
            </a:r>
            <a:endParaRPr lang="pt-BR" dirty="0">
              <a:latin typeface="Arial" pitchFamily="34" charset="0"/>
            </a:endParaRPr>
          </a:p>
        </p:txBody>
      </p:sp>
    </p:spTree>
    <p:extLst>
      <p:ext uri="{BB962C8B-B14F-4D97-AF65-F5344CB8AC3E}">
        <p14:creationId xmlns:p14="http://schemas.microsoft.com/office/powerpoint/2010/main" val="3912487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smtClean="0">
                <a:latin typeface="Arial" pitchFamily="34" charset="0"/>
                <a:cs typeface="Arial" pitchFamily="34" charset="0"/>
              </a:rPr>
              <a:t>«Materialismo» e «</a:t>
            </a:r>
            <a:r>
              <a:rPr lang="pt-BR" sz="3600" b="1" dirty="0" err="1" smtClean="0">
                <a:latin typeface="Arial" pitchFamily="34" charset="0"/>
                <a:cs typeface="Arial" pitchFamily="34" charset="0"/>
              </a:rPr>
              <a:t>pósmaterialismo</a:t>
            </a:r>
            <a:r>
              <a:rPr lang="pt-BR" sz="3600" b="1" dirty="0" smtClean="0">
                <a:latin typeface="Arial" pitchFamily="34" charset="0"/>
                <a:cs typeface="Arial" pitchFamily="34" charset="0"/>
              </a:rPr>
              <a:t>»</a:t>
            </a:r>
            <a:endParaRPr lang="pt-BR" sz="3600" b="1" dirty="0">
              <a:latin typeface="Arial" pitchFamily="34" charset="0"/>
              <a:cs typeface="Arial" pitchFamily="34" charset="0"/>
            </a:endParaRPr>
          </a:p>
        </p:txBody>
      </p:sp>
      <p:sp>
        <p:nvSpPr>
          <p:cNvPr id="3" name="Espaço Reservado para Conteúdo 2"/>
          <p:cNvSpPr>
            <a:spLocks noGrp="1"/>
          </p:cNvSpPr>
          <p:nvPr>
            <p:ph idx="1"/>
          </p:nvPr>
        </p:nvSpPr>
        <p:spPr>
          <a:xfrm>
            <a:off x="467544" y="1988840"/>
            <a:ext cx="8229600" cy="3528392"/>
          </a:xfrm>
        </p:spPr>
        <p:txBody>
          <a:bodyPr>
            <a:normAutofit/>
          </a:bodyPr>
          <a:lstStyle/>
          <a:p>
            <a:r>
              <a:rPr lang="pt-BR" sz="2400" dirty="0">
                <a:latin typeface="Arial" pitchFamily="34" charset="0"/>
                <a:cs typeface="Arial" pitchFamily="34" charset="0"/>
              </a:rPr>
              <a:t>Uma vez superados os limites estritos da sobrevivência material </a:t>
            </a:r>
            <a:r>
              <a:rPr lang="pt-BR" sz="2400" dirty="0" smtClean="0">
                <a:latin typeface="Arial" pitchFamily="34" charset="0"/>
                <a:cs typeface="Arial" pitchFamily="34" charset="0"/>
              </a:rPr>
              <a:t>e econômica</a:t>
            </a:r>
            <a:r>
              <a:rPr lang="pt-BR" sz="2400" dirty="0">
                <a:latin typeface="Arial" pitchFamily="34" charset="0"/>
                <a:cs typeface="Arial" pitchFamily="34" charset="0"/>
              </a:rPr>
              <a:t>, os indivíduos estariam se preocupando cada vez mais com </a:t>
            </a:r>
            <a:r>
              <a:rPr lang="pt-BR" sz="2400" dirty="0" smtClean="0">
                <a:latin typeface="Arial" pitchFamily="34" charset="0"/>
                <a:cs typeface="Arial" pitchFamily="34" charset="0"/>
              </a:rPr>
              <a:t>questões relacionadas </a:t>
            </a:r>
            <a:r>
              <a:rPr lang="pt-BR" sz="2400" dirty="0">
                <a:latin typeface="Arial" pitchFamily="34" charset="0"/>
                <a:cs typeface="Arial" pitchFamily="34" charset="0"/>
              </a:rPr>
              <a:t>à sua </a:t>
            </a:r>
            <a:r>
              <a:rPr lang="pt-BR" sz="2400" dirty="0" err="1">
                <a:latin typeface="Arial" pitchFamily="34" charset="0"/>
                <a:cs typeface="Arial" pitchFamily="34" charset="0"/>
              </a:rPr>
              <a:t>auto-expressão</a:t>
            </a:r>
            <a:r>
              <a:rPr lang="pt-BR" sz="2400" dirty="0">
                <a:latin typeface="Arial" pitchFamily="34" charset="0"/>
                <a:cs typeface="Arial" pitchFamily="34" charset="0"/>
              </a:rPr>
              <a:t>, gerando uma “intervenção cidadã na política</a:t>
            </a:r>
            <a:r>
              <a:rPr lang="pt-BR" sz="2400" dirty="0" smtClean="0">
                <a:latin typeface="Arial" pitchFamily="34" charset="0"/>
                <a:cs typeface="Arial" pitchFamily="34" charset="0"/>
              </a:rPr>
              <a:t>”. </a:t>
            </a:r>
          </a:p>
          <a:p>
            <a:r>
              <a:rPr lang="pt-BR" sz="2400" dirty="0" smtClean="0">
                <a:latin typeface="Arial" pitchFamily="34" charset="0"/>
                <a:cs typeface="Arial" pitchFamily="34" charset="0"/>
              </a:rPr>
              <a:t>O </a:t>
            </a:r>
            <a:r>
              <a:rPr lang="pt-BR" sz="2400" dirty="0">
                <a:latin typeface="Arial" pitchFamily="34" charset="0"/>
                <a:cs typeface="Arial" pitchFamily="34" charset="0"/>
              </a:rPr>
              <a:t>desejo de tomar parte dos assuntos públicos de </a:t>
            </a:r>
            <a:r>
              <a:rPr lang="pt-BR" sz="2400" dirty="0" smtClean="0">
                <a:latin typeface="Arial" pitchFamily="34" charset="0"/>
                <a:cs typeface="Arial" pitchFamily="34" charset="0"/>
              </a:rPr>
              <a:t>uma maneira </a:t>
            </a:r>
            <a:r>
              <a:rPr lang="pt-BR" sz="2400" dirty="0">
                <a:latin typeface="Arial" pitchFamily="34" charset="0"/>
                <a:cs typeface="Arial" pitchFamily="34" charset="0"/>
              </a:rPr>
              <a:t>mais ativa e direta acompanharia, portanto, a mudança pós-materialista.</a:t>
            </a:r>
          </a:p>
        </p:txBody>
      </p:sp>
      <p:sp>
        <p:nvSpPr>
          <p:cNvPr id="4" name="Retângulo 3"/>
          <p:cNvSpPr/>
          <p:nvPr/>
        </p:nvSpPr>
        <p:spPr>
          <a:xfrm>
            <a:off x="0" y="6334780"/>
            <a:ext cx="9152317" cy="523220"/>
          </a:xfrm>
          <a:prstGeom prst="rect">
            <a:avLst/>
          </a:prstGeom>
        </p:spPr>
        <p:txBody>
          <a:bodyPr wrap="square">
            <a:spAutoFit/>
          </a:bodyPr>
          <a:lstStyle/>
          <a:p>
            <a:r>
              <a:rPr lang="en-US" sz="1400" dirty="0" smtClean="0">
                <a:latin typeface="Arial" pitchFamily="34" charset="0"/>
                <a:cs typeface="Arial" pitchFamily="34" charset="0"/>
              </a:rPr>
              <a:t>INGLEHART, Ronald</a:t>
            </a:r>
            <a:r>
              <a:rPr lang="es-ES" sz="1400" dirty="0" smtClean="0">
                <a:latin typeface="Arial" pitchFamily="34" charset="0"/>
                <a:cs typeface="Arial" pitchFamily="34" charset="0"/>
              </a:rPr>
              <a:t>. </a:t>
            </a:r>
            <a:r>
              <a:rPr lang="es-ES" sz="1400" i="1" dirty="0" smtClean="0">
                <a:latin typeface="Arial" pitchFamily="34" charset="0"/>
                <a:cs typeface="Arial" pitchFamily="34" charset="0"/>
              </a:rPr>
              <a:t>Modernización </a:t>
            </a:r>
            <a:r>
              <a:rPr lang="es-ES" sz="1400" i="1" dirty="0">
                <a:latin typeface="Arial" pitchFamily="34" charset="0"/>
                <a:cs typeface="Arial" pitchFamily="34" charset="0"/>
              </a:rPr>
              <a:t>y </a:t>
            </a:r>
            <a:r>
              <a:rPr lang="es-ES" sz="1400" i="1" dirty="0" err="1">
                <a:latin typeface="Arial" pitchFamily="34" charset="0"/>
                <a:cs typeface="Arial" pitchFamily="34" charset="0"/>
              </a:rPr>
              <a:t>posmodernización</a:t>
            </a:r>
            <a:r>
              <a:rPr lang="es-ES" sz="1400" i="1" dirty="0">
                <a:latin typeface="Arial" pitchFamily="34" charset="0"/>
                <a:cs typeface="Arial" pitchFamily="34" charset="0"/>
              </a:rPr>
              <a:t>: </a:t>
            </a:r>
            <a:r>
              <a:rPr lang="es-ES" sz="1400" dirty="0">
                <a:latin typeface="Arial" pitchFamily="34" charset="0"/>
                <a:cs typeface="Arial" pitchFamily="34" charset="0"/>
              </a:rPr>
              <a:t>el cambio cultural, económico y </a:t>
            </a:r>
            <a:r>
              <a:rPr lang="es-ES" sz="1400" dirty="0" smtClean="0">
                <a:latin typeface="Arial" pitchFamily="34" charset="0"/>
                <a:cs typeface="Arial" pitchFamily="34" charset="0"/>
              </a:rPr>
              <a:t>político en </a:t>
            </a:r>
            <a:r>
              <a:rPr lang="es-ES" sz="1400" dirty="0">
                <a:latin typeface="Arial" pitchFamily="34" charset="0"/>
                <a:cs typeface="Arial" pitchFamily="34" charset="0"/>
              </a:rPr>
              <a:t>43 sociedades. Madrid: Centro de Investigaciones Sociológicas/Siglo Veintiuno</a:t>
            </a:r>
            <a:r>
              <a:rPr lang="es-ES" sz="1400" dirty="0" smtClean="0">
                <a:latin typeface="Arial" pitchFamily="34" charset="0"/>
                <a:cs typeface="Arial" pitchFamily="34" charset="0"/>
              </a:rPr>
              <a:t>, </a:t>
            </a:r>
            <a:r>
              <a:rPr lang="pt-BR" sz="1400" dirty="0" smtClean="0">
                <a:latin typeface="Arial" pitchFamily="34" charset="0"/>
                <a:cs typeface="Arial" pitchFamily="34" charset="0"/>
              </a:rPr>
              <a:t>2001</a:t>
            </a:r>
            <a:r>
              <a:rPr lang="pt-BR" sz="1400" dirty="0">
                <a:latin typeface="Arial" pitchFamily="34" charset="0"/>
                <a:cs typeface="Arial" pitchFamily="34" charset="0"/>
              </a:rPr>
              <a:t>.</a:t>
            </a:r>
          </a:p>
        </p:txBody>
      </p:sp>
      <p:sp>
        <p:nvSpPr>
          <p:cNvPr id="5" name="CaixaDeTexto 4"/>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703658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PT" sz="2800" b="1" dirty="0" smtClean="0">
                <a:latin typeface="Arial" pitchFamily="34" charset="0"/>
                <a:cs typeface="Arial" pitchFamily="34" charset="0"/>
              </a:rPr>
              <a:t>Variavél </a:t>
            </a:r>
            <a:r>
              <a:rPr lang="pt-PT" sz="2800" b="1" dirty="0">
                <a:latin typeface="Arial" pitchFamily="34" charset="0"/>
                <a:cs typeface="Arial" pitchFamily="34" charset="0"/>
              </a:rPr>
              <a:t>tipologica</a:t>
            </a:r>
            <a:r>
              <a:rPr lang="it-IT" sz="2800" b="1" dirty="0" smtClean="0">
                <a:latin typeface="Arial" pitchFamily="34" charset="0"/>
                <a:cs typeface="Arial" pitchFamily="34" charset="0"/>
              </a:rPr>
              <a:t> sobre o modernismo</a:t>
            </a:r>
            <a:r>
              <a:rPr lang="pt-BR" sz="2800" b="1" dirty="0" smtClean="0">
                <a:latin typeface="Arial" pitchFamily="34" charset="0"/>
                <a:cs typeface="Arial" pitchFamily="34" charset="0"/>
              </a:rPr>
              <a:t> | 1</a:t>
            </a:r>
            <a:endParaRPr lang="pt-BR" sz="2800" b="1" dirty="0">
              <a:latin typeface="Arial" pitchFamily="34" charset="0"/>
              <a:cs typeface="Arial" pitchFamily="34" charset="0"/>
            </a:endParaRPr>
          </a:p>
        </p:txBody>
      </p:sp>
      <p:sp>
        <p:nvSpPr>
          <p:cNvPr id="3" name="Espaço Reservado para Conteúdo 2"/>
          <p:cNvSpPr>
            <a:spLocks noGrp="1"/>
          </p:cNvSpPr>
          <p:nvPr>
            <p:ph idx="1"/>
          </p:nvPr>
        </p:nvSpPr>
        <p:spPr/>
        <p:txBody>
          <a:bodyPr>
            <a:noAutofit/>
          </a:bodyPr>
          <a:lstStyle/>
          <a:p>
            <a:r>
              <a:rPr lang="pt-BR" sz="2000" dirty="0" err="1">
                <a:latin typeface="Arial" pitchFamily="34" charset="0"/>
                <a:cs typeface="Arial" pitchFamily="34" charset="0"/>
              </a:rPr>
              <a:t>Inglehart</a:t>
            </a:r>
            <a:r>
              <a:rPr lang="pt-BR" sz="2000" dirty="0">
                <a:latin typeface="Arial" pitchFamily="34" charset="0"/>
                <a:cs typeface="Arial" pitchFamily="34" charset="0"/>
              </a:rPr>
              <a:t> dedicou um de seus livros mais abrangentes (</a:t>
            </a:r>
            <a:r>
              <a:rPr lang="pt-BR" sz="2000" i="1" dirty="0" err="1">
                <a:latin typeface="Arial" pitchFamily="34" charset="0"/>
                <a:cs typeface="Arial" pitchFamily="34" charset="0"/>
              </a:rPr>
              <a:t>Modernization</a:t>
            </a:r>
            <a:r>
              <a:rPr lang="pt-BR" sz="2000" i="1" dirty="0">
                <a:latin typeface="Arial" pitchFamily="34" charset="0"/>
                <a:cs typeface="Arial" pitchFamily="34" charset="0"/>
              </a:rPr>
              <a:t> </a:t>
            </a:r>
            <a:r>
              <a:rPr lang="pt-BR" sz="2000" i="1" dirty="0" err="1">
                <a:latin typeface="Arial" pitchFamily="34" charset="0"/>
                <a:cs typeface="Arial" pitchFamily="34" charset="0"/>
              </a:rPr>
              <a:t>and</a:t>
            </a:r>
            <a:r>
              <a:rPr lang="pt-BR" sz="2000" i="1" dirty="0">
                <a:latin typeface="Arial" pitchFamily="34" charset="0"/>
                <a:cs typeface="Arial" pitchFamily="34" charset="0"/>
              </a:rPr>
              <a:t> </a:t>
            </a:r>
            <a:r>
              <a:rPr lang="pt-BR" sz="2000" i="1" dirty="0" err="1">
                <a:latin typeface="Arial" pitchFamily="34" charset="0"/>
                <a:cs typeface="Arial" pitchFamily="34" charset="0"/>
              </a:rPr>
              <a:t>Postmodernization</a:t>
            </a:r>
            <a:r>
              <a:rPr lang="pt-BR" sz="2000" i="1" dirty="0">
                <a:latin typeface="Arial" pitchFamily="34" charset="0"/>
                <a:cs typeface="Arial" pitchFamily="34" charset="0"/>
              </a:rPr>
              <a:t>: cultural, </a:t>
            </a:r>
            <a:r>
              <a:rPr lang="pt-BR" sz="2000" i="1" dirty="0" err="1">
                <a:latin typeface="Arial" pitchFamily="34" charset="0"/>
                <a:cs typeface="Arial" pitchFamily="34" charset="0"/>
              </a:rPr>
              <a:t>economic</a:t>
            </a:r>
            <a:r>
              <a:rPr lang="pt-BR" sz="2000" i="1" dirty="0">
                <a:latin typeface="Arial" pitchFamily="34" charset="0"/>
                <a:cs typeface="Arial" pitchFamily="34" charset="0"/>
              </a:rPr>
              <a:t> </a:t>
            </a:r>
            <a:r>
              <a:rPr lang="pt-BR" sz="2000" i="1" dirty="0" err="1">
                <a:latin typeface="Arial" pitchFamily="34" charset="0"/>
                <a:cs typeface="Arial" pitchFamily="34" charset="0"/>
              </a:rPr>
              <a:t>and</a:t>
            </a:r>
            <a:r>
              <a:rPr lang="pt-BR" sz="2000" i="1" dirty="0">
                <a:latin typeface="Arial" pitchFamily="34" charset="0"/>
                <a:cs typeface="Arial" pitchFamily="34" charset="0"/>
              </a:rPr>
              <a:t> </a:t>
            </a:r>
            <a:r>
              <a:rPr lang="pt-BR" sz="2000" i="1" dirty="0" err="1">
                <a:latin typeface="Arial" pitchFamily="34" charset="0"/>
                <a:cs typeface="Arial" pitchFamily="34" charset="0"/>
              </a:rPr>
              <a:t>political</a:t>
            </a:r>
            <a:r>
              <a:rPr lang="pt-BR" sz="2000" i="1" dirty="0">
                <a:latin typeface="Arial" pitchFamily="34" charset="0"/>
                <a:cs typeface="Arial" pitchFamily="34" charset="0"/>
              </a:rPr>
              <a:t> </a:t>
            </a:r>
            <a:r>
              <a:rPr lang="pt-BR" sz="2000" i="1" dirty="0" err="1">
                <a:latin typeface="Arial" pitchFamily="34" charset="0"/>
                <a:cs typeface="Arial" pitchFamily="34" charset="0"/>
              </a:rPr>
              <a:t>change</a:t>
            </a:r>
            <a:r>
              <a:rPr lang="pt-BR" sz="2000" i="1" dirty="0">
                <a:latin typeface="Arial" pitchFamily="34" charset="0"/>
                <a:cs typeface="Arial" pitchFamily="34" charset="0"/>
              </a:rPr>
              <a:t> in 43 </a:t>
            </a:r>
            <a:r>
              <a:rPr lang="pt-BR" sz="2000" i="1" dirty="0" err="1">
                <a:latin typeface="Arial" pitchFamily="34" charset="0"/>
                <a:cs typeface="Arial" pitchFamily="34" charset="0"/>
              </a:rPr>
              <a:t>societies</a:t>
            </a:r>
            <a:r>
              <a:rPr lang="pt-BR" sz="2000" dirty="0">
                <a:latin typeface="Arial" pitchFamily="34" charset="0"/>
                <a:cs typeface="Arial" pitchFamily="34" charset="0"/>
              </a:rPr>
              <a:t>, 1997) a uma retomada explícita da teoria da modernização. </a:t>
            </a:r>
          </a:p>
          <a:p>
            <a:r>
              <a:rPr lang="pt-BR" sz="2000" dirty="0">
                <a:latin typeface="Arial" pitchFamily="34" charset="0"/>
                <a:cs typeface="Arial" pitchFamily="34" charset="0"/>
              </a:rPr>
              <a:t>Para isso, lança mão da massa de dados do </a:t>
            </a:r>
            <a:r>
              <a:rPr lang="pt-BR" sz="2000" i="1" dirty="0">
                <a:latin typeface="Arial" pitchFamily="34" charset="0"/>
                <a:cs typeface="Arial" pitchFamily="34" charset="0"/>
              </a:rPr>
              <a:t>World </a:t>
            </a:r>
            <a:r>
              <a:rPr lang="pt-BR" sz="2000" i="1" dirty="0" err="1">
                <a:latin typeface="Arial" pitchFamily="34" charset="0"/>
                <a:cs typeface="Arial" pitchFamily="34" charset="0"/>
              </a:rPr>
              <a:t>Values</a:t>
            </a:r>
            <a:r>
              <a:rPr lang="pt-BR" sz="2000" i="1" dirty="0">
                <a:latin typeface="Arial" pitchFamily="34" charset="0"/>
                <a:cs typeface="Arial" pitchFamily="34" charset="0"/>
              </a:rPr>
              <a:t> </a:t>
            </a:r>
            <a:r>
              <a:rPr lang="pt-BR" sz="2000" i="1" dirty="0" err="1">
                <a:latin typeface="Arial" pitchFamily="34" charset="0"/>
                <a:cs typeface="Arial" pitchFamily="34" charset="0"/>
              </a:rPr>
              <a:t>Survey</a:t>
            </a:r>
            <a:r>
              <a:rPr lang="pt-BR" sz="2000" i="1" dirty="0">
                <a:latin typeface="Arial" pitchFamily="34" charset="0"/>
                <a:cs typeface="Arial" pitchFamily="34" charset="0"/>
              </a:rPr>
              <a:t> </a:t>
            </a:r>
            <a:r>
              <a:rPr lang="pt-BR" sz="2000" dirty="0">
                <a:latin typeface="Arial" pitchFamily="34" charset="0"/>
                <a:cs typeface="Arial" pitchFamily="34" charset="0"/>
              </a:rPr>
              <a:t>(pesquisa mundial sobre valores) para afirmar sua interpretação da mudança cultural nos valores das populações, com base em duas hipóteses: a de incidência da “</a:t>
            </a:r>
            <a:r>
              <a:rPr lang="pt-BR" sz="2000" b="1" u="sng" dirty="0">
                <a:latin typeface="Arial" pitchFamily="34" charset="0"/>
                <a:cs typeface="Arial" pitchFamily="34" charset="0"/>
              </a:rPr>
              <a:t>escassez</a:t>
            </a:r>
            <a:r>
              <a:rPr lang="pt-BR" sz="2000" dirty="0">
                <a:latin typeface="Arial" pitchFamily="34" charset="0"/>
                <a:cs typeface="Arial" pitchFamily="34" charset="0"/>
              </a:rPr>
              <a:t>”, e a dos efeitos e períodos de “</a:t>
            </a:r>
            <a:r>
              <a:rPr lang="pt-BR" sz="2000" b="1" u="sng" dirty="0">
                <a:latin typeface="Arial" pitchFamily="34" charset="0"/>
                <a:cs typeface="Arial" pitchFamily="34" charset="0"/>
              </a:rPr>
              <a:t>socialização</a:t>
            </a:r>
            <a:r>
              <a:rPr lang="pt-BR" sz="2000" dirty="0">
                <a:latin typeface="Arial" pitchFamily="34" charset="0"/>
                <a:cs typeface="Arial" pitchFamily="34" charset="0"/>
              </a:rPr>
              <a:t>”, entre diferentes estratos de idade ou gerações. </a:t>
            </a:r>
          </a:p>
          <a:p>
            <a:r>
              <a:rPr lang="pt-BR" sz="2000" b="1" u="sng" dirty="0">
                <a:latin typeface="Arial" pitchFamily="34" charset="0"/>
                <a:cs typeface="Arial" pitchFamily="34" charset="0"/>
              </a:rPr>
              <a:t>A hipótese de escassez postula que “as prioridades do indivíduo refletem o seu ambiente socioeconômico”. </a:t>
            </a:r>
          </a:p>
          <a:p>
            <a:r>
              <a:rPr lang="pt-BR" sz="2000" b="1" u="sng" dirty="0">
                <a:latin typeface="Arial" pitchFamily="34" charset="0"/>
                <a:cs typeface="Arial" pitchFamily="34" charset="0"/>
              </a:rPr>
              <a:t>A hipótese de socialização postula que “em grande medida, os valores básicos dos indivíduos refletem as condições prevalecentes durante o período anterior à sua vida adulta”.</a:t>
            </a:r>
          </a:p>
        </p:txBody>
      </p:sp>
      <p:sp>
        <p:nvSpPr>
          <p:cNvPr id="5" name="Retângulo 4"/>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
        <p:nvSpPr>
          <p:cNvPr id="7" name="CaixaDeTexto 6"/>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16094017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fontScale="70000" lnSpcReduction="20000"/>
          </a:bodyPr>
          <a:lstStyle/>
          <a:p>
            <a:r>
              <a:rPr lang="pt-BR" dirty="0">
                <a:latin typeface="Arial" pitchFamily="34" charset="0"/>
                <a:cs typeface="Arial" pitchFamily="34" charset="0"/>
              </a:rPr>
              <a:t>Estas duas hipóteses orientam o argumento de </a:t>
            </a:r>
            <a:r>
              <a:rPr lang="pt-BR" dirty="0" err="1">
                <a:latin typeface="Arial" pitchFamily="34" charset="0"/>
                <a:cs typeface="Arial" pitchFamily="34" charset="0"/>
              </a:rPr>
              <a:t>Inglehart</a:t>
            </a:r>
            <a:r>
              <a:rPr lang="pt-BR" dirty="0">
                <a:latin typeface="Arial" pitchFamily="34" charset="0"/>
                <a:cs typeface="Arial" pitchFamily="34" charset="0"/>
              </a:rPr>
              <a:t> de que, </a:t>
            </a:r>
            <a:r>
              <a:rPr lang="pt-BR" b="1" u="sng" dirty="0">
                <a:latin typeface="Arial" pitchFamily="34" charset="0"/>
                <a:cs typeface="Arial" pitchFamily="34" charset="0"/>
              </a:rPr>
              <a:t>quando as necessidades físicas e econômicas são apenas parcialmente satisfeitas durante a fase pré-adulta, a pessoa </a:t>
            </a:r>
            <a:r>
              <a:rPr lang="pt-BR" b="1" u="sng" dirty="0" smtClean="0">
                <a:latin typeface="Arial" pitchFamily="34" charset="0"/>
                <a:cs typeface="Arial" pitchFamily="34" charset="0"/>
              </a:rPr>
              <a:t>colocará maior </a:t>
            </a:r>
            <a:r>
              <a:rPr lang="pt-BR" b="1" u="sng" dirty="0">
                <a:latin typeface="Arial" pitchFamily="34" charset="0"/>
                <a:cs typeface="Arial" pitchFamily="34" charset="0"/>
              </a:rPr>
              <a:t>valor na segurança física e econômica, ao atingir a idade </a:t>
            </a:r>
            <a:r>
              <a:rPr lang="pt-BR" b="1" u="sng" dirty="0" smtClean="0">
                <a:latin typeface="Arial" pitchFamily="34" charset="0"/>
                <a:cs typeface="Arial" pitchFamily="34" charset="0"/>
              </a:rPr>
              <a:t>adulta (“materialista”).</a:t>
            </a:r>
            <a:endParaRPr lang="pt-BR" b="1" u="sng" dirty="0">
              <a:latin typeface="Arial" pitchFamily="34" charset="0"/>
              <a:cs typeface="Arial" pitchFamily="34" charset="0"/>
            </a:endParaRPr>
          </a:p>
          <a:p>
            <a:r>
              <a:rPr lang="pt-BR" dirty="0">
                <a:latin typeface="Arial" pitchFamily="34" charset="0"/>
                <a:cs typeface="Arial" pitchFamily="34" charset="0"/>
              </a:rPr>
              <a:t>Por isso, essa pessoa será considerada “materialista”, enquanto </a:t>
            </a:r>
            <a:r>
              <a:rPr lang="pt-BR" b="1" u="sng" dirty="0" smtClean="0">
                <a:latin typeface="Arial" pitchFamily="34" charset="0"/>
                <a:cs typeface="Arial" pitchFamily="34" charset="0"/>
              </a:rPr>
              <a:t>“pós-materialistas” </a:t>
            </a:r>
            <a:r>
              <a:rPr lang="pt-BR" b="1" u="sng" dirty="0">
                <a:latin typeface="Arial" pitchFamily="34" charset="0"/>
                <a:cs typeface="Arial" pitchFamily="34" charset="0"/>
              </a:rPr>
              <a:t>seriam aqueles que preferem objetivos e valores menos tangíveis, pois tiveram assegurada sua segurança física e econômica, durante a idade pré-adulta. </a:t>
            </a:r>
          </a:p>
          <a:p>
            <a:r>
              <a:rPr lang="pt-BR" dirty="0">
                <a:latin typeface="Arial" pitchFamily="34" charset="0"/>
                <a:cs typeface="Arial" pitchFamily="34" charset="0"/>
              </a:rPr>
              <a:t>Estes “pós-materialistas” estariam mais preocupados com a qualidade de vida, a afetividade e a estética do que com considerações de ordem econômica e material</a:t>
            </a:r>
            <a:r>
              <a:rPr lang="pt-BR" dirty="0" smtClean="0">
                <a:latin typeface="Arial" pitchFamily="34" charset="0"/>
                <a:cs typeface="Arial" pitchFamily="34" charset="0"/>
              </a:rPr>
              <a:t>.</a:t>
            </a:r>
            <a:endParaRPr lang="pt-BR" dirty="0">
              <a:latin typeface="Arial" pitchFamily="34" charset="0"/>
              <a:cs typeface="Arial" pitchFamily="34" charset="0"/>
            </a:endParaRPr>
          </a:p>
        </p:txBody>
      </p:sp>
      <p:sp>
        <p:nvSpPr>
          <p:cNvPr id="6" name="Retângulo 5"/>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
        <p:nvSpPr>
          <p:cNvPr id="7" name="Título 1"/>
          <p:cNvSpPr>
            <a:spLocks noGrp="1"/>
          </p:cNvSpPr>
          <p:nvPr>
            <p:ph type="title"/>
          </p:nvPr>
        </p:nvSpPr>
        <p:spPr>
          <a:xfrm>
            <a:off x="457200" y="274638"/>
            <a:ext cx="8229600" cy="1143000"/>
          </a:xfrm>
        </p:spPr>
        <p:txBody>
          <a:bodyPr>
            <a:noAutofit/>
          </a:bodyPr>
          <a:lstStyle/>
          <a:p>
            <a:r>
              <a:rPr lang="pt-PT" sz="2800" b="1" dirty="0" smtClean="0">
                <a:latin typeface="Arial" pitchFamily="34" charset="0"/>
                <a:cs typeface="Arial" pitchFamily="34" charset="0"/>
              </a:rPr>
              <a:t>Variavél </a:t>
            </a:r>
            <a:r>
              <a:rPr lang="pt-PT" sz="2800" b="1" dirty="0">
                <a:latin typeface="Arial" pitchFamily="34" charset="0"/>
                <a:cs typeface="Arial" pitchFamily="34" charset="0"/>
              </a:rPr>
              <a:t>tipologica</a:t>
            </a:r>
            <a:r>
              <a:rPr lang="it-IT" sz="2800" b="1" dirty="0" smtClean="0">
                <a:latin typeface="Arial" pitchFamily="34" charset="0"/>
                <a:cs typeface="Arial" pitchFamily="34" charset="0"/>
              </a:rPr>
              <a:t> sobre o modernismo</a:t>
            </a:r>
            <a:r>
              <a:rPr lang="pt-BR" sz="2800" b="1" dirty="0" smtClean="0">
                <a:latin typeface="Arial" pitchFamily="34" charset="0"/>
                <a:cs typeface="Arial" pitchFamily="34" charset="0"/>
              </a:rPr>
              <a:t> | 2</a:t>
            </a:r>
            <a:endParaRPr lang="pt-BR" sz="2800" b="1" dirty="0">
              <a:latin typeface="Arial" pitchFamily="34" charset="0"/>
              <a:cs typeface="Arial" pitchFamily="34" charset="0"/>
            </a:endParaRPr>
          </a:p>
        </p:txBody>
      </p:sp>
      <p:sp>
        <p:nvSpPr>
          <p:cNvPr id="8" name="CaixaDeTexto 7"/>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3911086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fontScale="55000" lnSpcReduction="20000"/>
          </a:bodyPr>
          <a:lstStyle/>
          <a:p>
            <a:r>
              <a:rPr lang="pt-BR" dirty="0">
                <a:latin typeface="Arial" pitchFamily="34" charset="0"/>
                <a:cs typeface="Arial" pitchFamily="34" charset="0"/>
              </a:rPr>
              <a:t>As alternativas utilizadas como questões de pesquisa são, em geral, as quatro empregadas originalmente por </a:t>
            </a:r>
            <a:r>
              <a:rPr lang="pt-BR" dirty="0" err="1">
                <a:latin typeface="Arial" pitchFamily="34" charset="0"/>
                <a:cs typeface="Arial" pitchFamily="34" charset="0"/>
              </a:rPr>
              <a:t>Inglehart</a:t>
            </a:r>
            <a:r>
              <a:rPr lang="pt-BR" dirty="0">
                <a:latin typeface="Arial" pitchFamily="34" charset="0"/>
                <a:cs typeface="Arial" pitchFamily="34" charset="0"/>
              </a:rPr>
              <a:t> (que, posteriormente, as ampliou para doze, com mais dois conjuntos de quatro alternativas, para testar a coerência dos entrevistados). </a:t>
            </a:r>
          </a:p>
          <a:p>
            <a:r>
              <a:rPr lang="pt-BR" dirty="0" smtClean="0">
                <a:latin typeface="Arial" pitchFamily="34" charset="0"/>
                <a:cs typeface="Arial" pitchFamily="34" charset="0"/>
              </a:rPr>
              <a:t>Os entrevistados </a:t>
            </a:r>
            <a:r>
              <a:rPr lang="pt-BR" dirty="0">
                <a:latin typeface="Arial" pitchFamily="34" charset="0"/>
                <a:cs typeface="Arial" pitchFamily="34" charset="0"/>
              </a:rPr>
              <a:t>são convidados a selecionar, entre quatro possibilidades, por ordem de prioridade, quais deveriam </a:t>
            </a:r>
            <a:r>
              <a:rPr lang="pt-BR" dirty="0" smtClean="0">
                <a:latin typeface="Arial" pitchFamily="34" charset="0"/>
                <a:cs typeface="Arial" pitchFamily="34" charset="0"/>
              </a:rPr>
              <a:t>«ser </a:t>
            </a:r>
            <a:r>
              <a:rPr lang="pt-BR" dirty="0">
                <a:latin typeface="Arial" pitchFamily="34" charset="0"/>
                <a:cs typeface="Arial" pitchFamily="34" charset="0"/>
              </a:rPr>
              <a:t>os </a:t>
            </a:r>
            <a:r>
              <a:rPr lang="pt-BR" b="1" dirty="0">
                <a:latin typeface="Arial" pitchFamily="34" charset="0"/>
                <a:cs typeface="Arial" pitchFamily="34" charset="0"/>
              </a:rPr>
              <a:t>dois </a:t>
            </a:r>
            <a:r>
              <a:rPr lang="pt-BR" dirty="0">
                <a:latin typeface="Arial" pitchFamily="34" charset="0"/>
                <a:cs typeface="Arial" pitchFamily="34" charset="0"/>
              </a:rPr>
              <a:t>principais objetivos no </a:t>
            </a:r>
            <a:r>
              <a:rPr lang="pt-BR" dirty="0" smtClean="0">
                <a:latin typeface="Arial" pitchFamily="34" charset="0"/>
                <a:cs typeface="Arial" pitchFamily="34" charset="0"/>
              </a:rPr>
              <a:t>país»: </a:t>
            </a:r>
            <a:endParaRPr lang="pt-BR" dirty="0">
              <a:latin typeface="Arial" pitchFamily="34" charset="0"/>
              <a:cs typeface="Arial" pitchFamily="34" charset="0"/>
            </a:endParaRPr>
          </a:p>
          <a:p>
            <a:pPr marL="0" indent="0">
              <a:buNone/>
            </a:pPr>
            <a:r>
              <a:rPr lang="pt-BR" dirty="0">
                <a:latin typeface="Arial" pitchFamily="34" charset="0"/>
                <a:cs typeface="Arial" pitchFamily="34" charset="0"/>
              </a:rPr>
              <a:t> </a:t>
            </a:r>
          </a:p>
          <a:p>
            <a:pPr marL="0" indent="0">
              <a:buNone/>
            </a:pPr>
            <a:r>
              <a:rPr lang="pt-BR" dirty="0" smtClean="0">
                <a:latin typeface="Arial" pitchFamily="34" charset="0"/>
                <a:cs typeface="Arial" pitchFamily="34" charset="0"/>
              </a:rPr>
              <a:t>	1. </a:t>
            </a:r>
            <a:r>
              <a:rPr lang="pt-BR" dirty="0">
                <a:latin typeface="Arial" pitchFamily="34" charset="0"/>
                <a:cs typeface="Arial" pitchFamily="34" charset="0"/>
              </a:rPr>
              <a:t>manter a ordem; </a:t>
            </a:r>
          </a:p>
          <a:p>
            <a:pPr marL="0" indent="0">
              <a:buNone/>
            </a:pPr>
            <a:r>
              <a:rPr lang="pt-BR" dirty="0" smtClean="0">
                <a:latin typeface="Arial" pitchFamily="34" charset="0"/>
                <a:cs typeface="Arial" pitchFamily="34" charset="0"/>
              </a:rPr>
              <a:t>	2</a:t>
            </a:r>
            <a:r>
              <a:rPr lang="pt-BR" dirty="0">
                <a:latin typeface="Arial" pitchFamily="34" charset="0"/>
                <a:cs typeface="Arial" pitchFamily="34" charset="0"/>
              </a:rPr>
              <a:t>.</a:t>
            </a:r>
            <a:r>
              <a:rPr lang="pt-BR" dirty="0" smtClean="0">
                <a:latin typeface="Arial" pitchFamily="34" charset="0"/>
                <a:cs typeface="Arial" pitchFamily="34" charset="0"/>
              </a:rPr>
              <a:t> </a:t>
            </a:r>
            <a:r>
              <a:rPr lang="pt-BR" dirty="0">
                <a:latin typeface="Arial" pitchFamily="34" charset="0"/>
                <a:cs typeface="Arial" pitchFamily="34" charset="0"/>
              </a:rPr>
              <a:t>maior participação da população nas decisões importantes do </a:t>
            </a:r>
            <a:r>
              <a:rPr lang="pt-BR" dirty="0" smtClean="0">
                <a:latin typeface="Arial" pitchFamily="34" charset="0"/>
                <a:cs typeface="Arial" pitchFamily="34" charset="0"/>
              </a:rPr>
              <a:t>	governo</a:t>
            </a:r>
            <a:r>
              <a:rPr lang="pt-BR" dirty="0">
                <a:latin typeface="Arial" pitchFamily="34" charset="0"/>
                <a:cs typeface="Arial" pitchFamily="34" charset="0"/>
              </a:rPr>
              <a:t>; </a:t>
            </a:r>
          </a:p>
          <a:p>
            <a:pPr marL="0" indent="0">
              <a:buNone/>
            </a:pPr>
            <a:r>
              <a:rPr lang="pt-BR" dirty="0" smtClean="0">
                <a:latin typeface="Arial" pitchFamily="34" charset="0"/>
                <a:cs typeface="Arial" pitchFamily="34" charset="0"/>
              </a:rPr>
              <a:t>	3</a:t>
            </a:r>
            <a:r>
              <a:rPr lang="pt-BR" dirty="0">
                <a:latin typeface="Arial" pitchFamily="34" charset="0"/>
                <a:cs typeface="Arial" pitchFamily="34" charset="0"/>
              </a:rPr>
              <a:t>.</a:t>
            </a:r>
            <a:r>
              <a:rPr lang="pt-BR" dirty="0" smtClean="0">
                <a:latin typeface="Arial" pitchFamily="34" charset="0"/>
                <a:cs typeface="Arial" pitchFamily="34" charset="0"/>
              </a:rPr>
              <a:t> </a:t>
            </a:r>
            <a:r>
              <a:rPr lang="pt-BR" dirty="0">
                <a:latin typeface="Arial" pitchFamily="34" charset="0"/>
                <a:cs typeface="Arial" pitchFamily="34" charset="0"/>
              </a:rPr>
              <a:t>combater a inflação; </a:t>
            </a:r>
          </a:p>
          <a:p>
            <a:pPr marL="0" indent="0">
              <a:buNone/>
            </a:pPr>
            <a:r>
              <a:rPr lang="pt-BR" dirty="0" smtClean="0">
                <a:latin typeface="Arial" pitchFamily="34" charset="0"/>
                <a:cs typeface="Arial" pitchFamily="34" charset="0"/>
              </a:rPr>
              <a:t>	4</a:t>
            </a:r>
            <a:r>
              <a:rPr lang="pt-BR" dirty="0">
                <a:latin typeface="Arial" pitchFamily="34" charset="0"/>
                <a:cs typeface="Arial" pitchFamily="34" charset="0"/>
              </a:rPr>
              <a:t>.</a:t>
            </a:r>
            <a:r>
              <a:rPr lang="pt-BR" dirty="0" smtClean="0">
                <a:latin typeface="Arial" pitchFamily="34" charset="0"/>
                <a:cs typeface="Arial" pitchFamily="34" charset="0"/>
              </a:rPr>
              <a:t> </a:t>
            </a:r>
            <a:r>
              <a:rPr lang="pt-BR" dirty="0">
                <a:latin typeface="Arial" pitchFamily="34" charset="0"/>
                <a:cs typeface="Arial" pitchFamily="34" charset="0"/>
              </a:rPr>
              <a:t>proteger a liberdade de expressão.</a:t>
            </a:r>
          </a:p>
          <a:p>
            <a:endParaRPr lang="pt-BR" dirty="0" smtClean="0">
              <a:latin typeface="Arial" pitchFamily="34" charset="0"/>
              <a:cs typeface="Arial" pitchFamily="34" charset="0"/>
            </a:endParaRPr>
          </a:p>
          <a:p>
            <a:r>
              <a:rPr lang="pt-BR" b="1" dirty="0" smtClean="0">
                <a:latin typeface="Arial" pitchFamily="34" charset="0"/>
                <a:cs typeface="Arial" pitchFamily="34" charset="0"/>
              </a:rPr>
              <a:t>Os </a:t>
            </a:r>
            <a:r>
              <a:rPr lang="pt-BR" b="1" dirty="0">
                <a:latin typeface="Arial" pitchFamily="34" charset="0"/>
                <a:cs typeface="Arial" pitchFamily="34" charset="0"/>
              </a:rPr>
              <a:t>entrevistados que selecionam «manter a ordem» e «combater a inflação» são classificados como materialistas; e aqueles que escolhem «maior participação» e «liberdade de expressão» são classificados como «pós-materialistas». </a:t>
            </a:r>
          </a:p>
        </p:txBody>
      </p:sp>
      <p:sp>
        <p:nvSpPr>
          <p:cNvPr id="6" name="Retângulo 5"/>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
        <p:nvSpPr>
          <p:cNvPr id="7" name="Título 1"/>
          <p:cNvSpPr>
            <a:spLocks noGrp="1"/>
          </p:cNvSpPr>
          <p:nvPr>
            <p:ph type="title"/>
          </p:nvPr>
        </p:nvSpPr>
        <p:spPr>
          <a:xfrm>
            <a:off x="457200" y="274638"/>
            <a:ext cx="8229600" cy="1143000"/>
          </a:xfrm>
        </p:spPr>
        <p:txBody>
          <a:bodyPr>
            <a:noAutofit/>
          </a:bodyPr>
          <a:lstStyle/>
          <a:p>
            <a:r>
              <a:rPr lang="pt-PT" sz="2800" b="1" dirty="0" smtClean="0">
                <a:latin typeface="Arial" pitchFamily="34" charset="0"/>
                <a:cs typeface="Arial" pitchFamily="34" charset="0"/>
              </a:rPr>
              <a:t>Variavél </a:t>
            </a:r>
            <a:r>
              <a:rPr lang="pt-PT" sz="2800" b="1" dirty="0">
                <a:latin typeface="Arial" pitchFamily="34" charset="0"/>
                <a:cs typeface="Arial" pitchFamily="34" charset="0"/>
              </a:rPr>
              <a:t>tipologica</a:t>
            </a:r>
            <a:r>
              <a:rPr lang="it-IT" sz="2800" b="1" dirty="0" smtClean="0">
                <a:latin typeface="Arial" pitchFamily="34" charset="0"/>
                <a:cs typeface="Arial" pitchFamily="34" charset="0"/>
              </a:rPr>
              <a:t> sobre o modernismo</a:t>
            </a:r>
            <a:r>
              <a:rPr lang="pt-BR" sz="2800" b="1" dirty="0" smtClean="0">
                <a:latin typeface="Arial" pitchFamily="34" charset="0"/>
                <a:cs typeface="Arial" pitchFamily="34" charset="0"/>
              </a:rPr>
              <a:t> | 3</a:t>
            </a:r>
            <a:endParaRPr lang="pt-BR" sz="2800" b="1" dirty="0">
              <a:latin typeface="Arial" pitchFamily="34" charset="0"/>
              <a:cs typeface="Arial" pitchFamily="34" charset="0"/>
            </a:endParaRPr>
          </a:p>
        </p:txBody>
      </p:sp>
      <p:sp>
        <p:nvSpPr>
          <p:cNvPr id="9" name="CaixaDeTexto 8"/>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1715048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
        <p:nvSpPr>
          <p:cNvPr id="5" name="Espaço Reservado para Conteúdo 4"/>
          <p:cNvSpPr>
            <a:spLocks noGrp="1"/>
          </p:cNvSpPr>
          <p:nvPr>
            <p:ph idx="1"/>
          </p:nvPr>
        </p:nvSpPr>
        <p:spPr>
          <a:xfrm>
            <a:off x="457200" y="1600201"/>
            <a:ext cx="8229600" cy="1324744"/>
          </a:xfrm>
        </p:spPr>
        <p:txBody>
          <a:bodyPr>
            <a:normAutofit lnSpcReduction="10000"/>
          </a:bodyPr>
          <a:lstStyle/>
          <a:p>
            <a:r>
              <a:rPr lang="pt-BR" sz="2000" dirty="0">
                <a:latin typeface="Arial" pitchFamily="34" charset="0"/>
                <a:cs typeface="Arial" pitchFamily="34" charset="0"/>
              </a:rPr>
              <a:t>As quatro combinações restantes são classificadas como «mistas». </a:t>
            </a:r>
            <a:endParaRPr lang="pt-BR" sz="2000" dirty="0" smtClean="0">
              <a:latin typeface="Arial" pitchFamily="34" charset="0"/>
              <a:cs typeface="Arial" pitchFamily="34" charset="0"/>
            </a:endParaRPr>
          </a:p>
          <a:p>
            <a:r>
              <a:rPr lang="pt-BR" sz="2000" dirty="0" smtClean="0">
                <a:latin typeface="Arial" pitchFamily="34" charset="0"/>
                <a:cs typeface="Arial" pitchFamily="34" charset="0"/>
              </a:rPr>
              <a:t>Os </a:t>
            </a:r>
            <a:r>
              <a:rPr lang="pt-BR" sz="2000" dirty="0">
                <a:latin typeface="Arial" pitchFamily="34" charset="0"/>
                <a:cs typeface="Arial" pitchFamily="34" charset="0"/>
              </a:rPr>
              <a:t>outros dois conjuntos de alternativas, que acrescentou posteriormente, apenas repetem a mesma dicotomia, usando palavras diferentes.</a:t>
            </a:r>
          </a:p>
          <a:p>
            <a:endParaRPr lang="pt-BR" sz="2000" dirty="0">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399258131"/>
              </p:ext>
            </p:extLst>
          </p:nvPr>
        </p:nvGraphicFramePr>
        <p:xfrm>
          <a:off x="323528" y="3140968"/>
          <a:ext cx="8352929" cy="2880321"/>
        </p:xfrm>
        <a:graphic>
          <a:graphicData uri="http://schemas.openxmlformats.org/drawingml/2006/table">
            <a:tbl>
              <a:tblPr firstRow="1" firstCol="1" bandRow="1">
                <a:tableStyleId>{5C22544A-7EE6-4342-B048-85BDC9FD1C3A}</a:tableStyleId>
              </a:tblPr>
              <a:tblGrid>
                <a:gridCol w="2855702"/>
                <a:gridCol w="2641524"/>
                <a:gridCol w="356963"/>
                <a:gridCol w="999496"/>
                <a:gridCol w="1499244"/>
              </a:tblGrid>
              <a:tr h="400748">
                <a:tc>
                  <a:txBody>
                    <a:bodyPr/>
                    <a:lstStyle/>
                    <a:p>
                      <a:pPr>
                        <a:lnSpc>
                          <a:spcPct val="100000"/>
                        </a:lnSpc>
                        <a:spcAft>
                          <a:spcPts val="0"/>
                        </a:spcAft>
                      </a:pPr>
                      <a:r>
                        <a:rPr lang="pt-BR" sz="1600" dirty="0">
                          <a:solidFill>
                            <a:schemeClr val="tx1"/>
                          </a:solidFill>
                          <a:effectLst/>
                          <a:latin typeface="Arial" pitchFamily="34" charset="0"/>
                          <a:cs typeface="Arial" pitchFamily="34" charset="0"/>
                        </a:rPr>
                        <a:t>1. Manter a ordem</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l">
                        <a:lnSpc>
                          <a:spcPct val="100000"/>
                        </a:lnSpc>
                        <a:spcAft>
                          <a:spcPts val="0"/>
                        </a:spcAft>
                      </a:pPr>
                      <a:r>
                        <a:rPr lang="pt-BR" sz="1600" b="0" dirty="0" smtClean="0">
                          <a:solidFill>
                            <a:schemeClr val="tx1"/>
                          </a:solidFill>
                          <a:effectLst/>
                          <a:latin typeface="Arial" pitchFamily="34" charset="0"/>
                          <a:cs typeface="Arial" pitchFamily="34" charset="0"/>
                        </a:rPr>
                        <a:t>Materialistas (1. 3.)</a:t>
                      </a:r>
                      <a:endParaRPr lang="pt-BR" sz="2000" b="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b="0" dirty="0">
                          <a:solidFill>
                            <a:schemeClr val="tx1"/>
                          </a:solidFill>
                          <a:effectLst/>
                          <a:latin typeface="Arial" pitchFamily="34" charset="0"/>
                          <a:cs typeface="Arial" pitchFamily="34" charset="0"/>
                        </a:rPr>
                        <a:t> </a:t>
                      </a:r>
                      <a:endParaRPr lang="pt-BR" sz="2000" b="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marL="342900" lvl="0" indent="-342900">
                        <a:lnSpc>
                          <a:spcPct val="100000"/>
                        </a:lnSpc>
                        <a:spcAft>
                          <a:spcPts val="0"/>
                        </a:spcAft>
                        <a:buFont typeface="+mj-lt"/>
                        <a:buAutoNum type="arabicPeriod"/>
                      </a:pPr>
                      <a:r>
                        <a:rPr lang="pt-BR" sz="1600" b="0" dirty="0">
                          <a:solidFill>
                            <a:schemeClr val="tx1"/>
                          </a:solidFill>
                          <a:effectLst/>
                          <a:latin typeface="Arial" pitchFamily="34" charset="0"/>
                          <a:cs typeface="Arial" pitchFamily="34" charset="0"/>
                        </a:rPr>
                        <a:t>2.</a:t>
                      </a:r>
                      <a:endParaRPr lang="pt-BR" sz="2000" b="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b="0" dirty="0">
                          <a:solidFill>
                            <a:schemeClr val="tx1"/>
                          </a:solidFill>
                          <a:effectLst/>
                          <a:latin typeface="Arial" pitchFamily="34" charset="0"/>
                          <a:cs typeface="Arial" pitchFamily="34" charset="0"/>
                        </a:rPr>
                        <a:t>«mistas»</a:t>
                      </a:r>
                      <a:endParaRPr lang="pt-BR" sz="2000" b="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r>
              <a:tr h="400748">
                <a:tc>
                  <a:txBody>
                    <a:bodyPr/>
                    <a:lstStyle/>
                    <a:p>
                      <a:pPr>
                        <a:lnSpc>
                          <a:spcPct val="100000"/>
                        </a:lnSpc>
                        <a:spcAft>
                          <a:spcPts val="0"/>
                        </a:spcAft>
                      </a:pPr>
                      <a:r>
                        <a:rPr lang="pt-BR" sz="1600">
                          <a:solidFill>
                            <a:schemeClr val="tx1"/>
                          </a:solidFill>
                          <a:effectLst/>
                          <a:latin typeface="Arial" pitchFamily="34" charset="0"/>
                          <a:cs typeface="Arial" pitchFamily="34" charset="0"/>
                        </a:rPr>
                        <a:t>3.Combater a inflação</a:t>
                      </a:r>
                      <a:endParaRPr lang="pt-BR" sz="200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l">
                        <a:lnSpc>
                          <a:spcPct val="100000"/>
                        </a:lnSpc>
                        <a:spcAft>
                          <a:spcPts val="0"/>
                        </a:spcAft>
                      </a:pPr>
                      <a:r>
                        <a:rPr lang="pt-BR" sz="1600" dirty="0" smtClean="0">
                          <a:solidFill>
                            <a:schemeClr val="tx1"/>
                          </a:solidFill>
                          <a:effectLst/>
                          <a:latin typeface="Arial" pitchFamily="34" charset="0"/>
                          <a:cs typeface="Arial" pitchFamily="34" charset="0"/>
                        </a:rPr>
                        <a:t>Materialistas (3. 1.)</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dirty="0">
                          <a:solidFill>
                            <a:schemeClr val="tx1"/>
                          </a:solidFill>
                          <a:effectLst/>
                          <a:latin typeface="Arial" pitchFamily="34" charset="0"/>
                          <a:cs typeface="Arial" pitchFamily="34" charset="0"/>
                        </a:rPr>
                        <a:t> </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marL="0" lvl="0" indent="0">
                        <a:lnSpc>
                          <a:spcPct val="100000"/>
                        </a:lnSpc>
                        <a:spcAft>
                          <a:spcPts val="0"/>
                        </a:spcAft>
                        <a:buFont typeface="+mj-lt"/>
                        <a:buNone/>
                      </a:pPr>
                      <a:r>
                        <a:rPr lang="pt-BR" sz="1600" dirty="0" smtClean="0">
                          <a:solidFill>
                            <a:schemeClr val="tx1"/>
                          </a:solidFill>
                          <a:effectLst/>
                          <a:latin typeface="Arial" pitchFamily="34" charset="0"/>
                          <a:cs typeface="Arial" pitchFamily="34" charset="0"/>
                        </a:rPr>
                        <a:t>2.   1</a:t>
                      </a:r>
                      <a:r>
                        <a:rPr lang="pt-BR" sz="1600" dirty="0">
                          <a:solidFill>
                            <a:schemeClr val="tx1"/>
                          </a:solidFill>
                          <a:effectLst/>
                          <a:latin typeface="Arial" pitchFamily="34" charset="0"/>
                          <a:cs typeface="Arial" pitchFamily="34" charset="0"/>
                        </a:rPr>
                        <a:t>.</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a:solidFill>
                            <a:schemeClr val="tx1"/>
                          </a:solidFill>
                          <a:effectLst/>
                          <a:latin typeface="Arial" pitchFamily="34" charset="0"/>
                          <a:cs typeface="Arial" pitchFamily="34" charset="0"/>
                        </a:rPr>
                        <a:t>«mistas»</a:t>
                      </a:r>
                      <a:endParaRPr lang="pt-BR" sz="200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r>
              <a:tr h="1202241">
                <a:tc>
                  <a:txBody>
                    <a:bodyPr/>
                    <a:lstStyle/>
                    <a:p>
                      <a:pPr>
                        <a:lnSpc>
                          <a:spcPct val="100000"/>
                        </a:lnSpc>
                        <a:spcAft>
                          <a:spcPts val="0"/>
                        </a:spcAft>
                      </a:pPr>
                      <a:r>
                        <a:rPr lang="pt-BR" sz="1600" dirty="0">
                          <a:solidFill>
                            <a:schemeClr val="tx1"/>
                          </a:solidFill>
                          <a:effectLst/>
                          <a:latin typeface="Arial" pitchFamily="34" charset="0"/>
                          <a:cs typeface="Arial" pitchFamily="34" charset="0"/>
                        </a:rPr>
                        <a:t>2. Maior participação da população nas decisões importantes do governo;</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l">
                        <a:lnSpc>
                          <a:spcPct val="100000"/>
                        </a:lnSpc>
                        <a:spcAft>
                          <a:spcPts val="0"/>
                        </a:spcAft>
                      </a:pPr>
                      <a:r>
                        <a:rPr lang="pt-BR" sz="1600" dirty="0">
                          <a:solidFill>
                            <a:schemeClr val="tx1"/>
                          </a:solidFill>
                          <a:effectLst/>
                          <a:latin typeface="Arial" pitchFamily="34" charset="0"/>
                          <a:cs typeface="Arial" pitchFamily="34" charset="0"/>
                        </a:rPr>
                        <a:t>«pós-materialistas</a:t>
                      </a:r>
                      <a:r>
                        <a:rPr lang="pt-BR" sz="1600" dirty="0" smtClean="0">
                          <a:solidFill>
                            <a:schemeClr val="tx1"/>
                          </a:solidFill>
                          <a:effectLst/>
                          <a:latin typeface="Arial" pitchFamily="34" charset="0"/>
                          <a:cs typeface="Arial" pitchFamily="34" charset="0"/>
                        </a:rPr>
                        <a:t>»</a:t>
                      </a:r>
                      <a:r>
                        <a:rPr lang="pt-BR" sz="1600" baseline="0" dirty="0" smtClean="0">
                          <a:solidFill>
                            <a:schemeClr val="tx1"/>
                          </a:solidFill>
                          <a:effectLst/>
                          <a:latin typeface="Arial" pitchFamily="34" charset="0"/>
                          <a:cs typeface="Arial" pitchFamily="34" charset="0"/>
                        </a:rPr>
                        <a:t> (2. 4.)</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dirty="0">
                          <a:solidFill>
                            <a:schemeClr val="tx1"/>
                          </a:solidFill>
                          <a:effectLst/>
                          <a:latin typeface="Arial" pitchFamily="34" charset="0"/>
                          <a:cs typeface="Arial" pitchFamily="34" charset="0"/>
                        </a:rPr>
                        <a:t> </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marL="342900" lvl="0" indent="-342900">
                        <a:lnSpc>
                          <a:spcPct val="100000"/>
                        </a:lnSpc>
                        <a:spcAft>
                          <a:spcPts val="0"/>
                        </a:spcAft>
                        <a:buFont typeface="+mj-lt"/>
                        <a:buAutoNum type="arabicPeriod"/>
                      </a:pPr>
                      <a:r>
                        <a:rPr lang="pt-BR" sz="1600">
                          <a:solidFill>
                            <a:schemeClr val="tx1"/>
                          </a:solidFill>
                          <a:effectLst/>
                          <a:latin typeface="Arial" pitchFamily="34" charset="0"/>
                          <a:cs typeface="Arial" pitchFamily="34" charset="0"/>
                        </a:rPr>
                        <a:t>4.</a:t>
                      </a:r>
                      <a:endParaRPr lang="pt-BR" sz="200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a:solidFill>
                            <a:schemeClr val="tx1"/>
                          </a:solidFill>
                          <a:effectLst/>
                          <a:latin typeface="Arial" pitchFamily="34" charset="0"/>
                          <a:cs typeface="Arial" pitchFamily="34" charset="0"/>
                        </a:rPr>
                        <a:t>«mistas»</a:t>
                      </a:r>
                      <a:endParaRPr lang="pt-BR" sz="200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r>
              <a:tr h="876584">
                <a:tc>
                  <a:txBody>
                    <a:bodyPr/>
                    <a:lstStyle/>
                    <a:p>
                      <a:pPr>
                        <a:lnSpc>
                          <a:spcPct val="100000"/>
                        </a:lnSpc>
                        <a:spcAft>
                          <a:spcPts val="0"/>
                        </a:spcAft>
                      </a:pPr>
                      <a:r>
                        <a:rPr lang="pt-BR" sz="1600" dirty="0">
                          <a:solidFill>
                            <a:schemeClr val="tx1"/>
                          </a:solidFill>
                          <a:effectLst/>
                          <a:latin typeface="Arial" pitchFamily="34" charset="0"/>
                          <a:cs typeface="Arial" pitchFamily="34" charset="0"/>
                        </a:rPr>
                        <a:t>4. proteger a liberdade de expressão.</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l">
                        <a:lnSpc>
                          <a:spcPct val="100000"/>
                        </a:lnSpc>
                        <a:spcAft>
                          <a:spcPts val="0"/>
                        </a:spcAft>
                      </a:pPr>
                      <a:r>
                        <a:rPr lang="pt-BR" sz="1600" dirty="0">
                          <a:solidFill>
                            <a:schemeClr val="tx1"/>
                          </a:solidFill>
                          <a:effectLst/>
                          <a:latin typeface="Arial" pitchFamily="34" charset="0"/>
                          <a:cs typeface="Arial" pitchFamily="34" charset="0"/>
                        </a:rPr>
                        <a:t>«pós-materialistas</a:t>
                      </a:r>
                      <a:r>
                        <a:rPr lang="pt-BR" sz="1600" dirty="0" smtClean="0">
                          <a:solidFill>
                            <a:schemeClr val="tx1"/>
                          </a:solidFill>
                          <a:effectLst/>
                          <a:latin typeface="Arial" pitchFamily="34" charset="0"/>
                          <a:cs typeface="Arial" pitchFamily="34" charset="0"/>
                        </a:rPr>
                        <a:t>»</a:t>
                      </a:r>
                      <a:r>
                        <a:rPr lang="pt-BR" sz="1600" baseline="0" dirty="0" smtClean="0">
                          <a:solidFill>
                            <a:schemeClr val="tx1"/>
                          </a:solidFill>
                          <a:effectLst/>
                          <a:latin typeface="Arial" pitchFamily="34" charset="0"/>
                          <a:cs typeface="Arial" pitchFamily="34" charset="0"/>
                        </a:rPr>
                        <a:t> (4. 2.)</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dirty="0">
                          <a:solidFill>
                            <a:schemeClr val="tx1"/>
                          </a:solidFill>
                          <a:effectLst/>
                          <a:latin typeface="Arial" pitchFamily="34" charset="0"/>
                          <a:cs typeface="Arial" pitchFamily="34" charset="0"/>
                        </a:rPr>
                        <a:t> </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marL="342900" lvl="0" indent="-342900">
                        <a:lnSpc>
                          <a:spcPct val="100000"/>
                        </a:lnSpc>
                        <a:spcAft>
                          <a:spcPts val="0"/>
                        </a:spcAft>
                        <a:buFont typeface="+mj-lt"/>
                        <a:buAutoNum type="arabicPeriod"/>
                      </a:pPr>
                      <a:r>
                        <a:rPr lang="pt-BR" sz="1600">
                          <a:solidFill>
                            <a:schemeClr val="tx1"/>
                          </a:solidFill>
                          <a:effectLst/>
                          <a:latin typeface="Arial" pitchFamily="34" charset="0"/>
                          <a:cs typeface="Arial" pitchFamily="34" charset="0"/>
                        </a:rPr>
                        <a:t>3.</a:t>
                      </a:r>
                      <a:endParaRPr lang="pt-BR" sz="200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c>
                  <a:txBody>
                    <a:bodyPr/>
                    <a:lstStyle/>
                    <a:p>
                      <a:pPr algn="ctr">
                        <a:lnSpc>
                          <a:spcPct val="100000"/>
                        </a:lnSpc>
                        <a:spcAft>
                          <a:spcPts val="0"/>
                        </a:spcAft>
                      </a:pPr>
                      <a:r>
                        <a:rPr lang="pt-BR" sz="1600" dirty="0">
                          <a:solidFill>
                            <a:schemeClr val="tx1"/>
                          </a:solidFill>
                          <a:effectLst/>
                          <a:latin typeface="Arial" pitchFamily="34" charset="0"/>
                          <a:cs typeface="Arial" pitchFamily="34" charset="0"/>
                        </a:rPr>
                        <a:t>«mistas»</a:t>
                      </a:r>
                      <a:endParaRPr lang="pt-BR" sz="2000" dirty="0">
                        <a:solidFill>
                          <a:schemeClr val="tx1"/>
                        </a:solidFill>
                        <a:effectLst/>
                        <a:latin typeface="Arial" pitchFamily="34" charset="0"/>
                        <a:ea typeface="Calibri"/>
                        <a:cs typeface="Arial" pitchFamily="34" charset="0"/>
                      </a:endParaRPr>
                    </a:p>
                  </a:txBody>
                  <a:tcPr marL="68580" marR="68580" marT="0" marB="0" anchor="ctr">
                    <a:solidFill>
                      <a:schemeClr val="bg1"/>
                    </a:solidFill>
                  </a:tcPr>
                </a:tc>
              </a:tr>
            </a:tbl>
          </a:graphicData>
        </a:graphic>
      </p:graphicFrame>
      <p:sp>
        <p:nvSpPr>
          <p:cNvPr id="7" name="Título 1"/>
          <p:cNvSpPr>
            <a:spLocks noGrp="1"/>
          </p:cNvSpPr>
          <p:nvPr>
            <p:ph type="title"/>
          </p:nvPr>
        </p:nvSpPr>
        <p:spPr>
          <a:xfrm>
            <a:off x="457200" y="274638"/>
            <a:ext cx="8229600" cy="1143000"/>
          </a:xfrm>
        </p:spPr>
        <p:txBody>
          <a:bodyPr>
            <a:noAutofit/>
          </a:bodyPr>
          <a:lstStyle/>
          <a:p>
            <a:r>
              <a:rPr lang="pt-PT" sz="2800" b="1" dirty="0" smtClean="0">
                <a:latin typeface="Arial" pitchFamily="34" charset="0"/>
                <a:cs typeface="Arial" pitchFamily="34" charset="0"/>
              </a:rPr>
              <a:t>Variavél </a:t>
            </a:r>
            <a:r>
              <a:rPr lang="pt-PT" sz="2800" b="1" dirty="0">
                <a:latin typeface="Arial" pitchFamily="34" charset="0"/>
                <a:cs typeface="Arial" pitchFamily="34" charset="0"/>
              </a:rPr>
              <a:t>tipologica</a:t>
            </a:r>
            <a:r>
              <a:rPr lang="it-IT" sz="2800" b="1" dirty="0" smtClean="0">
                <a:latin typeface="Arial" pitchFamily="34" charset="0"/>
                <a:cs typeface="Arial" pitchFamily="34" charset="0"/>
              </a:rPr>
              <a:t> sobre o modernismo</a:t>
            </a:r>
            <a:r>
              <a:rPr lang="pt-BR" sz="2800" b="1" dirty="0" smtClean="0">
                <a:latin typeface="Arial" pitchFamily="34" charset="0"/>
                <a:cs typeface="Arial" pitchFamily="34" charset="0"/>
              </a:rPr>
              <a:t> | 4</a:t>
            </a:r>
            <a:endParaRPr lang="pt-BR" sz="2800" b="1" dirty="0">
              <a:latin typeface="Arial" pitchFamily="34" charset="0"/>
              <a:cs typeface="Arial" pitchFamily="34" charset="0"/>
            </a:endParaRPr>
          </a:p>
        </p:txBody>
      </p:sp>
      <p:cxnSp>
        <p:nvCxnSpPr>
          <p:cNvPr id="8" name="Conector reto 7"/>
          <p:cNvCxnSpPr/>
          <p:nvPr/>
        </p:nvCxnSpPr>
        <p:spPr>
          <a:xfrm>
            <a:off x="5940152" y="3140968"/>
            <a:ext cx="0" cy="2808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467544" y="4005064"/>
            <a:ext cx="525658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DeTexto 9"/>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3356768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
        <p:nvSpPr>
          <p:cNvPr id="5" name="Espaço Reservado para Conteúdo 4"/>
          <p:cNvSpPr>
            <a:spLocks noGrp="1"/>
          </p:cNvSpPr>
          <p:nvPr>
            <p:ph idx="1"/>
          </p:nvPr>
        </p:nvSpPr>
        <p:spPr>
          <a:xfrm>
            <a:off x="457200" y="1628799"/>
            <a:ext cx="8229600" cy="2145195"/>
          </a:xfrm>
        </p:spPr>
        <p:txBody>
          <a:bodyPr>
            <a:normAutofit/>
          </a:bodyPr>
          <a:lstStyle/>
          <a:p>
            <a:pPr marL="0" indent="0" algn="ctr">
              <a:buNone/>
            </a:pPr>
            <a:r>
              <a:rPr lang="it-IT" sz="2400" dirty="0" smtClean="0">
                <a:latin typeface="Arial" pitchFamily="34" charset="0"/>
                <a:cs typeface="Arial" pitchFamily="34" charset="0"/>
              </a:rPr>
              <a:t>  A «cultura política»... </a:t>
            </a:r>
          </a:p>
          <a:p>
            <a:pPr marL="0" indent="0" algn="ctr">
              <a:buNone/>
            </a:pPr>
            <a:r>
              <a:rPr lang="it-IT" sz="2400" dirty="0" smtClean="0">
                <a:latin typeface="Arial" pitchFamily="34" charset="0"/>
                <a:cs typeface="Arial" pitchFamily="34" charset="0"/>
              </a:rPr>
              <a:t>...pode ser.... </a:t>
            </a:r>
            <a:endParaRPr lang="pt-BR" sz="2400" dirty="0" smtClean="0">
              <a:latin typeface="Arial" pitchFamily="34" charset="0"/>
              <a:cs typeface="Arial" pitchFamily="34" charset="0"/>
            </a:endParaRPr>
          </a:p>
          <a:p>
            <a:pPr marL="0" indent="0" algn="ctr">
              <a:buNone/>
            </a:pPr>
            <a:endParaRPr lang="it-IT" sz="2000" dirty="0" smtClean="0">
              <a:latin typeface="Arial" pitchFamily="34" charset="0"/>
              <a:cs typeface="Arial" pitchFamily="34" charset="0"/>
            </a:endParaRPr>
          </a:p>
          <a:p>
            <a:pPr marL="0" indent="0" algn="ctr">
              <a:buNone/>
            </a:pPr>
            <a:endParaRPr lang="pt-BR" sz="2000" dirty="0" smtClean="0">
              <a:latin typeface="Arial" pitchFamily="34" charset="0"/>
              <a:cs typeface="Arial" pitchFamily="34" charset="0"/>
            </a:endParaRPr>
          </a:p>
          <a:p>
            <a:pPr marL="0" indent="0" algn="ctr">
              <a:buNone/>
            </a:pPr>
            <a:r>
              <a:rPr lang="pt-BR" sz="2000" dirty="0" smtClean="0">
                <a:latin typeface="Arial" pitchFamily="34" charset="0"/>
                <a:cs typeface="Arial" pitchFamily="34" charset="0"/>
              </a:rPr>
              <a:t> </a:t>
            </a:r>
            <a:r>
              <a:rPr lang="pt-BR" sz="2000" dirty="0">
                <a:latin typeface="Arial" pitchFamily="34" charset="0"/>
                <a:cs typeface="Arial" pitchFamily="34" charset="0"/>
              </a:rPr>
              <a:t>« </a:t>
            </a:r>
            <a:r>
              <a:rPr lang="pt-BR" sz="2000" dirty="0" smtClean="0">
                <a:latin typeface="Arial" pitchFamily="34" charset="0"/>
                <a:cs typeface="Arial" pitchFamily="34" charset="0"/>
              </a:rPr>
              <a:t>Materialista </a:t>
            </a:r>
            <a:r>
              <a:rPr lang="pt-BR" sz="2000" dirty="0">
                <a:latin typeface="Arial" pitchFamily="34" charset="0"/>
                <a:cs typeface="Arial" pitchFamily="34" charset="0"/>
              </a:rPr>
              <a:t>»</a:t>
            </a:r>
            <a:r>
              <a:rPr lang="pt-BR" sz="2000" dirty="0" smtClean="0">
                <a:latin typeface="Arial" pitchFamily="34" charset="0"/>
                <a:cs typeface="Arial" pitchFamily="34" charset="0"/>
              </a:rPr>
              <a:t>.... «Mista» .... «pós-materialistas»</a:t>
            </a:r>
          </a:p>
          <a:p>
            <a:pPr algn="ctr"/>
            <a:endParaRPr lang="pt-BR" sz="2000" dirty="0">
              <a:latin typeface="Arial" pitchFamily="34" charset="0"/>
              <a:cs typeface="Arial" pitchFamily="34" charset="0"/>
            </a:endParaRPr>
          </a:p>
          <a:p>
            <a:pPr algn="ctr"/>
            <a:endParaRPr lang="pt-BR" sz="2000" dirty="0">
              <a:latin typeface="Arial" pitchFamily="34" charset="0"/>
              <a:cs typeface="Arial" pitchFamily="34" charset="0"/>
            </a:endParaRPr>
          </a:p>
        </p:txBody>
      </p:sp>
      <p:sp>
        <p:nvSpPr>
          <p:cNvPr id="6" name="Retângulo 5"/>
          <p:cNvSpPr/>
          <p:nvPr/>
        </p:nvSpPr>
        <p:spPr>
          <a:xfrm>
            <a:off x="899592" y="4452642"/>
            <a:ext cx="2069797" cy="369332"/>
          </a:xfrm>
          <a:prstGeom prst="rect">
            <a:avLst/>
          </a:prstGeom>
        </p:spPr>
        <p:txBody>
          <a:bodyPr wrap="none">
            <a:spAutoFit/>
          </a:bodyPr>
          <a:lstStyle/>
          <a:p>
            <a:r>
              <a:rPr lang="pt-BR" dirty="0">
                <a:latin typeface="Arial" pitchFamily="34" charset="0"/>
                <a:cs typeface="Arial" pitchFamily="34" charset="0"/>
              </a:rPr>
              <a:t>1. Manter a ordem</a:t>
            </a:r>
            <a:endParaRPr lang="pt-BR" sz="2400" dirty="0">
              <a:latin typeface="Arial" pitchFamily="34" charset="0"/>
              <a:ea typeface="Calibri"/>
              <a:cs typeface="Arial" pitchFamily="34" charset="0"/>
            </a:endParaRPr>
          </a:p>
        </p:txBody>
      </p:sp>
      <p:sp>
        <p:nvSpPr>
          <p:cNvPr id="7" name="Retângulo 6"/>
          <p:cNvSpPr/>
          <p:nvPr/>
        </p:nvSpPr>
        <p:spPr>
          <a:xfrm>
            <a:off x="3131840" y="4365104"/>
            <a:ext cx="1463341" cy="646331"/>
          </a:xfrm>
          <a:prstGeom prst="rect">
            <a:avLst/>
          </a:prstGeom>
        </p:spPr>
        <p:txBody>
          <a:bodyPr wrap="square">
            <a:spAutoFit/>
          </a:bodyPr>
          <a:lstStyle/>
          <a:p>
            <a:r>
              <a:rPr lang="pt-BR" dirty="0">
                <a:latin typeface="Arial" pitchFamily="34" charset="0"/>
                <a:cs typeface="Arial" pitchFamily="34" charset="0"/>
              </a:rPr>
              <a:t>3.Combater a inflação</a:t>
            </a:r>
            <a:endParaRPr lang="pt-BR" sz="2400" dirty="0">
              <a:latin typeface="Arial" pitchFamily="34" charset="0"/>
              <a:ea typeface="Calibri"/>
              <a:cs typeface="Arial" pitchFamily="34" charset="0"/>
            </a:endParaRPr>
          </a:p>
        </p:txBody>
      </p:sp>
      <p:sp>
        <p:nvSpPr>
          <p:cNvPr id="8" name="Retângulo 7"/>
          <p:cNvSpPr/>
          <p:nvPr/>
        </p:nvSpPr>
        <p:spPr>
          <a:xfrm>
            <a:off x="6516216" y="4217193"/>
            <a:ext cx="1773112" cy="1791260"/>
          </a:xfrm>
          <a:prstGeom prst="rect">
            <a:avLst/>
          </a:prstGeom>
        </p:spPr>
        <p:txBody>
          <a:bodyPr wrap="square">
            <a:spAutoFit/>
          </a:bodyPr>
          <a:lstStyle/>
          <a:p>
            <a:pPr fontAlgn="ctr">
              <a:lnSpc>
                <a:spcPct val="115000"/>
              </a:lnSpc>
            </a:pPr>
            <a:r>
              <a:rPr lang="pt-BR" sz="1600" dirty="0">
                <a:solidFill>
                  <a:srgbClr val="000000"/>
                </a:solidFill>
                <a:latin typeface="Arial"/>
                <a:cs typeface="Arial"/>
              </a:rPr>
              <a:t>2. Maior participação da população nas decisões importantes do governo;</a:t>
            </a:r>
            <a:endParaRPr lang="pt-BR" sz="1600" dirty="0">
              <a:latin typeface="Arial"/>
            </a:endParaRPr>
          </a:p>
        </p:txBody>
      </p:sp>
      <p:sp>
        <p:nvSpPr>
          <p:cNvPr id="9" name="Retângulo 8"/>
          <p:cNvSpPr/>
          <p:nvPr/>
        </p:nvSpPr>
        <p:spPr>
          <a:xfrm>
            <a:off x="4644008" y="4293096"/>
            <a:ext cx="2042488" cy="941796"/>
          </a:xfrm>
          <a:prstGeom prst="rect">
            <a:avLst/>
          </a:prstGeom>
        </p:spPr>
        <p:txBody>
          <a:bodyPr wrap="square">
            <a:spAutoFit/>
          </a:bodyPr>
          <a:lstStyle/>
          <a:p>
            <a:pPr fontAlgn="ctr">
              <a:lnSpc>
                <a:spcPct val="115000"/>
              </a:lnSpc>
            </a:pPr>
            <a:r>
              <a:rPr lang="pt-BR" sz="1600" dirty="0">
                <a:solidFill>
                  <a:srgbClr val="000000"/>
                </a:solidFill>
                <a:latin typeface="Arial"/>
                <a:cs typeface="Arial"/>
              </a:rPr>
              <a:t>4. </a:t>
            </a:r>
            <a:r>
              <a:rPr lang="pt-BR" sz="1600" dirty="0" smtClean="0">
                <a:solidFill>
                  <a:srgbClr val="000000"/>
                </a:solidFill>
                <a:latin typeface="Arial"/>
                <a:cs typeface="Arial"/>
              </a:rPr>
              <a:t>Proteger </a:t>
            </a:r>
            <a:r>
              <a:rPr lang="pt-BR" sz="1600" dirty="0">
                <a:solidFill>
                  <a:srgbClr val="000000"/>
                </a:solidFill>
                <a:latin typeface="Arial"/>
                <a:cs typeface="Arial"/>
              </a:rPr>
              <a:t>a liberdade de expressão.</a:t>
            </a:r>
            <a:endParaRPr lang="pt-BR" sz="1600" dirty="0">
              <a:latin typeface="Arial"/>
            </a:endParaRPr>
          </a:p>
        </p:txBody>
      </p:sp>
      <p:cxnSp>
        <p:nvCxnSpPr>
          <p:cNvPr id="11" name="Conector reto 10"/>
          <p:cNvCxnSpPr/>
          <p:nvPr/>
        </p:nvCxnSpPr>
        <p:spPr>
          <a:xfrm flipH="1">
            <a:off x="395536" y="1628800"/>
            <a:ext cx="2448272" cy="319317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6444208" y="1683315"/>
            <a:ext cx="2258931" cy="2796887"/>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251520" y="1607899"/>
            <a:ext cx="2100255" cy="584775"/>
          </a:xfrm>
          <a:prstGeom prst="rect">
            <a:avLst/>
          </a:prstGeom>
        </p:spPr>
        <p:txBody>
          <a:bodyPr wrap="none">
            <a:spAutoFit/>
          </a:bodyPr>
          <a:lstStyle/>
          <a:p>
            <a:r>
              <a:rPr lang="pt-BR" sz="1600" dirty="0" smtClean="0">
                <a:latin typeface="Arial" pitchFamily="34" charset="0"/>
                <a:cs typeface="Arial" pitchFamily="34" charset="0"/>
              </a:rPr>
              <a:t>Escala </a:t>
            </a:r>
            <a:r>
              <a:rPr lang="pt-BR" sz="1600" dirty="0">
                <a:latin typeface="Arial" pitchFamily="34" charset="0"/>
                <a:cs typeface="Arial" pitchFamily="34" charset="0"/>
              </a:rPr>
              <a:t>de </a:t>
            </a:r>
            <a:r>
              <a:rPr lang="pt-BR" sz="1600" dirty="0" smtClean="0">
                <a:latin typeface="Arial" pitchFamily="34" charset="0"/>
                <a:cs typeface="Arial" pitchFamily="34" charset="0"/>
              </a:rPr>
              <a:t>abstração </a:t>
            </a:r>
          </a:p>
          <a:p>
            <a:r>
              <a:rPr lang="pt-BR" sz="1600" dirty="0" smtClean="0">
                <a:latin typeface="Arial" pitchFamily="34" charset="0"/>
                <a:cs typeface="Arial" pitchFamily="34" charset="0"/>
              </a:rPr>
              <a:t>(ou generalidade)</a:t>
            </a:r>
            <a:endParaRPr lang="pt-BR" sz="1600" dirty="0">
              <a:latin typeface="Arial" pitchFamily="34" charset="0"/>
              <a:cs typeface="Arial" pitchFamily="34" charset="0"/>
            </a:endParaRPr>
          </a:p>
        </p:txBody>
      </p:sp>
      <p:sp>
        <p:nvSpPr>
          <p:cNvPr id="16" name="Título 1"/>
          <p:cNvSpPr>
            <a:spLocks noGrp="1"/>
          </p:cNvSpPr>
          <p:nvPr>
            <p:ph type="title"/>
          </p:nvPr>
        </p:nvSpPr>
        <p:spPr>
          <a:xfrm>
            <a:off x="457200" y="274638"/>
            <a:ext cx="8229600" cy="1143000"/>
          </a:xfrm>
        </p:spPr>
        <p:txBody>
          <a:bodyPr>
            <a:noAutofit/>
          </a:bodyPr>
          <a:lstStyle/>
          <a:p>
            <a:r>
              <a:rPr lang="pt-PT" sz="2800" b="1" dirty="0" smtClean="0">
                <a:latin typeface="Arial" pitchFamily="34" charset="0"/>
                <a:cs typeface="Arial" pitchFamily="34" charset="0"/>
              </a:rPr>
              <a:t>Variavél </a:t>
            </a:r>
            <a:r>
              <a:rPr lang="pt-PT" sz="2800" b="1" dirty="0">
                <a:latin typeface="Arial" pitchFamily="34" charset="0"/>
                <a:cs typeface="Arial" pitchFamily="34" charset="0"/>
              </a:rPr>
              <a:t>tipologica</a:t>
            </a:r>
            <a:r>
              <a:rPr lang="it-IT" sz="2800" b="1" dirty="0" smtClean="0">
                <a:latin typeface="Arial" pitchFamily="34" charset="0"/>
                <a:cs typeface="Arial" pitchFamily="34" charset="0"/>
              </a:rPr>
              <a:t> sobre o modernismo</a:t>
            </a:r>
            <a:r>
              <a:rPr lang="pt-BR" sz="2800" b="1" dirty="0" smtClean="0">
                <a:latin typeface="Arial" pitchFamily="34" charset="0"/>
                <a:cs typeface="Arial" pitchFamily="34" charset="0"/>
              </a:rPr>
              <a:t> | 5</a:t>
            </a:r>
            <a:endParaRPr lang="pt-BR" sz="2800" b="1" dirty="0">
              <a:latin typeface="Arial" pitchFamily="34" charset="0"/>
              <a:cs typeface="Arial" pitchFamily="34" charset="0"/>
            </a:endParaRPr>
          </a:p>
        </p:txBody>
      </p:sp>
      <p:cxnSp>
        <p:nvCxnSpPr>
          <p:cNvPr id="18" name="Conector de seta reta 17"/>
          <p:cNvCxnSpPr/>
          <p:nvPr/>
        </p:nvCxnSpPr>
        <p:spPr>
          <a:xfrm>
            <a:off x="3203848" y="3789040"/>
            <a:ext cx="3020730"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0" y="0"/>
            <a:ext cx="6804248" cy="369332"/>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20180603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Os jovens são </a:t>
            </a:r>
            <a:r>
              <a:rPr lang="pt-BR" dirty="0" err="1" smtClean="0"/>
              <a:t>pósmaterialistas</a:t>
            </a:r>
            <a:r>
              <a:rPr lang="pt-BR" dirty="0" smtClean="0"/>
              <a:t>: participação política não tradicional</a:t>
            </a:r>
          </a:p>
          <a:p>
            <a:r>
              <a:rPr lang="pt-BR" dirty="0" smtClean="0"/>
              <a:t>Os mais antigos são materialistas: participação política tradicional</a:t>
            </a:r>
            <a:endParaRPr lang="pt-BR" dirty="0"/>
          </a:p>
        </p:txBody>
      </p:sp>
      <p:sp>
        <p:nvSpPr>
          <p:cNvPr id="4" name="Retângulo 3"/>
          <p:cNvSpPr/>
          <p:nvPr/>
        </p:nvSpPr>
        <p:spPr>
          <a:xfrm>
            <a:off x="0" y="6361735"/>
            <a:ext cx="9144000" cy="461665"/>
          </a:xfrm>
          <a:prstGeom prst="rect">
            <a:avLst/>
          </a:prstGeom>
        </p:spPr>
        <p:txBody>
          <a:bodyPr wrap="square">
            <a:spAutoFit/>
          </a:bodyPr>
          <a:lstStyle/>
          <a:p>
            <a:r>
              <a:rPr lang="en-US" sz="1200" dirty="0">
                <a:latin typeface="Arial" pitchFamily="34" charset="0"/>
                <a:cs typeface="Arial" pitchFamily="34" charset="0"/>
              </a:rPr>
              <a:t>INGLEHART, Ronald. Modernization and </a:t>
            </a:r>
            <a:r>
              <a:rPr lang="en-US" sz="1200" dirty="0" err="1">
                <a:latin typeface="Arial" pitchFamily="34" charset="0"/>
                <a:cs typeface="Arial" pitchFamily="34" charset="0"/>
              </a:rPr>
              <a:t>Postmodernization</a:t>
            </a:r>
            <a:r>
              <a:rPr lang="en-US" sz="1200" dirty="0">
                <a:latin typeface="Arial" pitchFamily="34" charset="0"/>
                <a:cs typeface="Arial" pitchFamily="34" charset="0"/>
              </a:rPr>
              <a:t>: cultural, economic and political change in 43 societies. New Jersey: Princeton University Press, 1997.</a:t>
            </a:r>
            <a:endParaRPr lang="pt-BR" sz="1200" dirty="0">
              <a:latin typeface="Arial" pitchFamily="34" charset="0"/>
              <a:cs typeface="Arial" pitchFamily="34" charset="0"/>
            </a:endParaRPr>
          </a:p>
        </p:txBody>
      </p:sp>
    </p:spTree>
    <p:extLst>
      <p:ext uri="{BB962C8B-B14F-4D97-AF65-F5344CB8AC3E}">
        <p14:creationId xmlns:p14="http://schemas.microsoft.com/office/powerpoint/2010/main" val="3908407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626469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2803" y="6317105"/>
            <a:ext cx="9141197" cy="523220"/>
          </a:xfrm>
          <a:prstGeom prst="rect">
            <a:avLst/>
          </a:prstGeom>
        </p:spPr>
        <p:txBody>
          <a:bodyPr wrap="square">
            <a:spAutoFit/>
          </a:bodyPr>
          <a:lstStyle/>
          <a:p>
            <a:r>
              <a:rPr lang="en-US" sz="1400" dirty="0" smtClean="0">
                <a:latin typeface="Arial" pitchFamily="34" charset="0"/>
                <a:cs typeface="Arial" pitchFamily="34" charset="0"/>
              </a:rPr>
              <a:t>INGLEHART, R. &amp; WELZEL, C. Modernization, cultural change, and democracy: the human development sequence, New York: Cambridge University Press, 2005.</a:t>
            </a:r>
            <a:endParaRPr lang="pt-BR" sz="1400" dirty="0">
              <a:latin typeface="Arial" pitchFamily="34" charset="0"/>
              <a:cs typeface="Arial" pitchFamily="34" charset="0"/>
            </a:endParaRPr>
          </a:p>
        </p:txBody>
      </p:sp>
      <p:sp>
        <p:nvSpPr>
          <p:cNvPr id="7" name="CaixaDeTexto 6"/>
          <p:cNvSpPr txBox="1"/>
          <p:nvPr/>
        </p:nvSpPr>
        <p:spPr>
          <a:xfrm>
            <a:off x="0" y="0"/>
            <a:ext cx="1187624" cy="2308324"/>
          </a:xfrm>
          <a:prstGeom prst="rect">
            <a:avLst/>
          </a:prstGeom>
          <a:noFill/>
        </p:spPr>
        <p:txBody>
          <a:bodyPr wrap="square" rtlCol="0">
            <a:spAutoFit/>
          </a:bodyPr>
          <a:lstStyle/>
          <a:p>
            <a:r>
              <a:rPr lang="pt-BR" dirty="0" smtClean="0">
                <a:latin typeface="Arial" pitchFamily="34" charset="0"/>
                <a:cs typeface="Arial" pitchFamily="34" charset="0"/>
              </a:rPr>
              <a:t>Exemplo de pesquisa quantitativa: teoria do </a:t>
            </a:r>
            <a:r>
              <a:rPr lang="pt-BR" dirty="0" err="1" smtClean="0">
                <a:latin typeface="Arial" pitchFamily="34" charset="0"/>
                <a:cs typeface="Arial" pitchFamily="34" charset="0"/>
              </a:rPr>
              <a:t>pósmaterialismo</a:t>
            </a:r>
            <a:endParaRPr lang="pt-BR" dirty="0">
              <a:latin typeface="Arial" pitchFamily="34" charset="0"/>
              <a:cs typeface="Arial" pitchFamily="34" charset="0"/>
            </a:endParaRPr>
          </a:p>
        </p:txBody>
      </p:sp>
    </p:spTree>
    <p:extLst>
      <p:ext uri="{BB962C8B-B14F-4D97-AF65-F5344CB8AC3E}">
        <p14:creationId xmlns:p14="http://schemas.microsoft.com/office/powerpoint/2010/main" val="1006902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48827"/>
            <a:ext cx="5270649" cy="567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187699" y="869518"/>
            <a:ext cx="2304034" cy="5262979"/>
          </a:xfrm>
          <a:prstGeom prst="rect">
            <a:avLst/>
          </a:prstGeom>
        </p:spPr>
        <p:txBody>
          <a:bodyPr wrap="square">
            <a:spAutoFit/>
          </a:bodyPr>
          <a:lstStyle/>
          <a:p>
            <a:r>
              <a:rPr lang="pt-PT" sz="1600" dirty="0" smtClean="0">
                <a:latin typeface="Arial" pitchFamily="34" charset="0"/>
                <a:cs typeface="Arial" pitchFamily="34" charset="0"/>
              </a:rPr>
              <a:t>As sociedades </a:t>
            </a:r>
            <a:r>
              <a:rPr lang="pt-PT" sz="1600" dirty="0">
                <a:latin typeface="Arial" pitchFamily="34" charset="0"/>
                <a:cs typeface="Arial" pitchFamily="34" charset="0"/>
              </a:rPr>
              <a:t>perto do pólo tradicional </a:t>
            </a:r>
            <a:r>
              <a:rPr lang="pt-PT" sz="1600" dirty="0" smtClean="0">
                <a:latin typeface="Arial" pitchFamily="34" charset="0"/>
                <a:cs typeface="Arial" pitchFamily="34" charset="0"/>
              </a:rPr>
              <a:t>enfatizam a </a:t>
            </a:r>
            <a:r>
              <a:rPr lang="pt-PT" sz="1600" dirty="0">
                <a:latin typeface="Arial" pitchFamily="34" charset="0"/>
                <a:cs typeface="Arial" pitchFamily="34" charset="0"/>
              </a:rPr>
              <a:t>importância do vínculo </a:t>
            </a:r>
            <a:r>
              <a:rPr lang="pt-PT" sz="1600" dirty="0" smtClean="0">
                <a:latin typeface="Arial" pitchFamily="34" charset="0"/>
                <a:cs typeface="Arial" pitchFamily="34" charset="0"/>
              </a:rPr>
              <a:t>pai-filho, a </a:t>
            </a:r>
            <a:r>
              <a:rPr lang="pt-PT" sz="1600" dirty="0">
                <a:latin typeface="Arial" pitchFamily="34" charset="0"/>
                <a:cs typeface="Arial" pitchFamily="34" charset="0"/>
              </a:rPr>
              <a:t>deferência à autoridade, </a:t>
            </a:r>
            <a:r>
              <a:rPr lang="pt-PT" sz="1600" dirty="0" smtClean="0">
                <a:latin typeface="Arial" pitchFamily="34" charset="0"/>
                <a:cs typeface="Arial" pitchFamily="34" charset="0"/>
              </a:rPr>
              <a:t>valores tradicionais (a família), rejeitam </a:t>
            </a:r>
            <a:r>
              <a:rPr lang="pt-PT" sz="1600" dirty="0">
                <a:latin typeface="Arial" pitchFamily="34" charset="0"/>
                <a:cs typeface="Arial" pitchFamily="34" charset="0"/>
              </a:rPr>
              <a:t>divórcio, aborto, eutanásia, suicídio. </a:t>
            </a:r>
            <a:endParaRPr lang="pt-PT" sz="1600" dirty="0" smtClean="0">
              <a:latin typeface="Arial" pitchFamily="34" charset="0"/>
              <a:cs typeface="Arial" pitchFamily="34" charset="0"/>
            </a:endParaRPr>
          </a:p>
          <a:p>
            <a:r>
              <a:rPr lang="pt-PT" sz="1600" dirty="0" smtClean="0">
                <a:latin typeface="Arial" pitchFamily="34" charset="0"/>
                <a:cs typeface="Arial" pitchFamily="34" charset="0"/>
              </a:rPr>
              <a:t>Essas </a:t>
            </a:r>
            <a:r>
              <a:rPr lang="pt-PT" sz="1600" dirty="0">
                <a:latin typeface="Arial" pitchFamily="34" charset="0"/>
                <a:cs typeface="Arial" pitchFamily="34" charset="0"/>
              </a:rPr>
              <a:t>sociedades têm altos níveis de orgulho nacional, e uma perspectiva nacionalista. Sociedades com valores seculares-racionais têm </a:t>
            </a:r>
            <a:r>
              <a:rPr lang="pt-PT" sz="1600" dirty="0" smtClean="0">
                <a:latin typeface="Arial" pitchFamily="34" charset="0"/>
                <a:cs typeface="Arial" pitchFamily="34" charset="0"/>
              </a:rPr>
              <a:t>preferências </a:t>
            </a:r>
            <a:r>
              <a:rPr lang="pt-PT" sz="1600" dirty="0">
                <a:latin typeface="Arial" pitchFamily="34" charset="0"/>
                <a:cs typeface="Arial" pitchFamily="34" charset="0"/>
              </a:rPr>
              <a:t>opostas em todos estes </a:t>
            </a:r>
            <a:r>
              <a:rPr lang="pt-PT" sz="1600" dirty="0" smtClean="0">
                <a:latin typeface="Arial" pitchFamily="34" charset="0"/>
                <a:cs typeface="Arial" pitchFamily="34" charset="0"/>
              </a:rPr>
              <a:t>tópicos.</a:t>
            </a:r>
            <a:endParaRPr lang="pt-BR" sz="1600" dirty="0">
              <a:latin typeface="Arial" pitchFamily="34" charset="0"/>
              <a:cs typeface="Arial" pitchFamily="34" charset="0"/>
            </a:endParaRPr>
          </a:p>
        </p:txBody>
      </p:sp>
      <p:sp>
        <p:nvSpPr>
          <p:cNvPr id="2" name="Seta para a direita 1"/>
          <p:cNvSpPr/>
          <p:nvPr/>
        </p:nvSpPr>
        <p:spPr>
          <a:xfrm>
            <a:off x="2267744" y="2869501"/>
            <a:ext cx="754415" cy="4184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de seta reta 6"/>
          <p:cNvCxnSpPr/>
          <p:nvPr/>
        </p:nvCxnSpPr>
        <p:spPr>
          <a:xfrm>
            <a:off x="3203848" y="1340768"/>
            <a:ext cx="0" cy="4320480"/>
          </a:xfrm>
          <a:prstGeom prst="straightConnector1">
            <a:avLst/>
          </a:prstGeom>
          <a:ln w="254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2803" y="6317105"/>
            <a:ext cx="9141197" cy="523220"/>
          </a:xfrm>
          <a:prstGeom prst="rect">
            <a:avLst/>
          </a:prstGeom>
        </p:spPr>
        <p:txBody>
          <a:bodyPr wrap="square">
            <a:spAutoFit/>
          </a:bodyPr>
          <a:lstStyle/>
          <a:p>
            <a:r>
              <a:rPr lang="en-US" sz="1400" dirty="0" smtClean="0">
                <a:latin typeface="Arial" pitchFamily="34" charset="0"/>
                <a:cs typeface="Arial" pitchFamily="34" charset="0"/>
              </a:rPr>
              <a:t>INGLEHART, R. &amp; WELZEL, C. Modernization, cultural change, and democracy: the human development sequence, New York: Cambridge University Press, 2005.</a:t>
            </a:r>
            <a:endParaRPr lang="pt-BR" sz="1400" dirty="0">
              <a:latin typeface="Arial" pitchFamily="34" charset="0"/>
              <a:cs typeface="Arial" pitchFamily="34" charset="0"/>
            </a:endParaRPr>
          </a:p>
        </p:txBody>
      </p:sp>
    </p:spTree>
    <p:extLst>
      <p:ext uri="{BB962C8B-B14F-4D97-AF65-F5344CB8AC3E}">
        <p14:creationId xmlns:p14="http://schemas.microsoft.com/office/powerpoint/2010/main" val="168279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4400" b="1" dirty="0">
                <a:solidFill>
                  <a:srgbClr val="000000"/>
                </a:solidFill>
                <a:latin typeface="Arial" pitchFamily="34" charset="0"/>
              </a:rPr>
              <a:t>Extensão e </a:t>
            </a:r>
            <a:r>
              <a:rPr lang="pt-BR" sz="4400" b="1" dirty="0" smtClean="0">
                <a:solidFill>
                  <a:srgbClr val="000000"/>
                </a:solidFill>
                <a:latin typeface="Arial" pitchFamily="34" charset="0"/>
              </a:rPr>
              <a:t>intensão </a:t>
            </a:r>
            <a:r>
              <a:rPr lang="pt-BR" sz="4400" b="1" dirty="0">
                <a:solidFill>
                  <a:srgbClr val="000000"/>
                </a:solidFill>
                <a:latin typeface="Arial" pitchFamily="34" charset="0"/>
              </a:rPr>
              <a:t>| 3  </a:t>
            </a:r>
            <a:endParaRPr lang="it-IT" sz="4400" b="1" dirty="0">
              <a:solidFill>
                <a:srgbClr val="000000"/>
              </a:solidFill>
              <a:latin typeface="Arial" pitchFamily="34" charset="0"/>
            </a:endParaRP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43188"/>
            <a:ext cx="2095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70" y="2647950"/>
            <a:ext cx="2095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ZoneTexte 10"/>
          <p:cNvSpPr txBox="1">
            <a:spLocks noChangeArrowheads="1"/>
          </p:cNvSpPr>
          <p:nvPr/>
        </p:nvSpPr>
        <p:spPr bwMode="auto">
          <a:xfrm>
            <a:off x="527050" y="1990725"/>
            <a:ext cx="432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t-BR" sz="3200" dirty="0" smtClean="0">
                <a:solidFill>
                  <a:srgbClr val="000000"/>
                </a:solidFill>
                <a:latin typeface="Arial" pitchFamily="34" charset="0"/>
                <a:cs typeface="Times New Roman" pitchFamily="18" charset="0"/>
              </a:rPr>
              <a:t>Intensão </a:t>
            </a:r>
            <a:r>
              <a:rPr lang="pt-BR" sz="3200" dirty="0">
                <a:solidFill>
                  <a:srgbClr val="000000"/>
                </a:solidFill>
                <a:latin typeface="Arial" pitchFamily="34" charset="0"/>
                <a:cs typeface="Times New Roman" pitchFamily="18" charset="0"/>
              </a:rPr>
              <a:t>complexa</a:t>
            </a:r>
            <a:endParaRPr lang="it-IT" sz="3200" dirty="0">
              <a:solidFill>
                <a:srgbClr val="000000"/>
              </a:solidFill>
              <a:latin typeface="Arial" pitchFamily="34" charset="0"/>
              <a:cs typeface="Times New Roman" pitchFamily="18" charset="0"/>
            </a:endParaRPr>
          </a:p>
        </p:txBody>
      </p:sp>
      <p:sp>
        <p:nvSpPr>
          <p:cNvPr id="13318" name="ZoneTexte 11"/>
          <p:cNvSpPr txBox="1">
            <a:spLocks noChangeArrowheads="1"/>
          </p:cNvSpPr>
          <p:nvPr/>
        </p:nvSpPr>
        <p:spPr bwMode="auto">
          <a:xfrm>
            <a:off x="684213" y="4286250"/>
            <a:ext cx="352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t-BR" sz="3200">
                <a:solidFill>
                  <a:srgbClr val="000000"/>
                </a:solidFill>
                <a:latin typeface="Arial" pitchFamily="34" charset="0"/>
                <a:cs typeface="Times New Roman" pitchFamily="18" charset="0"/>
              </a:rPr>
              <a:t>Extensão simples</a:t>
            </a:r>
            <a:endParaRPr lang="it-IT" sz="3200">
              <a:solidFill>
                <a:srgbClr val="000000"/>
              </a:solidFill>
              <a:latin typeface="Arial" pitchFamily="34" charset="0"/>
              <a:cs typeface="Times New Roman" pitchFamily="18" charset="0"/>
            </a:endParaRPr>
          </a:p>
        </p:txBody>
      </p:sp>
      <p:sp>
        <p:nvSpPr>
          <p:cNvPr id="13319" name="ZoneTexte 12"/>
          <p:cNvSpPr txBox="1">
            <a:spLocks noChangeArrowheads="1"/>
          </p:cNvSpPr>
          <p:nvPr/>
        </p:nvSpPr>
        <p:spPr bwMode="auto">
          <a:xfrm>
            <a:off x="4952868" y="1917700"/>
            <a:ext cx="37719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t-BR" sz="3200" dirty="0">
                <a:solidFill>
                  <a:srgbClr val="000000"/>
                </a:solidFill>
                <a:latin typeface="Arial" pitchFamily="34" charset="0"/>
                <a:cs typeface="Times New Roman" pitchFamily="18" charset="0"/>
              </a:rPr>
              <a:t>Intensão simples</a:t>
            </a:r>
            <a:endParaRPr lang="it-IT" sz="3200" dirty="0">
              <a:solidFill>
                <a:srgbClr val="000000"/>
              </a:solidFill>
              <a:latin typeface="Arial" pitchFamily="34" charset="0"/>
              <a:cs typeface="Times New Roman" pitchFamily="18" charset="0"/>
            </a:endParaRPr>
          </a:p>
        </p:txBody>
      </p:sp>
      <p:sp>
        <p:nvSpPr>
          <p:cNvPr id="13320" name="ZoneTexte 13"/>
          <p:cNvSpPr txBox="1">
            <a:spLocks noChangeArrowheads="1"/>
          </p:cNvSpPr>
          <p:nvPr/>
        </p:nvSpPr>
        <p:spPr bwMode="auto">
          <a:xfrm>
            <a:off x="5017523" y="4283075"/>
            <a:ext cx="3532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pt-BR" sz="2800" dirty="0">
                <a:solidFill>
                  <a:srgbClr val="000000"/>
                </a:solidFill>
                <a:latin typeface="Arial" pitchFamily="34" charset="0"/>
                <a:cs typeface="Times New Roman" pitchFamily="18" charset="0"/>
              </a:rPr>
              <a:t>Extensão complexa</a:t>
            </a:r>
            <a:endParaRPr lang="it-IT" sz="2800" dirty="0">
              <a:solidFill>
                <a:srgbClr val="000000"/>
              </a:solidFill>
              <a:latin typeface="Arial" pitchFamily="34" charset="0"/>
              <a:cs typeface="Times New Roman" pitchFamily="18" charset="0"/>
            </a:endParaRPr>
          </a:p>
        </p:txBody>
      </p:sp>
      <p:sp>
        <p:nvSpPr>
          <p:cNvPr id="13321" name="ZoneTexte 9"/>
          <p:cNvSpPr txBox="1">
            <a:spLocks noChangeArrowheads="1"/>
          </p:cNvSpPr>
          <p:nvPr/>
        </p:nvSpPr>
        <p:spPr bwMode="auto">
          <a:xfrm>
            <a:off x="2381957" y="5148457"/>
            <a:ext cx="4754585" cy="103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it-IT" sz="3200" b="1" dirty="0">
                <a:solidFill>
                  <a:srgbClr val="000000"/>
                </a:solidFill>
                <a:latin typeface="Arial" pitchFamily="34" charset="0"/>
              </a:rPr>
              <a:t>Escala de generalidade</a:t>
            </a:r>
          </a:p>
        </p:txBody>
      </p:sp>
      <p:sp>
        <p:nvSpPr>
          <p:cNvPr id="10" name="Retângulo 1"/>
          <p:cNvSpPr>
            <a:spLocks noChangeArrowheads="1"/>
          </p:cNvSpPr>
          <p:nvPr/>
        </p:nvSpPr>
        <p:spPr bwMode="auto">
          <a:xfrm>
            <a:off x="0" y="6488668"/>
            <a:ext cx="889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err="1">
                <a:latin typeface="Arial" pitchFamily="34" charset="0"/>
              </a:rPr>
              <a:t>Marradi</a:t>
            </a:r>
            <a:r>
              <a:rPr lang="en-US" dirty="0">
                <a:latin typeface="Arial" pitchFamily="34" charset="0"/>
              </a:rPr>
              <a:t> A. </a:t>
            </a:r>
            <a:r>
              <a:rPr lang="it-IT" dirty="0">
                <a:latin typeface="Arial" pitchFamily="34" charset="0"/>
              </a:rPr>
              <a:t>(1984), </a:t>
            </a:r>
            <a:r>
              <a:rPr lang="it-IT" b="1" dirty="0">
                <a:latin typeface="Arial" pitchFamily="34" charset="0"/>
              </a:rPr>
              <a:t>Concetti e metodo per la ricerca sociale</a:t>
            </a:r>
            <a:r>
              <a:rPr lang="it-IT" dirty="0">
                <a:latin typeface="Arial" pitchFamily="34" charset="0"/>
              </a:rPr>
              <a:t>, La Giuntina, Firenze.</a:t>
            </a:r>
            <a:endParaRPr lang="pt-BR" dirty="0">
              <a:latin typeface="Arial" pitchFamily="34" charset="0"/>
            </a:endParaRPr>
          </a:p>
        </p:txBody>
      </p:sp>
      <p:sp>
        <p:nvSpPr>
          <p:cNvPr id="11" name="Retângulo 10"/>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494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03" y="456989"/>
            <a:ext cx="4910609" cy="529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508104" y="623958"/>
            <a:ext cx="3406304" cy="5509200"/>
          </a:xfrm>
          <a:prstGeom prst="rect">
            <a:avLst/>
          </a:prstGeom>
        </p:spPr>
        <p:txBody>
          <a:bodyPr wrap="square">
            <a:spAutoFit/>
          </a:bodyPr>
          <a:lstStyle/>
          <a:p>
            <a:r>
              <a:rPr lang="pt-BR" sz="1600" dirty="0" smtClean="0">
                <a:latin typeface="Arial" pitchFamily="34" charset="0"/>
                <a:cs typeface="Arial" pitchFamily="34" charset="0"/>
              </a:rPr>
              <a:t>Conforme </a:t>
            </a:r>
            <a:r>
              <a:rPr lang="pt-BR" sz="1600" dirty="0" err="1">
                <a:latin typeface="Arial" pitchFamily="34" charset="0"/>
                <a:cs typeface="Arial" pitchFamily="34" charset="0"/>
              </a:rPr>
              <a:t>Inglehart</a:t>
            </a:r>
            <a:r>
              <a:rPr lang="pt-BR" sz="1600" dirty="0">
                <a:latin typeface="Arial" pitchFamily="34" charset="0"/>
                <a:cs typeface="Arial" pitchFamily="34" charset="0"/>
              </a:rPr>
              <a:t>, quando as necessidades físicas e econômicas são apenas parcialmente satisfeitas durante a fase </a:t>
            </a:r>
            <a:r>
              <a:rPr lang="pt-BR" sz="1600" dirty="0" err="1">
                <a:latin typeface="Arial" pitchFamily="34" charset="0"/>
                <a:cs typeface="Arial" pitchFamily="34" charset="0"/>
              </a:rPr>
              <a:t>pré</a:t>
            </a:r>
            <a:r>
              <a:rPr lang="pt-BR" sz="1600" dirty="0">
                <a:latin typeface="Arial" pitchFamily="34" charset="0"/>
                <a:cs typeface="Arial" pitchFamily="34" charset="0"/>
              </a:rPr>
              <a:t>-adulta, a pessoa colocará maior valor na segurança física e econômica, ao atingir a idade </a:t>
            </a:r>
            <a:r>
              <a:rPr lang="pt-BR" sz="1600" dirty="0" smtClean="0">
                <a:latin typeface="Arial" pitchFamily="34" charset="0"/>
                <a:cs typeface="Arial" pitchFamily="34" charset="0"/>
              </a:rPr>
              <a:t>adulta (</a:t>
            </a:r>
            <a:r>
              <a:rPr lang="pt-BR" sz="1600" b="1" i="1" dirty="0" err="1" smtClean="0">
                <a:latin typeface="Arial" pitchFamily="34" charset="0"/>
                <a:cs typeface="Arial" pitchFamily="34" charset="0"/>
              </a:rPr>
              <a:t>survival</a:t>
            </a:r>
            <a:r>
              <a:rPr lang="pt-BR" sz="1600" b="1" i="1" dirty="0" smtClean="0">
                <a:latin typeface="Arial" pitchFamily="34" charset="0"/>
                <a:cs typeface="Arial" pitchFamily="34" charset="0"/>
              </a:rPr>
              <a:t> </a:t>
            </a:r>
            <a:r>
              <a:rPr lang="pt-BR" sz="1600" b="1" i="1" dirty="0" err="1" smtClean="0">
                <a:latin typeface="Arial" pitchFamily="34" charset="0"/>
                <a:cs typeface="Arial" pitchFamily="34" charset="0"/>
              </a:rPr>
              <a:t>values</a:t>
            </a:r>
            <a:r>
              <a:rPr lang="pt-BR" sz="1600" dirty="0" smtClean="0">
                <a:latin typeface="Arial" pitchFamily="34" charset="0"/>
                <a:cs typeface="Arial" pitchFamily="34" charset="0"/>
              </a:rPr>
              <a:t>).</a:t>
            </a:r>
            <a:endParaRPr lang="pt-BR" sz="1600" dirty="0">
              <a:latin typeface="Arial" pitchFamily="34" charset="0"/>
              <a:cs typeface="Arial" pitchFamily="34" charset="0"/>
            </a:endParaRPr>
          </a:p>
          <a:p>
            <a:r>
              <a:rPr lang="pt-BR" sz="1600" dirty="0">
                <a:latin typeface="Arial" pitchFamily="34" charset="0"/>
                <a:cs typeface="Arial" pitchFamily="34" charset="0"/>
              </a:rPr>
              <a:t>Por isso, essa pessoa será considerada “materialista”, enquanto “pós-materialistas” seriam aqueles que preferem objetivos e valores menos tangíveis, pois tiveram assegurada sua segurança física e econômica, durante a idade </a:t>
            </a:r>
            <a:r>
              <a:rPr lang="pt-BR" sz="1600" dirty="0" err="1">
                <a:latin typeface="Arial" pitchFamily="34" charset="0"/>
                <a:cs typeface="Arial" pitchFamily="34" charset="0"/>
              </a:rPr>
              <a:t>pré</a:t>
            </a:r>
            <a:r>
              <a:rPr lang="pt-BR" sz="1600" dirty="0">
                <a:latin typeface="Arial" pitchFamily="34" charset="0"/>
                <a:cs typeface="Arial" pitchFamily="34" charset="0"/>
              </a:rPr>
              <a:t>-adulta. </a:t>
            </a:r>
          </a:p>
          <a:p>
            <a:r>
              <a:rPr lang="pt-BR" sz="1600" dirty="0">
                <a:latin typeface="Arial" pitchFamily="34" charset="0"/>
                <a:cs typeface="Arial" pitchFamily="34" charset="0"/>
              </a:rPr>
              <a:t>Os “pós-materialistas” estariam mais preocupados com a qualidade de vida, a afetividade e a estética do que com considerações de ordem econômica e </a:t>
            </a:r>
            <a:r>
              <a:rPr lang="pt-BR" sz="1600" dirty="0" smtClean="0">
                <a:latin typeface="Arial" pitchFamily="34" charset="0"/>
                <a:cs typeface="Arial" pitchFamily="34" charset="0"/>
              </a:rPr>
              <a:t>material (</a:t>
            </a:r>
            <a:r>
              <a:rPr lang="pt-BR" sz="1600" b="1" i="1" dirty="0" smtClean="0">
                <a:latin typeface="Arial" pitchFamily="34" charset="0"/>
                <a:cs typeface="Arial" pitchFamily="34" charset="0"/>
              </a:rPr>
              <a:t>self </a:t>
            </a:r>
            <a:r>
              <a:rPr lang="pt-BR" sz="1600" b="1" i="1" dirty="0" err="1" smtClean="0">
                <a:latin typeface="Arial" pitchFamily="34" charset="0"/>
                <a:cs typeface="Arial" pitchFamily="34" charset="0"/>
              </a:rPr>
              <a:t>expression</a:t>
            </a:r>
            <a:r>
              <a:rPr lang="pt-BR" sz="1600" b="1" i="1" dirty="0" smtClean="0">
                <a:latin typeface="Arial" pitchFamily="34" charset="0"/>
                <a:cs typeface="Arial" pitchFamily="34" charset="0"/>
              </a:rPr>
              <a:t> </a:t>
            </a:r>
            <a:r>
              <a:rPr lang="pt-BR" sz="1600" b="1" i="1" dirty="0" err="1" smtClean="0">
                <a:latin typeface="Arial" pitchFamily="34" charset="0"/>
                <a:cs typeface="Arial" pitchFamily="34" charset="0"/>
              </a:rPr>
              <a:t>values</a:t>
            </a:r>
            <a:r>
              <a:rPr lang="pt-BR" sz="1600" dirty="0" smtClean="0">
                <a:latin typeface="Arial" pitchFamily="34" charset="0"/>
                <a:cs typeface="Arial" pitchFamily="34" charset="0"/>
              </a:rPr>
              <a:t>).</a:t>
            </a:r>
            <a:endParaRPr lang="pt-BR" sz="1600" dirty="0">
              <a:latin typeface="Arial" pitchFamily="34" charset="0"/>
              <a:cs typeface="Arial" pitchFamily="34" charset="0"/>
            </a:endParaRPr>
          </a:p>
        </p:txBody>
      </p:sp>
      <p:sp>
        <p:nvSpPr>
          <p:cNvPr id="6" name="Retângulo 5"/>
          <p:cNvSpPr/>
          <p:nvPr/>
        </p:nvSpPr>
        <p:spPr>
          <a:xfrm>
            <a:off x="2803" y="6317105"/>
            <a:ext cx="9141197" cy="523220"/>
          </a:xfrm>
          <a:prstGeom prst="rect">
            <a:avLst/>
          </a:prstGeom>
        </p:spPr>
        <p:txBody>
          <a:bodyPr wrap="square">
            <a:spAutoFit/>
          </a:bodyPr>
          <a:lstStyle/>
          <a:p>
            <a:r>
              <a:rPr lang="en-US" sz="1400" dirty="0" smtClean="0">
                <a:latin typeface="Arial" pitchFamily="34" charset="0"/>
                <a:cs typeface="Arial" pitchFamily="34" charset="0"/>
              </a:rPr>
              <a:t>INGLEHART, R. &amp; WELZEL, C. Modernization, cultural change, and democracy: the human development sequence, New York: Cambridge University Press, 2005.</a:t>
            </a:r>
            <a:endParaRPr lang="pt-BR" sz="1400" dirty="0">
              <a:latin typeface="Arial" pitchFamily="34" charset="0"/>
              <a:cs typeface="Arial" pitchFamily="34" charset="0"/>
            </a:endParaRPr>
          </a:p>
        </p:txBody>
      </p:sp>
      <p:sp>
        <p:nvSpPr>
          <p:cNvPr id="4" name="Seta para a direita 3"/>
          <p:cNvSpPr/>
          <p:nvPr/>
        </p:nvSpPr>
        <p:spPr>
          <a:xfrm rot="10800000">
            <a:off x="4464687" y="5933819"/>
            <a:ext cx="937505" cy="10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de seta reta 9"/>
          <p:cNvCxnSpPr/>
          <p:nvPr/>
        </p:nvCxnSpPr>
        <p:spPr>
          <a:xfrm>
            <a:off x="755576" y="5780197"/>
            <a:ext cx="4177864" cy="0"/>
          </a:xfrm>
          <a:prstGeom prst="straightConnector1">
            <a:avLst/>
          </a:prstGeom>
          <a:ln w="25400">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71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7978"/>
            <a:ext cx="5809808" cy="62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2803" y="6317105"/>
            <a:ext cx="9141197" cy="523220"/>
          </a:xfrm>
          <a:prstGeom prst="rect">
            <a:avLst/>
          </a:prstGeom>
        </p:spPr>
        <p:txBody>
          <a:bodyPr wrap="square">
            <a:spAutoFit/>
          </a:bodyPr>
          <a:lstStyle/>
          <a:p>
            <a:r>
              <a:rPr lang="en-US" sz="1400" dirty="0" smtClean="0">
                <a:latin typeface="Arial" pitchFamily="34" charset="0"/>
                <a:cs typeface="Arial" pitchFamily="34" charset="0"/>
              </a:rPr>
              <a:t>INGLEHART, R. &amp; WELZEL, C. Modernization, cultural change, and democracy: the human development sequence, New York: Cambridge University Press, 2005.</a:t>
            </a:r>
            <a:endParaRPr lang="pt-BR" sz="1400" dirty="0">
              <a:latin typeface="Arial" pitchFamily="34" charset="0"/>
              <a:cs typeface="Arial" pitchFamily="34" charset="0"/>
            </a:endParaRPr>
          </a:p>
        </p:txBody>
      </p:sp>
    </p:spTree>
    <p:extLst>
      <p:ext uri="{BB962C8B-B14F-4D97-AF65-F5344CB8AC3E}">
        <p14:creationId xmlns:p14="http://schemas.microsoft.com/office/powerpoint/2010/main" val="2335732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1"/>
            <a:ext cx="8229600" cy="3917032"/>
          </a:xfrm>
        </p:spPr>
        <p:txBody>
          <a:bodyPr>
            <a:normAutofit fontScale="62500" lnSpcReduction="20000"/>
          </a:bodyPr>
          <a:lstStyle/>
          <a:p>
            <a:r>
              <a:rPr lang="pt-BR" dirty="0">
                <a:latin typeface="Arial" pitchFamily="34" charset="0"/>
                <a:cs typeface="Arial" pitchFamily="34" charset="0"/>
              </a:rPr>
              <a:t>Uma vez superados os limites estritos da sobrevivência material </a:t>
            </a:r>
            <a:r>
              <a:rPr lang="pt-BR" dirty="0" smtClean="0">
                <a:latin typeface="Arial" pitchFamily="34" charset="0"/>
                <a:cs typeface="Arial" pitchFamily="34" charset="0"/>
              </a:rPr>
              <a:t>e econômica</a:t>
            </a:r>
            <a:r>
              <a:rPr lang="pt-BR" dirty="0">
                <a:latin typeface="Arial" pitchFamily="34" charset="0"/>
                <a:cs typeface="Arial" pitchFamily="34" charset="0"/>
              </a:rPr>
              <a:t>, os indivíduos estariam se preocupando cada vez mais com </a:t>
            </a:r>
            <a:r>
              <a:rPr lang="pt-BR" dirty="0" smtClean="0">
                <a:latin typeface="Arial" pitchFamily="34" charset="0"/>
                <a:cs typeface="Arial" pitchFamily="34" charset="0"/>
              </a:rPr>
              <a:t>questões relacionadas </a:t>
            </a:r>
            <a:r>
              <a:rPr lang="pt-BR" dirty="0">
                <a:latin typeface="Arial" pitchFamily="34" charset="0"/>
                <a:cs typeface="Arial" pitchFamily="34" charset="0"/>
              </a:rPr>
              <a:t>à sua </a:t>
            </a:r>
            <a:r>
              <a:rPr lang="pt-BR" dirty="0" err="1">
                <a:latin typeface="Arial" pitchFamily="34" charset="0"/>
                <a:cs typeface="Arial" pitchFamily="34" charset="0"/>
              </a:rPr>
              <a:t>auto-expressão</a:t>
            </a:r>
            <a:r>
              <a:rPr lang="pt-BR" dirty="0">
                <a:latin typeface="Arial" pitchFamily="34" charset="0"/>
                <a:cs typeface="Arial" pitchFamily="34" charset="0"/>
              </a:rPr>
              <a:t>, gerando uma “intervenção cidadã na política</a:t>
            </a:r>
            <a:r>
              <a:rPr lang="pt-BR" dirty="0" smtClean="0">
                <a:latin typeface="Arial" pitchFamily="34" charset="0"/>
                <a:cs typeface="Arial" pitchFamily="34" charset="0"/>
              </a:rPr>
              <a:t>”. </a:t>
            </a:r>
          </a:p>
          <a:p>
            <a:r>
              <a:rPr lang="pt-BR" dirty="0" smtClean="0">
                <a:latin typeface="Arial" pitchFamily="34" charset="0"/>
                <a:cs typeface="Arial" pitchFamily="34" charset="0"/>
              </a:rPr>
              <a:t>O </a:t>
            </a:r>
            <a:r>
              <a:rPr lang="pt-BR" dirty="0">
                <a:latin typeface="Arial" pitchFamily="34" charset="0"/>
                <a:cs typeface="Arial" pitchFamily="34" charset="0"/>
              </a:rPr>
              <a:t>desejo de tomar parte dos assuntos públicos de </a:t>
            </a:r>
            <a:r>
              <a:rPr lang="pt-BR" dirty="0" smtClean="0">
                <a:latin typeface="Arial" pitchFamily="34" charset="0"/>
                <a:cs typeface="Arial" pitchFamily="34" charset="0"/>
              </a:rPr>
              <a:t>uma maneira </a:t>
            </a:r>
            <a:r>
              <a:rPr lang="pt-BR" dirty="0">
                <a:latin typeface="Arial" pitchFamily="34" charset="0"/>
                <a:cs typeface="Arial" pitchFamily="34" charset="0"/>
              </a:rPr>
              <a:t>mais ativa e direta acompanharia, portanto, a mudança pós-materialista.</a:t>
            </a:r>
          </a:p>
          <a:p>
            <a:r>
              <a:rPr lang="pt-BR" dirty="0">
                <a:latin typeface="Arial" pitchFamily="34" charset="0"/>
                <a:cs typeface="Arial" pitchFamily="34" charset="0"/>
              </a:rPr>
              <a:t>Evidências empíricas robustas têm sido apresentadas desde o final </a:t>
            </a:r>
            <a:r>
              <a:rPr lang="pt-BR" dirty="0" smtClean="0">
                <a:latin typeface="Arial" pitchFamily="34" charset="0"/>
                <a:cs typeface="Arial" pitchFamily="34" charset="0"/>
              </a:rPr>
              <a:t>da década </a:t>
            </a:r>
            <a:r>
              <a:rPr lang="pt-BR" dirty="0">
                <a:latin typeface="Arial" pitchFamily="34" charset="0"/>
                <a:cs typeface="Arial" pitchFamily="34" charset="0"/>
              </a:rPr>
              <a:t>de 1970 para confirmar esses argumentos no nível </a:t>
            </a:r>
            <a:r>
              <a:rPr lang="pt-BR" dirty="0" smtClean="0">
                <a:latin typeface="Arial" pitchFamily="34" charset="0"/>
                <a:cs typeface="Arial" pitchFamily="34" charset="0"/>
              </a:rPr>
              <a:t>individual. </a:t>
            </a:r>
          </a:p>
          <a:p>
            <a:r>
              <a:rPr lang="pt-BR" dirty="0" smtClean="0">
                <a:latin typeface="Arial" pitchFamily="34" charset="0"/>
                <a:cs typeface="Arial" pitchFamily="34" charset="0"/>
              </a:rPr>
              <a:t>Em </a:t>
            </a:r>
            <a:r>
              <a:rPr lang="pt-BR" dirty="0">
                <a:latin typeface="Arial" pitchFamily="34" charset="0"/>
                <a:cs typeface="Arial" pitchFamily="34" charset="0"/>
              </a:rPr>
              <a:t>perspectiva mundial os </a:t>
            </a:r>
            <a:r>
              <a:rPr lang="pt-BR" dirty="0" smtClean="0">
                <a:latin typeface="Arial" pitchFamily="34" charset="0"/>
                <a:cs typeface="Arial" pitchFamily="34" charset="0"/>
              </a:rPr>
              <a:t>valores pós-materialistas </a:t>
            </a:r>
            <a:r>
              <a:rPr lang="pt-BR" dirty="0">
                <a:latin typeface="Arial" pitchFamily="34" charset="0"/>
                <a:cs typeface="Arial" pitchFamily="34" charset="0"/>
              </a:rPr>
              <a:t>estariam fortemente associados a ações políticas não-convencionais</a:t>
            </a:r>
            <a:r>
              <a:rPr lang="pt-BR" dirty="0" smtClean="0">
                <a:latin typeface="Arial" pitchFamily="34" charset="0"/>
                <a:cs typeface="Arial" pitchFamily="34" charset="0"/>
              </a:rPr>
              <a:t>, como </a:t>
            </a:r>
            <a:r>
              <a:rPr lang="pt-BR" dirty="0">
                <a:latin typeface="Arial" pitchFamily="34" charset="0"/>
                <a:cs typeface="Arial" pitchFamily="34" charset="0"/>
              </a:rPr>
              <a:t>manifestações, boicotes, ocupações, bem como ao </a:t>
            </a:r>
            <a:r>
              <a:rPr lang="pt-BR" dirty="0" smtClean="0">
                <a:latin typeface="Arial" pitchFamily="34" charset="0"/>
                <a:cs typeface="Arial" pitchFamily="34" charset="0"/>
              </a:rPr>
              <a:t>interesse por </a:t>
            </a:r>
            <a:r>
              <a:rPr lang="pt-BR" dirty="0">
                <a:latin typeface="Arial" pitchFamily="34" charset="0"/>
                <a:cs typeface="Arial" pitchFamily="34" charset="0"/>
              </a:rPr>
              <a:t>política em geral.</a:t>
            </a:r>
          </a:p>
          <a:p>
            <a:endParaRPr lang="pt-BR" dirty="0">
              <a:latin typeface="Arial" pitchFamily="34" charset="0"/>
              <a:cs typeface="Arial" pitchFamily="34" charset="0"/>
            </a:endParaRPr>
          </a:p>
        </p:txBody>
      </p:sp>
      <p:sp>
        <p:nvSpPr>
          <p:cNvPr id="4" name="Retângulo 3"/>
          <p:cNvSpPr/>
          <p:nvPr/>
        </p:nvSpPr>
        <p:spPr>
          <a:xfrm>
            <a:off x="9386" y="6227057"/>
            <a:ext cx="9144000" cy="584775"/>
          </a:xfrm>
          <a:prstGeom prst="rect">
            <a:avLst/>
          </a:prstGeom>
        </p:spPr>
        <p:txBody>
          <a:bodyPr wrap="square">
            <a:spAutoFit/>
          </a:bodyPr>
          <a:lstStyle/>
          <a:p>
            <a:r>
              <a:rPr lang="en-US" sz="1600" dirty="0">
                <a:latin typeface="Arial" pitchFamily="34" charset="0"/>
                <a:cs typeface="Arial" pitchFamily="34" charset="0"/>
              </a:rPr>
              <a:t>NORRIS, P. </a:t>
            </a:r>
            <a:r>
              <a:rPr lang="en-US" sz="1600" i="1" dirty="0">
                <a:latin typeface="Arial" pitchFamily="34" charset="0"/>
                <a:cs typeface="Arial" pitchFamily="34" charset="0"/>
              </a:rPr>
              <a:t>Critical Citizens: </a:t>
            </a:r>
            <a:r>
              <a:rPr lang="en-US" sz="1600" dirty="0">
                <a:latin typeface="Arial" pitchFamily="34" charset="0"/>
                <a:cs typeface="Arial" pitchFamily="34" charset="0"/>
              </a:rPr>
              <a:t>global support for democratic government. </a:t>
            </a:r>
            <a:r>
              <a:rPr lang="pt-BR" sz="1600" dirty="0">
                <a:latin typeface="Arial" pitchFamily="34" charset="0"/>
                <a:cs typeface="Arial" pitchFamily="34" charset="0"/>
              </a:rPr>
              <a:t>Oxford: Oxford </a:t>
            </a:r>
            <a:r>
              <a:rPr lang="pt-BR" sz="1600" dirty="0" err="1">
                <a:latin typeface="Arial" pitchFamily="34" charset="0"/>
                <a:cs typeface="Arial" pitchFamily="34" charset="0"/>
              </a:rPr>
              <a:t>University</a:t>
            </a:r>
            <a:r>
              <a:rPr lang="pt-BR" sz="1600" dirty="0">
                <a:latin typeface="Arial" pitchFamily="34" charset="0"/>
                <a:cs typeface="Arial" pitchFamily="34" charset="0"/>
              </a:rPr>
              <a:t> Press,1999.</a:t>
            </a:r>
          </a:p>
        </p:txBody>
      </p:sp>
      <p:sp>
        <p:nvSpPr>
          <p:cNvPr id="7" name="Título 1"/>
          <p:cNvSpPr>
            <a:spLocks noGrp="1"/>
          </p:cNvSpPr>
          <p:nvPr>
            <p:ph type="title"/>
          </p:nvPr>
        </p:nvSpPr>
        <p:spPr>
          <a:xfrm>
            <a:off x="457200" y="274638"/>
            <a:ext cx="8229600" cy="1143000"/>
          </a:xfrm>
        </p:spPr>
        <p:txBody>
          <a:bodyPr>
            <a:normAutofit/>
          </a:bodyPr>
          <a:lstStyle/>
          <a:p>
            <a:r>
              <a:rPr lang="pt-BR" sz="3600" b="1" dirty="0" smtClean="0">
                <a:latin typeface="Arial" pitchFamily="34" charset="0"/>
                <a:cs typeface="Arial" pitchFamily="34" charset="0"/>
              </a:rPr>
              <a:t>A «síndrome </a:t>
            </a:r>
            <a:r>
              <a:rPr lang="pt-BR" sz="3600" b="1" dirty="0">
                <a:latin typeface="Arial" pitchFamily="34" charset="0"/>
                <a:cs typeface="Arial" pitchFamily="34" charset="0"/>
              </a:rPr>
              <a:t>pós-materialista</a:t>
            </a:r>
            <a:r>
              <a:rPr lang="pt-BR" sz="3600" b="1" dirty="0" smtClean="0">
                <a:latin typeface="Arial" pitchFamily="34" charset="0"/>
                <a:cs typeface="Arial" pitchFamily="34" charset="0"/>
              </a:rPr>
              <a:t>»</a:t>
            </a:r>
            <a:endParaRPr lang="pt-BR" sz="3600" b="1" dirty="0">
              <a:latin typeface="Arial" pitchFamily="34" charset="0"/>
              <a:cs typeface="Arial" pitchFamily="34" charset="0"/>
            </a:endParaRPr>
          </a:p>
        </p:txBody>
      </p:sp>
      <p:sp>
        <p:nvSpPr>
          <p:cNvPr id="5" name="CaixaDeTexto 4"/>
          <p:cNvSpPr txBox="1"/>
          <p:nvPr/>
        </p:nvSpPr>
        <p:spPr>
          <a:xfrm>
            <a:off x="0" y="0"/>
            <a:ext cx="1043608" cy="369332"/>
          </a:xfrm>
          <a:prstGeom prst="rect">
            <a:avLst/>
          </a:prstGeom>
          <a:noFill/>
        </p:spPr>
        <p:txBody>
          <a:bodyPr wrap="square" rtlCol="0">
            <a:spAutoFit/>
          </a:bodyPr>
          <a:lstStyle/>
          <a:p>
            <a:r>
              <a:rPr lang="pt-BR" dirty="0" smtClean="0">
                <a:latin typeface="Arial" pitchFamily="34" charset="0"/>
                <a:cs typeface="Arial" pitchFamily="34" charset="0"/>
              </a:rPr>
              <a:t>Aula 10</a:t>
            </a:r>
            <a:endParaRPr lang="pt-BR" dirty="0">
              <a:latin typeface="Arial" pitchFamily="34" charset="0"/>
              <a:cs typeface="Arial" pitchFamily="34" charset="0"/>
            </a:endParaRPr>
          </a:p>
        </p:txBody>
      </p:sp>
    </p:spTree>
    <p:extLst>
      <p:ext uri="{BB962C8B-B14F-4D97-AF65-F5344CB8AC3E}">
        <p14:creationId xmlns:p14="http://schemas.microsoft.com/office/powerpoint/2010/main" val="3058062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latin typeface="Arial" panose="020B0604020202020204" pitchFamily="34" charset="0"/>
                <a:cs typeface="Arial" panose="020B0604020202020204" pitchFamily="34" charset="0"/>
              </a:rPr>
              <a:t>Na prova... dia 27 de outubro 2014</a:t>
            </a:r>
            <a:endParaRPr lang="pt-BR" sz="32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Autofit/>
          </a:bodyPr>
          <a:lstStyle/>
          <a:p>
            <a:pPr marL="0" indent="0">
              <a:buNone/>
            </a:pPr>
            <a:endParaRPr lang="pt-BR" sz="1800" dirty="0" smtClean="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KERLINGER</a:t>
            </a:r>
            <a:r>
              <a:rPr lang="pt-BR" sz="1800" dirty="0">
                <a:latin typeface="Arial" panose="020B0604020202020204" pitchFamily="34" charset="0"/>
                <a:cs typeface="Arial" panose="020B0604020202020204" pitchFamily="34" charset="0"/>
              </a:rPr>
              <a:t>, F. N. </a:t>
            </a:r>
            <a:r>
              <a:rPr lang="pt-BR" sz="1800" b="1" dirty="0">
                <a:latin typeface="Arial" panose="020B0604020202020204" pitchFamily="34" charset="0"/>
                <a:cs typeface="Arial" panose="020B0604020202020204" pitchFamily="34" charset="0"/>
              </a:rPr>
              <a:t>Metodologia da Pesquisa em Ciências Sociais: um tratamento conceitual</a:t>
            </a:r>
            <a:r>
              <a:rPr lang="pt-BR" sz="1800" dirty="0">
                <a:latin typeface="Arial" panose="020B0604020202020204" pitchFamily="34" charset="0"/>
                <a:cs typeface="Arial" panose="020B0604020202020204" pitchFamily="34" charset="0"/>
              </a:rPr>
              <a:t>. São Paulo: EPU, 1980, pag. </a:t>
            </a:r>
            <a:r>
              <a:rPr lang="pt-BR" sz="1800" dirty="0" smtClean="0">
                <a:latin typeface="Arial" panose="020B0604020202020204" pitchFamily="34" charset="0"/>
                <a:cs typeface="Arial" panose="020B0604020202020204" pitchFamily="34" charset="0"/>
              </a:rPr>
              <a:t>1-73</a:t>
            </a:r>
          </a:p>
          <a:p>
            <a:pPr marL="0" indent="0">
              <a:buNone/>
            </a:pPr>
            <a:r>
              <a:rPr lang="pt-BR" sz="1800" dirty="0" smtClean="0">
                <a:latin typeface="Arial" panose="020B0604020202020204" pitchFamily="34" charset="0"/>
                <a:cs typeface="Arial" panose="020B0604020202020204" pitchFamily="34" charset="0"/>
              </a:rPr>
              <a:t>     [Variáveis</a:t>
            </a:r>
            <a:r>
              <a:rPr lang="pt-BR" sz="1800" dirty="0">
                <a:latin typeface="Arial" panose="020B0604020202020204" pitchFamily="34" charset="0"/>
                <a:cs typeface="Arial" panose="020B0604020202020204" pitchFamily="34" charset="0"/>
              </a:rPr>
              <a:t>; Natureza da ciência; Constructos; Relações entre variáveis</a:t>
            </a:r>
            <a:r>
              <a:rPr lang="pt-BR" sz="1800" dirty="0" smtClean="0">
                <a:latin typeface="Arial" panose="020B0604020202020204" pitchFamily="34" charset="0"/>
                <a:cs typeface="Arial" panose="020B0604020202020204" pitchFamily="34" charset="0"/>
              </a:rPr>
              <a:t>]</a:t>
            </a:r>
          </a:p>
          <a:p>
            <a:pPr marL="0" indent="0">
              <a:buNone/>
            </a:pPr>
            <a:endParaRPr lang="pt-BR" sz="1800" dirty="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LAKATOS</a:t>
            </a:r>
            <a:r>
              <a:rPr lang="pt-BR" sz="1800" dirty="0">
                <a:latin typeface="Arial" panose="020B0604020202020204" pitchFamily="34" charset="0"/>
                <a:cs typeface="Arial" panose="020B0604020202020204" pitchFamily="34" charset="0"/>
              </a:rPr>
              <a:t>, Eva Maria; MARCONI, Marina de Andrade. </a:t>
            </a:r>
            <a:r>
              <a:rPr lang="pt-BR" sz="1800" b="1" dirty="0">
                <a:latin typeface="Arial" panose="020B0604020202020204" pitchFamily="34" charset="0"/>
                <a:cs typeface="Arial" panose="020B0604020202020204" pitchFamily="34" charset="0"/>
              </a:rPr>
              <a:t>TÉCNICAS DE PESQUISA: Planejamento e execução de pesquisas. Amostragens e técnicas de pesquisa. Elaboração, análise e interpretação de dados</a:t>
            </a:r>
            <a:r>
              <a:rPr lang="pt-BR" sz="1800" dirty="0">
                <a:latin typeface="Arial" panose="020B0604020202020204" pitchFamily="34" charset="0"/>
                <a:cs typeface="Arial" panose="020B0604020202020204" pitchFamily="34" charset="0"/>
              </a:rPr>
              <a:t>. 7ª,edição, São Paulo: Atlas, 2008, pp. 75.137</a:t>
            </a:r>
            <a:r>
              <a:rPr lang="pt-BR" sz="1800" dirty="0" smtClean="0">
                <a:latin typeface="Arial" panose="020B0604020202020204" pitchFamily="34" charset="0"/>
                <a:cs typeface="Arial" panose="020B0604020202020204" pitchFamily="34" charset="0"/>
              </a:rPr>
              <a:t>.</a:t>
            </a:r>
          </a:p>
          <a:p>
            <a:pPr marL="0" indent="0">
              <a:buNone/>
            </a:pP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Ciência e conhecimento científico; Métodos cientifico; Fatos, Leis, </a:t>
            </a:r>
            <a:r>
              <a:rPr lang="pt-BR" sz="1800" dirty="0" smtClean="0">
                <a:latin typeface="Arial" panose="020B0604020202020204" pitchFamily="34" charset="0"/>
                <a:cs typeface="Arial" panose="020B0604020202020204" pitchFamily="34" charset="0"/>
              </a:rPr>
              <a:t>  Teoria]</a:t>
            </a:r>
          </a:p>
          <a:p>
            <a:endParaRPr lang="pt-BR" sz="1800" dirty="0" smtClean="0">
              <a:latin typeface="Arial" panose="020B0604020202020204" pitchFamily="34" charset="0"/>
              <a:cs typeface="Arial" panose="020B0604020202020204" pitchFamily="34" charset="0"/>
            </a:endParaRPr>
          </a:p>
          <a:p>
            <a:r>
              <a:rPr lang="pt-BR" sz="1800" dirty="0" smtClean="0">
                <a:latin typeface="Arial" panose="020B0604020202020204" pitchFamily="34" charset="0"/>
                <a:cs typeface="Arial" panose="020B0604020202020204" pitchFamily="34" charset="0"/>
              </a:rPr>
              <a:t>Slides em </a:t>
            </a:r>
            <a:r>
              <a:rPr lang="pt-BR" sz="1800" dirty="0" err="1" smtClean="0">
                <a:latin typeface="Arial" panose="020B0604020202020204" pitchFamily="34" charset="0"/>
                <a:cs typeface="Arial" panose="020B0604020202020204" pitchFamily="34" charset="0"/>
              </a:rPr>
              <a:t>power</a:t>
            </a:r>
            <a:r>
              <a:rPr lang="pt-BR" sz="1800" dirty="0" smtClean="0">
                <a:latin typeface="Arial" panose="020B0604020202020204" pitchFamily="34" charset="0"/>
                <a:cs typeface="Arial" panose="020B0604020202020204" pitchFamily="34" charset="0"/>
              </a:rPr>
              <a:t> point </a:t>
            </a:r>
          </a:p>
          <a:p>
            <a:pPr marL="0" indent="0">
              <a:buNone/>
            </a:pPr>
            <a:r>
              <a:rPr lang="pt-BR" sz="1800" dirty="0">
                <a:latin typeface="Arial" panose="020B0604020202020204" pitchFamily="34" charset="0"/>
                <a:cs typeface="Arial" panose="020B0604020202020204" pitchFamily="34" charset="0"/>
              </a:rPr>
              <a:t> </a:t>
            </a:r>
            <a:r>
              <a:rPr lang="pt-BR" sz="1800" dirty="0" smtClean="0">
                <a:latin typeface="Arial" panose="020B0604020202020204" pitchFamily="34" charset="0"/>
                <a:cs typeface="Arial" panose="020B0604020202020204" pitchFamily="34" charset="0"/>
              </a:rPr>
              <a:t>     [</a:t>
            </a:r>
            <a:r>
              <a:rPr lang="pt-BR" sz="1800" dirty="0" err="1" smtClean="0">
                <a:latin typeface="Arial" panose="020B0604020202020204" pitchFamily="34" charset="0"/>
                <a:cs typeface="Arial" panose="020B0604020202020204" pitchFamily="34" charset="0"/>
              </a:rPr>
              <a:t>moodle</a:t>
            </a:r>
            <a:r>
              <a:rPr lang="pt-BR" sz="1800" dirty="0" smtClean="0">
                <a:latin typeface="Arial" panose="020B0604020202020204" pitchFamily="34" charset="0"/>
                <a:cs typeface="Arial" panose="020B0604020202020204" pitchFamily="34" charset="0"/>
              </a:rPr>
              <a:t>]</a:t>
            </a:r>
            <a:endParaRPr lang="pt-BR" sz="1800" dirty="0">
              <a:latin typeface="Arial" panose="020B0604020202020204" pitchFamily="34" charset="0"/>
              <a:cs typeface="Arial" panose="020B0604020202020204" pitchFamily="34" charset="0"/>
            </a:endParaRPr>
          </a:p>
          <a:p>
            <a:pPr marL="0" indent="0">
              <a:buNone/>
            </a:pPr>
            <a:endParaRPr lang="pt-BR" sz="1800" dirty="0">
              <a:latin typeface="Arial" panose="020B0604020202020204" pitchFamily="34" charset="0"/>
              <a:cs typeface="Arial" panose="020B0604020202020204" pitchFamily="34" charset="0"/>
            </a:endParaRPr>
          </a:p>
          <a:p>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213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noAutofit/>
          </a:bodyPr>
          <a:lstStyle/>
          <a:p>
            <a:r>
              <a:rPr lang="pt-BR" altLang="pt-BR" sz="2800" dirty="0" smtClean="0">
                <a:latin typeface="Arial" panose="020B0604020202020204" pitchFamily="34" charset="0"/>
                <a:cs typeface="Arial" panose="020B0604020202020204" pitchFamily="34" charset="0"/>
              </a:rPr>
              <a:t>Exercício | 1</a:t>
            </a:r>
            <a:r>
              <a:rPr lang="it-IT" altLang="pt-BR" sz="2800" dirty="0" smtClean="0">
                <a:latin typeface="Arial" panose="020B0604020202020204" pitchFamily="34" charset="0"/>
                <a:cs typeface="Arial" panose="020B0604020202020204" pitchFamily="34" charset="0"/>
              </a:rPr>
              <a:t/>
            </a:r>
            <a:br>
              <a:rPr lang="it-IT" altLang="pt-BR" sz="2800" dirty="0" smtClean="0">
                <a:latin typeface="Arial" panose="020B0604020202020204" pitchFamily="34" charset="0"/>
                <a:cs typeface="Arial" panose="020B0604020202020204" pitchFamily="34" charset="0"/>
              </a:rPr>
            </a:br>
            <a:endParaRPr lang="it-IT" altLang="pt-BR" sz="2800" dirty="0" smtClean="0">
              <a:latin typeface="Arial" panose="020B0604020202020204" pitchFamily="34" charset="0"/>
              <a:cs typeface="Arial" panose="020B0604020202020204" pitchFamily="34" charset="0"/>
            </a:endParaRPr>
          </a:p>
        </p:txBody>
      </p:sp>
      <p:sp>
        <p:nvSpPr>
          <p:cNvPr id="27651" name="Espace réservé du contenu 2"/>
          <p:cNvSpPr>
            <a:spLocks noGrp="1"/>
          </p:cNvSpPr>
          <p:nvPr>
            <p:ph idx="1"/>
          </p:nvPr>
        </p:nvSpPr>
        <p:spPr>
          <a:xfrm>
            <a:off x="457200" y="1071563"/>
            <a:ext cx="8186738" cy="5054600"/>
          </a:xfrm>
        </p:spPr>
        <p:txBody>
          <a:bodyPr>
            <a:noAutofit/>
          </a:bodyPr>
          <a:lstStyle/>
          <a:p>
            <a:pPr>
              <a:buFont typeface="Arial" pitchFamily="34" charset="0"/>
              <a:buNone/>
            </a:pPr>
            <a:r>
              <a:rPr lang="pt-BR" altLang="pt-BR" sz="1800" dirty="0" smtClean="0">
                <a:latin typeface="Arial" panose="020B0604020202020204" pitchFamily="34" charset="0"/>
                <a:cs typeface="Arial" panose="020B0604020202020204" pitchFamily="34" charset="0"/>
              </a:rPr>
              <a:t>	</a:t>
            </a:r>
            <a:r>
              <a:rPr lang="pt-BR" altLang="pt-BR" sz="1800" b="1" dirty="0" smtClean="0">
                <a:latin typeface="Arial" panose="020B0604020202020204" pitchFamily="34" charset="0"/>
                <a:cs typeface="Arial" panose="020B0604020202020204" pitchFamily="34" charset="0"/>
              </a:rPr>
              <a:t>Intensão de conceitos (conceitos de propriedade)</a:t>
            </a:r>
          </a:p>
          <a:p>
            <a:pPr>
              <a:buFont typeface="Arial" pitchFamily="34" charset="0"/>
              <a:buNone/>
            </a:pPr>
            <a:r>
              <a:rPr lang="pt-BR" altLang="pt-BR" sz="1800" dirty="0">
                <a:latin typeface="Arial" panose="020B0604020202020204" pitchFamily="34" charset="0"/>
                <a:cs typeface="Arial" panose="020B0604020202020204" pitchFamily="34" charset="0"/>
              </a:rPr>
              <a:t>	</a:t>
            </a:r>
            <a:r>
              <a:rPr lang="pt-BR" altLang="pt-BR" sz="1800" dirty="0" smtClean="0">
                <a:latin typeface="Arial" panose="020B0604020202020204" pitchFamily="34" charset="0"/>
                <a:cs typeface="Arial" panose="020B0604020202020204" pitchFamily="34" charset="0"/>
              </a:rPr>
              <a:t>Indicar quais das propriedades abaixo, estão diretamente definidas operacionalmente e aquelas pelas quais é necessário escolher indicadores (a unidade de análise é o indivíduo):</a:t>
            </a:r>
          </a:p>
          <a:p>
            <a:pPr>
              <a:buFont typeface="Arial" pitchFamily="34" charset="0"/>
              <a:buNone/>
            </a:pP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Nível de educação</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Status</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Idade</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Voto na última eleição</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Sistema Social Autoritário</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Sexo</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Religiosidade</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Grau de absentismo eleitoral</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O grau de simpatia por um partido político</a:t>
            </a:r>
            <a:endParaRPr lang="it-IT" altLang="pt-BR" sz="1800" dirty="0" smtClean="0">
              <a:latin typeface="Arial" panose="020B0604020202020204" pitchFamily="34" charset="0"/>
              <a:cs typeface="Arial" panose="020B0604020202020204" pitchFamily="34" charset="0"/>
            </a:endParaRPr>
          </a:p>
          <a:p>
            <a:r>
              <a:rPr lang="pt-BR" altLang="pt-BR" sz="1800" dirty="0" smtClean="0">
                <a:latin typeface="Arial" panose="020B0604020202020204" pitchFamily="34" charset="0"/>
                <a:cs typeface="Arial" panose="020B0604020202020204" pitchFamily="34" charset="0"/>
              </a:rPr>
              <a:t>Rendimento Anual</a:t>
            </a:r>
            <a:endParaRPr lang="it-IT" altLang="pt-BR" sz="1800" dirty="0" smtClean="0">
              <a:latin typeface="Arial" panose="020B0604020202020204" pitchFamily="34" charset="0"/>
              <a:cs typeface="Arial" panose="020B0604020202020204" pitchFamily="34" charset="0"/>
            </a:endParaRPr>
          </a:p>
          <a:p>
            <a:endParaRPr lang="it-IT" altLang="pt-BR"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74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normAutofit/>
          </a:bodyPr>
          <a:lstStyle/>
          <a:p>
            <a:r>
              <a:rPr lang="pt-BR" altLang="pt-BR" sz="2800" dirty="0" smtClean="0">
                <a:latin typeface="Arial" panose="020B0604020202020204" pitchFamily="34" charset="0"/>
                <a:cs typeface="Arial" panose="020B0604020202020204" pitchFamily="34" charset="0"/>
              </a:rPr>
              <a:t>Exercício | 2</a:t>
            </a:r>
            <a:r>
              <a:rPr lang="it-IT" altLang="pt-BR" sz="2800" dirty="0" smtClean="0">
                <a:latin typeface="Arial" panose="020B0604020202020204" pitchFamily="34" charset="0"/>
                <a:cs typeface="Arial" panose="020B0604020202020204" pitchFamily="34" charset="0"/>
              </a:rPr>
              <a:t/>
            </a:r>
            <a:br>
              <a:rPr lang="it-IT" altLang="pt-BR" sz="2800" dirty="0" smtClean="0">
                <a:latin typeface="Arial" panose="020B0604020202020204" pitchFamily="34" charset="0"/>
                <a:cs typeface="Arial" panose="020B0604020202020204" pitchFamily="34" charset="0"/>
              </a:rPr>
            </a:br>
            <a:endParaRPr lang="it-IT" altLang="pt-BR" sz="2800" dirty="0" smtClean="0">
              <a:latin typeface="Arial" panose="020B0604020202020204" pitchFamily="34" charset="0"/>
              <a:cs typeface="Arial" panose="020B0604020202020204" pitchFamily="34" charset="0"/>
            </a:endParaRPr>
          </a:p>
        </p:txBody>
      </p:sp>
      <p:sp>
        <p:nvSpPr>
          <p:cNvPr id="29699" name="Espace réservé du contenu 2"/>
          <p:cNvSpPr>
            <a:spLocks noGrp="1"/>
          </p:cNvSpPr>
          <p:nvPr>
            <p:ph idx="1"/>
          </p:nvPr>
        </p:nvSpPr>
        <p:spPr>
          <a:xfrm>
            <a:off x="428625" y="1071563"/>
            <a:ext cx="8229600" cy="4229645"/>
          </a:xfrm>
        </p:spPr>
        <p:txBody>
          <a:bodyPr>
            <a:normAutofit/>
          </a:bodyPr>
          <a:lstStyle/>
          <a:p>
            <a:pPr>
              <a:buFont typeface="Arial" pitchFamily="34" charset="0"/>
              <a:buNone/>
            </a:pPr>
            <a:r>
              <a:rPr lang="pt-BR" altLang="pt-BR" sz="1400" b="1" dirty="0" smtClean="0">
                <a:latin typeface="Arial" panose="020B0604020202020204" pitchFamily="34" charset="0"/>
                <a:cs typeface="Arial" panose="020B0604020202020204" pitchFamily="34" charset="0"/>
              </a:rPr>
              <a:t>Teoria e validade dos indicadores</a:t>
            </a:r>
          </a:p>
          <a:p>
            <a:pPr>
              <a:buFont typeface="Arial" pitchFamily="34" charset="0"/>
              <a:buNone/>
            </a:pPr>
            <a:endParaRPr lang="pt-BR"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Em um estudo sobre o “nível de desenvolvimento” se utilizam três </a:t>
            </a:r>
          </a:p>
          <a:p>
            <a:pPr>
              <a:buFont typeface="Arial" pitchFamily="34" charset="0"/>
              <a:buNone/>
            </a:pPr>
            <a:r>
              <a:rPr lang="pt-BR" altLang="pt-BR" sz="1400" dirty="0" smtClean="0">
                <a:latin typeface="Arial" panose="020B0604020202020204" pitchFamily="34" charset="0"/>
                <a:cs typeface="Arial" panose="020B0604020202020204" pitchFamily="34" charset="0"/>
              </a:rPr>
              <a:t>indicadores:</a:t>
            </a:r>
          </a:p>
          <a:p>
            <a:pPr>
              <a:buFont typeface="Arial" pitchFamily="34" charset="0"/>
              <a:buNone/>
            </a:pP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1) A esperança de vida ao nascer</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2) % do total de adultos analfabetos</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3) O rendimento médio per capita</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 </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Para qual âmbito e para qual unidade de análise é mais provável que esta pesquisa se</a:t>
            </a:r>
          </a:p>
          <a:p>
            <a:pPr>
              <a:buFont typeface="Arial" pitchFamily="34" charset="0"/>
              <a:buNone/>
            </a:pPr>
            <a:r>
              <a:rPr lang="pt-BR" altLang="pt-BR" sz="1400" dirty="0" smtClean="0">
                <a:latin typeface="Arial" panose="020B0604020202020204" pitchFamily="34" charset="0"/>
                <a:cs typeface="Arial" panose="020B0604020202020204" pitchFamily="34" charset="0"/>
              </a:rPr>
              <a:t>refere? Escolha entre as seguintes quatro possibilidades, justificando a sua escolha.</a:t>
            </a:r>
          </a:p>
          <a:p>
            <a:pPr>
              <a:buFont typeface="Arial" pitchFamily="34" charset="0"/>
              <a:buNone/>
            </a:pP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smtClean="0">
                <a:latin typeface="Arial" panose="020B0604020202020204" pitchFamily="34" charset="0"/>
                <a:cs typeface="Arial" panose="020B0604020202020204" pitchFamily="34" charset="0"/>
              </a:rPr>
              <a:t>a) Âmbito: Itália; 2002. 			Unidade: indivíduo.</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a:latin typeface="Arial" panose="020B0604020202020204" pitchFamily="34" charset="0"/>
                <a:cs typeface="Arial" panose="020B0604020202020204" pitchFamily="34" charset="0"/>
              </a:rPr>
              <a:t>b</a:t>
            </a:r>
            <a:r>
              <a:rPr lang="pt-BR" altLang="pt-BR" sz="1400" dirty="0" smtClean="0">
                <a:latin typeface="Arial" panose="020B0604020202020204" pitchFamily="34" charset="0"/>
                <a:cs typeface="Arial" panose="020B0604020202020204" pitchFamily="34" charset="0"/>
              </a:rPr>
              <a:t>) Âmbito: Brasil; 2002. 		Unidade: indivíduo.</a:t>
            </a:r>
            <a:endParaRPr lang="it-IT" altLang="pt-BR" sz="1400" dirty="0" smtClean="0">
              <a:latin typeface="Arial" panose="020B0604020202020204" pitchFamily="34" charset="0"/>
              <a:cs typeface="Arial" panose="020B0604020202020204" pitchFamily="34" charset="0"/>
            </a:endParaRPr>
          </a:p>
          <a:p>
            <a:pPr>
              <a:buFont typeface="Arial" pitchFamily="34" charset="0"/>
              <a:buNone/>
            </a:pPr>
            <a:r>
              <a:rPr lang="pt-BR" altLang="pt-BR" sz="1400" dirty="0">
                <a:latin typeface="Arial" panose="020B0604020202020204" pitchFamily="34" charset="0"/>
                <a:cs typeface="Arial" panose="020B0604020202020204" pitchFamily="34" charset="0"/>
              </a:rPr>
              <a:t>c</a:t>
            </a:r>
            <a:r>
              <a:rPr lang="pt-BR" altLang="pt-BR" sz="1400" dirty="0" smtClean="0">
                <a:latin typeface="Arial" panose="020B0604020202020204" pitchFamily="34" charset="0"/>
                <a:cs typeface="Arial" panose="020B0604020202020204" pitchFamily="34" charset="0"/>
              </a:rPr>
              <a:t>) Âmbito: Mundo; 2002. 		Unidade: país.</a:t>
            </a:r>
            <a:endParaRPr lang="it-IT" altLang="pt-BR" sz="1400" dirty="0" smtClean="0">
              <a:latin typeface="Arial" panose="020B0604020202020204" pitchFamily="34" charset="0"/>
              <a:cs typeface="Arial" panose="020B0604020202020204" pitchFamily="34" charset="0"/>
            </a:endParaRPr>
          </a:p>
          <a:p>
            <a:pPr>
              <a:buNone/>
            </a:pPr>
            <a:r>
              <a:rPr lang="pt-BR" altLang="pt-BR" sz="1400" dirty="0" smtClean="0">
                <a:latin typeface="Arial" panose="020B0604020202020204" pitchFamily="34" charset="0"/>
                <a:cs typeface="Arial" panose="020B0604020202020204" pitchFamily="34" charset="0"/>
              </a:rPr>
              <a:t>c) Âmbito: São Borja; 2002. 		Unidade: indivíduo.</a:t>
            </a:r>
          </a:p>
          <a:p>
            <a:pPr>
              <a:buFont typeface="Arial" pitchFamily="34" charset="0"/>
              <a:buNone/>
            </a:pPr>
            <a:endParaRPr lang="it-IT" altLang="pt-BR" sz="1400" dirty="0" smtClean="0">
              <a:latin typeface="Arial" panose="020B0604020202020204" pitchFamily="34" charset="0"/>
              <a:cs typeface="Arial" panose="020B0604020202020204" pitchFamily="34" charset="0"/>
            </a:endParaRPr>
          </a:p>
        </p:txBody>
      </p:sp>
      <p:sp>
        <p:nvSpPr>
          <p:cNvPr id="2" name="CaixaDeTexto 1"/>
          <p:cNvSpPr txBox="1"/>
          <p:nvPr/>
        </p:nvSpPr>
        <p:spPr>
          <a:xfrm>
            <a:off x="179512" y="5445224"/>
            <a:ext cx="8136904" cy="1200329"/>
          </a:xfrm>
          <a:prstGeom prst="rect">
            <a:avLst/>
          </a:prstGeom>
          <a:noFill/>
        </p:spPr>
        <p:txBody>
          <a:bodyPr wrap="square" rtlCol="0">
            <a:spAutoFit/>
          </a:bodyPr>
          <a:lstStyle/>
          <a:p>
            <a:r>
              <a:rPr lang="pt-BR" i="1" dirty="0" smtClean="0">
                <a:latin typeface="Arial" panose="020B0604020202020204" pitchFamily="34" charset="0"/>
                <a:cs typeface="Arial" panose="020B0604020202020204" pitchFamily="34" charset="0"/>
              </a:rPr>
              <a:t>Atenção aos erros de propriedade</a:t>
            </a:r>
          </a:p>
          <a:p>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O que é um erro de propriedade? </a:t>
            </a:r>
          </a:p>
          <a:p>
            <a:r>
              <a:rPr lang="pt-BR" dirty="0" smtClean="0">
                <a:latin typeface="Arial" panose="020B0604020202020204" pitchFamily="34" charset="0"/>
                <a:cs typeface="Arial" panose="020B0604020202020204" pitchFamily="34" charset="0"/>
              </a:rPr>
              <a:t>A atribuição a um objeto de uma propriedade que não lhe pertence</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18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normAutofit/>
          </a:bodyPr>
          <a:lstStyle/>
          <a:p>
            <a:r>
              <a:rPr lang="pt-BR" altLang="pt-BR" sz="2800" dirty="0" smtClean="0">
                <a:latin typeface="Arial" panose="020B0604020202020204" pitchFamily="34" charset="0"/>
                <a:cs typeface="Arial" panose="020B0604020202020204" pitchFamily="34" charset="0"/>
              </a:rPr>
              <a:t>Exercício | 3</a:t>
            </a:r>
            <a:r>
              <a:rPr lang="it-IT" altLang="pt-BR" sz="2800" dirty="0" smtClean="0">
                <a:latin typeface="Arial" panose="020B0604020202020204" pitchFamily="34" charset="0"/>
                <a:cs typeface="Arial" panose="020B0604020202020204" pitchFamily="34" charset="0"/>
              </a:rPr>
              <a:t/>
            </a:r>
            <a:br>
              <a:rPr lang="it-IT" altLang="pt-BR" sz="2800" dirty="0" smtClean="0">
                <a:latin typeface="Arial" panose="020B0604020202020204" pitchFamily="34" charset="0"/>
                <a:cs typeface="Arial" panose="020B0604020202020204" pitchFamily="34" charset="0"/>
              </a:rPr>
            </a:br>
            <a:endParaRPr lang="it-IT" altLang="pt-BR" sz="2800" dirty="0" smtClean="0">
              <a:latin typeface="Arial" panose="020B0604020202020204" pitchFamily="34" charset="0"/>
              <a:cs typeface="Arial" panose="020B0604020202020204" pitchFamily="34" charset="0"/>
            </a:endParaRPr>
          </a:p>
        </p:txBody>
      </p:sp>
      <p:sp>
        <p:nvSpPr>
          <p:cNvPr id="32771" name="Espace réservé du contenu 2"/>
          <p:cNvSpPr>
            <a:spLocks noGrp="1"/>
          </p:cNvSpPr>
          <p:nvPr>
            <p:ph idx="1"/>
          </p:nvPr>
        </p:nvSpPr>
        <p:spPr/>
        <p:txBody>
          <a:bodyPr/>
          <a:lstStyle/>
          <a:p>
            <a:pPr>
              <a:buFont typeface="Arial" pitchFamily="34" charset="0"/>
              <a:buNone/>
            </a:pPr>
            <a:r>
              <a:rPr lang="pt-BR" altLang="pt-BR" sz="2400" dirty="0" smtClean="0">
                <a:latin typeface="Arial" panose="020B0604020202020204" pitchFamily="34" charset="0"/>
                <a:cs typeface="Arial" panose="020B0604020202020204" pitchFamily="34" charset="0"/>
              </a:rPr>
              <a:t>Em qual das seguintes é uma escala o conceito desloca-se</a:t>
            </a:r>
          </a:p>
          <a:p>
            <a:pPr>
              <a:buFont typeface="Arial" pitchFamily="34" charset="0"/>
              <a:buNone/>
            </a:pPr>
            <a:r>
              <a:rPr lang="pt-BR" altLang="pt-BR" sz="2400" dirty="0" smtClean="0">
                <a:latin typeface="Arial" panose="020B0604020202020204" pitchFamily="34" charset="0"/>
                <a:cs typeface="Arial" panose="020B0604020202020204" pitchFamily="34" charset="0"/>
              </a:rPr>
              <a:t>no sentido de aumentar a sua extensão?</a:t>
            </a:r>
            <a:endParaRPr lang="it-IT" altLang="pt-BR" sz="2400" dirty="0" smtClean="0">
              <a:latin typeface="Arial" panose="020B0604020202020204" pitchFamily="34" charset="0"/>
              <a:cs typeface="Arial" panose="020B0604020202020204" pitchFamily="34" charset="0"/>
            </a:endParaRPr>
          </a:p>
          <a:p>
            <a:pPr>
              <a:buFont typeface="Arial" pitchFamily="34" charset="0"/>
              <a:buNone/>
            </a:pPr>
            <a:r>
              <a:rPr lang="pt-BR" altLang="pt-BR" sz="2400" dirty="0" smtClean="0">
                <a:latin typeface="Arial" panose="020B0604020202020204" pitchFamily="34" charset="0"/>
                <a:cs typeface="Arial" panose="020B0604020202020204" pitchFamily="34" charset="0"/>
              </a:rPr>
              <a:t> </a:t>
            </a:r>
            <a:endParaRPr lang="it-IT" altLang="pt-BR" sz="2400" dirty="0" smtClean="0">
              <a:latin typeface="Arial" panose="020B0604020202020204" pitchFamily="34" charset="0"/>
              <a:cs typeface="Arial" panose="020B0604020202020204" pitchFamily="34" charset="0"/>
            </a:endParaRPr>
          </a:p>
          <a:p>
            <a:pPr>
              <a:buFont typeface="Arial" pitchFamily="34" charset="0"/>
              <a:buNone/>
            </a:pPr>
            <a:r>
              <a:rPr lang="it-IT" altLang="pt-BR" sz="2400" dirty="0">
                <a:latin typeface="Arial" panose="020B0604020202020204" pitchFamily="34" charset="0"/>
                <a:cs typeface="Arial" panose="020B0604020202020204" pitchFamily="34" charset="0"/>
              </a:rPr>
              <a:t>a</a:t>
            </a:r>
            <a:r>
              <a:rPr lang="it-IT" altLang="pt-BR" sz="2400" dirty="0" smtClean="0">
                <a:latin typeface="Arial" panose="020B0604020202020204" pitchFamily="34" charset="0"/>
                <a:cs typeface="Arial" panose="020B0604020202020204" pitchFamily="34" charset="0"/>
              </a:rPr>
              <a:t>) gato persa, gato, felino, mamífero</a:t>
            </a:r>
          </a:p>
          <a:p>
            <a:pPr>
              <a:buFont typeface="Arial" pitchFamily="34" charset="0"/>
              <a:buNone/>
            </a:pPr>
            <a:r>
              <a:rPr lang="pt-BR" altLang="pt-BR" sz="2400" dirty="0">
                <a:latin typeface="Arial" panose="020B0604020202020204" pitchFamily="34" charset="0"/>
                <a:cs typeface="Arial" panose="020B0604020202020204" pitchFamily="34" charset="0"/>
              </a:rPr>
              <a:t>b</a:t>
            </a:r>
            <a:r>
              <a:rPr lang="pt-BR" altLang="pt-BR" sz="2400" dirty="0" smtClean="0">
                <a:latin typeface="Arial" panose="020B0604020202020204" pitchFamily="34" charset="0"/>
                <a:cs typeface="Arial" panose="020B0604020202020204" pitchFamily="34" charset="0"/>
              </a:rPr>
              <a:t>) gato persa, gato, gato selvagem, mamífero, felino</a:t>
            </a:r>
            <a:endParaRPr lang="it-IT" altLang="pt-BR" sz="2400" dirty="0" smtClean="0">
              <a:latin typeface="Arial" panose="020B0604020202020204" pitchFamily="34" charset="0"/>
              <a:cs typeface="Arial" panose="020B0604020202020204" pitchFamily="34" charset="0"/>
            </a:endParaRPr>
          </a:p>
          <a:p>
            <a:pPr>
              <a:buFont typeface="Arial" pitchFamily="34" charset="0"/>
              <a:buNone/>
            </a:pPr>
            <a:r>
              <a:rPr lang="pt-BR" altLang="pt-BR" sz="2400" dirty="0">
                <a:latin typeface="Arial" panose="020B0604020202020204" pitchFamily="34" charset="0"/>
                <a:cs typeface="Arial" panose="020B0604020202020204" pitchFamily="34" charset="0"/>
              </a:rPr>
              <a:t>c</a:t>
            </a:r>
            <a:r>
              <a:rPr lang="pt-BR" altLang="pt-BR" sz="2400" dirty="0" smtClean="0">
                <a:latin typeface="Arial" panose="020B0604020202020204" pitchFamily="34" charset="0"/>
                <a:cs typeface="Arial" panose="020B0604020202020204" pitchFamily="34" charset="0"/>
              </a:rPr>
              <a:t>) mamíferos, felinos, gato, gato persa</a:t>
            </a:r>
            <a:endParaRPr lang="it-IT" altLang="pt-BR" sz="2400" dirty="0" smtClean="0">
              <a:latin typeface="Arial" panose="020B0604020202020204" pitchFamily="34" charset="0"/>
              <a:cs typeface="Arial" panose="020B0604020202020204" pitchFamily="34" charset="0"/>
            </a:endParaRPr>
          </a:p>
          <a:p>
            <a:pPr>
              <a:buFont typeface="Arial" pitchFamily="34" charset="0"/>
              <a:buNone/>
            </a:pPr>
            <a:r>
              <a:rPr lang="pt-BR" altLang="pt-BR" sz="2400" dirty="0">
                <a:latin typeface="Arial" panose="020B0604020202020204" pitchFamily="34" charset="0"/>
                <a:cs typeface="Arial" panose="020B0604020202020204" pitchFamily="34" charset="0"/>
              </a:rPr>
              <a:t>d</a:t>
            </a:r>
            <a:r>
              <a:rPr lang="pt-BR" altLang="pt-BR" sz="2400" dirty="0" smtClean="0">
                <a:latin typeface="Arial" panose="020B0604020202020204" pitchFamily="34" charset="0"/>
                <a:cs typeface="Arial" panose="020B0604020202020204" pitchFamily="34" charset="0"/>
              </a:rPr>
              <a:t>) Rato, gato, cachorro, cavalo, elefante</a:t>
            </a:r>
            <a:endParaRPr lang="it-IT" altLang="pt-BR" sz="2400" dirty="0" smtClean="0">
              <a:latin typeface="Arial" panose="020B0604020202020204" pitchFamily="34" charset="0"/>
              <a:cs typeface="Arial" panose="020B0604020202020204" pitchFamily="34" charset="0"/>
            </a:endParaRPr>
          </a:p>
          <a:p>
            <a:endParaRPr lang="it-IT" altLang="pt-B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95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556792"/>
            <a:ext cx="8748464" cy="3456384"/>
          </a:xfrm>
        </p:spPr>
        <p:txBody>
          <a:bodyPr>
            <a:normAutofit fontScale="92500" lnSpcReduction="10000"/>
          </a:bodyPr>
          <a:lstStyle/>
          <a:p>
            <a:r>
              <a:rPr lang="pt-BR" sz="2400" dirty="0" smtClean="0">
                <a:latin typeface="Arial" panose="020B0604020202020204" pitchFamily="34" charset="0"/>
                <a:cs typeface="Arial" panose="020B0604020202020204" pitchFamily="34" charset="0"/>
              </a:rPr>
              <a:t>A pesquisa de Robert Putnam representa um caso de indução ou de dedução?</a:t>
            </a:r>
          </a:p>
          <a:p>
            <a:r>
              <a:rPr lang="pt-BR" sz="2400" dirty="0" smtClean="0">
                <a:latin typeface="Arial" panose="020B0604020202020204" pitchFamily="34" charset="0"/>
                <a:cs typeface="Arial" panose="020B0604020202020204" pitchFamily="34" charset="0"/>
              </a:rPr>
              <a:t>A pesquisa de </a:t>
            </a:r>
            <a:r>
              <a:rPr lang="pt-BR" sz="2400" dirty="0" err="1" smtClean="0">
                <a:latin typeface="Arial" panose="020B0604020202020204" pitchFamily="34" charset="0"/>
                <a:cs typeface="Arial" panose="020B0604020202020204" pitchFamily="34" charset="0"/>
              </a:rPr>
              <a:t>Granovetter</a:t>
            </a:r>
            <a:r>
              <a:rPr lang="pt-BR" sz="2400" dirty="0" smtClean="0">
                <a:latin typeface="Arial" panose="020B0604020202020204" pitchFamily="34" charset="0"/>
                <a:cs typeface="Arial" panose="020B0604020202020204" pitchFamily="34" charset="0"/>
              </a:rPr>
              <a:t>, representa um caso de indução ou de dedução?</a:t>
            </a:r>
          </a:p>
          <a:p>
            <a:r>
              <a:rPr lang="pt-BR" sz="2400" dirty="0" smtClean="0">
                <a:latin typeface="Arial" panose="020B0604020202020204" pitchFamily="34" charset="0"/>
                <a:cs typeface="Arial" panose="020B0604020202020204" pitchFamily="34" charset="0"/>
              </a:rPr>
              <a:t>A teoria das janelas quebradas representa um caso de dedução ou indução?</a:t>
            </a:r>
          </a:p>
          <a:p>
            <a:r>
              <a:rPr lang="pt-BR" sz="2400" dirty="0" smtClean="0">
                <a:latin typeface="Arial" panose="020B0604020202020204" pitchFamily="34" charset="0"/>
                <a:cs typeface="Arial" panose="020B0604020202020204" pitchFamily="34" charset="0"/>
              </a:rPr>
              <a:t>Os experimentos de Stanley </a:t>
            </a:r>
            <a:r>
              <a:rPr lang="pt-BR" sz="2400" dirty="0" err="1" smtClean="0">
                <a:latin typeface="Arial" panose="020B0604020202020204" pitchFamily="34" charset="0"/>
                <a:cs typeface="Arial" panose="020B0604020202020204" pitchFamily="34" charset="0"/>
              </a:rPr>
              <a:t>Milgram</a:t>
            </a:r>
            <a:r>
              <a:rPr lang="pt-BR" sz="2400" dirty="0">
                <a:latin typeface="Arial" panose="020B0604020202020204" pitchFamily="34" charset="0"/>
                <a:cs typeface="Arial" panose="020B0604020202020204" pitchFamily="34" charset="0"/>
              </a:rPr>
              <a:t>, um caso de dedução ou indução</a:t>
            </a:r>
            <a:r>
              <a:rPr lang="pt-BR" sz="2400" dirty="0" smtClean="0">
                <a:latin typeface="Arial" panose="020B0604020202020204" pitchFamily="34" charset="0"/>
                <a:cs typeface="Arial" panose="020B0604020202020204" pitchFamily="34" charset="0"/>
              </a:rPr>
              <a:t>?</a:t>
            </a:r>
          </a:p>
          <a:p>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Exemplos</a:t>
            </a:r>
            <a:endParaRPr lang="pt-BR" sz="2400" dirty="0">
              <a:latin typeface="Arial" panose="020B0604020202020204" pitchFamily="34" charset="0"/>
              <a:cs typeface="Arial" panose="020B0604020202020204" pitchFamily="34" charset="0"/>
            </a:endParaRPr>
          </a:p>
        </p:txBody>
      </p:sp>
      <p:sp>
        <p:nvSpPr>
          <p:cNvPr id="4" name="Titre 1"/>
          <p:cNvSpPr>
            <a:spLocks noGrp="1"/>
          </p:cNvSpPr>
          <p:nvPr>
            <p:ph type="title"/>
          </p:nvPr>
        </p:nvSpPr>
        <p:spPr>
          <a:xfrm>
            <a:off x="457200" y="274638"/>
            <a:ext cx="8229600" cy="1143000"/>
          </a:xfrm>
        </p:spPr>
        <p:txBody>
          <a:bodyPr>
            <a:normAutofit/>
          </a:bodyPr>
          <a:lstStyle/>
          <a:p>
            <a:r>
              <a:rPr lang="pt-BR" altLang="pt-BR" sz="2800" dirty="0" smtClean="0">
                <a:latin typeface="Arial" panose="020B0604020202020204" pitchFamily="34" charset="0"/>
                <a:cs typeface="Arial" panose="020B0604020202020204" pitchFamily="34" charset="0"/>
              </a:rPr>
              <a:t>Exercício | 4</a:t>
            </a:r>
            <a:r>
              <a:rPr lang="it-IT" altLang="pt-BR" sz="2800" dirty="0" smtClean="0">
                <a:latin typeface="Arial" panose="020B0604020202020204" pitchFamily="34" charset="0"/>
                <a:cs typeface="Arial" panose="020B0604020202020204" pitchFamily="34" charset="0"/>
              </a:rPr>
              <a:t/>
            </a:r>
            <a:br>
              <a:rPr lang="it-IT" altLang="pt-BR" sz="2800" dirty="0" smtClean="0">
                <a:latin typeface="Arial" panose="020B0604020202020204" pitchFamily="34" charset="0"/>
                <a:cs typeface="Arial" panose="020B0604020202020204" pitchFamily="34" charset="0"/>
              </a:rPr>
            </a:br>
            <a:endParaRPr lang="it-IT" altLang="pt-BR"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77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457200" y="1600201"/>
            <a:ext cx="8229600" cy="3845024"/>
          </a:xfrm>
        </p:spPr>
        <p:txBody>
          <a:bodyPr>
            <a:normAutofit lnSpcReduction="10000"/>
          </a:bodyPr>
          <a:lstStyle/>
          <a:p>
            <a:pPr eaLnBrk="1" hangingPunct="1"/>
            <a:r>
              <a:rPr lang="pt-BR" sz="2400" dirty="0" smtClean="0">
                <a:latin typeface="Arial" pitchFamily="34" charset="0"/>
                <a:cs typeface="Arial" pitchFamily="34" charset="0"/>
              </a:rPr>
              <a:t>Os conceitos andam sobre uma escala definida «escala de generalidade».</a:t>
            </a:r>
          </a:p>
          <a:p>
            <a:pPr eaLnBrk="1" hangingPunct="1"/>
            <a:r>
              <a:rPr lang="it-IT" sz="2400" dirty="0" smtClean="0">
                <a:latin typeface="Arial" pitchFamily="34" charset="0"/>
                <a:cs typeface="Arial" pitchFamily="34" charset="0"/>
              </a:rPr>
              <a:t>Como funciona esta escala?</a:t>
            </a:r>
          </a:p>
          <a:p>
            <a:pPr eaLnBrk="1" hangingPunct="1"/>
            <a:r>
              <a:rPr lang="it-IT" sz="2400" dirty="0" smtClean="0">
                <a:latin typeface="Arial" pitchFamily="34" charset="0"/>
                <a:cs typeface="Arial" pitchFamily="34" charset="0"/>
              </a:rPr>
              <a:t>O mecanismo de funcionamento: </a:t>
            </a:r>
            <a:endParaRPr lang="pt-BR" sz="2400" dirty="0">
              <a:latin typeface="Arial" pitchFamily="34" charset="0"/>
              <a:cs typeface="Arial" pitchFamily="34" charset="0"/>
            </a:endParaRPr>
          </a:p>
          <a:p>
            <a:pPr marL="0" indent="0">
              <a:buNone/>
            </a:pPr>
            <a:r>
              <a:rPr lang="pt-BR" sz="2400" dirty="0" smtClean="0">
                <a:latin typeface="Arial" pitchFamily="34" charset="0"/>
                <a:cs typeface="Arial" pitchFamily="34" charset="0"/>
              </a:rPr>
              <a:t>    	1. </a:t>
            </a:r>
            <a:r>
              <a:rPr lang="pt-BR" sz="2400" b="1" dirty="0">
                <a:solidFill>
                  <a:srgbClr val="000000"/>
                </a:solidFill>
                <a:latin typeface="Arial" pitchFamily="34" charset="0"/>
                <a:cs typeface="Times New Roman" pitchFamily="18" charset="0"/>
              </a:rPr>
              <a:t>Intensão</a:t>
            </a:r>
            <a:r>
              <a:rPr lang="pt-BR" sz="2400" dirty="0">
                <a:solidFill>
                  <a:srgbClr val="000000"/>
                </a:solidFill>
                <a:latin typeface="Arial" pitchFamily="34" charset="0"/>
                <a:cs typeface="Times New Roman" pitchFamily="18" charset="0"/>
              </a:rPr>
              <a:t> </a:t>
            </a:r>
            <a:r>
              <a:rPr lang="pt-BR" sz="2400" b="1" dirty="0" smtClean="0">
                <a:latin typeface="Arial" pitchFamily="34" charset="0"/>
                <a:cs typeface="Arial" pitchFamily="34" charset="0"/>
              </a:rPr>
              <a:t>crescente</a:t>
            </a:r>
            <a:r>
              <a:rPr lang="pt-BR" sz="2400" dirty="0" smtClean="0">
                <a:latin typeface="Arial" pitchFamily="34" charset="0"/>
                <a:cs typeface="Arial" pitchFamily="34" charset="0"/>
              </a:rPr>
              <a:t>: reduzo o âmbito empírico 	de referência e reduzo o «nível» de generalidade 	(abstração) do conceito.</a:t>
            </a:r>
            <a:br>
              <a:rPr lang="pt-BR" sz="2400" dirty="0" smtClean="0">
                <a:latin typeface="Arial" pitchFamily="34" charset="0"/>
                <a:cs typeface="Arial" pitchFamily="34" charset="0"/>
              </a:rPr>
            </a:br>
            <a:r>
              <a:rPr lang="pt-BR" sz="2400" dirty="0" smtClean="0">
                <a:latin typeface="Arial" pitchFamily="34" charset="0"/>
                <a:cs typeface="Arial" pitchFamily="34" charset="0"/>
              </a:rPr>
              <a:t>	2. </a:t>
            </a:r>
            <a:r>
              <a:rPr lang="pt-BR" sz="2400" b="1" dirty="0">
                <a:latin typeface="Arial" pitchFamily="34" charset="0"/>
                <a:cs typeface="Arial" pitchFamily="34" charset="0"/>
              </a:rPr>
              <a:t>D</a:t>
            </a:r>
            <a:r>
              <a:rPr lang="pt-BR" sz="2400" b="1" dirty="0" smtClean="0">
                <a:latin typeface="Arial" pitchFamily="34" charset="0"/>
                <a:cs typeface="Arial" pitchFamily="34" charset="0"/>
              </a:rPr>
              <a:t>iminuindo a </a:t>
            </a:r>
            <a:r>
              <a:rPr lang="pt-BR" sz="2400" b="1" dirty="0" smtClean="0">
                <a:solidFill>
                  <a:srgbClr val="000000"/>
                </a:solidFill>
                <a:latin typeface="Arial" pitchFamily="34" charset="0"/>
                <a:cs typeface="Times New Roman" pitchFamily="18" charset="0"/>
              </a:rPr>
              <a:t>Intensão</a:t>
            </a:r>
            <a:r>
              <a:rPr lang="pt-BR" sz="2400" dirty="0" smtClean="0">
                <a:latin typeface="Arial" pitchFamily="34" charset="0"/>
                <a:cs typeface="Arial" pitchFamily="34" charset="0"/>
              </a:rPr>
              <a:t>: aumento o âmbito 	empírico de referência e aumento o «nível de 	generalidade» (ou abstração) do conceito.</a:t>
            </a:r>
            <a:endParaRPr lang="it-IT" sz="2400" dirty="0" smtClean="0">
              <a:latin typeface="Arial" pitchFamily="34" charset="0"/>
              <a:cs typeface="Arial" pitchFamily="34" charset="0"/>
            </a:endParaRPr>
          </a:p>
          <a:p>
            <a:pPr eaLnBrk="1" hangingPunct="1"/>
            <a:endParaRPr lang="it-IT" sz="2400" dirty="0" smtClean="0">
              <a:latin typeface="Arial" pitchFamily="34" charset="0"/>
              <a:cs typeface="Arial" pitchFamily="34" charset="0"/>
            </a:endParaRPr>
          </a:p>
        </p:txBody>
      </p:sp>
      <p:sp>
        <p:nvSpPr>
          <p:cNvPr id="14339"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4400" b="1" dirty="0">
                <a:solidFill>
                  <a:srgbClr val="000000"/>
                </a:solidFill>
                <a:latin typeface="Arial" pitchFamily="34" charset="0"/>
              </a:rPr>
              <a:t>Extensão e </a:t>
            </a:r>
            <a:r>
              <a:rPr lang="pt-BR" sz="4400" b="1" dirty="0" smtClean="0">
                <a:solidFill>
                  <a:srgbClr val="000000"/>
                </a:solidFill>
                <a:latin typeface="Arial" pitchFamily="34" charset="0"/>
              </a:rPr>
              <a:t>intensão </a:t>
            </a:r>
            <a:r>
              <a:rPr lang="pt-BR" sz="4400" b="1" dirty="0">
                <a:solidFill>
                  <a:srgbClr val="000000"/>
                </a:solidFill>
                <a:latin typeface="Arial" pitchFamily="34" charset="0"/>
              </a:rPr>
              <a:t>| 4  </a:t>
            </a:r>
            <a:endParaRPr lang="it-IT" sz="4400" b="1" dirty="0">
              <a:solidFill>
                <a:srgbClr val="000000"/>
              </a:solidFill>
              <a:latin typeface="Arial" pitchFamily="34" charset="0"/>
            </a:endParaRPr>
          </a:p>
        </p:txBody>
      </p:sp>
      <p:sp>
        <p:nvSpPr>
          <p:cNvPr id="5" name="Retângulo 1"/>
          <p:cNvSpPr>
            <a:spLocks noChangeArrowheads="1"/>
          </p:cNvSpPr>
          <p:nvPr/>
        </p:nvSpPr>
        <p:spPr bwMode="auto">
          <a:xfrm>
            <a:off x="0" y="6488668"/>
            <a:ext cx="8891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err="1">
                <a:latin typeface="Arial" pitchFamily="34" charset="0"/>
              </a:rPr>
              <a:t>Marradi</a:t>
            </a:r>
            <a:r>
              <a:rPr lang="en-US" dirty="0">
                <a:latin typeface="Arial" pitchFamily="34" charset="0"/>
              </a:rPr>
              <a:t> A. </a:t>
            </a:r>
            <a:r>
              <a:rPr lang="it-IT" dirty="0">
                <a:latin typeface="Arial" pitchFamily="34" charset="0"/>
              </a:rPr>
              <a:t>(1984), </a:t>
            </a:r>
            <a:r>
              <a:rPr lang="it-IT" b="1" dirty="0">
                <a:latin typeface="Arial" pitchFamily="34" charset="0"/>
              </a:rPr>
              <a:t>Concetti e metodo per la ricerca sociale</a:t>
            </a:r>
            <a:r>
              <a:rPr lang="it-IT" dirty="0">
                <a:latin typeface="Arial" pitchFamily="34" charset="0"/>
              </a:rPr>
              <a:t>, La Giuntina, Firenze.</a:t>
            </a:r>
            <a:endParaRPr lang="pt-BR" dirty="0">
              <a:latin typeface="Arial" pitchFamily="34" charset="0"/>
            </a:endParaRPr>
          </a:p>
        </p:txBody>
      </p:sp>
      <p:sp>
        <p:nvSpPr>
          <p:cNvPr id="6" name="Retângulo 5"/>
          <p:cNvSpPr/>
          <p:nvPr/>
        </p:nvSpPr>
        <p:spPr>
          <a:xfrm>
            <a:off x="8036004" y="35332"/>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74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500063" y="2245315"/>
            <a:ext cx="8229600" cy="3786188"/>
          </a:xfrm>
        </p:spPr>
        <p:txBody>
          <a:bodyPr>
            <a:normAutofit/>
          </a:bodyPr>
          <a:lstStyle/>
          <a:p>
            <a:pPr algn="ctr" eaLnBrk="1" hangingPunct="1">
              <a:buFont typeface="Arial" pitchFamily="34" charset="0"/>
              <a:buNone/>
            </a:pPr>
            <a:r>
              <a:rPr lang="pt-BR" dirty="0" smtClean="0">
                <a:latin typeface="Arial" pitchFamily="34" charset="0"/>
                <a:cs typeface="Arial" pitchFamily="34" charset="0"/>
              </a:rPr>
              <a:t>	Liberdade</a:t>
            </a:r>
            <a:br>
              <a:rPr lang="pt-BR" dirty="0" smtClean="0">
                <a:latin typeface="Arial" pitchFamily="34" charset="0"/>
                <a:cs typeface="Arial" pitchFamily="34" charset="0"/>
              </a:rPr>
            </a:br>
            <a:r>
              <a:rPr lang="pt-BR" dirty="0" err="1" smtClean="0">
                <a:latin typeface="Arial" pitchFamily="34" charset="0"/>
                <a:cs typeface="Arial" pitchFamily="34" charset="0"/>
              </a:rPr>
              <a:t>Liberdade</a:t>
            </a:r>
            <a:r>
              <a:rPr lang="pt-BR" dirty="0" smtClean="0">
                <a:latin typeface="Arial" pitchFamily="34" charset="0"/>
                <a:cs typeface="Arial" pitchFamily="34" charset="0"/>
              </a:rPr>
              <a:t> democrática</a:t>
            </a:r>
            <a:br>
              <a:rPr lang="pt-BR" dirty="0" smtClean="0">
                <a:latin typeface="Arial" pitchFamily="34" charset="0"/>
                <a:cs typeface="Arial" pitchFamily="34" charset="0"/>
              </a:rPr>
            </a:br>
            <a:r>
              <a:rPr lang="pt-BR" dirty="0" smtClean="0">
                <a:latin typeface="Arial" pitchFamily="34" charset="0"/>
                <a:cs typeface="Arial" pitchFamily="34" charset="0"/>
              </a:rPr>
              <a:t>Liberdade de voto</a:t>
            </a:r>
            <a:br>
              <a:rPr lang="pt-BR" dirty="0" smtClean="0">
                <a:latin typeface="Arial" pitchFamily="34" charset="0"/>
                <a:cs typeface="Arial" pitchFamily="34" charset="0"/>
              </a:rPr>
            </a:br>
            <a:r>
              <a:rPr lang="pt-BR" dirty="0" smtClean="0">
                <a:latin typeface="Arial" pitchFamily="34" charset="0"/>
                <a:cs typeface="Arial" pitchFamily="34" charset="0"/>
              </a:rPr>
              <a:t>Liberdade de voto secreto</a:t>
            </a:r>
            <a:br>
              <a:rPr lang="pt-BR" dirty="0" smtClean="0">
                <a:latin typeface="Arial" pitchFamily="34" charset="0"/>
                <a:cs typeface="Arial" pitchFamily="34" charset="0"/>
              </a:rPr>
            </a:br>
            <a:r>
              <a:rPr lang="pt-BR" dirty="0" smtClean="0">
                <a:latin typeface="Arial" pitchFamily="34" charset="0"/>
                <a:cs typeface="Arial" pitchFamily="34" charset="0"/>
              </a:rPr>
              <a:t>Liberdade de voto secreto com depósito do voto em uma urna</a:t>
            </a:r>
            <a:endParaRPr lang="it-IT" dirty="0" smtClean="0">
              <a:latin typeface="Arial" pitchFamily="34" charset="0"/>
              <a:cs typeface="Arial" pitchFamily="34" charset="0"/>
            </a:endParaRPr>
          </a:p>
        </p:txBody>
      </p:sp>
      <p:sp>
        <p:nvSpPr>
          <p:cNvPr id="16387"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4400" b="1" dirty="0">
                <a:solidFill>
                  <a:srgbClr val="000000"/>
                </a:solidFill>
                <a:latin typeface="Arial" pitchFamily="34" charset="0"/>
              </a:rPr>
              <a:t>Extensão e </a:t>
            </a:r>
            <a:r>
              <a:rPr lang="pt-BR" sz="4400" b="1" dirty="0" smtClean="0">
                <a:solidFill>
                  <a:srgbClr val="000000"/>
                </a:solidFill>
                <a:latin typeface="Arial" pitchFamily="34" charset="0"/>
              </a:rPr>
              <a:t>intensão </a:t>
            </a:r>
            <a:r>
              <a:rPr lang="pt-BR" sz="4400" b="1" dirty="0">
                <a:solidFill>
                  <a:srgbClr val="000000"/>
                </a:solidFill>
                <a:latin typeface="Arial" pitchFamily="34" charset="0"/>
              </a:rPr>
              <a:t>| 6  </a:t>
            </a:r>
            <a:endParaRPr lang="it-IT" sz="4400" b="1" dirty="0">
              <a:solidFill>
                <a:srgbClr val="000000"/>
              </a:solidFill>
              <a:latin typeface="Arial" pitchFamily="34" charset="0"/>
            </a:endParaRPr>
          </a:p>
        </p:txBody>
      </p:sp>
      <p:cxnSp>
        <p:nvCxnSpPr>
          <p:cNvPr id="3" name="Conector de seta reta 2"/>
          <p:cNvCxnSpPr/>
          <p:nvPr/>
        </p:nvCxnSpPr>
        <p:spPr>
          <a:xfrm>
            <a:off x="755576" y="1484313"/>
            <a:ext cx="0" cy="482441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6" name="Conector de seta reta 5"/>
          <p:cNvCxnSpPr/>
          <p:nvPr/>
        </p:nvCxnSpPr>
        <p:spPr>
          <a:xfrm flipH="1" flipV="1">
            <a:off x="8748713" y="1341438"/>
            <a:ext cx="0" cy="4967287"/>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1115616" y="6021288"/>
            <a:ext cx="1584176" cy="369332"/>
          </a:xfrm>
          <a:prstGeom prst="rect">
            <a:avLst/>
          </a:prstGeom>
          <a:noFill/>
        </p:spPr>
        <p:txBody>
          <a:bodyPr wrap="square" rtlCol="0">
            <a:spAutoFit/>
          </a:bodyPr>
          <a:lstStyle/>
          <a:p>
            <a:r>
              <a:rPr lang="pt-BR" dirty="0" smtClean="0">
                <a:solidFill>
                  <a:srgbClr val="000000"/>
                </a:solidFill>
                <a:latin typeface="Arial" pitchFamily="34" charset="0"/>
              </a:rPr>
              <a:t>Alta intenção</a:t>
            </a:r>
            <a:endParaRPr lang="pt-BR" dirty="0"/>
          </a:p>
        </p:txBody>
      </p:sp>
      <p:sp>
        <p:nvSpPr>
          <p:cNvPr id="8" name="CaixaDeTexto 7"/>
          <p:cNvSpPr txBox="1"/>
          <p:nvPr/>
        </p:nvSpPr>
        <p:spPr>
          <a:xfrm>
            <a:off x="1196898" y="1633810"/>
            <a:ext cx="1862933" cy="369332"/>
          </a:xfrm>
          <a:prstGeom prst="rect">
            <a:avLst/>
          </a:prstGeom>
          <a:noFill/>
        </p:spPr>
        <p:txBody>
          <a:bodyPr wrap="square" rtlCol="0">
            <a:spAutoFit/>
          </a:bodyPr>
          <a:lstStyle/>
          <a:p>
            <a:r>
              <a:rPr lang="pt-BR" dirty="0" smtClean="0">
                <a:solidFill>
                  <a:srgbClr val="000000"/>
                </a:solidFill>
                <a:latin typeface="Arial" pitchFamily="34" charset="0"/>
              </a:rPr>
              <a:t>Baixa intenção</a:t>
            </a:r>
            <a:endParaRPr lang="pt-BR" dirty="0"/>
          </a:p>
        </p:txBody>
      </p:sp>
      <p:sp>
        <p:nvSpPr>
          <p:cNvPr id="9" name="CaixaDeTexto 8"/>
          <p:cNvSpPr txBox="1"/>
          <p:nvPr/>
        </p:nvSpPr>
        <p:spPr>
          <a:xfrm>
            <a:off x="6300192" y="1633810"/>
            <a:ext cx="1862933" cy="369332"/>
          </a:xfrm>
          <a:prstGeom prst="rect">
            <a:avLst/>
          </a:prstGeom>
          <a:noFill/>
        </p:spPr>
        <p:txBody>
          <a:bodyPr wrap="square" rtlCol="0">
            <a:spAutoFit/>
          </a:bodyPr>
          <a:lstStyle/>
          <a:p>
            <a:r>
              <a:rPr lang="pt-BR" dirty="0" smtClean="0">
                <a:solidFill>
                  <a:srgbClr val="000000"/>
                </a:solidFill>
                <a:latin typeface="Arial" pitchFamily="34" charset="0"/>
              </a:rPr>
              <a:t>Alta extensão</a:t>
            </a:r>
            <a:endParaRPr lang="pt-BR" dirty="0"/>
          </a:p>
        </p:txBody>
      </p:sp>
      <p:sp>
        <p:nvSpPr>
          <p:cNvPr id="10" name="CaixaDeTexto 9"/>
          <p:cNvSpPr txBox="1"/>
          <p:nvPr/>
        </p:nvSpPr>
        <p:spPr>
          <a:xfrm>
            <a:off x="6452592" y="6021288"/>
            <a:ext cx="1862933" cy="369332"/>
          </a:xfrm>
          <a:prstGeom prst="rect">
            <a:avLst/>
          </a:prstGeom>
          <a:noFill/>
        </p:spPr>
        <p:txBody>
          <a:bodyPr wrap="square" rtlCol="0">
            <a:spAutoFit/>
          </a:bodyPr>
          <a:lstStyle/>
          <a:p>
            <a:r>
              <a:rPr lang="pt-BR" dirty="0" smtClean="0">
                <a:solidFill>
                  <a:srgbClr val="000000"/>
                </a:solidFill>
                <a:latin typeface="Arial" pitchFamily="34" charset="0"/>
              </a:rPr>
              <a:t>Baixa extensão</a:t>
            </a:r>
            <a:endParaRPr lang="pt-BR" dirty="0"/>
          </a:p>
        </p:txBody>
      </p:sp>
      <p:sp>
        <p:nvSpPr>
          <p:cNvPr id="11" name="Retângulo 10"/>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284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latin typeface="Arial" panose="020B0604020202020204" pitchFamily="34" charset="0"/>
                <a:cs typeface="Arial" panose="020B0604020202020204" pitchFamily="34" charset="0"/>
              </a:rPr>
              <a:t>Tipos (dois) de pesquisa social</a:t>
            </a:r>
            <a:endParaRPr lang="pt-BR" sz="28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67544" y="1844824"/>
            <a:ext cx="8229600" cy="4525963"/>
          </a:xfrm>
        </p:spPr>
        <p:txBody>
          <a:bodyPr>
            <a:noAutofit/>
          </a:bodyPr>
          <a:lstStyle/>
          <a:p>
            <a:pPr marL="0" indent="0" algn="ctr">
              <a:buNone/>
            </a:pPr>
            <a:r>
              <a:rPr lang="pt-BR" sz="5400" b="1" dirty="0" smtClean="0">
                <a:latin typeface="Arial" panose="020B0604020202020204" pitchFamily="34" charset="0"/>
                <a:cs typeface="Arial" panose="020B0604020202020204" pitchFamily="34" charset="0"/>
              </a:rPr>
              <a:t>Pesquisa qualitativa</a:t>
            </a:r>
          </a:p>
          <a:p>
            <a:pPr marL="0" indent="0" algn="ctr">
              <a:buNone/>
            </a:pPr>
            <a:r>
              <a:rPr lang="pt-BR" sz="2400" dirty="0" smtClean="0">
                <a:latin typeface="Arial" panose="020B0604020202020204" pitchFamily="34" charset="0"/>
                <a:cs typeface="Arial" panose="020B0604020202020204" pitchFamily="34" charset="0"/>
              </a:rPr>
              <a:t>Grupos focais, entrevistas não estruturadas, observação participante, etnografia, etc.</a:t>
            </a:r>
          </a:p>
          <a:p>
            <a:pPr marL="0" indent="0" algn="ctr">
              <a:buNone/>
            </a:pPr>
            <a:endParaRPr lang="pt-BR" sz="2400" dirty="0" smtClean="0">
              <a:latin typeface="Arial" panose="020B0604020202020204" pitchFamily="34" charset="0"/>
              <a:cs typeface="Arial" panose="020B0604020202020204" pitchFamily="34" charset="0"/>
            </a:endParaRPr>
          </a:p>
          <a:p>
            <a:pPr marL="0" indent="0" algn="ctr">
              <a:buNone/>
            </a:pPr>
            <a:r>
              <a:rPr lang="pt-BR" sz="5400" b="1" dirty="0" smtClean="0">
                <a:latin typeface="Arial" panose="020B0604020202020204" pitchFamily="34" charset="0"/>
                <a:cs typeface="Arial" panose="020B0604020202020204" pitchFamily="34" charset="0"/>
              </a:rPr>
              <a:t>Pesquisa quantitativa</a:t>
            </a:r>
          </a:p>
          <a:p>
            <a:pPr marL="0" indent="0" algn="ctr">
              <a:buNone/>
            </a:pPr>
            <a:r>
              <a:rPr lang="pt-BR" sz="2400" i="1" dirty="0" err="1" smtClean="0">
                <a:latin typeface="Arial" panose="020B0604020202020204" pitchFamily="34" charset="0"/>
                <a:cs typeface="Arial" panose="020B0604020202020204" pitchFamily="34" charset="0"/>
              </a:rPr>
              <a:t>Survey</a:t>
            </a:r>
            <a:r>
              <a:rPr lang="pt-BR" sz="2400" dirty="0" smtClean="0">
                <a:latin typeface="Arial" panose="020B0604020202020204" pitchFamily="34" charset="0"/>
                <a:cs typeface="Arial" panose="020B0604020202020204" pitchFamily="34" charset="0"/>
              </a:rPr>
              <a:t>, análise estatística, pesquisa psicométrica, etc.</a:t>
            </a:r>
            <a:endParaRPr lang="pt-BR" sz="2400" dirty="0">
              <a:latin typeface="Arial" panose="020B0604020202020204" pitchFamily="34" charset="0"/>
              <a:cs typeface="Arial" panose="020B0604020202020204" pitchFamily="34" charset="0"/>
            </a:endParaRPr>
          </a:p>
        </p:txBody>
      </p:sp>
      <p:sp>
        <p:nvSpPr>
          <p:cNvPr id="4" name="Retângulo 3"/>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11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401142588"/>
              </p:ext>
            </p:extLst>
          </p:nvPr>
        </p:nvGraphicFramePr>
        <p:xfrm>
          <a:off x="187512" y="1556792"/>
          <a:ext cx="8776975" cy="4896545"/>
        </p:xfrm>
        <a:graphic>
          <a:graphicData uri="http://schemas.openxmlformats.org/drawingml/2006/table">
            <a:tbl>
              <a:tblPr/>
              <a:tblGrid>
                <a:gridCol w="1622634"/>
                <a:gridCol w="3171512"/>
                <a:gridCol w="3982829"/>
              </a:tblGrid>
              <a:tr h="466455">
                <a:tc gridSpan="3">
                  <a:txBody>
                    <a:bodyPr/>
                    <a:lstStyle/>
                    <a:p>
                      <a:pPr algn="ctr">
                        <a:lnSpc>
                          <a:spcPct val="115000"/>
                        </a:lnSpc>
                        <a:spcAft>
                          <a:spcPts val="0"/>
                        </a:spcAft>
                      </a:pPr>
                      <a:r>
                        <a:rPr lang="pt-BR" sz="1800" b="1" dirty="0" smtClean="0">
                          <a:latin typeface="Arial"/>
                          <a:ea typeface="Calibri"/>
                          <a:cs typeface="Times New Roman"/>
                        </a:rPr>
                        <a:t>«Economia neoclássica» </a:t>
                      </a:r>
                      <a:r>
                        <a:rPr lang="pt-BR" sz="1800" b="1" dirty="0">
                          <a:latin typeface="Arial"/>
                          <a:ea typeface="Calibri"/>
                          <a:cs typeface="Times New Roman"/>
                        </a:rPr>
                        <a:t>e </a:t>
                      </a:r>
                      <a:r>
                        <a:rPr lang="pt-BR" sz="1800" b="1" dirty="0" smtClean="0">
                          <a:latin typeface="Arial"/>
                          <a:ea typeface="Calibri"/>
                          <a:cs typeface="Times New Roman"/>
                        </a:rPr>
                        <a:t>«Sociologia econômica»</a:t>
                      </a:r>
                      <a:endParaRPr lang="pt-B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623464">
                <a:tc>
                  <a:txBody>
                    <a:bodyPr/>
                    <a:lstStyle/>
                    <a:p>
                      <a:pPr algn="ctr">
                        <a:lnSpc>
                          <a:spcPct val="115000"/>
                        </a:lnSpc>
                        <a:spcAft>
                          <a:spcPts val="0"/>
                        </a:spcAft>
                      </a:pPr>
                      <a:endParaRPr lang="pt-BR" sz="1800" i="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b="1" dirty="0">
                          <a:latin typeface="Arial"/>
                          <a:ea typeface="Calibri"/>
                          <a:cs typeface="Times New Roman"/>
                        </a:rPr>
                        <a:t>Economia neoclássica</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b="1" dirty="0">
                          <a:latin typeface="Arial"/>
                          <a:ea typeface="Calibri"/>
                          <a:cs typeface="Times New Roman"/>
                        </a:rPr>
                        <a:t>Sociologia econômica</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196">
                <a:tc>
                  <a:txBody>
                    <a:bodyPr/>
                    <a:lstStyle/>
                    <a:p>
                      <a:pPr>
                        <a:lnSpc>
                          <a:spcPct val="115000"/>
                        </a:lnSpc>
                        <a:spcAft>
                          <a:spcPts val="0"/>
                        </a:spcAft>
                      </a:pPr>
                      <a:r>
                        <a:rPr lang="pt-BR" sz="1800" i="1" dirty="0">
                          <a:latin typeface="Arial"/>
                          <a:ea typeface="Calibri"/>
                          <a:cs typeface="Times New Roman"/>
                        </a:rPr>
                        <a:t>Concepção da economia</a:t>
                      </a:r>
                      <a:endParaRPr lang="pt-BR" sz="1800" i="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latin typeface="Arial"/>
                          <a:ea typeface="Calibri"/>
                          <a:cs typeface="Times New Roman"/>
                        </a:rPr>
                        <a:t>Alocação de recursos escassos</a:t>
                      </a:r>
                      <a:endParaRPr lang="pt-B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latin typeface="Arial"/>
                          <a:ea typeface="Calibri"/>
                          <a:cs typeface="Times New Roman"/>
                        </a:rPr>
                        <a:t>Ação econômica «</a:t>
                      </a:r>
                      <a:r>
                        <a:rPr lang="en-GB" sz="1800" dirty="0">
                          <a:latin typeface="Arial"/>
                          <a:ea typeface="Calibri"/>
                          <a:cs typeface="Times New Roman"/>
                        </a:rPr>
                        <a:t>embedded» </a:t>
                      </a:r>
                      <a:r>
                        <a:rPr lang="en-GB" sz="1800" dirty="0" smtClean="0">
                          <a:latin typeface="Arial"/>
                          <a:ea typeface="Calibri"/>
                          <a:cs typeface="Times New Roman"/>
                        </a:rPr>
                        <a:t>(</a:t>
                      </a:r>
                      <a:r>
                        <a:rPr lang="en-GB" sz="1800" dirty="0" err="1" smtClean="0">
                          <a:latin typeface="Arial"/>
                          <a:ea typeface="Calibri"/>
                          <a:cs typeface="Times New Roman"/>
                        </a:rPr>
                        <a:t>inserida</a:t>
                      </a:r>
                      <a:r>
                        <a:rPr lang="en-GB" sz="1800" dirty="0" smtClean="0">
                          <a:latin typeface="Arial"/>
                          <a:ea typeface="Calibri"/>
                          <a:cs typeface="Times New Roman"/>
                        </a:rPr>
                        <a:t>) </a:t>
                      </a:r>
                      <a:r>
                        <a:rPr lang="pt-BR" sz="1800" dirty="0" smtClean="0">
                          <a:latin typeface="Arial"/>
                          <a:ea typeface="Calibri"/>
                          <a:cs typeface="Times New Roman"/>
                        </a:rPr>
                        <a:t>na </a:t>
                      </a:r>
                      <a:r>
                        <a:rPr lang="pt-BR" sz="1800" dirty="0">
                          <a:latin typeface="Arial"/>
                          <a:ea typeface="Calibri"/>
                          <a:cs typeface="Times New Roman"/>
                        </a:rPr>
                        <a:t>ação</a:t>
                      </a:r>
                      <a:r>
                        <a:rPr lang="en-GB" sz="1800" dirty="0">
                          <a:latin typeface="Arial"/>
                          <a:ea typeface="Calibri"/>
                          <a:cs typeface="Times New Roman"/>
                        </a:rPr>
                        <a:t> social</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10">
                <a:tc>
                  <a:txBody>
                    <a:bodyPr/>
                    <a:lstStyle/>
                    <a:p>
                      <a:pPr>
                        <a:lnSpc>
                          <a:spcPct val="115000"/>
                        </a:lnSpc>
                        <a:spcAft>
                          <a:spcPts val="0"/>
                        </a:spcAft>
                      </a:pPr>
                      <a:r>
                        <a:rPr lang="pt-BR" sz="1800" i="1">
                          <a:latin typeface="Arial"/>
                          <a:ea typeface="Calibri"/>
                          <a:cs typeface="Times New Roman"/>
                        </a:rPr>
                        <a:t>Ação econômica</a:t>
                      </a:r>
                      <a:endParaRPr lang="pt-BR" sz="1800" i="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latin typeface="Arial"/>
                          <a:ea typeface="Calibri"/>
                          <a:cs typeface="Times New Roman"/>
                        </a:rPr>
                        <a:t>Atomismo e utilitarismo</a:t>
                      </a:r>
                      <a:endParaRPr lang="pt-B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latin typeface="Arial"/>
                          <a:ea typeface="Calibri"/>
                          <a:cs typeface="Times New Roman"/>
                        </a:rPr>
                        <a:t>Ação econômica como ação social</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10">
                <a:tc>
                  <a:txBody>
                    <a:bodyPr/>
                    <a:lstStyle/>
                    <a:p>
                      <a:pPr>
                        <a:lnSpc>
                          <a:spcPct val="115000"/>
                        </a:lnSpc>
                        <a:spcAft>
                          <a:spcPts val="0"/>
                        </a:spcAft>
                      </a:pPr>
                      <a:r>
                        <a:rPr lang="pt-BR" sz="1800" i="1">
                          <a:latin typeface="Arial"/>
                          <a:ea typeface="Calibri"/>
                          <a:cs typeface="Times New Roman"/>
                        </a:rPr>
                        <a:t>Regras</a:t>
                      </a:r>
                      <a:endParaRPr lang="pt-BR" sz="1800" i="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latin typeface="Arial"/>
                          <a:ea typeface="Calibri"/>
                          <a:cs typeface="Times New Roman"/>
                        </a:rPr>
                        <a:t>Mercado em concorrência</a:t>
                      </a:r>
                      <a:endParaRPr lang="pt-B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latin typeface="Arial"/>
                          <a:ea typeface="Calibri"/>
                          <a:cs typeface="Times New Roman"/>
                        </a:rPr>
                        <a:t>Mercado. Instituições políticas e sociais</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5810">
                <a:tc>
                  <a:txBody>
                    <a:bodyPr/>
                    <a:lstStyle/>
                    <a:p>
                      <a:pPr>
                        <a:lnSpc>
                          <a:spcPct val="115000"/>
                        </a:lnSpc>
                        <a:spcAft>
                          <a:spcPts val="0"/>
                        </a:spcAft>
                      </a:pPr>
                      <a:r>
                        <a:rPr lang="pt-BR" sz="1800" i="1" dirty="0">
                          <a:latin typeface="Arial"/>
                          <a:ea typeface="Calibri"/>
                          <a:cs typeface="Times New Roman"/>
                        </a:rPr>
                        <a:t>Métodos de pesquisa e análise</a:t>
                      </a:r>
                      <a:endParaRPr lang="pt-BR" sz="1800" i="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latin typeface="Arial"/>
                          <a:ea typeface="Calibri"/>
                          <a:cs typeface="Times New Roman"/>
                        </a:rPr>
                        <a:t>Teorias a elevada generalização (formalização</a:t>
                      </a:r>
                      <a:r>
                        <a:rPr lang="pt-BR" sz="1800" dirty="0" smtClean="0">
                          <a:latin typeface="Arial"/>
                          <a:ea typeface="Calibri"/>
                          <a:cs typeface="Times New Roman"/>
                        </a:rPr>
                        <a:t>)</a:t>
                      </a:r>
                    </a:p>
                    <a:p>
                      <a:pPr algn="ctr">
                        <a:lnSpc>
                          <a:spcPct val="115000"/>
                        </a:lnSpc>
                        <a:spcAft>
                          <a:spcPts val="0"/>
                        </a:spcAft>
                      </a:pPr>
                      <a:r>
                        <a:rPr lang="pt-BR" sz="1800" b="1" dirty="0" smtClean="0">
                          <a:latin typeface="Arial"/>
                          <a:ea typeface="Calibri"/>
                          <a:cs typeface="Times New Roman"/>
                        </a:rPr>
                        <a:t>Dedução</a:t>
                      </a:r>
                      <a:endParaRPr lang="pt-BR" sz="18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latin typeface="Arial"/>
                          <a:ea typeface="Calibri"/>
                          <a:cs typeface="Times New Roman"/>
                        </a:rPr>
                        <a:t>Generalizações limitadas. Pesquisas comparativas. Análises históricas e empíricas. Menor </a:t>
                      </a:r>
                      <a:r>
                        <a:rPr lang="pt-BR" sz="1800" dirty="0" smtClean="0">
                          <a:latin typeface="Arial"/>
                          <a:ea typeface="Calibri"/>
                          <a:cs typeface="Times New Roman"/>
                        </a:rPr>
                        <a:t>formalização.</a:t>
                      </a:r>
                    </a:p>
                    <a:p>
                      <a:pPr algn="ctr">
                        <a:lnSpc>
                          <a:spcPct val="115000"/>
                        </a:lnSpc>
                        <a:spcAft>
                          <a:spcPts val="0"/>
                        </a:spcAft>
                      </a:pPr>
                      <a:r>
                        <a:rPr lang="pt-BR" sz="1800" b="1" dirty="0" smtClean="0">
                          <a:latin typeface="Arial"/>
                          <a:ea typeface="Calibri"/>
                          <a:cs typeface="Times New Roman"/>
                        </a:rPr>
                        <a:t>Indução</a:t>
                      </a:r>
                      <a:r>
                        <a:rPr lang="pt-BR" sz="1800" dirty="0" smtClean="0">
                          <a:latin typeface="Arial"/>
                          <a:ea typeface="Calibri"/>
                          <a:cs typeface="Times New Roman"/>
                        </a:rPr>
                        <a:t> (?)</a:t>
                      </a:r>
                      <a:endParaRPr lang="pt-B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tângulo 2"/>
          <p:cNvSpPr/>
          <p:nvPr/>
        </p:nvSpPr>
        <p:spPr>
          <a:xfrm>
            <a:off x="8036004" y="0"/>
            <a:ext cx="1107996" cy="369332"/>
          </a:xfrm>
          <a:prstGeom prst="rect">
            <a:avLst/>
          </a:prstGeom>
        </p:spPr>
        <p:txBody>
          <a:bodyPr wrap="none">
            <a:spAutoFit/>
          </a:bodyPr>
          <a:lstStyle/>
          <a:p>
            <a:r>
              <a:rPr lang="pt-BR" dirty="0" smtClean="0">
                <a:latin typeface="Arial" panose="020B0604020202020204" pitchFamily="34" charset="0"/>
                <a:cs typeface="Arial" panose="020B0604020202020204" pitchFamily="34" charset="0"/>
              </a:rPr>
              <a:t>Resumo </a:t>
            </a:r>
            <a:endParaRPr lang="pt-BR" dirty="0">
              <a:latin typeface="Arial" panose="020B0604020202020204" pitchFamily="34" charset="0"/>
              <a:cs typeface="Arial" panose="020B0604020202020204" pitchFamily="34" charset="0"/>
            </a:endParaRPr>
          </a:p>
        </p:txBody>
      </p:sp>
      <p:sp>
        <p:nvSpPr>
          <p:cNvPr id="5" name="Titre 1"/>
          <p:cNvSpPr txBox="1">
            <a:spLocks/>
          </p:cNvSpPr>
          <p:nvPr/>
        </p:nvSpPr>
        <p:spPr bwMode="auto">
          <a:xfrm>
            <a:off x="357188" y="2857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pt-BR" sz="2400" b="1" dirty="0" smtClean="0">
                <a:solidFill>
                  <a:srgbClr val="000000"/>
                </a:solidFill>
                <a:latin typeface="Arial" pitchFamily="34" charset="0"/>
              </a:rPr>
              <a:t>Áreas de conhecimento</a:t>
            </a:r>
          </a:p>
          <a:p>
            <a:pPr algn="ctr" eaLnBrk="1" hangingPunct="1"/>
            <a:r>
              <a:rPr lang="pt-BR" sz="2400" b="1" dirty="0" smtClean="0">
                <a:solidFill>
                  <a:srgbClr val="000000"/>
                </a:solidFill>
                <a:latin typeface="Arial" pitchFamily="34" charset="0"/>
              </a:rPr>
              <a:t>Indução e dedução</a:t>
            </a:r>
            <a:endParaRPr lang="it-IT" sz="2400" b="1" dirty="0">
              <a:solidFill>
                <a:srgbClr val="000000"/>
              </a:solidFill>
              <a:latin typeface="Arial" pitchFamily="34" charset="0"/>
            </a:endParaRPr>
          </a:p>
        </p:txBody>
      </p:sp>
    </p:spTree>
    <p:extLst>
      <p:ext uri="{BB962C8B-B14F-4D97-AF65-F5344CB8AC3E}">
        <p14:creationId xmlns:p14="http://schemas.microsoft.com/office/powerpoint/2010/main" val="1237764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3875</Words>
  <Application>Microsoft Office PowerPoint</Application>
  <PresentationFormat>Apresentação na tela (4:3)</PresentationFormat>
  <Paragraphs>405</Paragraphs>
  <Slides>57</Slides>
  <Notes>1</Notes>
  <HiddenSlides>0</HiddenSlides>
  <MMClips>0</MMClips>
  <ScaleCrop>false</ScaleCrop>
  <HeadingPairs>
    <vt:vector size="4" baseType="variant">
      <vt:variant>
        <vt:lpstr>Tema</vt:lpstr>
      </vt:variant>
      <vt:variant>
        <vt:i4>1</vt:i4>
      </vt:variant>
      <vt:variant>
        <vt:lpstr>Títulos de slides</vt:lpstr>
      </vt:variant>
      <vt:variant>
        <vt:i4>57</vt:i4>
      </vt:variant>
    </vt:vector>
  </HeadingPairs>
  <TitlesOfParts>
    <vt:vector size="58" baseType="lpstr">
      <vt:lpstr>Tema do Office</vt:lpstr>
      <vt:lpstr>Apresentação do PowerPoint</vt:lpstr>
      <vt:lpstr>Na prova... dia 27 de outubro 2014</vt:lpstr>
      <vt:lpstr>Apresentação do PowerPoint</vt:lpstr>
      <vt:lpstr>Apresentação do PowerPoint</vt:lpstr>
      <vt:lpstr>Apresentação do PowerPoint</vt:lpstr>
      <vt:lpstr>Apresentação do PowerPoint</vt:lpstr>
      <vt:lpstr>Apresentação do PowerPoint</vt:lpstr>
      <vt:lpstr>Tipos (dois) de pesquisa social</vt:lpstr>
      <vt:lpstr>Apresentação do PowerPoint</vt:lpstr>
      <vt:lpstr>Mercado do trabalho | Teoria do mercado | Teoria neoclássica</vt:lpstr>
      <vt:lpstr>Apresentação do PowerPoint</vt:lpstr>
      <vt:lpstr>A «força dos laços fracos» </vt:lpstr>
      <vt:lpstr>Apresentação do PowerPoint</vt:lpstr>
      <vt:lpstr>Apresentação do PowerPoint</vt:lpstr>
      <vt:lpstr>Como é que Mark Granovetter constrói a sua teoria da força dos laços fracos?</vt:lpstr>
      <vt:lpstr>Karl Popper | 1</vt:lpstr>
      <vt:lpstr>Karl Popper | Explicandum e explicans </vt:lpstr>
      <vt:lpstr>Apresentação do PowerPoint</vt:lpstr>
      <vt:lpstr>Apresentação do PowerPoint</vt:lpstr>
      <vt:lpstr>Âmbito da ciência | 1</vt:lpstr>
      <vt:lpstr>Âmbito da ciência | 2</vt:lpstr>
      <vt:lpstr>Apresentação do PowerPoint</vt:lpstr>
      <vt:lpstr>O conceito de teoria nas ciências sociais</vt:lpstr>
      <vt:lpstr>Apresentação do PowerPoint</vt:lpstr>
      <vt:lpstr>As etapas da pesquisa</vt:lpstr>
      <vt:lpstr>Projeto de pesquisa</vt:lpstr>
      <vt:lpstr>«Capital social» | Diferenças entre Putnam e Bourdieu</vt:lpstr>
      <vt:lpstr>O capital social de Putnam | 1</vt:lpstr>
      <vt:lpstr>O capital social de Putnam | 2</vt:lpstr>
      <vt:lpstr>O capital social de Putnam | 3</vt:lpstr>
      <vt:lpstr>O capital social de Putnam | 4</vt:lpstr>
      <vt:lpstr>Indicadores do capital social | 1 </vt:lpstr>
      <vt:lpstr>O capital social nos EUA | 1</vt:lpstr>
      <vt:lpstr>O capital social nos EUA | 2</vt:lpstr>
      <vt:lpstr>O capital social nos EUA | 3</vt:lpstr>
      <vt:lpstr>Apresentação do PowerPoint</vt:lpstr>
      <vt:lpstr>O capital social nos EUA | 4</vt:lpstr>
      <vt:lpstr>O capital social nos EUA | 5</vt:lpstr>
      <vt:lpstr>O capital social nos EUA | 6</vt:lpstr>
      <vt:lpstr>O capital social nos EUA | 7</vt:lpstr>
      <vt:lpstr>«Materialismo» e «pósmaterialismo»</vt:lpstr>
      <vt:lpstr>Variavél tipologica sobre o modernismo | 1</vt:lpstr>
      <vt:lpstr>Variavél tipologica sobre o modernismo | 2</vt:lpstr>
      <vt:lpstr>Variavél tipologica sobre o modernismo | 3</vt:lpstr>
      <vt:lpstr>Variavél tipologica sobre o modernismo | 4</vt:lpstr>
      <vt:lpstr>Variavél tipologica sobre o modernismo | 5</vt:lpstr>
      <vt:lpstr>Apresentação do PowerPoint</vt:lpstr>
      <vt:lpstr>Apresentação do PowerPoint</vt:lpstr>
      <vt:lpstr>Apresentação do PowerPoint</vt:lpstr>
      <vt:lpstr>Apresentação do PowerPoint</vt:lpstr>
      <vt:lpstr>Apresentação do PowerPoint</vt:lpstr>
      <vt:lpstr>A «síndrome pós-materialista»</vt:lpstr>
      <vt:lpstr>Na prova... dia 27 de outubro 2014</vt:lpstr>
      <vt:lpstr>Exercício | 1 </vt:lpstr>
      <vt:lpstr>Exercício | 2 </vt:lpstr>
      <vt:lpstr>Exercício | 3 </vt:lpstr>
      <vt:lpstr>Exercício | 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Davide</dc:creator>
  <cp:lastModifiedBy>Davide</cp:lastModifiedBy>
  <cp:revision>16</cp:revision>
  <dcterms:created xsi:type="dcterms:W3CDTF">2014-10-20T13:46:50Z</dcterms:created>
  <dcterms:modified xsi:type="dcterms:W3CDTF">2014-10-20T18:46:07Z</dcterms:modified>
</cp:coreProperties>
</file>