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98" r:id="rId2"/>
    <p:sldId id="293" r:id="rId3"/>
    <p:sldId id="292" r:id="rId4"/>
    <p:sldId id="287" r:id="rId5"/>
    <p:sldId id="295" r:id="rId6"/>
    <p:sldId id="296" r:id="rId7"/>
    <p:sldId id="265" r:id="rId8"/>
    <p:sldId id="288" r:id="rId9"/>
    <p:sldId id="289" r:id="rId10"/>
    <p:sldId id="290" r:id="rId11"/>
    <p:sldId id="299" r:id="rId1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9C784-A15A-482A-9967-477ECA796905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18F3E8-385F-4776-A6D2-AE43E4D5B9D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56891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074681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1678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66265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330591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70915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55990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4548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2983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78706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904353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8928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EB14B-3A0D-4A90-8581-294D561C4A39}" type="datetimeFigureOut">
              <a:rPr lang="pt-BR" smtClean="0"/>
              <a:pPr/>
              <a:t>26/06/2014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2548F-4144-4268-B74A-AF4DE8C7D0E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56378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avide\Desktop\dilema do prisonei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6870736" cy="5138738"/>
          </a:xfrm>
          <a:prstGeom prst="rect">
            <a:avLst/>
          </a:prstGeom>
          <a:noFill/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Teoria dos jogos 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964488" cy="6216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LAZZARINI, Sergio G.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Capitalismo de laços</a:t>
            </a:r>
            <a:r>
              <a:rPr lang="pt-BR" dirty="0">
                <a:latin typeface="Arial" pitchFamily="34" charset="0"/>
                <a:cs typeface="Arial" pitchFamily="34" charset="0"/>
              </a:rPr>
              <a:t>. Campus-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Elsevier</a:t>
            </a:r>
            <a:r>
              <a:rPr lang="pt-BR" dirty="0">
                <a:latin typeface="Arial" pitchFamily="34" charset="0"/>
                <a:cs typeface="Arial" pitchFamily="34" charset="0"/>
              </a:rPr>
              <a:t>, Rio de Janeiro, 2010.</a:t>
            </a:r>
          </a:p>
        </p:txBody>
      </p:sp>
    </p:spTree>
    <p:extLst>
      <p:ext uri="{BB962C8B-B14F-4D97-AF65-F5344CB8AC3E}">
        <p14:creationId xmlns="" xmlns:p14="http://schemas.microsoft.com/office/powerpoint/2010/main" val="254083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Se existem laços, existe uma coordenação entre empresa. 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Conforme o exemplo do dilema do prisioneiro aplicado a uma economia, quanto mais laços, quanto mais fraca a concorrência entre empresas.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Teoria dos jogos | 1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96944" cy="420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Marco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Antonio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Sandoval de Vasconcellos (2007), Economia Micro e Macro, São Paulo: Atlas Editora, p. 173.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575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20" y="1412776"/>
            <a:ext cx="8352928" cy="4946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Marco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Antonio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Sandoval de Vasconcellos (2007), Economia Micro e Macro, São Paulo: Atlas Editora, p. 173.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Teoria dos jogos | 2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999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8" y="1052736"/>
            <a:ext cx="9104882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LAZZARINI, Sergio G.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Capitalismo de laços</a:t>
            </a:r>
            <a:r>
              <a:rPr lang="pt-BR" dirty="0">
                <a:latin typeface="Arial" pitchFamily="34" charset="0"/>
                <a:cs typeface="Arial" pitchFamily="34" charset="0"/>
              </a:rPr>
              <a:t>. Campus-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Elsevier</a:t>
            </a:r>
            <a:r>
              <a:rPr lang="pt-BR" dirty="0">
                <a:latin typeface="Arial" pitchFamily="34" charset="0"/>
                <a:cs typeface="Arial" pitchFamily="34" charset="0"/>
              </a:rPr>
              <a:t>, Rio de Janeiro, 2010.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Teoria dos jogos | 3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978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0201" y="620688"/>
            <a:ext cx="8229600" cy="346050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Os laços e o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Mercado em concorrência perfeita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 | 1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0201" y="1556792"/>
            <a:ext cx="8229600" cy="12241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No Livro I de </a:t>
            </a:r>
            <a:r>
              <a:rPr lang="pt-BR" sz="2400" i="1" dirty="0">
                <a:latin typeface="Arial" pitchFamily="34" charset="0"/>
                <a:cs typeface="Arial" pitchFamily="34" charset="0"/>
              </a:rPr>
              <a:t>A Riqueza das Nações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Adam Smith observa que seria 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suficiente apenas uma </a:t>
            </a:r>
            <a:r>
              <a:rPr lang="pt-BR" sz="2400" b="1" u="sng" dirty="0" smtClean="0">
                <a:latin typeface="Arial" pitchFamily="34" charset="0"/>
                <a:cs typeface="Arial" pitchFamily="34" charset="0"/>
              </a:rPr>
              <a:t>conversa </a:t>
            </a:r>
            <a:r>
              <a:rPr lang="pt-BR" sz="2400" b="1" u="sng" dirty="0">
                <a:latin typeface="Arial" pitchFamily="34" charset="0"/>
                <a:cs typeface="Arial" pitchFamily="34" charset="0"/>
              </a:rPr>
              <a:t>entre empresários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para alterar o funcionamento de reequilíbrio do mercado desenvolvido pela “mão invisível”: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004" y="6211669"/>
            <a:ext cx="9137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itchFamily="34" charset="0"/>
                <a:cs typeface="Arial" pitchFamily="34" charset="0"/>
              </a:rPr>
              <a:t>SMITH, Adam.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An Inquiry into the Nature and Causes of the Wealth of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Nations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.Londres</a:t>
            </a:r>
            <a:r>
              <a:rPr lang="en-US" dirty="0">
                <a:latin typeface="Arial" pitchFamily="34" charset="0"/>
                <a:cs typeface="Arial" pitchFamily="34" charset="0"/>
              </a:rPr>
              <a:t>, George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Routledge</a:t>
            </a:r>
            <a:r>
              <a:rPr lang="en-US" dirty="0">
                <a:latin typeface="Arial" pitchFamily="34" charset="0"/>
                <a:cs typeface="Arial" pitchFamily="34" charset="0"/>
              </a:rPr>
              <a:t>, 1942,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Livro</a:t>
            </a:r>
            <a:r>
              <a:rPr lang="en-US" dirty="0">
                <a:latin typeface="Arial" pitchFamily="34" charset="0"/>
                <a:cs typeface="Arial" pitchFamily="34" charset="0"/>
              </a:rPr>
              <a:t> I, 10, § 82, 1776.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966308" y="4005064"/>
            <a:ext cx="70567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latin typeface="Arial" pitchFamily="34" charset="0"/>
                <a:cs typeface="Arial" pitchFamily="34" charset="0"/>
              </a:rPr>
              <a:t>Hipótese da atomicidade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(mercado atomizado):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pt-BR" sz="2400" dirty="0" smtClean="0">
                <a:latin typeface="Arial" pitchFamily="34" charset="0"/>
                <a:cs typeface="Arial" pitchFamily="34" charset="0"/>
              </a:rPr>
              <a:t>é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um mercado com infinitos vendedores e compradores (como “átomos”), de forma que um agente isolado não tem condições de afetar o preço de mercado.</a:t>
            </a:r>
            <a:endParaRPr lang="pt-BR" sz="2400" dirty="0"/>
          </a:p>
        </p:txBody>
      </p:sp>
      <p:sp>
        <p:nvSpPr>
          <p:cNvPr id="6" name="Seta para baixo 5"/>
          <p:cNvSpPr/>
          <p:nvPr/>
        </p:nvSpPr>
        <p:spPr>
          <a:xfrm>
            <a:off x="4214961" y="3284984"/>
            <a:ext cx="720080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05009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0201" y="620688"/>
            <a:ext cx="8229600" cy="346050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latin typeface="Arial" pitchFamily="34" charset="0"/>
                <a:cs typeface="Arial" pitchFamily="34" charset="0"/>
              </a:rPr>
              <a:t>Os laços e o </a:t>
            </a:r>
            <a:r>
              <a:rPr lang="pt-BR" sz="2400" b="1" dirty="0">
                <a:latin typeface="Arial" pitchFamily="34" charset="0"/>
                <a:cs typeface="Arial" pitchFamily="34" charset="0"/>
              </a:rPr>
              <a:t>Mercado em concorrência </a:t>
            </a:r>
            <a:r>
              <a:rPr lang="pt-BR" sz="2400" b="1" dirty="0" smtClean="0">
                <a:latin typeface="Arial" pitchFamily="34" charset="0"/>
                <a:cs typeface="Arial" pitchFamily="34" charset="0"/>
              </a:rPr>
              <a:t>perfeita | 2 </a:t>
            </a:r>
            <a:endParaRPr lang="pt-B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0201" y="1556792"/>
            <a:ext cx="8229600" cy="30243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800" dirty="0" smtClean="0">
                <a:latin typeface="Arial" pitchFamily="34" charset="0"/>
                <a:cs typeface="Arial" pitchFamily="34" charset="0"/>
              </a:rPr>
              <a:t>«As 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pessoas da mesma profissão raramente se reúnem, mesmo que sejam para momentos alegres e divertidos, mas as conversas terminam em uma conspiração contra o público, ou em </a:t>
            </a:r>
            <a:r>
              <a:rPr lang="pt-BR" sz="2800" i="1" dirty="0">
                <a:latin typeface="Arial" pitchFamily="34" charset="0"/>
                <a:cs typeface="Arial" pitchFamily="34" charset="0"/>
              </a:rPr>
              <a:t>algum incitamento para aumentar os preços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[...] Todavia</a:t>
            </a:r>
            <a:r>
              <a:rPr lang="pt-BR" sz="2800" dirty="0">
                <a:latin typeface="Arial" pitchFamily="34" charset="0"/>
                <a:cs typeface="Arial" pitchFamily="34" charset="0"/>
              </a:rPr>
              <a:t>, embora a lei não possa impedir as pessoas da mesma ocupação de se reunirem às vezes, nada deve ser feito no sentido de facilitar tais reuniões e muito menos de torná-las 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necessárias» [...].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004" y="6211669"/>
            <a:ext cx="91379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itchFamily="34" charset="0"/>
                <a:cs typeface="Arial" pitchFamily="34" charset="0"/>
              </a:rPr>
              <a:t>SMITH, Adam.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An Inquiry into the Nature and Causes of the Wealth of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Nations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.Londres</a:t>
            </a:r>
            <a:r>
              <a:rPr lang="en-US" dirty="0">
                <a:latin typeface="Arial" pitchFamily="34" charset="0"/>
                <a:cs typeface="Arial" pitchFamily="34" charset="0"/>
              </a:rPr>
              <a:t>, George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Routledge</a:t>
            </a:r>
            <a:r>
              <a:rPr lang="en-US" dirty="0">
                <a:latin typeface="Arial" pitchFamily="34" charset="0"/>
                <a:cs typeface="Arial" pitchFamily="34" charset="0"/>
              </a:rPr>
              <a:t>, 1942,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Livro</a:t>
            </a:r>
            <a:r>
              <a:rPr lang="en-US" dirty="0">
                <a:latin typeface="Arial" pitchFamily="34" charset="0"/>
                <a:cs typeface="Arial" pitchFamily="34" charset="0"/>
              </a:rPr>
              <a:t> I, 10, § 82, 1776. 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000428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69141"/>
          </a:xfrm>
        </p:spPr>
        <p:txBody>
          <a:bodyPr>
            <a:noAutofit/>
          </a:bodyPr>
          <a:lstStyle/>
          <a:p>
            <a:r>
              <a:rPr lang="pt-BR" sz="2400" dirty="0">
                <a:latin typeface="Arial" pitchFamily="34" charset="0"/>
                <a:cs typeface="Arial" pitchFamily="34" charset="0"/>
              </a:rPr>
              <a:t>No caso dos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interlocking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directorates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»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(ID), o diretor em comum entre conselhos de administração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(«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boards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of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directors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»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de diferentes empresas, representa um laço («</a:t>
            </a:r>
            <a:r>
              <a:rPr lang="pt-BR" sz="2400" dirty="0" err="1" smtClean="0">
                <a:latin typeface="Arial" pitchFamily="34" charset="0"/>
                <a:cs typeface="Arial" pitchFamily="34" charset="0"/>
              </a:rPr>
              <a:t>interlock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) que as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une. </a:t>
            </a:r>
          </a:p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O conjunto de laços (i.e. os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«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interlocking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err="1">
                <a:latin typeface="Arial" pitchFamily="34" charset="0"/>
                <a:cs typeface="Arial" pitchFamily="34" charset="0"/>
              </a:rPr>
              <a:t>directorates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) e de nós (as empresas) cria uma rede: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cada vez que um diretor comparece em duas empresas, há um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ID (laço) entre empresas. </a:t>
            </a:r>
            <a:endParaRPr lang="pt-BR" sz="2400" dirty="0">
              <a:latin typeface="Arial" pitchFamily="34" charset="0"/>
              <a:cs typeface="Arial" pitchFamily="34" charset="0"/>
            </a:endParaRPr>
          </a:p>
          <a:p>
            <a:r>
              <a:rPr lang="pt-BR" sz="2400" dirty="0" smtClean="0">
                <a:latin typeface="Arial" pitchFamily="34" charset="0"/>
                <a:cs typeface="Arial" pitchFamily="34" charset="0"/>
              </a:rPr>
              <a:t>Geralmente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, a literatura considera este tipo de laço como um elemento de distorção do mercado, pois este criaria uma clara interdependência entre agentes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independentes.</a:t>
            </a:r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7365" y="6396335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300" dirty="0" err="1" smtClean="0">
                <a:latin typeface="Arial" pitchFamily="34" charset="0"/>
                <a:cs typeface="Arial" pitchFamily="34" charset="0"/>
              </a:rPr>
              <a:t>Carbonai</a:t>
            </a:r>
            <a:r>
              <a:rPr lang="pt-BR" sz="13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pt-BR" sz="1300" dirty="0" err="1" smtClean="0">
                <a:latin typeface="Arial" pitchFamily="34" charset="0"/>
                <a:cs typeface="Arial" pitchFamily="34" charset="0"/>
              </a:rPr>
              <a:t>Davide</a:t>
            </a:r>
            <a:r>
              <a:rPr lang="pt-BR" sz="1300" dirty="0" smtClean="0">
                <a:latin typeface="Arial" pitchFamily="34" charset="0"/>
                <a:cs typeface="Arial" pitchFamily="34" charset="0"/>
              </a:rPr>
              <a:t>. O </a:t>
            </a:r>
            <a:r>
              <a:rPr lang="pt-BR" sz="1300" dirty="0">
                <a:latin typeface="Arial" pitchFamily="34" charset="0"/>
                <a:cs typeface="Arial" pitchFamily="34" charset="0"/>
              </a:rPr>
              <a:t>Capitalismo dos Laços e sua Regulação. Evidências do caso </a:t>
            </a:r>
            <a:r>
              <a:rPr lang="pt-BR" sz="1300" dirty="0" smtClean="0">
                <a:latin typeface="Arial" pitchFamily="34" charset="0"/>
                <a:cs typeface="Arial" pitchFamily="34" charset="0"/>
              </a:rPr>
              <a:t>Europeu.  IV Seminário Nacional de ciência política. </a:t>
            </a:r>
            <a:r>
              <a:rPr lang="pt-BR" sz="1300" dirty="0">
                <a:latin typeface="Arial" pitchFamily="34" charset="0"/>
                <a:cs typeface="Arial" pitchFamily="34" charset="0"/>
              </a:rPr>
              <a:t>UFRGS, Porto Alegre </a:t>
            </a:r>
            <a:r>
              <a:rPr lang="pt-BR" sz="1300" dirty="0" smtClean="0">
                <a:latin typeface="Arial" pitchFamily="34" charset="0"/>
                <a:cs typeface="Arial" pitchFamily="34" charset="0"/>
              </a:rPr>
              <a:t>(RS) – De 08 a 10 de Novembro </a:t>
            </a:r>
            <a:r>
              <a:rPr lang="pt-BR" sz="1300" dirty="0">
                <a:latin typeface="Arial" pitchFamily="34" charset="0"/>
                <a:cs typeface="Arial" pitchFamily="34" charset="0"/>
              </a:rPr>
              <a:t>de 2011 </a:t>
            </a:r>
            <a:r>
              <a:rPr lang="pt-BR" sz="1300" u="sng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davide.carbonai@unipampa.edu.br</a:t>
            </a:r>
            <a:endParaRPr lang="pt-BR" sz="1300" u="sng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it-IT" sz="2800" b="1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pt-BR" sz="2800" b="1" dirty="0" err="1" smtClean="0">
                <a:latin typeface="Arial" pitchFamily="34" charset="0"/>
                <a:cs typeface="Arial" pitchFamily="34" charset="0"/>
              </a:rPr>
              <a:t>interlocking</a:t>
            </a:r>
            <a:r>
              <a:rPr lang="pt-BR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800" b="1" dirty="0" err="1">
                <a:latin typeface="Arial" pitchFamily="34" charset="0"/>
                <a:cs typeface="Arial" pitchFamily="34" charset="0"/>
              </a:rPr>
              <a:t>directorates</a:t>
            </a:r>
            <a:r>
              <a:rPr lang="pt-BR" sz="2800" b="1" dirty="0">
                <a:latin typeface="Arial" pitchFamily="34" charset="0"/>
                <a:cs typeface="Arial" pitchFamily="34" charset="0"/>
              </a:rPr>
              <a:t>»</a:t>
            </a:r>
          </a:p>
        </p:txBody>
      </p:sp>
    </p:spTree>
    <p:extLst>
      <p:ext uri="{BB962C8B-B14F-4D97-AF65-F5344CB8AC3E}">
        <p14:creationId xmlns="" xmlns:p14="http://schemas.microsoft.com/office/powerpoint/2010/main" val="36903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7056784" cy="5977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ângulo 6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LAZZARINI, Sergio G.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Capitalismo de laços</a:t>
            </a:r>
            <a:r>
              <a:rPr lang="pt-BR" dirty="0">
                <a:latin typeface="Arial" pitchFamily="34" charset="0"/>
                <a:cs typeface="Arial" pitchFamily="34" charset="0"/>
              </a:rPr>
              <a:t>. Campus-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Elsevier</a:t>
            </a:r>
            <a:r>
              <a:rPr lang="pt-BR" dirty="0">
                <a:latin typeface="Arial" pitchFamily="34" charset="0"/>
                <a:cs typeface="Arial" pitchFamily="34" charset="0"/>
              </a:rPr>
              <a:t>, Rio de Janeiro, 2010.</a:t>
            </a:r>
          </a:p>
        </p:txBody>
      </p:sp>
    </p:spTree>
    <p:extLst>
      <p:ext uri="{BB962C8B-B14F-4D97-AF65-F5344CB8AC3E}">
        <p14:creationId xmlns="" xmlns:p14="http://schemas.microsoft.com/office/powerpoint/2010/main" val="4177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66" y="591458"/>
            <a:ext cx="9027934" cy="5884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itchFamily="34" charset="0"/>
                <a:cs typeface="Arial" pitchFamily="34" charset="0"/>
              </a:rPr>
              <a:t>LAZZARINI, Sergio G. </a:t>
            </a:r>
            <a:r>
              <a:rPr lang="pt-BR" b="1" dirty="0">
                <a:latin typeface="Arial" pitchFamily="34" charset="0"/>
                <a:cs typeface="Arial" pitchFamily="34" charset="0"/>
              </a:rPr>
              <a:t>Capitalismo de laços</a:t>
            </a:r>
            <a:r>
              <a:rPr lang="pt-BR" dirty="0">
                <a:latin typeface="Arial" pitchFamily="34" charset="0"/>
                <a:cs typeface="Arial" pitchFamily="34" charset="0"/>
              </a:rPr>
              <a:t>. Campus-</a:t>
            </a:r>
            <a:r>
              <a:rPr lang="pt-BR" dirty="0" err="1">
                <a:latin typeface="Arial" pitchFamily="34" charset="0"/>
                <a:cs typeface="Arial" pitchFamily="34" charset="0"/>
              </a:rPr>
              <a:t>Elsevier</a:t>
            </a:r>
            <a:r>
              <a:rPr lang="pt-BR" dirty="0">
                <a:latin typeface="Arial" pitchFamily="34" charset="0"/>
                <a:cs typeface="Arial" pitchFamily="34" charset="0"/>
              </a:rPr>
              <a:t>, Rio de Janeiro, 2010.</a:t>
            </a:r>
          </a:p>
        </p:txBody>
      </p:sp>
    </p:spTree>
    <p:extLst>
      <p:ext uri="{BB962C8B-B14F-4D97-AF65-F5344CB8AC3E}">
        <p14:creationId xmlns="" xmlns:p14="http://schemas.microsoft.com/office/powerpoint/2010/main" val="296866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554</Words>
  <Application>Microsoft Office PowerPoint</Application>
  <PresentationFormat>Apresentação na tela (4:3)</PresentationFormat>
  <Paragraphs>25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Teoria dos jogos | 1</vt:lpstr>
      <vt:lpstr>Teoria dos jogos | 1</vt:lpstr>
      <vt:lpstr>Teoria dos jogos | 2</vt:lpstr>
      <vt:lpstr>Teoria dos jogos | 3</vt:lpstr>
      <vt:lpstr>Os laços e o Mercado em concorrência perfeita | 1</vt:lpstr>
      <vt:lpstr>Os laços e o Mercado em concorrência perfeita | 2 </vt:lpstr>
      <vt:lpstr>Os «interlocking directorates»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XV Congresso Brasileiro de Sociologia | 26-29 julho 2011 | Curitiba (PR)</dc:title>
  <dc:creator>Davide</dc:creator>
  <cp:lastModifiedBy>Davide</cp:lastModifiedBy>
  <cp:revision>65</cp:revision>
  <dcterms:created xsi:type="dcterms:W3CDTF">2011-07-22T08:24:41Z</dcterms:created>
  <dcterms:modified xsi:type="dcterms:W3CDTF">2014-06-26T13:50:45Z</dcterms:modified>
</cp:coreProperties>
</file>