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98" r:id="rId3"/>
    <p:sldId id="302" r:id="rId4"/>
    <p:sldId id="305" r:id="rId5"/>
    <p:sldId id="306" r:id="rId6"/>
    <p:sldId id="300" r:id="rId7"/>
    <p:sldId id="262" r:id="rId8"/>
    <p:sldId id="265" r:id="rId9"/>
    <p:sldId id="269" r:id="rId10"/>
    <p:sldId id="281" r:id="rId11"/>
    <p:sldId id="282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5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8D3-3361-4367-88D8-E3E48FDD509E}" type="datetimeFigureOut">
              <a:rPr lang="pt-BR" smtClean="0"/>
              <a:pPr/>
              <a:t>06/05/2014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FCA1-046A-41BD-A7E5-2871B34A1D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8D3-3361-4367-88D8-E3E48FDD509E}" type="datetimeFigureOut">
              <a:rPr lang="pt-BR" smtClean="0"/>
              <a:pPr/>
              <a:t>06/05/2014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FCA1-046A-41BD-A7E5-2871B34A1D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8D3-3361-4367-88D8-E3E48FDD509E}" type="datetimeFigureOut">
              <a:rPr lang="pt-BR" smtClean="0"/>
              <a:pPr/>
              <a:t>06/05/2014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FCA1-046A-41BD-A7E5-2871B34A1D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8D3-3361-4367-88D8-E3E48FDD509E}" type="datetimeFigureOut">
              <a:rPr lang="pt-BR" smtClean="0"/>
              <a:pPr/>
              <a:t>06/05/2014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FCA1-046A-41BD-A7E5-2871B34A1D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8D3-3361-4367-88D8-E3E48FDD509E}" type="datetimeFigureOut">
              <a:rPr lang="pt-BR" smtClean="0"/>
              <a:pPr/>
              <a:t>06/05/2014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FCA1-046A-41BD-A7E5-2871B34A1D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8D3-3361-4367-88D8-E3E48FDD509E}" type="datetimeFigureOut">
              <a:rPr lang="pt-BR" smtClean="0"/>
              <a:pPr/>
              <a:t>06/05/2014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FCA1-046A-41BD-A7E5-2871B34A1D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8D3-3361-4367-88D8-E3E48FDD509E}" type="datetimeFigureOut">
              <a:rPr lang="pt-BR" smtClean="0"/>
              <a:pPr/>
              <a:t>06/05/2014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FCA1-046A-41BD-A7E5-2871B34A1D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8D3-3361-4367-88D8-E3E48FDD509E}" type="datetimeFigureOut">
              <a:rPr lang="pt-BR" smtClean="0"/>
              <a:pPr/>
              <a:t>06/05/2014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FCA1-046A-41BD-A7E5-2871B34A1D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8D3-3361-4367-88D8-E3E48FDD509E}" type="datetimeFigureOut">
              <a:rPr lang="pt-BR" smtClean="0"/>
              <a:pPr/>
              <a:t>06/05/2014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FCA1-046A-41BD-A7E5-2871B34A1D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8D3-3361-4367-88D8-E3E48FDD509E}" type="datetimeFigureOut">
              <a:rPr lang="pt-BR" smtClean="0"/>
              <a:pPr/>
              <a:t>06/05/2014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FCA1-046A-41BD-A7E5-2871B34A1D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8D3-3361-4367-88D8-E3E48FDD509E}" type="datetimeFigureOut">
              <a:rPr lang="pt-BR" smtClean="0"/>
              <a:pPr/>
              <a:t>06/05/2014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FCA1-046A-41BD-A7E5-2871B34A1D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478D3-3361-4367-88D8-E3E48FDD509E}" type="datetimeFigureOut">
              <a:rPr lang="pt-BR" smtClean="0"/>
              <a:pPr/>
              <a:t>06/05/2014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5DFCA1-046A-41BD-A7E5-2871B34A1D7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916832"/>
            <a:ext cx="8218487" cy="421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re 1"/>
          <p:cNvSpPr>
            <a:spLocks noGrp="1"/>
          </p:cNvSpPr>
          <p:nvPr>
            <p:ph type="title"/>
          </p:nvPr>
        </p:nvSpPr>
        <p:spPr>
          <a:xfrm>
            <a:off x="457200" y="630238"/>
            <a:ext cx="8229600" cy="1143000"/>
          </a:xfrm>
        </p:spPr>
        <p:txBody>
          <a:bodyPr>
            <a:noAutofit/>
          </a:bodyPr>
          <a:lstStyle/>
          <a:p>
            <a:r>
              <a:rPr lang="it-IT" sz="3600" b="1" dirty="0" smtClean="0">
                <a:latin typeface="Arial" pitchFamily="34" charset="0"/>
                <a:cs typeface="Arial" pitchFamily="34" charset="0"/>
              </a:rPr>
              <a:t>O «Estado» em Karl Marx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>
            <a:normAutofit/>
          </a:bodyPr>
          <a:lstStyle/>
          <a:p>
            <a:r>
              <a:rPr lang="pt-BR" sz="2400" dirty="0">
                <a:latin typeface="Arial" pitchFamily="34" charset="0"/>
                <a:cs typeface="Arial" pitchFamily="34" charset="0"/>
              </a:rPr>
              <a:t>Imagem da </a:t>
            </a:r>
            <a:r>
              <a:rPr lang="pt-BR" sz="2400" b="1" u="sng" dirty="0">
                <a:latin typeface="Arial" pitchFamily="34" charset="0"/>
                <a:cs typeface="Arial" pitchFamily="34" charset="0"/>
              </a:rPr>
              <a:t>gaiola de ferro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(rigidez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organizacional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) associada ao espírito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racionalista.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Para Max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Weber,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sob o capitalismo, a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ordem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racionalista torna-se uma “gaiola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ferro” em que a humanidade é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aprisionada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, sendo que a burocracia é a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manifestação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organizacional do espírito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racional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e é irreversível, porque é muito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eficiente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para controlar o trabalhador. </a:t>
            </a:r>
          </a:p>
          <a:p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pt-BR" b="1" dirty="0" smtClean="0">
                <a:latin typeface="Arial" pitchFamily="34" charset="0"/>
                <a:cs typeface="Arial" pitchFamily="34" charset="0"/>
              </a:rPr>
              <a:t>A «gaiola de ferro» | 1 </a:t>
            </a: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672807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>
            <a:normAutofit/>
          </a:bodyPr>
          <a:lstStyle/>
          <a:p>
            <a:r>
              <a:rPr lang="pt-BR" sz="2800" dirty="0">
                <a:latin typeface="Arial" pitchFamily="34" charset="0"/>
                <a:cs typeface="Arial" pitchFamily="34" charset="0"/>
              </a:rPr>
              <a:t>A burocracia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como instrumento de homogeneização. </a:t>
            </a:r>
          </a:p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Weber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já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havia constatado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que as grandes empresas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capitalistas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da época seguiam modelos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semelhantes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de organizações burocráticas.</a:t>
            </a:r>
          </a:p>
          <a:p>
            <a:endParaRPr lang="pt-BR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pt-BR" b="1" dirty="0" smtClean="0">
                <a:latin typeface="Arial" pitchFamily="34" charset="0"/>
                <a:cs typeface="Arial" pitchFamily="34" charset="0"/>
              </a:rPr>
              <a:t>A «gaiola de ferro» | 2 </a:t>
            </a: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29556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ce réservé du contenu 2"/>
          <p:cNvSpPr>
            <a:spLocks noGrp="1"/>
          </p:cNvSpPr>
          <p:nvPr>
            <p:ph idx="1"/>
          </p:nvPr>
        </p:nvSpPr>
        <p:spPr>
          <a:xfrm>
            <a:off x="395536" y="1916832"/>
            <a:ext cx="8136904" cy="2952328"/>
          </a:xfrm>
        </p:spPr>
        <p:txBody>
          <a:bodyPr>
            <a:normAutofit/>
          </a:bodyPr>
          <a:lstStyle/>
          <a:p>
            <a:pPr eaLnBrk="1" hangingPunct="1">
              <a:buFont typeface="Arial" pitchFamily="34" charset="0"/>
              <a:buNone/>
            </a:pPr>
            <a:r>
              <a:rPr lang="pt-BR" sz="1600" dirty="0" smtClean="0"/>
              <a:t>	</a:t>
            </a:r>
          </a:p>
          <a:p>
            <a:pPr>
              <a:buFont typeface="Arial" pitchFamily="34" charset="0"/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	Segundo O’Connor, o estado é empurrado a assumir um compromisso crescente em termos de «despesas pelo capital social» (infraestruturas, pesquisa, saúde, educação, etc.) para permitir a reprodução do capitalismo, e de «custos sociais de produção» (a luta contra a pobreza, desemprego, etc.).</a:t>
            </a:r>
          </a:p>
        </p:txBody>
      </p:sp>
      <p:sp>
        <p:nvSpPr>
          <p:cNvPr id="20483" name="Titre 1"/>
          <p:cNvSpPr>
            <a:spLocks noGrp="1"/>
          </p:cNvSpPr>
          <p:nvPr>
            <p:ph type="title"/>
          </p:nvPr>
        </p:nvSpPr>
        <p:spPr>
          <a:xfrm>
            <a:off x="457200" y="630238"/>
            <a:ext cx="8229600" cy="1143000"/>
          </a:xfrm>
        </p:spPr>
        <p:txBody>
          <a:bodyPr>
            <a:noAutofit/>
          </a:bodyPr>
          <a:lstStyle/>
          <a:p>
            <a:pPr eaLnBrk="1" hangingPunct="1"/>
            <a:r>
              <a:rPr lang="it-IT" sz="3600" b="1" dirty="0" smtClean="0">
                <a:latin typeface="Arial" pitchFamily="34" charset="0"/>
                <a:cs typeface="Arial" pitchFamily="34" charset="0"/>
              </a:rPr>
              <a:t>Crítica marxista ao «Welfare State»</a:t>
            </a:r>
          </a:p>
        </p:txBody>
      </p:sp>
      <p:sp>
        <p:nvSpPr>
          <p:cNvPr id="20484" name="Retângulo 1"/>
          <p:cNvSpPr>
            <a:spLocks noChangeArrowheads="1"/>
          </p:cNvSpPr>
          <p:nvPr/>
        </p:nvSpPr>
        <p:spPr bwMode="auto">
          <a:xfrm>
            <a:off x="683568" y="5157192"/>
            <a:ext cx="770485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dirty="0">
                <a:latin typeface="Arial" pitchFamily="34" charset="0"/>
                <a:cs typeface="Arial" pitchFamily="34" charset="0"/>
              </a:rPr>
              <a:t>O’Connor J. (1973),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The fiscal crisis of the state</a:t>
            </a:r>
            <a:r>
              <a:rPr lang="en-US" dirty="0">
                <a:latin typeface="Arial" pitchFamily="34" charset="0"/>
                <a:cs typeface="Arial" pitchFamily="34" charset="0"/>
              </a:rPr>
              <a:t>, New York, St. Martin’s Press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pt-BR" dirty="0" smtClean="0">
                <a:latin typeface="Arial" charset="0"/>
                <a:cs typeface="Arial" charset="0"/>
              </a:rPr>
              <a:t> </a:t>
            </a:r>
          </a:p>
          <a:p>
            <a:pPr algn="just"/>
            <a:r>
              <a:rPr lang="pt-BR" dirty="0" smtClean="0">
                <a:latin typeface="Arial" charset="0"/>
                <a:cs typeface="Arial" charset="0"/>
              </a:rPr>
              <a:t>EATON  John. 1958. </a:t>
            </a:r>
            <a:r>
              <a:rPr lang="pt-BR" b="1" dirty="0" smtClean="0">
                <a:latin typeface="Arial" charset="0"/>
                <a:cs typeface="Arial" charset="0"/>
              </a:rPr>
              <a:t>Marx Contra Keynes </a:t>
            </a:r>
            <a:r>
              <a:rPr lang="pt-BR" dirty="0" smtClean="0">
                <a:latin typeface="Arial" charset="0"/>
                <a:cs typeface="Arial" charset="0"/>
              </a:rPr>
              <a:t>. Ed. Fundo de Cultura</a:t>
            </a:r>
            <a:endParaRPr lang="pt-BR" sz="240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200" b="1" dirty="0" smtClean="0">
                <a:latin typeface="Arial" pitchFamily="34" charset="0"/>
                <a:cs typeface="Arial" pitchFamily="34" charset="0"/>
              </a:rPr>
              <a:t>Louis Althusser </a:t>
            </a:r>
            <a:br>
              <a:rPr lang="pt-BR" sz="3200" b="1" dirty="0" smtClean="0">
                <a:latin typeface="Arial" pitchFamily="34" charset="0"/>
                <a:cs typeface="Arial" pitchFamily="34" charset="0"/>
              </a:rPr>
            </a:br>
            <a:r>
              <a:rPr lang="pt-BR" sz="3200" b="1" dirty="0" smtClean="0">
                <a:latin typeface="Arial" pitchFamily="34" charset="0"/>
                <a:cs typeface="Arial" pitchFamily="34" charset="0"/>
              </a:rPr>
              <a:t>Os «Aparelhos ideológicos do estado»</a:t>
            </a:r>
            <a:endParaRPr lang="pt-BR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2000" dirty="0" smtClean="0">
                <a:latin typeface="Arial" pitchFamily="34" charset="0"/>
                <a:cs typeface="Arial" pitchFamily="34" charset="0"/>
              </a:rPr>
              <a:t>Em linha com o pensamento marxista, Louis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Althusser cria o conceito de «Aparelhos ideológicos do estado» (AIE).</a:t>
            </a:r>
          </a:p>
          <a:p>
            <a:r>
              <a:rPr lang="pt-BR" sz="2000" dirty="0" smtClean="0">
                <a:latin typeface="Arial" pitchFamily="34" charset="0"/>
                <a:cs typeface="Arial" pitchFamily="34" charset="0"/>
              </a:rPr>
              <a:t>Os AIE são utilizados para se manter a hegemonia do grupo dominante.</a:t>
            </a:r>
          </a:p>
          <a:p>
            <a:r>
              <a:rPr lang="pt-BR" sz="2000" dirty="0" smtClean="0">
                <a:latin typeface="Arial" pitchFamily="34" charset="0"/>
                <a:cs typeface="Arial" pitchFamily="34" charset="0"/>
              </a:rPr>
              <a:t>A escola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é um AIE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salário é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um meio indispensável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para a reconstituição da força de trabalho do assalariado (vestimentas, alimentação, etc.), e também é indispensável à educação das crianças.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Todavia, na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escola, além de ler e escrever, aprende-se também as regras do bom comportamento, ou seja, aprende-se a ser submisso à ordem vigente, fazendo com que os operários sejam submissos em relação à ideologia dominante. </a:t>
            </a:r>
          </a:p>
          <a:p>
            <a:r>
              <a:rPr lang="pt-BR" sz="2000" dirty="0" smtClean="0">
                <a:latin typeface="Arial" pitchFamily="34" charset="0"/>
                <a:cs typeface="Arial" pitchFamily="34" charset="0"/>
              </a:rPr>
              <a:t>Além da escola, a Igreja e outros Aparelhos (o Exército,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etc.)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são AIE. Eles dominam não pelo uso da força, e sim pelo uso da ideologia: para manter a classe dominante no poder.</a:t>
            </a: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6475511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ALTHUSSER, Louis. 1970. </a:t>
            </a:r>
            <a:r>
              <a:rPr kumimoji="0" lang="pt-B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Os Aparelhos Ideológicos do Estado</a:t>
            </a:r>
            <a:r>
              <a:rPr kumimoji="0" lang="pt-B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pt-B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0"/>
            <a:ext cx="4608512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6475511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ALTHUSSER, Louis. 1970. </a:t>
            </a:r>
            <a:r>
              <a:rPr kumimoji="0" lang="pt-B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Os Aparelhos Ideológicos do Estado</a:t>
            </a:r>
            <a:r>
              <a:rPr kumimoji="0" lang="pt-B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pt-B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525963"/>
          </a:xfrm>
        </p:spPr>
        <p:txBody>
          <a:bodyPr>
            <a:normAutofit/>
          </a:bodyPr>
          <a:lstStyle/>
          <a:p>
            <a:r>
              <a:rPr lang="pt-BR" sz="1800" dirty="0" smtClean="0">
                <a:latin typeface="Arial" pitchFamily="34" charset="0"/>
                <a:cs typeface="Arial" pitchFamily="34" charset="0"/>
              </a:rPr>
              <a:t>O «Aparelhos ideológicos do estado» (AIE) representam uma forma de «poder de estado». </a:t>
            </a:r>
          </a:p>
          <a:p>
            <a:r>
              <a:rPr lang="pt-BR" sz="1800" dirty="0" smtClean="0">
                <a:latin typeface="Arial" pitchFamily="34" charset="0"/>
                <a:cs typeface="Arial" pitchFamily="34" charset="0"/>
              </a:rPr>
              <a:t>O objeto de disputa é sempre o poder do estado. Quem detém o poder do estado usa o AIE do estado em benefício de sua classe. Assim, para poder complementar a teoria marxista, devemos então ter em mente não apenas a distinção entre poder de estado e aparelho de estado, mas também admitir a existência de uma realidade que não se confunde com o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Aparelho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repressivo de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estado (ARE): 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são os aparelhos ideológicos de estado.</a:t>
            </a:r>
          </a:p>
          <a:p>
            <a:r>
              <a:rPr lang="pt-BR" sz="1800" dirty="0" smtClean="0">
                <a:latin typeface="Arial" pitchFamily="34" charset="0"/>
                <a:cs typeface="Arial" pitchFamily="34" charset="0"/>
              </a:rPr>
              <a:t>«Aparelhos repressivos de estado» (ARE) e os «Aparelhos ideológicos do estado» (AIE) é que os ARE se utilizam predominantemente de argumentos repressivos e coercitivos para atingirem seus objetivos. Já os AIE utilizam predominantemente a ideologia para manter sua dominação. </a:t>
            </a:r>
          </a:p>
          <a:p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endParaRPr lang="pt-BR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6475511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ALTHUSSER, Louis. 1970. </a:t>
            </a:r>
            <a:r>
              <a:rPr kumimoji="0" lang="pt-B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Os Aparelhos Ideológicos do Estado</a:t>
            </a:r>
            <a:r>
              <a:rPr kumimoji="0" lang="pt-B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pt-B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Louis Althusser </a:t>
            </a:r>
            <a:br>
              <a:rPr kumimoji="0" lang="pt-BR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pt-BR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Os «Aparelhos ideológicos do estado»</a:t>
            </a:r>
            <a:endParaRPr kumimoji="0" lang="pt-BR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2780928"/>
            <a:ext cx="8229600" cy="26928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pt-PT" sz="2800" dirty="0" smtClean="0">
                <a:latin typeface="Arial" pitchFamily="34" charset="0"/>
                <a:cs typeface="Arial" pitchFamily="34" charset="0"/>
              </a:rPr>
              <a:t>Estado </a:t>
            </a:r>
            <a:r>
              <a:rPr lang="pt-PT" sz="2800" dirty="0">
                <a:latin typeface="Arial" pitchFamily="34" charset="0"/>
                <a:cs typeface="Arial" pitchFamily="34" charset="0"/>
              </a:rPr>
              <a:t>é um instrumento de dominação </a:t>
            </a:r>
            <a:r>
              <a:rPr lang="pt-PT" sz="2800" dirty="0" smtClean="0">
                <a:latin typeface="Arial" pitchFamily="34" charset="0"/>
                <a:cs typeface="Arial" pitchFamily="34" charset="0"/>
              </a:rPr>
              <a:t>do homem </a:t>
            </a:r>
            <a:r>
              <a:rPr lang="pt-PT" sz="2800" dirty="0">
                <a:latin typeface="Arial" pitchFamily="34" charset="0"/>
                <a:cs typeface="Arial" pitchFamily="34" charset="0"/>
              </a:rPr>
              <a:t>pelo </a:t>
            </a:r>
            <a:r>
              <a:rPr lang="pt-PT" sz="2800" dirty="0" smtClean="0">
                <a:latin typeface="Arial" pitchFamily="34" charset="0"/>
                <a:cs typeface="Arial" pitchFamily="34" charset="0"/>
              </a:rPr>
              <a:t>homem</a:t>
            </a:r>
            <a:r>
              <a:rPr lang="pt-PT" sz="2800" dirty="0">
                <a:latin typeface="Arial" pitchFamily="34" charset="0"/>
                <a:cs typeface="Arial" pitchFamily="34" charset="0"/>
              </a:rPr>
              <a:t>, para ele só </a:t>
            </a:r>
            <a:r>
              <a:rPr lang="pt-PT" sz="2800" dirty="0" smtClean="0">
                <a:latin typeface="Arial" pitchFamily="34" charset="0"/>
                <a:cs typeface="Arial" pitchFamily="34" charset="0"/>
              </a:rPr>
              <a:t>o Estado pode </a:t>
            </a:r>
            <a:r>
              <a:rPr lang="pt-PT" sz="2800" dirty="0">
                <a:latin typeface="Arial" pitchFamily="34" charset="0"/>
                <a:cs typeface="Arial" pitchFamily="34" charset="0"/>
              </a:rPr>
              <a:t>fazer uso </a:t>
            </a:r>
            <a:r>
              <a:rPr lang="pt-PT" sz="2800" dirty="0" smtClean="0">
                <a:latin typeface="Arial" pitchFamily="34" charset="0"/>
                <a:cs typeface="Arial" pitchFamily="34" charset="0"/>
              </a:rPr>
              <a:t>da força </a:t>
            </a:r>
            <a:r>
              <a:rPr lang="pt-PT" sz="2800" dirty="0" smtClean="0">
                <a:latin typeface="Arial" pitchFamily="34" charset="0"/>
                <a:cs typeface="Arial" pitchFamily="34" charset="0"/>
              </a:rPr>
              <a:t>da violência</a:t>
            </a:r>
            <a:r>
              <a:rPr lang="pt-PT" sz="2800" dirty="0">
                <a:latin typeface="Arial" pitchFamily="34" charset="0"/>
                <a:cs typeface="Arial" pitchFamily="34" charset="0"/>
              </a:rPr>
              <a:t>, e essa violência é legítima </a:t>
            </a:r>
            <a:r>
              <a:rPr lang="pt-PT" sz="2800" dirty="0" smtClean="0">
                <a:latin typeface="Arial" pitchFamily="34" charset="0"/>
                <a:cs typeface="Arial" pitchFamily="34" charset="0"/>
              </a:rPr>
              <a:t>(«</a:t>
            </a:r>
            <a:r>
              <a:rPr lang="pt-BR" sz="2800" b="1" u="sng" dirty="0" smtClean="0">
                <a:latin typeface="Arial" pitchFamily="34" charset="0"/>
                <a:cs typeface="Arial" pitchFamily="34" charset="0"/>
              </a:rPr>
              <a:t>monopólio </a:t>
            </a:r>
            <a:r>
              <a:rPr lang="pt-BR" sz="2800" b="1" u="sng" dirty="0">
                <a:latin typeface="Arial" pitchFamily="34" charset="0"/>
                <a:cs typeface="Arial" pitchFamily="34" charset="0"/>
              </a:rPr>
              <a:t>do uso </a:t>
            </a:r>
            <a:r>
              <a:rPr lang="pt-BR" sz="2800" b="1" u="sng" dirty="0" smtClean="0">
                <a:latin typeface="Arial" pitchFamily="34" charset="0"/>
                <a:cs typeface="Arial" pitchFamily="34" charset="0"/>
              </a:rPr>
              <a:t>legítimo </a:t>
            </a:r>
            <a:r>
              <a:rPr lang="pt-BR" sz="2800" b="1" u="sng" dirty="0">
                <a:latin typeface="Arial" pitchFamily="34" charset="0"/>
                <a:cs typeface="Arial" pitchFamily="34" charset="0"/>
              </a:rPr>
              <a:t>da força </a:t>
            </a:r>
            <a:r>
              <a:rPr lang="pt-BR" sz="2800" b="1" u="sng" dirty="0" smtClean="0">
                <a:latin typeface="Arial" pitchFamily="34" charset="0"/>
                <a:cs typeface="Arial" pitchFamily="34" charset="0"/>
              </a:rPr>
              <a:t>física</a:t>
            </a:r>
            <a:r>
              <a:rPr lang="pt-PT" sz="2800" dirty="0" smtClean="0">
                <a:latin typeface="Arial" pitchFamily="34" charset="0"/>
                <a:cs typeface="Arial" pitchFamily="34" charset="0"/>
              </a:rPr>
              <a:t>»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pt-PT" sz="2800" dirty="0">
                <a:latin typeface="Arial" pitchFamily="34" charset="0"/>
                <a:cs typeface="Arial" pitchFamily="34" charset="0"/>
              </a:rPr>
              <a:t>, pois se apóia num </a:t>
            </a:r>
            <a:r>
              <a:rPr lang="pt-PT" sz="2800" dirty="0" smtClean="0">
                <a:latin typeface="Arial" pitchFamily="34" charset="0"/>
                <a:cs typeface="Arial" pitchFamily="34" charset="0"/>
              </a:rPr>
              <a:t>conjunto de normas.</a:t>
            </a: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457200" y="630238"/>
            <a:ext cx="8229600" cy="1143000"/>
          </a:xfrm>
        </p:spPr>
        <p:txBody>
          <a:bodyPr>
            <a:noAutofit/>
          </a:bodyPr>
          <a:lstStyle/>
          <a:p>
            <a:r>
              <a:rPr lang="it-IT" sz="3600" b="1" dirty="0" smtClean="0">
                <a:latin typeface="Arial" pitchFamily="34" charset="0"/>
                <a:cs typeface="Arial" pitchFamily="34" charset="0"/>
              </a:rPr>
              <a:t>O «Estado» em </a:t>
            </a:r>
            <a:r>
              <a:rPr lang="it-IT" sz="3600" b="1" dirty="0" smtClean="0">
                <a:latin typeface="Arial" pitchFamily="34" charset="0"/>
                <a:cs typeface="Arial" pitchFamily="34" charset="0"/>
              </a:rPr>
              <a:t>Max Weber</a:t>
            </a:r>
            <a:endParaRPr lang="it-IT" sz="36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764904"/>
          </a:xfrm>
        </p:spPr>
        <p:txBody>
          <a:bodyPr>
            <a:normAutofit/>
          </a:bodyPr>
          <a:lstStyle/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«A burocracia tem um caráter “racional”: regras, meios, fins e objetivos dominam sua posição. Em toda parte a sua origem e sua divisão tiveram, até agora, resultados “revolucionários” [...]»</a:t>
            </a: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latin typeface="Arial" pitchFamily="34" charset="0"/>
                <a:cs typeface="Arial" pitchFamily="34" charset="0"/>
              </a:rPr>
              <a:t>Max Weber (1911-1913),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Wirtschaft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und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Gesellschaft</a:t>
            </a:r>
            <a:r>
              <a:rPr lang="en-US" dirty="0">
                <a:latin typeface="Arial" pitchFamily="34" charset="0"/>
                <a:cs typeface="Arial" pitchFamily="34" charset="0"/>
              </a:rPr>
              <a:t>, parte III, cap. 6. Tr. Pt. </a:t>
            </a:r>
            <a:r>
              <a:rPr lang="pt-BR" dirty="0">
                <a:latin typeface="Arial" pitchFamily="34" charset="0"/>
                <a:cs typeface="Arial" pitchFamily="34" charset="0"/>
              </a:rPr>
              <a:t>«Economia e sociedade».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latin typeface="Arial" pitchFamily="34" charset="0"/>
                <a:cs typeface="Arial" pitchFamily="34" charset="0"/>
              </a:rPr>
              <a:t>Burocracia (um tipo-ideal em Weber)</a:t>
            </a:r>
            <a:endParaRPr lang="pt-BR" sz="3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4222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 smtClean="0">
                <a:latin typeface="Arial" pitchFamily="34" charset="0"/>
                <a:cs typeface="Arial" pitchFamily="34" charset="0"/>
              </a:rPr>
              <a:t>Burocracia (um tipo-ideal em Weber)</a:t>
            </a:r>
            <a:endParaRPr lang="pt-BR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Burocracia = bureau (escritório) +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krátos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(grego igual a poder, regra) = exercício do poder por funcionários de escritórios. 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Em um capitulo escrito entre o 1911 e o 1913 que terminou em «Economia e sociedade» («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Wirtschaft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und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Gesellschaft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») Max Weber apresenta as caraterísticas de uma moderna Burocracia. </a:t>
            </a:r>
          </a:p>
          <a:p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Max Weber (1911-1913),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Wirtschaft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und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Gesellschaft</a:t>
            </a:r>
            <a:r>
              <a:rPr lang="en-US" dirty="0">
                <a:latin typeface="Arial" pitchFamily="34" charset="0"/>
                <a:cs typeface="Arial" pitchFamily="34" charset="0"/>
              </a:rPr>
              <a:t>, parte III, cap. 6. Tr. Pt. </a:t>
            </a:r>
            <a:r>
              <a:rPr lang="pt-BR" dirty="0">
                <a:latin typeface="Arial" pitchFamily="34" charset="0"/>
                <a:cs typeface="Arial" pitchFamily="34" charset="0"/>
              </a:rPr>
              <a:t>«Economia e sociedade».</a:t>
            </a:r>
          </a:p>
        </p:txBody>
      </p:sp>
    </p:spTree>
    <p:extLst>
      <p:ext uri="{BB962C8B-B14F-4D97-AF65-F5344CB8AC3E}">
        <p14:creationId xmlns="" xmlns:p14="http://schemas.microsoft.com/office/powerpoint/2010/main" val="864412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88632"/>
          </a:xfrm>
        </p:spPr>
        <p:txBody>
          <a:bodyPr>
            <a:normAutofit fontScale="85000" lnSpcReduction="20000"/>
          </a:bodyPr>
          <a:lstStyle/>
          <a:p>
            <a:r>
              <a:rPr lang="pt-BR" dirty="0">
                <a:latin typeface="Arial" pitchFamily="34" charset="0"/>
                <a:cs typeface="Arial" pitchFamily="34" charset="0"/>
              </a:rPr>
              <a:t>Segundo a </a:t>
            </a:r>
            <a:r>
              <a:rPr lang="pt-BR" b="1" u="sng" dirty="0">
                <a:latin typeface="Arial" pitchFamily="34" charset="0"/>
                <a:cs typeface="Arial" pitchFamily="34" charset="0"/>
              </a:rPr>
              <a:t>tese weberiana de racionalização da sociedade</a:t>
            </a:r>
            <a:r>
              <a:rPr lang="pt-BR" dirty="0">
                <a:latin typeface="Arial" pitchFamily="34" charset="0"/>
                <a:cs typeface="Arial" pitchFamily="34" charset="0"/>
              </a:rPr>
              <a:t>, a modernização se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constitui em </a:t>
            </a:r>
            <a:r>
              <a:rPr lang="pt-BR" dirty="0">
                <a:latin typeface="Arial" pitchFamily="34" charset="0"/>
                <a:cs typeface="Arial" pitchFamily="34" charset="0"/>
              </a:rPr>
              <a:t>um processo de expansão da racionalidade instrumental (cálculo utilitário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de consequências</a:t>
            </a:r>
            <a:r>
              <a:rPr lang="pt-BR" dirty="0">
                <a:latin typeface="Arial" pitchFamily="34" charset="0"/>
                <a:cs typeface="Arial" pitchFamily="34" charset="0"/>
              </a:rPr>
              <a:t>) a esferas da vida social antes reguladas por formas tradicionais de interação.</a:t>
            </a:r>
          </a:p>
          <a:p>
            <a:r>
              <a:rPr lang="pt-BR" dirty="0">
                <a:latin typeface="Arial" pitchFamily="34" charset="0"/>
                <a:cs typeface="Arial" pitchFamily="34" charset="0"/>
              </a:rPr>
              <a:t>O conceito de racionalidade é fundamental na obra de Max Weber, ainda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que seja </a:t>
            </a:r>
            <a:r>
              <a:rPr lang="pt-BR" dirty="0">
                <a:latin typeface="Arial" pitchFamily="34" charset="0"/>
                <a:cs typeface="Arial" pitchFamily="34" charset="0"/>
              </a:rPr>
              <a:t>mais complexo do que muitos autores imaginam. No contexto do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pensamento weberiano</a:t>
            </a:r>
            <a:r>
              <a:rPr lang="pt-BR" dirty="0">
                <a:latin typeface="Arial" pitchFamily="34" charset="0"/>
                <a:cs typeface="Arial" pitchFamily="34" charset="0"/>
              </a:rPr>
              <a:t>, a racionalidade é vista como um procedimento de controle para dominar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a realidade </a:t>
            </a:r>
            <a:r>
              <a:rPr lang="pt-BR" dirty="0">
                <a:latin typeface="Arial" pitchFamily="34" charset="0"/>
                <a:cs typeface="Arial" pitchFamily="34" charset="0"/>
              </a:rPr>
              <a:t>dentro e fora do homem.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Os </a:t>
            </a:r>
            <a:r>
              <a:rPr lang="pt-BR" dirty="0">
                <a:latin typeface="Arial" pitchFamily="34" charset="0"/>
                <a:cs typeface="Arial" pitchFamily="34" charset="0"/>
              </a:rPr>
              <a:t>critérios de tal procedimento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são: </a:t>
            </a:r>
            <a:r>
              <a:rPr lang="pt-BR" dirty="0">
                <a:latin typeface="Arial" pitchFamily="34" charset="0"/>
                <a:cs typeface="Arial" pitchFamily="34" charset="0"/>
              </a:rPr>
              <a:t>o cálculo,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a previsibilidade </a:t>
            </a:r>
            <a:r>
              <a:rPr lang="pt-BR" dirty="0">
                <a:latin typeface="Arial" pitchFamily="34" charset="0"/>
                <a:cs typeface="Arial" pitchFamily="34" charset="0"/>
              </a:rPr>
              <a:t>e a generalização, visando o controle do mundo físico </a:t>
            </a:r>
            <a:r>
              <a:rPr lang="pt-BR" i="1" dirty="0">
                <a:latin typeface="Arial" pitchFamily="34" charset="0"/>
                <a:cs typeface="Arial" pitchFamily="34" charset="0"/>
              </a:rPr>
              <a:t>(</a:t>
            </a:r>
            <a:r>
              <a:rPr lang="pt-BR" i="1" dirty="0" err="1">
                <a:latin typeface="Arial" pitchFamily="34" charset="0"/>
                <a:cs typeface="Arial" pitchFamily="34" charset="0"/>
              </a:rPr>
              <a:t>Weltbeherrschung</a:t>
            </a:r>
            <a:r>
              <a:rPr lang="pt-BR" i="1" dirty="0">
                <a:latin typeface="Arial" pitchFamily="34" charset="0"/>
                <a:cs typeface="Arial" pitchFamily="34" charset="0"/>
              </a:rPr>
              <a:t>).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557918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781</Words>
  <Application>Microsoft Office PowerPoint</Application>
  <PresentationFormat>Apresentação na tela (4:3)</PresentationFormat>
  <Paragraphs>36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Tema do Office</vt:lpstr>
      <vt:lpstr>O «Estado» em Karl Marx</vt:lpstr>
      <vt:lpstr>Crítica marxista ao «Welfare State»</vt:lpstr>
      <vt:lpstr>Louis Althusser  Os «Aparelhos ideológicos do estado»</vt:lpstr>
      <vt:lpstr>Slide 4</vt:lpstr>
      <vt:lpstr>Slide 5</vt:lpstr>
      <vt:lpstr>O «Estado» em Max Weber</vt:lpstr>
      <vt:lpstr>Burocracia (um tipo-ideal em Weber)</vt:lpstr>
      <vt:lpstr>Burocracia (um tipo-ideal em Weber)</vt:lpstr>
      <vt:lpstr>Slide 9</vt:lpstr>
      <vt:lpstr>A «gaiola de ferro» | 1 </vt:lpstr>
      <vt:lpstr>A «gaiola de ferro» | 2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Davide</dc:creator>
  <cp:lastModifiedBy>Davide</cp:lastModifiedBy>
  <cp:revision>24</cp:revision>
  <dcterms:created xsi:type="dcterms:W3CDTF">2013-07-09T12:06:38Z</dcterms:created>
  <dcterms:modified xsi:type="dcterms:W3CDTF">2014-05-06T11:41:02Z</dcterms:modified>
</cp:coreProperties>
</file>