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70" r:id="rId3"/>
    <p:sldId id="256" r:id="rId4"/>
    <p:sldId id="268" r:id="rId5"/>
    <p:sldId id="257" r:id="rId6"/>
    <p:sldId id="258" r:id="rId7"/>
    <p:sldId id="272" r:id="rId8"/>
    <p:sldId id="259" r:id="rId9"/>
    <p:sldId id="273" r:id="rId10"/>
    <p:sldId id="261" r:id="rId11"/>
    <p:sldId id="260" r:id="rId12"/>
    <p:sldId id="262" r:id="rId13"/>
    <p:sldId id="263" r:id="rId14"/>
    <p:sldId id="265" r:id="rId15"/>
    <p:sldId id="264" r:id="rId16"/>
    <p:sldId id="266" r:id="rId17"/>
    <p:sldId id="271" r:id="rId18"/>
    <p:sldId id="267"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562"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EDCE9-26BF-4D19-9959-E2F817EF0039}" type="datetimeFigureOut">
              <a:rPr lang="pt-BR" smtClean="0"/>
              <a:t>26/04/2016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1B3A0-2E75-4553-BC80-87199B5F251C}" type="slidenum">
              <a:rPr lang="pt-BR" smtClean="0"/>
              <a:t>‹nº›</a:t>
            </a:fld>
            <a:endParaRPr lang="pt-BR"/>
          </a:p>
        </p:txBody>
      </p:sp>
    </p:spTree>
    <p:extLst>
      <p:ext uri="{BB962C8B-B14F-4D97-AF65-F5344CB8AC3E}">
        <p14:creationId xmlns:p14="http://schemas.microsoft.com/office/powerpoint/2010/main" val="364694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6C2A3DE-7DD8-4EF6-8A5A-6789D6431395}" type="datetime1">
              <a:rPr lang="pt-BR" smtClean="0"/>
              <a:t>26/04/2016</a:t>
            </a:fld>
            <a:endParaRPr lang="pt-BR"/>
          </a:p>
        </p:txBody>
      </p:sp>
      <p:sp>
        <p:nvSpPr>
          <p:cNvPr id="5" name="Espaço Reservado para Rodapé 4"/>
          <p:cNvSpPr>
            <a:spLocks noGrp="1"/>
          </p:cNvSpPr>
          <p:nvPr>
            <p:ph type="ftr" sz="quarter" idx="11"/>
          </p:nvPr>
        </p:nvSpPr>
        <p:spPr/>
        <p:txBody>
          <a:bodyPr/>
          <a:lstStyle/>
          <a:p>
            <a:r>
              <a:rPr lang="pt-BR" smtClean="0"/>
              <a:t>Carlos Aurélio Dilli Gonçalves 2015 unipampa</a:t>
            </a:r>
            <a:endParaRPr lang="pt-BR"/>
          </a:p>
        </p:txBody>
      </p:sp>
      <p:sp>
        <p:nvSpPr>
          <p:cNvPr id="6" name="Espaço Reservado para Número de Slide 5"/>
          <p:cNvSpPr>
            <a:spLocks noGrp="1"/>
          </p:cNvSpPr>
          <p:nvPr>
            <p:ph type="sldNum" sz="quarter" idx="12"/>
          </p:nvPr>
        </p:nvSpPr>
        <p:spPr/>
        <p:txBody>
          <a:bodyPr/>
          <a:lstStyle/>
          <a:p>
            <a:fld id="{475F6522-7AD5-438D-A2AA-EEF158504886}" type="slidenum">
              <a:rPr lang="pt-BR" smtClean="0"/>
              <a:t>‹nº›</a:t>
            </a:fld>
            <a:endParaRPr lang="pt-BR"/>
          </a:p>
        </p:txBody>
      </p:sp>
    </p:spTree>
    <p:extLst>
      <p:ext uri="{BB962C8B-B14F-4D97-AF65-F5344CB8AC3E}">
        <p14:creationId xmlns:p14="http://schemas.microsoft.com/office/powerpoint/2010/main" val="136099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0B49787-387F-4D17-8D65-9001EF584563}" type="datetime1">
              <a:rPr lang="pt-BR" smtClean="0"/>
              <a:t>26/04/2016</a:t>
            </a:fld>
            <a:endParaRPr lang="pt-BR"/>
          </a:p>
        </p:txBody>
      </p:sp>
      <p:sp>
        <p:nvSpPr>
          <p:cNvPr id="5" name="Espaço Reservado para Rodapé 4"/>
          <p:cNvSpPr>
            <a:spLocks noGrp="1"/>
          </p:cNvSpPr>
          <p:nvPr>
            <p:ph type="ftr" sz="quarter" idx="11"/>
          </p:nvPr>
        </p:nvSpPr>
        <p:spPr/>
        <p:txBody>
          <a:bodyPr/>
          <a:lstStyle/>
          <a:p>
            <a:r>
              <a:rPr lang="pt-BR" smtClean="0"/>
              <a:t>Carlos Aurélio Dilli Gonçalves 2015 unipampa</a:t>
            </a:r>
            <a:endParaRPr lang="pt-BR"/>
          </a:p>
        </p:txBody>
      </p:sp>
      <p:sp>
        <p:nvSpPr>
          <p:cNvPr id="6" name="Espaço Reservado para Número de Slide 5"/>
          <p:cNvSpPr>
            <a:spLocks noGrp="1"/>
          </p:cNvSpPr>
          <p:nvPr>
            <p:ph type="sldNum" sz="quarter" idx="12"/>
          </p:nvPr>
        </p:nvSpPr>
        <p:spPr/>
        <p:txBody>
          <a:bodyPr/>
          <a:lstStyle/>
          <a:p>
            <a:fld id="{475F6522-7AD5-438D-A2AA-EEF158504886}" type="slidenum">
              <a:rPr lang="pt-BR" smtClean="0"/>
              <a:t>‹nº›</a:t>
            </a:fld>
            <a:endParaRPr lang="pt-BR"/>
          </a:p>
        </p:txBody>
      </p:sp>
    </p:spTree>
    <p:extLst>
      <p:ext uri="{BB962C8B-B14F-4D97-AF65-F5344CB8AC3E}">
        <p14:creationId xmlns:p14="http://schemas.microsoft.com/office/powerpoint/2010/main" val="134794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CAC806C-9AEF-4012-B88F-58F765E6486C}" type="datetime1">
              <a:rPr lang="pt-BR" smtClean="0"/>
              <a:t>26/04/2016</a:t>
            </a:fld>
            <a:endParaRPr lang="pt-BR"/>
          </a:p>
        </p:txBody>
      </p:sp>
      <p:sp>
        <p:nvSpPr>
          <p:cNvPr id="5" name="Espaço Reservado para Rodapé 4"/>
          <p:cNvSpPr>
            <a:spLocks noGrp="1"/>
          </p:cNvSpPr>
          <p:nvPr>
            <p:ph type="ftr" sz="quarter" idx="11"/>
          </p:nvPr>
        </p:nvSpPr>
        <p:spPr/>
        <p:txBody>
          <a:bodyPr/>
          <a:lstStyle/>
          <a:p>
            <a:r>
              <a:rPr lang="pt-BR" smtClean="0"/>
              <a:t>Carlos Aurélio Dilli Gonçalves 2015 unipampa</a:t>
            </a:r>
            <a:endParaRPr lang="pt-BR"/>
          </a:p>
        </p:txBody>
      </p:sp>
      <p:sp>
        <p:nvSpPr>
          <p:cNvPr id="6" name="Espaço Reservado para Número de Slide 5"/>
          <p:cNvSpPr>
            <a:spLocks noGrp="1"/>
          </p:cNvSpPr>
          <p:nvPr>
            <p:ph type="sldNum" sz="quarter" idx="12"/>
          </p:nvPr>
        </p:nvSpPr>
        <p:spPr/>
        <p:txBody>
          <a:bodyPr/>
          <a:lstStyle/>
          <a:p>
            <a:fld id="{475F6522-7AD5-438D-A2AA-EEF158504886}" type="slidenum">
              <a:rPr lang="pt-BR" smtClean="0"/>
              <a:t>‹nº›</a:t>
            </a:fld>
            <a:endParaRPr lang="pt-BR"/>
          </a:p>
        </p:txBody>
      </p:sp>
    </p:spTree>
    <p:extLst>
      <p:ext uri="{BB962C8B-B14F-4D97-AF65-F5344CB8AC3E}">
        <p14:creationId xmlns:p14="http://schemas.microsoft.com/office/powerpoint/2010/main" val="32839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B9EE880-7CB2-4D85-A2B5-31C74B027130}" type="datetime1">
              <a:rPr lang="pt-BR" smtClean="0"/>
              <a:t>26/04/2016</a:t>
            </a:fld>
            <a:endParaRPr lang="pt-BR"/>
          </a:p>
        </p:txBody>
      </p:sp>
      <p:sp>
        <p:nvSpPr>
          <p:cNvPr id="5" name="Espaço Reservado para Rodapé 4"/>
          <p:cNvSpPr>
            <a:spLocks noGrp="1"/>
          </p:cNvSpPr>
          <p:nvPr>
            <p:ph type="ftr" sz="quarter" idx="11"/>
          </p:nvPr>
        </p:nvSpPr>
        <p:spPr/>
        <p:txBody>
          <a:bodyPr/>
          <a:lstStyle/>
          <a:p>
            <a:r>
              <a:rPr lang="pt-BR" smtClean="0"/>
              <a:t>Carlos Aurélio Dilli Gonçalves 2015 unipampa</a:t>
            </a:r>
            <a:endParaRPr lang="pt-BR"/>
          </a:p>
        </p:txBody>
      </p:sp>
      <p:sp>
        <p:nvSpPr>
          <p:cNvPr id="6" name="Espaço Reservado para Número de Slide 5"/>
          <p:cNvSpPr>
            <a:spLocks noGrp="1"/>
          </p:cNvSpPr>
          <p:nvPr>
            <p:ph type="sldNum" sz="quarter" idx="12"/>
          </p:nvPr>
        </p:nvSpPr>
        <p:spPr/>
        <p:txBody>
          <a:bodyPr/>
          <a:lstStyle/>
          <a:p>
            <a:fld id="{475F6522-7AD5-438D-A2AA-EEF158504886}" type="slidenum">
              <a:rPr lang="pt-BR" smtClean="0"/>
              <a:t>‹nº›</a:t>
            </a:fld>
            <a:endParaRPr lang="pt-BR"/>
          </a:p>
        </p:txBody>
      </p:sp>
    </p:spTree>
    <p:extLst>
      <p:ext uri="{BB962C8B-B14F-4D97-AF65-F5344CB8AC3E}">
        <p14:creationId xmlns:p14="http://schemas.microsoft.com/office/powerpoint/2010/main" val="314635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1A5768D-53A9-4E19-B3FB-A0AC546F471F}" type="datetime1">
              <a:rPr lang="pt-BR" smtClean="0"/>
              <a:t>26/04/2016</a:t>
            </a:fld>
            <a:endParaRPr lang="pt-BR"/>
          </a:p>
        </p:txBody>
      </p:sp>
      <p:sp>
        <p:nvSpPr>
          <p:cNvPr id="5" name="Espaço Reservado para Rodapé 4"/>
          <p:cNvSpPr>
            <a:spLocks noGrp="1"/>
          </p:cNvSpPr>
          <p:nvPr>
            <p:ph type="ftr" sz="quarter" idx="11"/>
          </p:nvPr>
        </p:nvSpPr>
        <p:spPr/>
        <p:txBody>
          <a:bodyPr/>
          <a:lstStyle/>
          <a:p>
            <a:r>
              <a:rPr lang="pt-BR" smtClean="0"/>
              <a:t>Carlos Aurélio Dilli Gonçalves 2015 unipampa</a:t>
            </a:r>
            <a:endParaRPr lang="pt-BR"/>
          </a:p>
        </p:txBody>
      </p:sp>
      <p:sp>
        <p:nvSpPr>
          <p:cNvPr id="6" name="Espaço Reservado para Número de Slide 5"/>
          <p:cNvSpPr>
            <a:spLocks noGrp="1"/>
          </p:cNvSpPr>
          <p:nvPr>
            <p:ph type="sldNum" sz="quarter" idx="12"/>
          </p:nvPr>
        </p:nvSpPr>
        <p:spPr/>
        <p:txBody>
          <a:bodyPr/>
          <a:lstStyle/>
          <a:p>
            <a:fld id="{475F6522-7AD5-438D-A2AA-EEF158504886}" type="slidenum">
              <a:rPr lang="pt-BR" smtClean="0"/>
              <a:t>‹nº›</a:t>
            </a:fld>
            <a:endParaRPr lang="pt-BR"/>
          </a:p>
        </p:txBody>
      </p:sp>
    </p:spTree>
    <p:extLst>
      <p:ext uri="{BB962C8B-B14F-4D97-AF65-F5344CB8AC3E}">
        <p14:creationId xmlns:p14="http://schemas.microsoft.com/office/powerpoint/2010/main" val="376239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72E6FC6-B5DF-4F52-BCF5-4A1703F41D3F}" type="datetime1">
              <a:rPr lang="pt-BR" smtClean="0"/>
              <a:t>26/04/2016</a:t>
            </a:fld>
            <a:endParaRPr lang="pt-BR"/>
          </a:p>
        </p:txBody>
      </p:sp>
      <p:sp>
        <p:nvSpPr>
          <p:cNvPr id="6" name="Espaço Reservado para Rodapé 5"/>
          <p:cNvSpPr>
            <a:spLocks noGrp="1"/>
          </p:cNvSpPr>
          <p:nvPr>
            <p:ph type="ftr" sz="quarter" idx="11"/>
          </p:nvPr>
        </p:nvSpPr>
        <p:spPr/>
        <p:txBody>
          <a:bodyPr/>
          <a:lstStyle/>
          <a:p>
            <a:r>
              <a:rPr lang="pt-BR" smtClean="0"/>
              <a:t>Carlos Aurélio Dilli Gonçalves 2015 unipampa</a:t>
            </a:r>
            <a:endParaRPr lang="pt-BR"/>
          </a:p>
        </p:txBody>
      </p:sp>
      <p:sp>
        <p:nvSpPr>
          <p:cNvPr id="7" name="Espaço Reservado para Número de Slide 6"/>
          <p:cNvSpPr>
            <a:spLocks noGrp="1"/>
          </p:cNvSpPr>
          <p:nvPr>
            <p:ph type="sldNum" sz="quarter" idx="12"/>
          </p:nvPr>
        </p:nvSpPr>
        <p:spPr/>
        <p:txBody>
          <a:bodyPr/>
          <a:lstStyle/>
          <a:p>
            <a:fld id="{475F6522-7AD5-438D-A2AA-EEF158504886}" type="slidenum">
              <a:rPr lang="pt-BR" smtClean="0"/>
              <a:t>‹nº›</a:t>
            </a:fld>
            <a:endParaRPr lang="pt-BR"/>
          </a:p>
        </p:txBody>
      </p:sp>
    </p:spTree>
    <p:extLst>
      <p:ext uri="{BB962C8B-B14F-4D97-AF65-F5344CB8AC3E}">
        <p14:creationId xmlns:p14="http://schemas.microsoft.com/office/powerpoint/2010/main" val="4955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BF2A8AE-A202-4E5D-849C-8508E75459FD}" type="datetime1">
              <a:rPr lang="pt-BR" smtClean="0"/>
              <a:t>26/04/2016</a:t>
            </a:fld>
            <a:endParaRPr lang="pt-BR"/>
          </a:p>
        </p:txBody>
      </p:sp>
      <p:sp>
        <p:nvSpPr>
          <p:cNvPr id="8" name="Espaço Reservado para Rodapé 7"/>
          <p:cNvSpPr>
            <a:spLocks noGrp="1"/>
          </p:cNvSpPr>
          <p:nvPr>
            <p:ph type="ftr" sz="quarter" idx="11"/>
          </p:nvPr>
        </p:nvSpPr>
        <p:spPr/>
        <p:txBody>
          <a:bodyPr/>
          <a:lstStyle/>
          <a:p>
            <a:r>
              <a:rPr lang="pt-BR" smtClean="0"/>
              <a:t>Carlos Aurélio Dilli Gonçalves 2015 unipampa</a:t>
            </a:r>
            <a:endParaRPr lang="pt-BR"/>
          </a:p>
        </p:txBody>
      </p:sp>
      <p:sp>
        <p:nvSpPr>
          <p:cNvPr id="9" name="Espaço Reservado para Número de Slide 8"/>
          <p:cNvSpPr>
            <a:spLocks noGrp="1"/>
          </p:cNvSpPr>
          <p:nvPr>
            <p:ph type="sldNum" sz="quarter" idx="12"/>
          </p:nvPr>
        </p:nvSpPr>
        <p:spPr/>
        <p:txBody>
          <a:bodyPr/>
          <a:lstStyle/>
          <a:p>
            <a:fld id="{475F6522-7AD5-438D-A2AA-EEF158504886}" type="slidenum">
              <a:rPr lang="pt-BR" smtClean="0"/>
              <a:t>‹nº›</a:t>
            </a:fld>
            <a:endParaRPr lang="pt-BR"/>
          </a:p>
        </p:txBody>
      </p:sp>
    </p:spTree>
    <p:extLst>
      <p:ext uri="{BB962C8B-B14F-4D97-AF65-F5344CB8AC3E}">
        <p14:creationId xmlns:p14="http://schemas.microsoft.com/office/powerpoint/2010/main" val="71652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6157DA5-581A-4DA0-A169-914A06C7A8F9}" type="datetime1">
              <a:rPr lang="pt-BR" smtClean="0"/>
              <a:t>26/04/2016</a:t>
            </a:fld>
            <a:endParaRPr lang="pt-BR"/>
          </a:p>
        </p:txBody>
      </p:sp>
      <p:sp>
        <p:nvSpPr>
          <p:cNvPr id="4" name="Espaço Reservado para Rodapé 3"/>
          <p:cNvSpPr>
            <a:spLocks noGrp="1"/>
          </p:cNvSpPr>
          <p:nvPr>
            <p:ph type="ftr" sz="quarter" idx="11"/>
          </p:nvPr>
        </p:nvSpPr>
        <p:spPr/>
        <p:txBody>
          <a:bodyPr/>
          <a:lstStyle/>
          <a:p>
            <a:r>
              <a:rPr lang="pt-BR" smtClean="0"/>
              <a:t>Carlos Aurélio Dilli Gonçalves 2015 unipampa</a:t>
            </a:r>
            <a:endParaRPr lang="pt-BR"/>
          </a:p>
        </p:txBody>
      </p:sp>
      <p:sp>
        <p:nvSpPr>
          <p:cNvPr id="5" name="Espaço Reservado para Número de Slide 4"/>
          <p:cNvSpPr>
            <a:spLocks noGrp="1"/>
          </p:cNvSpPr>
          <p:nvPr>
            <p:ph type="sldNum" sz="quarter" idx="12"/>
          </p:nvPr>
        </p:nvSpPr>
        <p:spPr/>
        <p:txBody>
          <a:bodyPr/>
          <a:lstStyle/>
          <a:p>
            <a:fld id="{475F6522-7AD5-438D-A2AA-EEF158504886}" type="slidenum">
              <a:rPr lang="pt-BR" smtClean="0"/>
              <a:t>‹nº›</a:t>
            </a:fld>
            <a:endParaRPr lang="pt-BR"/>
          </a:p>
        </p:txBody>
      </p:sp>
    </p:spTree>
    <p:extLst>
      <p:ext uri="{BB962C8B-B14F-4D97-AF65-F5344CB8AC3E}">
        <p14:creationId xmlns:p14="http://schemas.microsoft.com/office/powerpoint/2010/main" val="423051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9ABFCD2-D5CB-4FEF-B6A6-1C3BF9B9B070}" type="datetime1">
              <a:rPr lang="pt-BR" smtClean="0"/>
              <a:t>26/04/2016</a:t>
            </a:fld>
            <a:endParaRPr lang="pt-BR"/>
          </a:p>
        </p:txBody>
      </p:sp>
      <p:sp>
        <p:nvSpPr>
          <p:cNvPr id="3" name="Espaço Reservado para Rodapé 2"/>
          <p:cNvSpPr>
            <a:spLocks noGrp="1"/>
          </p:cNvSpPr>
          <p:nvPr>
            <p:ph type="ftr" sz="quarter" idx="11"/>
          </p:nvPr>
        </p:nvSpPr>
        <p:spPr/>
        <p:txBody>
          <a:bodyPr/>
          <a:lstStyle/>
          <a:p>
            <a:r>
              <a:rPr lang="pt-BR" smtClean="0"/>
              <a:t>Carlos Aurélio Dilli Gonçalves 2015 unipampa</a:t>
            </a:r>
            <a:endParaRPr lang="pt-BR"/>
          </a:p>
        </p:txBody>
      </p:sp>
      <p:sp>
        <p:nvSpPr>
          <p:cNvPr id="4" name="Espaço Reservado para Número de Slide 3"/>
          <p:cNvSpPr>
            <a:spLocks noGrp="1"/>
          </p:cNvSpPr>
          <p:nvPr>
            <p:ph type="sldNum" sz="quarter" idx="12"/>
          </p:nvPr>
        </p:nvSpPr>
        <p:spPr/>
        <p:txBody>
          <a:bodyPr/>
          <a:lstStyle/>
          <a:p>
            <a:fld id="{475F6522-7AD5-438D-A2AA-EEF158504886}" type="slidenum">
              <a:rPr lang="pt-BR" smtClean="0"/>
              <a:t>‹nº›</a:t>
            </a:fld>
            <a:endParaRPr lang="pt-BR"/>
          </a:p>
        </p:txBody>
      </p:sp>
    </p:spTree>
    <p:extLst>
      <p:ext uri="{BB962C8B-B14F-4D97-AF65-F5344CB8AC3E}">
        <p14:creationId xmlns:p14="http://schemas.microsoft.com/office/powerpoint/2010/main" val="85444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0530FDE-9D69-41AC-872E-1DA6BEB9DDC1}" type="datetime1">
              <a:rPr lang="pt-BR" smtClean="0"/>
              <a:t>26/04/2016</a:t>
            </a:fld>
            <a:endParaRPr lang="pt-BR"/>
          </a:p>
        </p:txBody>
      </p:sp>
      <p:sp>
        <p:nvSpPr>
          <p:cNvPr id="6" name="Espaço Reservado para Rodapé 5"/>
          <p:cNvSpPr>
            <a:spLocks noGrp="1"/>
          </p:cNvSpPr>
          <p:nvPr>
            <p:ph type="ftr" sz="quarter" idx="11"/>
          </p:nvPr>
        </p:nvSpPr>
        <p:spPr/>
        <p:txBody>
          <a:bodyPr/>
          <a:lstStyle/>
          <a:p>
            <a:r>
              <a:rPr lang="pt-BR" smtClean="0"/>
              <a:t>Carlos Aurélio Dilli Gonçalves 2015 unipampa</a:t>
            </a:r>
            <a:endParaRPr lang="pt-BR"/>
          </a:p>
        </p:txBody>
      </p:sp>
      <p:sp>
        <p:nvSpPr>
          <p:cNvPr id="7" name="Espaço Reservado para Número de Slide 6"/>
          <p:cNvSpPr>
            <a:spLocks noGrp="1"/>
          </p:cNvSpPr>
          <p:nvPr>
            <p:ph type="sldNum" sz="quarter" idx="12"/>
          </p:nvPr>
        </p:nvSpPr>
        <p:spPr/>
        <p:txBody>
          <a:bodyPr/>
          <a:lstStyle/>
          <a:p>
            <a:fld id="{475F6522-7AD5-438D-A2AA-EEF158504886}" type="slidenum">
              <a:rPr lang="pt-BR" smtClean="0"/>
              <a:t>‹nº›</a:t>
            </a:fld>
            <a:endParaRPr lang="pt-BR"/>
          </a:p>
        </p:txBody>
      </p:sp>
    </p:spTree>
    <p:extLst>
      <p:ext uri="{BB962C8B-B14F-4D97-AF65-F5344CB8AC3E}">
        <p14:creationId xmlns:p14="http://schemas.microsoft.com/office/powerpoint/2010/main" val="369073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7E32E81-128A-4E93-84A6-AB832F4133DC}" type="datetime1">
              <a:rPr lang="pt-BR" smtClean="0"/>
              <a:t>26/04/2016</a:t>
            </a:fld>
            <a:endParaRPr lang="pt-BR"/>
          </a:p>
        </p:txBody>
      </p:sp>
      <p:sp>
        <p:nvSpPr>
          <p:cNvPr id="6" name="Espaço Reservado para Rodapé 5"/>
          <p:cNvSpPr>
            <a:spLocks noGrp="1"/>
          </p:cNvSpPr>
          <p:nvPr>
            <p:ph type="ftr" sz="quarter" idx="11"/>
          </p:nvPr>
        </p:nvSpPr>
        <p:spPr/>
        <p:txBody>
          <a:bodyPr/>
          <a:lstStyle/>
          <a:p>
            <a:r>
              <a:rPr lang="pt-BR" smtClean="0"/>
              <a:t>Carlos Aurélio Dilli Gonçalves 2015 unipampa</a:t>
            </a:r>
            <a:endParaRPr lang="pt-BR"/>
          </a:p>
        </p:txBody>
      </p:sp>
      <p:sp>
        <p:nvSpPr>
          <p:cNvPr id="7" name="Espaço Reservado para Número de Slide 6"/>
          <p:cNvSpPr>
            <a:spLocks noGrp="1"/>
          </p:cNvSpPr>
          <p:nvPr>
            <p:ph type="sldNum" sz="quarter" idx="12"/>
          </p:nvPr>
        </p:nvSpPr>
        <p:spPr/>
        <p:txBody>
          <a:bodyPr/>
          <a:lstStyle/>
          <a:p>
            <a:fld id="{475F6522-7AD5-438D-A2AA-EEF158504886}" type="slidenum">
              <a:rPr lang="pt-BR" smtClean="0"/>
              <a:t>‹nº›</a:t>
            </a:fld>
            <a:endParaRPr lang="pt-BR"/>
          </a:p>
        </p:txBody>
      </p:sp>
    </p:spTree>
    <p:extLst>
      <p:ext uri="{BB962C8B-B14F-4D97-AF65-F5344CB8AC3E}">
        <p14:creationId xmlns:p14="http://schemas.microsoft.com/office/powerpoint/2010/main" val="330139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7A153-DD1E-44E5-B2A9-5BFA83FF731A}" type="datetime1">
              <a:rPr lang="pt-BR" smtClean="0"/>
              <a:t>26/04/2016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Carlos Aurélio Dilli Gonçalves 2015 unipampa</a:t>
            </a: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F6522-7AD5-438D-A2AA-EEF158504886}" type="slidenum">
              <a:rPr lang="pt-BR" smtClean="0"/>
              <a:t>‹nº›</a:t>
            </a:fld>
            <a:endParaRPr lang="pt-BR"/>
          </a:p>
        </p:txBody>
      </p:sp>
    </p:spTree>
    <p:extLst>
      <p:ext uri="{BB962C8B-B14F-4D97-AF65-F5344CB8AC3E}">
        <p14:creationId xmlns:p14="http://schemas.microsoft.com/office/powerpoint/2010/main" val="3425458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006" y="260648"/>
            <a:ext cx="7772400" cy="1470025"/>
          </a:xfrm>
        </p:spPr>
        <p:txBody>
          <a:bodyPr/>
          <a:lstStyle/>
          <a:p>
            <a:r>
              <a:rPr lang="pt-BR" dirty="0" smtClean="0"/>
              <a:t>Tremonhas</a:t>
            </a:r>
            <a:endParaRPr lang="pt-BR" dirty="0"/>
          </a:p>
        </p:txBody>
      </p:sp>
      <p:sp>
        <p:nvSpPr>
          <p:cNvPr id="4" name="Espaço Reservado para Rodapé 3"/>
          <p:cNvSpPr>
            <a:spLocks noGrp="1"/>
          </p:cNvSpPr>
          <p:nvPr>
            <p:ph type="ftr" sz="quarter" idx="11"/>
          </p:nvPr>
        </p:nvSpPr>
        <p:spPr/>
        <p:txBody>
          <a:bodyPr/>
          <a:lstStyle/>
          <a:p>
            <a:r>
              <a:rPr lang="pt-BR" smtClean="0"/>
              <a:t>Carlos Aurélio Dilli Gonçalves 2015 unipampa</a:t>
            </a:r>
            <a:endParaRPr lang="pt-B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6984776" cy="459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78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style>
          <a:lnRef idx="2">
            <a:schemeClr val="accent3"/>
          </a:lnRef>
          <a:fillRef idx="1">
            <a:schemeClr val="lt1"/>
          </a:fillRef>
          <a:effectRef idx="0">
            <a:schemeClr val="accent3"/>
          </a:effectRef>
          <a:fontRef idx="minor">
            <a:schemeClr val="dk1"/>
          </a:fontRef>
        </p:style>
        <p:txBody>
          <a:bodyPr/>
          <a:lstStyle/>
          <a:p>
            <a:r>
              <a:rPr lang="pt-BR" dirty="0" smtClean="0"/>
              <a:t>Tremonhas</a:t>
            </a:r>
            <a:endParaRPr lang="pt-BR" dirty="0"/>
          </a:p>
        </p:txBody>
      </p:sp>
      <p:sp>
        <p:nvSpPr>
          <p:cNvPr id="3" name="Espaço Reservado para Conteúdo 2"/>
          <p:cNvSpPr>
            <a:spLocks noGrp="1"/>
          </p:cNvSpPr>
          <p:nvPr>
            <p:ph idx="1"/>
          </p:nvPr>
        </p:nvSpPr>
        <p:spPr>
          <a:xfrm>
            <a:off x="457200" y="1600201"/>
            <a:ext cx="8229600" cy="1036712"/>
          </a:xfrm>
        </p:spPr>
        <p:style>
          <a:lnRef idx="2">
            <a:schemeClr val="accent3"/>
          </a:lnRef>
          <a:fillRef idx="1">
            <a:schemeClr val="lt1"/>
          </a:fillRef>
          <a:effectRef idx="0">
            <a:schemeClr val="accent3"/>
          </a:effectRef>
          <a:fontRef idx="minor">
            <a:schemeClr val="dk1"/>
          </a:fontRef>
        </p:style>
        <p:txBody>
          <a:bodyPr>
            <a:normAutofit/>
          </a:bodyPr>
          <a:lstStyle/>
          <a:p>
            <a:r>
              <a:rPr lang="pt-BR" sz="1800" dirty="0" smtClean="0"/>
              <a:t>K é o menor valor característico do atrito da pressão lateral nas paredes verticais</a:t>
            </a:r>
          </a:p>
          <a:p>
            <a:r>
              <a:rPr lang="pt-BR" sz="1800" dirty="0" smtClean="0"/>
              <a:t>β é metade do ângulo do vértice da tremonha </a:t>
            </a:r>
            <a:endParaRPr lang="pt-BR" sz="1800" dirty="0" smtClean="0"/>
          </a:p>
          <a:p>
            <a:r>
              <a:rPr lang="pt-BR" sz="1800" dirty="0" smtClean="0"/>
              <a:t>µh  </a:t>
            </a:r>
            <a:r>
              <a:rPr lang="pt-BR" sz="1800" dirty="0" smtClean="0"/>
              <a:t>é o menor valor característico do coeficiente de atrito na parede da tremonha </a:t>
            </a:r>
          </a:p>
          <a:p>
            <a:endParaRPr lang="pt-BR" dirty="0"/>
          </a:p>
        </p:txBody>
      </p:sp>
      <p:sp>
        <p:nvSpPr>
          <p:cNvPr id="4" name="Retângulo 3"/>
          <p:cNvSpPr/>
          <p:nvPr/>
        </p:nvSpPr>
        <p:spPr>
          <a:xfrm>
            <a:off x="323528" y="2924944"/>
            <a:ext cx="5256584"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pt-BR" b="1" dirty="0" smtClean="0"/>
              <a:t>CARGAS NAS TREMONHAS E BASE DOS SILOS GERAL</a:t>
            </a:r>
          </a:p>
          <a:p>
            <a:endParaRPr lang="pt-BR" dirty="0" smtClean="0"/>
          </a:p>
          <a:p>
            <a:r>
              <a:rPr lang="pt-BR" dirty="0" smtClean="0"/>
              <a:t>As bases/ tremonhas dos silos podem ser classificadas como:</a:t>
            </a:r>
          </a:p>
          <a:p>
            <a:pPr marL="342900" indent="-342900">
              <a:buFont typeface="+mj-lt"/>
              <a:buAutoNum type="arabicPeriod"/>
            </a:pPr>
            <a:r>
              <a:rPr lang="pt-BR" dirty="0" smtClean="0"/>
              <a:t> horizontais;</a:t>
            </a:r>
          </a:p>
          <a:p>
            <a:pPr marL="342900" indent="-342900">
              <a:buFont typeface="+mj-lt"/>
              <a:buAutoNum type="arabicPeriod"/>
            </a:pPr>
            <a:r>
              <a:rPr lang="pt-BR" dirty="0" smtClean="0"/>
              <a:t> íngremes;</a:t>
            </a:r>
          </a:p>
          <a:p>
            <a:pPr marL="342900" indent="-342900">
              <a:buFont typeface="+mj-lt"/>
              <a:buAutoNum type="arabicPeriod"/>
            </a:pPr>
            <a:r>
              <a:rPr lang="pt-BR" dirty="0" smtClean="0"/>
              <a:t> baixas.</a:t>
            </a:r>
          </a:p>
          <a:p>
            <a:r>
              <a:rPr lang="pt-BR" dirty="0" smtClean="0"/>
              <a:t>Uma base horizontal tem uma inclinação com a horizontal </a:t>
            </a:r>
            <a:r>
              <a:rPr lang="pt-BR" u="sng" dirty="0" smtClean="0"/>
              <a:t>α menor que 5º</a:t>
            </a:r>
            <a:r>
              <a:rPr lang="pt-BR" dirty="0" smtClean="0"/>
              <a:t>. Uma tremonha íngreme é a que segue o seguinte critério: </a:t>
            </a:r>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581128"/>
            <a:ext cx="2520280" cy="1080120"/>
          </a:xfrm>
          <a:prstGeom prst="rect">
            <a:avLst/>
          </a:prstGeom>
          <a:ln/>
        </p:spPr>
        <p:style>
          <a:lnRef idx="2">
            <a:schemeClr val="accent5"/>
          </a:lnRef>
          <a:fillRef idx="1">
            <a:schemeClr val="lt1"/>
          </a:fillRef>
          <a:effectRef idx="0">
            <a:schemeClr val="accent5"/>
          </a:effectRef>
          <a:fontRef idx="minor">
            <a:schemeClr val="dk1"/>
          </a:fontRef>
        </p:style>
      </p:pic>
      <p:sp>
        <p:nvSpPr>
          <p:cNvPr id="5" name="Espaço Reservado para Rodapé 4"/>
          <p:cNvSpPr>
            <a:spLocks noGrp="1"/>
          </p:cNvSpPr>
          <p:nvPr>
            <p:ph type="ftr" sz="quarter" idx="11"/>
          </p:nvPr>
        </p:nvSpPr>
        <p:spPr/>
        <p:txBody>
          <a:bodyPr/>
          <a:lstStyle/>
          <a:p>
            <a:r>
              <a:rPr lang="pt-BR" smtClean="0"/>
              <a:t>Carlos Aurélio Dilli Gonçalves 2015 unipampa</a:t>
            </a:r>
            <a:endParaRPr lang="pt-BR"/>
          </a:p>
        </p:txBody>
      </p:sp>
    </p:spTree>
    <p:extLst>
      <p:ext uri="{BB962C8B-B14F-4D97-AF65-F5344CB8AC3E}">
        <p14:creationId xmlns:p14="http://schemas.microsoft.com/office/powerpoint/2010/main" val="156248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404664"/>
            <a:ext cx="8496944" cy="5904656"/>
          </a:xfrm>
        </p:spPr>
        <p:txBody>
          <a:bodyPr>
            <a:normAutofit/>
          </a:bodyPr>
          <a:lstStyle/>
          <a:p>
            <a:pPr marL="0" indent="0">
              <a:buNone/>
            </a:pPr>
            <a:r>
              <a:rPr lang="pt-BR" sz="1400" dirty="0" smtClean="0"/>
              <a:t>É ainda necessário classificar a tremonha para se saber que tipo de fluxo ocorre, tendo por base a geometria e o material armazenado. Um silo terá fluxo em massa caso tenha paredes lisas e tremonhas  íngremes. Às paredes deste silo atribui-se a categoria D1 (tabela 3.2). Quanto à tremonha, o critério para que esta seja íngreme é estabelecido na expressão (4.19), sendo os valores de K e µ retirados da tabela Propriedades dos materiais 3.3. </a:t>
            </a:r>
          </a:p>
          <a:p>
            <a:pPr marL="0" indent="0">
              <a:buNone/>
            </a:pPr>
            <a:endParaRPr lang="pt-BR"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12776"/>
            <a:ext cx="41044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8" y="1988840"/>
            <a:ext cx="1744375" cy="159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5364088" y="3789040"/>
            <a:ext cx="3672408" cy="160043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pt-BR" sz="1400" dirty="0" smtClean="0"/>
              <a:t>conclui-se que este silo (e para este material armazenado) é um silo de fluxo em massa. Não será portanto necessária a verificação dos diâmetros mínimos da base da tremonha exigidos para que os fenômenos de interrupção de fluxo não ocorram, já que estes só se verificam em silos de fluxo em funil. </a:t>
            </a:r>
            <a:endParaRPr lang="pt-BR" sz="1400" dirty="0"/>
          </a:p>
        </p:txBody>
      </p:sp>
      <p:sp>
        <p:nvSpPr>
          <p:cNvPr id="2" name="Espaço Reservado para Rodapé 1"/>
          <p:cNvSpPr>
            <a:spLocks noGrp="1"/>
          </p:cNvSpPr>
          <p:nvPr>
            <p:ph type="ftr" sz="quarter" idx="11"/>
          </p:nvPr>
        </p:nvSpPr>
        <p:spPr/>
        <p:txBody>
          <a:bodyPr/>
          <a:lstStyle/>
          <a:p>
            <a:r>
              <a:rPr lang="pt-BR" smtClean="0"/>
              <a:t>Carlos Aurélio Dilli Gonçalves 2015 unipampa</a:t>
            </a:r>
            <a:endParaRPr lang="pt-BR"/>
          </a:p>
        </p:txBody>
      </p:sp>
    </p:spTree>
    <p:extLst>
      <p:ext uri="{BB962C8B-B14F-4D97-AF65-F5344CB8AC3E}">
        <p14:creationId xmlns:p14="http://schemas.microsoft.com/office/powerpoint/2010/main" val="220751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bodyPr>
          <a:lstStyle/>
          <a:p>
            <a:r>
              <a:rPr lang="pt-BR" sz="2800" dirty="0" smtClean="0"/>
              <a:t>MODELAÇÃO EM ELEMENTOS FINITOS (DESCRIÇÃO DO MODELO)</a:t>
            </a:r>
            <a:br>
              <a:rPr lang="pt-BR" sz="2800" dirty="0" smtClean="0"/>
            </a:br>
            <a:endParaRPr lang="pt-BR" sz="2800" dirty="0"/>
          </a:p>
        </p:txBody>
      </p:sp>
      <p:sp>
        <p:nvSpPr>
          <p:cNvPr id="3" name="Espaço Reservado para Conteúdo 2"/>
          <p:cNvSpPr>
            <a:spLocks noGrp="1"/>
          </p:cNvSpPr>
          <p:nvPr>
            <p:ph idx="1"/>
          </p:nvPr>
        </p:nvSpPr>
        <p:spPr/>
        <p:txBody>
          <a:bodyPr>
            <a:normAutofit/>
          </a:bodyPr>
          <a:lstStyle/>
          <a:p>
            <a:pPr marL="0" indent="0" algn="just">
              <a:buNone/>
            </a:pPr>
            <a:r>
              <a:rPr lang="pt-BR" sz="2400" dirty="0" smtClean="0"/>
              <a:t>O silo foi modelado através do programa ROBOT, com a utilização do </a:t>
            </a:r>
            <a:r>
              <a:rPr lang="pt-BR" sz="2400" u="sng" dirty="0" smtClean="0"/>
              <a:t>Método dos Elementos Finitos</a:t>
            </a:r>
            <a:r>
              <a:rPr lang="pt-BR" sz="2400" dirty="0" smtClean="0"/>
              <a:t>. Uma questão pertinente que se colocava era que tipo e qual a densidade da malha a utilizar. Para o silo circular, tal apresentou-se como uma dificuldade devido ao pequeno número de malhas compatíveis com a estrutura (poucas eram as malhas “coerentes”). </a:t>
            </a:r>
            <a:endParaRPr lang="pt-BR" sz="2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24" y="3933056"/>
            <a:ext cx="3024336" cy="2736304"/>
          </a:xfrm>
          <a:prstGeom prst="rect">
            <a:avLst/>
          </a:prstGeom>
          <a:ln/>
        </p:spPr>
        <p:style>
          <a:lnRef idx="2">
            <a:schemeClr val="accent5"/>
          </a:lnRef>
          <a:fillRef idx="1">
            <a:schemeClr val="lt1"/>
          </a:fillRef>
          <a:effectRef idx="0">
            <a:schemeClr val="accent5"/>
          </a:effectRef>
          <a:fontRef idx="minor">
            <a:schemeClr val="dk1"/>
          </a:fontRef>
        </p:style>
      </p:pic>
      <p:sp>
        <p:nvSpPr>
          <p:cNvPr id="4" name="Espaço Reservado para Rodapé 3"/>
          <p:cNvSpPr>
            <a:spLocks noGrp="1"/>
          </p:cNvSpPr>
          <p:nvPr>
            <p:ph type="ftr" sz="quarter" idx="11"/>
          </p:nvPr>
        </p:nvSpPr>
        <p:spPr/>
        <p:txBody>
          <a:bodyPr/>
          <a:lstStyle/>
          <a:p>
            <a:r>
              <a:rPr lang="pt-BR" smtClean="0"/>
              <a:t>Carlos Aurélio Dilli Gonçalves 2015 unipampa</a:t>
            </a:r>
            <a:endParaRPr lang="pt-BR"/>
          </a:p>
        </p:txBody>
      </p:sp>
    </p:spTree>
    <p:extLst>
      <p:ext uri="{BB962C8B-B14F-4D97-AF65-F5344CB8AC3E}">
        <p14:creationId xmlns:p14="http://schemas.microsoft.com/office/powerpoint/2010/main" val="348710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96753"/>
            <a:ext cx="720079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ço Reservado para Rodapé 1"/>
          <p:cNvSpPr>
            <a:spLocks noGrp="1"/>
          </p:cNvSpPr>
          <p:nvPr>
            <p:ph type="ftr" sz="quarter" idx="11"/>
          </p:nvPr>
        </p:nvSpPr>
        <p:spPr/>
        <p:txBody>
          <a:bodyPr/>
          <a:lstStyle/>
          <a:p>
            <a:r>
              <a:rPr lang="pt-BR" smtClean="0"/>
              <a:t>Carlos Aurélio Dilli Gonçalves 2015 unipampa</a:t>
            </a:r>
            <a:endParaRPr lang="pt-BR"/>
          </a:p>
        </p:txBody>
      </p:sp>
    </p:spTree>
    <p:extLst>
      <p:ext uri="{BB962C8B-B14F-4D97-AF65-F5344CB8AC3E}">
        <p14:creationId xmlns:p14="http://schemas.microsoft.com/office/powerpoint/2010/main" val="195646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548680"/>
            <a:ext cx="453650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0808"/>
            <a:ext cx="273630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ço Reservado para Rodapé 1"/>
          <p:cNvSpPr>
            <a:spLocks noGrp="1"/>
          </p:cNvSpPr>
          <p:nvPr>
            <p:ph type="ftr" sz="quarter" idx="11"/>
          </p:nvPr>
        </p:nvSpPr>
        <p:spPr/>
        <p:txBody>
          <a:bodyPr/>
          <a:lstStyle/>
          <a:p>
            <a:r>
              <a:rPr lang="pt-BR" smtClean="0"/>
              <a:t>Carlos Aurélio Dilli Gonçalves 2015 unipampa</a:t>
            </a:r>
            <a:endParaRPr lang="pt-BR"/>
          </a:p>
        </p:txBody>
      </p:sp>
    </p:spTree>
    <p:extLst>
      <p:ext uri="{BB962C8B-B14F-4D97-AF65-F5344CB8AC3E}">
        <p14:creationId xmlns:p14="http://schemas.microsoft.com/office/powerpoint/2010/main" val="297720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ELEMENTOS FINITOS </a:t>
            </a:r>
            <a:endParaRPr lang="pt-B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9" y="1412776"/>
            <a:ext cx="532859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4283968" y="1340768"/>
            <a:ext cx="4572000" cy="3293209"/>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a:r>
              <a:rPr lang="pt-BR" sz="1600" dirty="0" smtClean="0"/>
              <a:t>Fez-se portanto um teste, de modo a identificar a malha mais razoável e realista. Este problema colocava-se em particular para o silo circular, pois nenhuma das malhas obtidas era suficientemente</a:t>
            </a:r>
          </a:p>
          <a:p>
            <a:pPr algn="just"/>
            <a:r>
              <a:rPr lang="pt-BR" sz="1600" dirty="0" smtClean="0"/>
              <a:t>refinada do ponto de vista de caracterização geométrica, colocando em dúvida os resultados obtidos. O teste consistiu em modelar uma pequena faixa do silo com o mesmo diâmetro de 3m (a faixa</a:t>
            </a:r>
          </a:p>
          <a:p>
            <a:pPr algn="just"/>
            <a:r>
              <a:rPr lang="pt-BR" sz="1600" dirty="0" smtClean="0"/>
              <a:t>correspondente ao metro mais profundo da parede cilíndrica) como a seguir se mostra, utilizando</a:t>
            </a:r>
          </a:p>
          <a:p>
            <a:pPr algn="just"/>
            <a:r>
              <a:rPr lang="pt-BR" sz="1600" dirty="0" smtClean="0"/>
              <a:t>diferentes malhas de elementos finitos.</a:t>
            </a:r>
          </a:p>
          <a:p>
            <a:pPr algn="just"/>
            <a:r>
              <a:rPr lang="pt-BR" sz="1600" dirty="0" smtClean="0"/>
              <a:t>A espessura dos painéis é a mesma das paredes verticais do silo, ou seja, 5 </a:t>
            </a:r>
            <a:r>
              <a:rPr lang="pt-BR" sz="1600" dirty="0" err="1" smtClean="0"/>
              <a:t>mm.</a:t>
            </a:r>
            <a:r>
              <a:rPr lang="pt-BR" sz="1600" dirty="0" smtClean="0"/>
              <a:t> </a:t>
            </a:r>
            <a:endParaRPr lang="pt-BR" sz="1600" dirty="0"/>
          </a:p>
        </p:txBody>
      </p:sp>
      <p:sp>
        <p:nvSpPr>
          <p:cNvPr id="3" name="Espaço Reservado para Rodapé 2"/>
          <p:cNvSpPr>
            <a:spLocks noGrp="1"/>
          </p:cNvSpPr>
          <p:nvPr>
            <p:ph type="ftr" sz="quarter" idx="11"/>
          </p:nvPr>
        </p:nvSpPr>
        <p:spPr/>
        <p:txBody>
          <a:bodyPr/>
          <a:lstStyle/>
          <a:p>
            <a:r>
              <a:rPr lang="pt-BR" smtClean="0"/>
              <a:t>Carlos Aurélio Dilli Gonçalves 2015 unipampa</a:t>
            </a:r>
            <a:endParaRPr lang="pt-BR"/>
          </a:p>
        </p:txBody>
      </p:sp>
    </p:spTree>
    <p:extLst>
      <p:ext uri="{BB962C8B-B14F-4D97-AF65-F5344CB8AC3E}">
        <p14:creationId xmlns:p14="http://schemas.microsoft.com/office/powerpoint/2010/main" val="404838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pt-BR" b="1" u="sng" dirty="0" smtClean="0"/>
              <a:t>Montagem e instalação</a:t>
            </a:r>
            <a:endParaRPr lang="pt-BR" b="1" u="sng"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2664296" cy="3123775"/>
          </a:xfrm>
          <a:prstGeom prst="rect">
            <a:avLst/>
          </a:prstGeom>
          <a:ln/>
        </p:spPr>
        <p:style>
          <a:lnRef idx="2">
            <a:schemeClr val="accent5"/>
          </a:lnRef>
          <a:fillRef idx="1">
            <a:schemeClr val="lt1"/>
          </a:fillRef>
          <a:effectRef idx="0">
            <a:schemeClr val="accent5"/>
          </a:effectRef>
          <a:fontRef idx="minor">
            <a:schemeClr val="dk1"/>
          </a:fontRef>
        </p:style>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72816"/>
            <a:ext cx="322860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287915" y="6309320"/>
            <a:ext cx="8460432" cy="369332"/>
          </a:xfrm>
          <a:prstGeom prst="rect">
            <a:avLst/>
          </a:prstGeom>
        </p:spPr>
        <p:txBody>
          <a:bodyPr wrap="square">
            <a:spAutoFit/>
          </a:bodyPr>
          <a:lstStyle/>
          <a:p>
            <a:r>
              <a:rPr lang="pt-BR" dirty="0">
                <a:solidFill>
                  <a:srgbClr val="FF0000"/>
                </a:solidFill>
              </a:rPr>
              <a:t>http://www.scielo.br/scielo.php?pid=S0071-12761948000100001&amp;script=sci_arttext#d2</a:t>
            </a:r>
          </a:p>
        </p:txBody>
      </p:sp>
      <p:sp>
        <p:nvSpPr>
          <p:cNvPr id="4" name="CaixaDeTexto 3"/>
          <p:cNvSpPr txBox="1"/>
          <p:nvPr/>
        </p:nvSpPr>
        <p:spPr>
          <a:xfrm>
            <a:off x="306554" y="5943653"/>
            <a:ext cx="3402085" cy="369332"/>
          </a:xfrm>
          <a:prstGeom prst="rect">
            <a:avLst/>
          </a:prstGeom>
          <a:noFill/>
        </p:spPr>
        <p:txBody>
          <a:bodyPr wrap="none" rtlCol="0">
            <a:spAutoFit/>
          </a:bodyPr>
          <a:lstStyle/>
          <a:p>
            <a:r>
              <a:rPr lang="pt-BR" b="1" u="sng" dirty="0" smtClean="0"/>
              <a:t>Trabalho sobre fundações de silos</a:t>
            </a:r>
            <a:endParaRPr lang="pt-BR" b="1" u="sng" dirty="0"/>
          </a:p>
        </p:txBody>
      </p:sp>
      <p:sp>
        <p:nvSpPr>
          <p:cNvPr id="5" name="Espaço Reservado para Rodapé 4"/>
          <p:cNvSpPr>
            <a:spLocks noGrp="1"/>
          </p:cNvSpPr>
          <p:nvPr>
            <p:ph type="ftr" sz="quarter" idx="11"/>
          </p:nvPr>
        </p:nvSpPr>
        <p:spPr/>
        <p:txBody>
          <a:bodyPr/>
          <a:lstStyle/>
          <a:p>
            <a:r>
              <a:rPr lang="pt-BR" smtClean="0"/>
              <a:t>Carlos Aurélio Dilli Gonçalves 2015 unipampa</a:t>
            </a:r>
            <a:endParaRPr lang="pt-BR"/>
          </a:p>
        </p:txBody>
      </p:sp>
    </p:spTree>
    <p:extLst>
      <p:ext uri="{BB962C8B-B14F-4D97-AF65-F5344CB8AC3E}">
        <p14:creationId xmlns:p14="http://schemas.microsoft.com/office/powerpoint/2010/main" val="3909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Acidentes</a:t>
            </a:r>
            <a:br>
              <a:rPr lang="pt-BR" dirty="0"/>
            </a:b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smtClean="0"/>
              <a:t>Quanto </a:t>
            </a:r>
            <a:r>
              <a:rPr lang="pt-BR" dirty="0"/>
              <a:t>às explosões, os silos para cereais são considerados os mais perigosos. Porém, é importante lembrar que a concentração de pós nesses complexos contribui para as explosões. As mais frequentes explosões deste tipo são causadas por: pós de materiais metálicos; pós de materiais plásticos e pós de produtos agrícolas. Não só a existência do pó, mas sim a sua quantidade e distribuição no recinto, a umidade, a concentração de oxigênio e o tamanho e a temperatura da fonte de ignição também aumentam a probabilidade de explosão de sum silo.</a:t>
            </a:r>
          </a:p>
        </p:txBody>
      </p:sp>
      <p:sp>
        <p:nvSpPr>
          <p:cNvPr id="4" name="Espaço Reservado para Rodapé 3"/>
          <p:cNvSpPr>
            <a:spLocks noGrp="1"/>
          </p:cNvSpPr>
          <p:nvPr>
            <p:ph type="ftr" sz="quarter" idx="11"/>
          </p:nvPr>
        </p:nvSpPr>
        <p:spPr/>
        <p:txBody>
          <a:bodyPr/>
          <a:lstStyle/>
          <a:p>
            <a:r>
              <a:rPr lang="pt-BR" smtClean="0"/>
              <a:t>Carlos Aurélio Dilli Gonçalves 2015 unipampa</a:t>
            </a:r>
            <a:endParaRPr lang="pt-BR"/>
          </a:p>
        </p:txBody>
      </p:sp>
    </p:spTree>
    <p:extLst>
      <p:ext uri="{BB962C8B-B14F-4D97-AF65-F5344CB8AC3E}">
        <p14:creationId xmlns:p14="http://schemas.microsoft.com/office/powerpoint/2010/main" val="132404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pt-BR" dirty="0" err="1" smtClean="0"/>
              <a:t>Bins</a:t>
            </a:r>
            <a:endParaRPr lang="pt-B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3" y="1600200"/>
            <a:ext cx="2736303" cy="35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482462"/>
            <a:ext cx="4552752" cy="367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ço Reservado para Rodapé 2"/>
          <p:cNvSpPr>
            <a:spLocks noGrp="1"/>
          </p:cNvSpPr>
          <p:nvPr>
            <p:ph type="ftr" sz="quarter" idx="11"/>
          </p:nvPr>
        </p:nvSpPr>
        <p:spPr/>
        <p:txBody>
          <a:bodyPr/>
          <a:lstStyle/>
          <a:p>
            <a:r>
              <a:rPr lang="pt-BR" smtClean="0"/>
              <a:t>Carlos Aurélio Dilli Gonçalves 2015 unipampa</a:t>
            </a:r>
            <a:endParaRPr lang="pt-BR"/>
          </a:p>
        </p:txBody>
      </p:sp>
    </p:spTree>
    <p:extLst>
      <p:ext uri="{BB962C8B-B14F-4D97-AF65-F5344CB8AC3E}">
        <p14:creationId xmlns:p14="http://schemas.microsoft.com/office/powerpoint/2010/main" val="235854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Tremonhas?</a:t>
            </a:r>
            <a:endParaRPr lang="pt-BR" dirty="0"/>
          </a:p>
        </p:txBody>
      </p:sp>
      <p:sp>
        <p:nvSpPr>
          <p:cNvPr id="3" name="Espaço Reservado para Conteúdo 2"/>
          <p:cNvSpPr>
            <a:spLocks noGrp="1"/>
          </p:cNvSpPr>
          <p:nvPr>
            <p:ph idx="1"/>
          </p:nvPr>
        </p:nvSpPr>
        <p:spPr/>
        <p:txBody>
          <a:bodyPr/>
          <a:lstStyle/>
          <a:p>
            <a:r>
              <a:rPr lang="pt-BR" dirty="0"/>
              <a:t>Os silos com tremonhas permitem a descarga pela própria gravidade. Para isso não é necessário despender custo adicional.</a:t>
            </a:r>
          </a:p>
        </p:txBody>
      </p:sp>
      <p:sp>
        <p:nvSpPr>
          <p:cNvPr id="4" name="Espaço Reservado para Rodapé 3"/>
          <p:cNvSpPr>
            <a:spLocks noGrp="1"/>
          </p:cNvSpPr>
          <p:nvPr>
            <p:ph type="ftr" sz="quarter" idx="11"/>
          </p:nvPr>
        </p:nvSpPr>
        <p:spPr/>
        <p:txBody>
          <a:bodyPr/>
          <a:lstStyle/>
          <a:p>
            <a:r>
              <a:rPr lang="pt-BR" smtClean="0"/>
              <a:t>Carlos Aurélio Dilli Gonçalves 2015 unipampa</a:t>
            </a:r>
            <a:endParaRPr lang="pt-B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6" y="3068960"/>
            <a:ext cx="3090466" cy="302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284984"/>
            <a:ext cx="2862461" cy="284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23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95536" y="567716"/>
            <a:ext cx="8352928" cy="936104"/>
          </a:xfrm>
        </p:spPr>
        <p:txBody>
          <a:bodyPr>
            <a:noAutofit/>
          </a:bodyPr>
          <a:lstStyle/>
          <a:p>
            <a:pPr algn="l"/>
            <a:endParaRPr lang="pt-BR" sz="1600" dirty="0" smtClean="0">
              <a:solidFill>
                <a:schemeClr val="tx1"/>
              </a:solidFill>
            </a:endParaRPr>
          </a:p>
          <a:p>
            <a:pPr algn="l"/>
            <a:r>
              <a:rPr lang="pt-BR" sz="1600" dirty="0" smtClean="0">
                <a:solidFill>
                  <a:schemeClr val="tx1"/>
                </a:solidFill>
              </a:rPr>
              <a:t>Este silo é dimensionado para o armazenamento de ‘cereal’, com as propriedades enunciadas na tabela (propriedades dos materiais) e com as características geométricas e mecânicas apresentadas na figura 7.2. </a:t>
            </a:r>
          </a:p>
          <a:p>
            <a:pPr algn="l"/>
            <a:endParaRPr lang="pt-BR" sz="1600" dirty="0">
              <a:solidFill>
                <a:schemeClr val="tx1"/>
              </a:solidFill>
            </a:endParaRPr>
          </a:p>
          <a:p>
            <a:pPr marL="285750" indent="-285750" algn="l">
              <a:buFont typeface="Arial" panose="020B0604020202020204" pitchFamily="34" charset="0"/>
              <a:buChar char="•"/>
            </a:pPr>
            <a:r>
              <a:rPr lang="pt-BR" sz="1600" dirty="0" smtClean="0">
                <a:solidFill>
                  <a:schemeClr val="tx1"/>
                </a:solidFill>
              </a:rPr>
              <a:t>material : aço (S235)</a:t>
            </a:r>
          </a:p>
          <a:p>
            <a:pPr marL="285750" indent="-285750" algn="l">
              <a:buFont typeface="Arial" panose="020B0604020202020204" pitchFamily="34" charset="0"/>
              <a:buChar char="•"/>
            </a:pPr>
            <a:r>
              <a:rPr lang="pt-BR" sz="1600" dirty="0" smtClean="0">
                <a:solidFill>
                  <a:schemeClr val="tx1"/>
                </a:solidFill>
              </a:rPr>
              <a:t> altura das paredes cilíndricas: 5 m</a:t>
            </a:r>
          </a:p>
          <a:p>
            <a:pPr marL="285750" indent="-285750" algn="l">
              <a:buFont typeface="Arial" panose="020B0604020202020204" pitchFamily="34" charset="0"/>
              <a:buChar char="•"/>
            </a:pPr>
            <a:r>
              <a:rPr lang="pt-BR" sz="1600" dirty="0" smtClean="0">
                <a:solidFill>
                  <a:schemeClr val="tx1"/>
                </a:solidFill>
              </a:rPr>
              <a:t> altura da tremonha: 3 m</a:t>
            </a:r>
          </a:p>
          <a:p>
            <a:pPr marL="285750" indent="-285750" algn="l">
              <a:buFont typeface="Arial" panose="020B0604020202020204" pitchFamily="34" charset="0"/>
              <a:buChar char="•"/>
            </a:pPr>
            <a:r>
              <a:rPr lang="pt-BR" sz="1600" dirty="0" smtClean="0">
                <a:solidFill>
                  <a:schemeClr val="tx1"/>
                </a:solidFill>
              </a:rPr>
              <a:t> raio da </a:t>
            </a:r>
            <a:r>
              <a:rPr lang="pt-BR" sz="1600" dirty="0" smtClean="0">
                <a:solidFill>
                  <a:schemeClr val="tx1"/>
                </a:solidFill>
              </a:rPr>
              <a:t>seção </a:t>
            </a:r>
            <a:r>
              <a:rPr lang="pt-BR" sz="1600" dirty="0" smtClean="0">
                <a:solidFill>
                  <a:schemeClr val="tx1"/>
                </a:solidFill>
              </a:rPr>
              <a:t>circular: 1,5 m</a:t>
            </a:r>
          </a:p>
          <a:p>
            <a:pPr marL="285750" indent="-285750" algn="l">
              <a:buFont typeface="Arial" panose="020B0604020202020204" pitchFamily="34" charset="0"/>
              <a:buChar char="•"/>
            </a:pPr>
            <a:r>
              <a:rPr lang="pt-BR" sz="1600" dirty="0" smtClean="0">
                <a:solidFill>
                  <a:schemeClr val="tx1"/>
                </a:solidFill>
              </a:rPr>
              <a:t> raio da </a:t>
            </a:r>
            <a:r>
              <a:rPr lang="pt-BR" sz="1600" dirty="0" smtClean="0">
                <a:solidFill>
                  <a:schemeClr val="tx1"/>
                </a:solidFill>
              </a:rPr>
              <a:t>seção </a:t>
            </a:r>
            <a:r>
              <a:rPr lang="pt-BR" sz="1600" dirty="0" smtClean="0">
                <a:solidFill>
                  <a:schemeClr val="tx1"/>
                </a:solidFill>
              </a:rPr>
              <a:t>circular da base da tremonha: 0,15 m</a:t>
            </a:r>
          </a:p>
          <a:p>
            <a:pPr marL="285750" indent="-285750" algn="l">
              <a:buFont typeface="Arial" panose="020B0604020202020204" pitchFamily="34" charset="0"/>
              <a:buChar char="•"/>
            </a:pPr>
            <a:r>
              <a:rPr lang="pt-BR" sz="1600" dirty="0" smtClean="0">
                <a:solidFill>
                  <a:schemeClr val="tx1"/>
                </a:solidFill>
              </a:rPr>
              <a:t> espessura das paredes verticais: 5 mm</a:t>
            </a:r>
          </a:p>
          <a:p>
            <a:pPr marL="285750" indent="-285750" algn="l">
              <a:buFont typeface="Arial" panose="020B0604020202020204" pitchFamily="34" charset="0"/>
              <a:buChar char="•"/>
            </a:pPr>
            <a:r>
              <a:rPr lang="pt-BR" sz="1600" dirty="0" smtClean="0">
                <a:solidFill>
                  <a:schemeClr val="tx1"/>
                </a:solidFill>
              </a:rPr>
              <a:t> espessura das paredes da tremonha: 10 mm </a:t>
            </a:r>
          </a:p>
          <a:p>
            <a:pPr algn="l"/>
            <a:endParaRPr lang="pt-BR" sz="16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628800"/>
            <a:ext cx="1296144" cy="301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77072"/>
            <a:ext cx="244827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3635896" y="5085184"/>
            <a:ext cx="4572000" cy="923330"/>
          </a:xfrm>
          <a:prstGeom prst="rect">
            <a:avLst/>
          </a:prstGeom>
        </p:spPr>
        <p:txBody>
          <a:bodyPr>
            <a:spAutoFit/>
          </a:bodyPr>
          <a:lstStyle/>
          <a:p>
            <a:r>
              <a:rPr lang="pt-BR" dirty="0" smtClean="0"/>
              <a:t>O anel-viga utilizado no silo circular é formado por um perfil C15× 50 , com as seguintes</a:t>
            </a:r>
          </a:p>
          <a:p>
            <a:r>
              <a:rPr lang="pt-BR" dirty="0" smtClean="0"/>
              <a:t>características:</a:t>
            </a:r>
            <a:endParaRPr lang="pt-BR" dirty="0"/>
          </a:p>
        </p:txBody>
      </p:sp>
      <p:sp>
        <p:nvSpPr>
          <p:cNvPr id="5" name="Retângulo 4"/>
          <p:cNvSpPr/>
          <p:nvPr/>
        </p:nvSpPr>
        <p:spPr>
          <a:xfrm>
            <a:off x="2843809" y="188640"/>
            <a:ext cx="2448272"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pt-BR" sz="2400" dirty="0" smtClean="0">
                <a:solidFill>
                  <a:srgbClr val="FF0000"/>
                </a:solidFill>
              </a:rPr>
              <a:t>Tremonhas</a:t>
            </a:r>
            <a:endParaRPr lang="pt-BR" sz="2400" dirty="0">
              <a:solidFill>
                <a:srgbClr val="FF0000"/>
              </a:solidFill>
            </a:endParaRPr>
          </a:p>
        </p:txBody>
      </p:sp>
      <p:sp>
        <p:nvSpPr>
          <p:cNvPr id="2" name="Espaço Reservado para Rodapé 1"/>
          <p:cNvSpPr>
            <a:spLocks noGrp="1"/>
          </p:cNvSpPr>
          <p:nvPr>
            <p:ph type="ftr" sz="quarter" idx="11"/>
          </p:nvPr>
        </p:nvSpPr>
        <p:spPr/>
        <p:txBody>
          <a:bodyPr/>
          <a:lstStyle/>
          <a:p>
            <a:r>
              <a:rPr lang="pt-BR" smtClean="0"/>
              <a:t>Carlos Aurélio Dilli Gonçalves 2015 unipampa</a:t>
            </a:r>
            <a:endParaRPr lang="pt-BR" dirty="0"/>
          </a:p>
        </p:txBody>
      </p:sp>
    </p:spTree>
    <p:extLst>
      <p:ext uri="{BB962C8B-B14F-4D97-AF65-F5344CB8AC3E}">
        <p14:creationId xmlns:p14="http://schemas.microsoft.com/office/powerpoint/2010/main" val="198427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Carlos Aurélio Dilli Gonçalves 2015 unipampa</a:t>
            </a:r>
            <a:endParaRPr lang="pt-B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3895" y="1600200"/>
            <a:ext cx="681620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22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705678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395536" y="3068960"/>
            <a:ext cx="8496944" cy="646331"/>
          </a:xfrm>
          <a:prstGeom prst="rect">
            <a:avLst/>
          </a:prstGeom>
        </p:spPr>
        <p:txBody>
          <a:bodyPr wrap="square">
            <a:spAutoFit/>
          </a:bodyPr>
          <a:lstStyle/>
          <a:p>
            <a:r>
              <a:rPr lang="pt-BR" dirty="0" smtClean="0"/>
              <a:t>Para os cálculos </a:t>
            </a:r>
            <a:r>
              <a:rPr lang="pt-BR" dirty="0" smtClean="0"/>
              <a:t>foi </a:t>
            </a:r>
            <a:r>
              <a:rPr lang="pt-BR" dirty="0" smtClean="0"/>
              <a:t>ainda necessário </a:t>
            </a:r>
            <a:r>
              <a:rPr lang="pt-BR" dirty="0" smtClean="0"/>
              <a:t>determinar </a:t>
            </a:r>
            <a:r>
              <a:rPr lang="pt-BR" dirty="0" smtClean="0"/>
              <a:t>certos valores que na tabela anterior não se apresentam: - a área do perfil A :</a:t>
            </a:r>
            <a:endParaRPr lang="pt-B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789040"/>
            <a:ext cx="5400600" cy="656903"/>
          </a:xfrm>
          <a:prstGeom prst="rect">
            <a:avLst/>
          </a:prstGeom>
          <a:ln/>
        </p:spPr>
        <p:style>
          <a:lnRef idx="2">
            <a:schemeClr val="accent3"/>
          </a:lnRef>
          <a:fillRef idx="1">
            <a:schemeClr val="lt1"/>
          </a:fillRef>
          <a:effectRef idx="0">
            <a:schemeClr val="accent3"/>
          </a:effectRef>
          <a:fontRef idx="minor">
            <a:schemeClr val="dk1"/>
          </a:fontRef>
        </p:style>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725144"/>
            <a:ext cx="6408712" cy="1800200"/>
          </a:xfrm>
          <a:prstGeom prst="rect">
            <a:avLst/>
          </a:prstGeom>
          <a:ln/>
        </p:spPr>
        <p:style>
          <a:lnRef idx="2">
            <a:schemeClr val="accent3"/>
          </a:lnRef>
          <a:fillRef idx="1">
            <a:schemeClr val="lt1"/>
          </a:fillRef>
          <a:effectRef idx="0">
            <a:schemeClr val="accent3"/>
          </a:effectRef>
          <a:fontRef idx="minor">
            <a:schemeClr val="dk1"/>
          </a:fontRef>
        </p:style>
      </p:pic>
      <p:sp>
        <p:nvSpPr>
          <p:cNvPr id="2" name="Espaço Reservado para Rodapé 1"/>
          <p:cNvSpPr>
            <a:spLocks noGrp="1"/>
          </p:cNvSpPr>
          <p:nvPr>
            <p:ph type="ftr" sz="quarter" idx="11"/>
          </p:nvPr>
        </p:nvSpPr>
        <p:spPr/>
        <p:txBody>
          <a:bodyPr/>
          <a:lstStyle/>
          <a:p>
            <a:r>
              <a:rPr lang="pt-BR" smtClean="0"/>
              <a:t>Carlos Aurélio Dilli Gonçalves 2015 unipampa</a:t>
            </a:r>
            <a:endParaRPr lang="pt-BR"/>
          </a:p>
        </p:txBody>
      </p:sp>
    </p:spTree>
    <p:extLst>
      <p:ext uri="{BB962C8B-B14F-4D97-AF65-F5344CB8AC3E}">
        <p14:creationId xmlns:p14="http://schemas.microsoft.com/office/powerpoint/2010/main" val="371203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836713"/>
            <a:ext cx="8208912" cy="1080120"/>
          </a:xfrm>
          <a:prstGeom prst="rect">
            <a:avLst/>
          </a:prstGeom>
          <a:ln/>
        </p:spPr>
        <p:style>
          <a:lnRef idx="2">
            <a:schemeClr val="accent3"/>
          </a:lnRef>
          <a:fillRef idx="1">
            <a:schemeClr val="lt1"/>
          </a:fillRef>
          <a:effectRef idx="0">
            <a:schemeClr val="accent3"/>
          </a:effectRef>
          <a:fontRef idx="minor">
            <a:schemeClr val="dk1"/>
          </a:fontRef>
        </p:style>
      </p:pic>
      <p:sp>
        <p:nvSpPr>
          <p:cNvPr id="4" name="Retângulo 3"/>
          <p:cNvSpPr/>
          <p:nvPr/>
        </p:nvSpPr>
        <p:spPr>
          <a:xfrm>
            <a:off x="395536" y="2276872"/>
            <a:ext cx="8568952" cy="646331"/>
          </a:xfrm>
          <a:prstGeom prst="rect">
            <a:avLst/>
          </a:prstGeom>
        </p:spPr>
        <p:txBody>
          <a:bodyPr wrap="square">
            <a:spAutoFit/>
          </a:bodyPr>
          <a:lstStyle/>
          <a:p>
            <a:r>
              <a:rPr lang="pt-BR" dirty="0" smtClean="0"/>
              <a:t>Com estes dados, rapidamente se classifica o silo de acordo com a tabela 4.1, após o cálculo do peso de material que este silo pode armazenar. </a:t>
            </a:r>
            <a:endParaRPr lang="pt-B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140968"/>
            <a:ext cx="741682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ço Reservado para Rodapé 1"/>
          <p:cNvSpPr>
            <a:spLocks noGrp="1"/>
          </p:cNvSpPr>
          <p:nvPr>
            <p:ph type="ftr" sz="quarter" idx="11"/>
          </p:nvPr>
        </p:nvSpPr>
        <p:spPr/>
        <p:txBody>
          <a:bodyPr/>
          <a:lstStyle/>
          <a:p>
            <a:r>
              <a:rPr lang="pt-BR" smtClean="0"/>
              <a:t>Carlos Aurélio Dilli Gonçalves 2015 unipampa</a:t>
            </a:r>
            <a:endParaRPr lang="pt-BR"/>
          </a:p>
        </p:txBody>
      </p:sp>
    </p:spTree>
    <p:extLst>
      <p:ext uri="{BB962C8B-B14F-4D97-AF65-F5344CB8AC3E}">
        <p14:creationId xmlns:p14="http://schemas.microsoft.com/office/powerpoint/2010/main" val="417354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p:txBody>
          <a:bodyPr/>
          <a:lstStyle/>
          <a:p>
            <a:r>
              <a:rPr lang="pt-BR" smtClean="0"/>
              <a:t>Carlos Aurélio Dilli Gonçalves 2015 unipampa</a:t>
            </a:r>
            <a:endParaRPr lang="pt-B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7312" y="692696"/>
            <a:ext cx="524902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321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88640"/>
            <a:ext cx="7402016" cy="1143000"/>
          </a:xfrm>
        </p:spPr>
        <p:txBody>
          <a:bodyPr>
            <a:normAutofit/>
          </a:bodyPr>
          <a:lstStyle/>
          <a:p>
            <a:pPr algn="l"/>
            <a:r>
              <a:rPr lang="pt-BR" sz="2000" dirty="0" smtClean="0"/>
              <a:t>Sendo o silo pertencente à classe 1, existe uma série de cálculos e verificações que ficam automaticamente dispensados de realização. </a:t>
            </a:r>
            <a:endParaRPr lang="pt-BR"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63" y="1426043"/>
            <a:ext cx="2936588" cy="270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268760"/>
            <a:ext cx="1298575"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179512" y="5010820"/>
            <a:ext cx="4194482" cy="369332"/>
          </a:xfrm>
          <a:prstGeom prst="rect">
            <a:avLst/>
          </a:prstGeom>
        </p:spPr>
        <p:txBody>
          <a:bodyPr wrap="none">
            <a:spAutoFit/>
          </a:bodyPr>
          <a:lstStyle/>
          <a:p>
            <a:r>
              <a:rPr lang="pt-BR" dirty="0" smtClean="0"/>
              <a:t>Considerando o peso volumétrico máximo </a:t>
            </a:r>
            <a:endParaRPr lang="pt-BR"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5043141"/>
            <a:ext cx="1800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719572" y="6377878"/>
            <a:ext cx="8064896" cy="246221"/>
          </a:xfrm>
          <a:prstGeom prst="rect">
            <a:avLst/>
          </a:prstGeom>
        </p:spPr>
        <p:txBody>
          <a:bodyPr wrap="square">
            <a:spAutoFit/>
          </a:bodyPr>
          <a:lstStyle/>
          <a:p>
            <a:r>
              <a:rPr lang="pt-BR" sz="1000" b="1" dirty="0" smtClean="0">
                <a:solidFill>
                  <a:srgbClr val="FF0000"/>
                </a:solidFill>
              </a:rPr>
              <a:t>Por este valor ser inferior às 100 toneladas este silo é considerado de classe 1, de acordo com a tabela 4.1. </a:t>
            </a:r>
            <a:endParaRPr lang="pt-BR" sz="1000" b="1" dirty="0">
              <a:solidFill>
                <a:srgbClr val="FF0000"/>
              </a:solidFill>
            </a:endParaRPr>
          </a:p>
        </p:txBody>
      </p:sp>
      <p:sp>
        <p:nvSpPr>
          <p:cNvPr id="3" name="Espaço Reservado para Rodapé 2"/>
          <p:cNvSpPr>
            <a:spLocks noGrp="1"/>
          </p:cNvSpPr>
          <p:nvPr>
            <p:ph type="ftr" sz="quarter" idx="11"/>
          </p:nvPr>
        </p:nvSpPr>
        <p:spPr/>
        <p:txBody>
          <a:bodyPr/>
          <a:lstStyle/>
          <a:p>
            <a:r>
              <a:rPr lang="pt-BR" smtClean="0"/>
              <a:t>Carlos Aurélio Dilli Gonçalves 2015 unipampa</a:t>
            </a:r>
            <a:endParaRPr lang="pt-B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412776"/>
            <a:ext cx="1296144" cy="136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2828524"/>
            <a:ext cx="2664296" cy="132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de cantos arredondados 5"/>
          <p:cNvSpPr/>
          <p:nvPr/>
        </p:nvSpPr>
        <p:spPr>
          <a:xfrm>
            <a:off x="3851936" y="5733256"/>
            <a:ext cx="10441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p:cNvSpPr/>
          <p:nvPr/>
        </p:nvSpPr>
        <p:spPr>
          <a:xfrm>
            <a:off x="5076056" y="5626900"/>
            <a:ext cx="2448272" cy="610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0575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Pressões</a:t>
            </a:r>
            <a:endParaRPr lang="pt-BR" dirty="0"/>
          </a:p>
        </p:txBody>
      </p:sp>
      <p:sp>
        <p:nvSpPr>
          <p:cNvPr id="4" name="Espaço Reservado para Rodapé 3"/>
          <p:cNvSpPr>
            <a:spLocks noGrp="1"/>
          </p:cNvSpPr>
          <p:nvPr>
            <p:ph type="ftr" sz="quarter" idx="11"/>
          </p:nvPr>
        </p:nvSpPr>
        <p:spPr/>
        <p:txBody>
          <a:bodyPr/>
          <a:lstStyle/>
          <a:p>
            <a:r>
              <a:rPr lang="pt-BR" smtClean="0"/>
              <a:t>Carlos Aurélio Dilli Gonçalves 2015 unipampa</a:t>
            </a:r>
            <a:endParaRPr lang="pt-B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844824"/>
            <a:ext cx="4147215"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50522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877</Words>
  <Application>Microsoft Office PowerPoint</Application>
  <PresentationFormat>Apresentação na tela (4:3)</PresentationFormat>
  <Paragraphs>67</Paragraphs>
  <Slides>18</Slides>
  <Notes>0</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Tema do Office</vt:lpstr>
      <vt:lpstr>Tremonhas</vt:lpstr>
      <vt:lpstr>Tremonhas?</vt:lpstr>
      <vt:lpstr>Apresentação do PowerPoint</vt:lpstr>
      <vt:lpstr>Apresentação do PowerPoint</vt:lpstr>
      <vt:lpstr>Apresentação do PowerPoint</vt:lpstr>
      <vt:lpstr>Apresentação do PowerPoint</vt:lpstr>
      <vt:lpstr>Apresentação do PowerPoint</vt:lpstr>
      <vt:lpstr>Sendo o silo pertencente à classe 1, existe uma série de cálculos e verificações que ficam automaticamente dispensados de realização. </vt:lpstr>
      <vt:lpstr>Pressões</vt:lpstr>
      <vt:lpstr>Tremonhas</vt:lpstr>
      <vt:lpstr>Apresentação do PowerPoint</vt:lpstr>
      <vt:lpstr>MODELAÇÃO EM ELEMENTOS FINITOS (DESCRIÇÃO DO MODELO) </vt:lpstr>
      <vt:lpstr>Apresentação do PowerPoint</vt:lpstr>
      <vt:lpstr>Apresentação do PowerPoint</vt:lpstr>
      <vt:lpstr>ELEMENTOS FINITOS </vt:lpstr>
      <vt:lpstr>Montagem e instalação</vt:lpstr>
      <vt:lpstr>Acidentes </vt:lpstr>
      <vt:lpstr>Bins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CARLOS AURELIO DILLI GONCALVES</dc:creator>
  <cp:lastModifiedBy>CARLOS AURELIO DILLI GONCALVES</cp:lastModifiedBy>
  <cp:revision>19</cp:revision>
  <dcterms:created xsi:type="dcterms:W3CDTF">2015-05-05T19:55:51Z</dcterms:created>
  <dcterms:modified xsi:type="dcterms:W3CDTF">2016-04-26T20:40:53Z</dcterms:modified>
</cp:coreProperties>
</file>