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71" r:id="rId2"/>
    <p:sldId id="394" r:id="rId3"/>
    <p:sldId id="395" r:id="rId4"/>
    <p:sldId id="397" r:id="rId5"/>
    <p:sldId id="398" r:id="rId6"/>
    <p:sldId id="399" r:id="rId7"/>
    <p:sldId id="400" r:id="rId8"/>
    <p:sldId id="393" r:id="rId9"/>
    <p:sldId id="401" r:id="rId10"/>
    <p:sldId id="392" r:id="rId11"/>
    <p:sldId id="373" r:id="rId12"/>
    <p:sldId id="374" r:id="rId13"/>
    <p:sldId id="380" r:id="rId14"/>
    <p:sldId id="383" r:id="rId15"/>
    <p:sldId id="384" r:id="rId16"/>
    <p:sldId id="357" r:id="rId17"/>
    <p:sldId id="326" r:id="rId18"/>
    <p:sldId id="328" r:id="rId19"/>
    <p:sldId id="330" r:id="rId20"/>
    <p:sldId id="334" r:id="rId21"/>
    <p:sldId id="335" r:id="rId22"/>
    <p:sldId id="336" r:id="rId23"/>
    <p:sldId id="337" r:id="rId24"/>
    <p:sldId id="347" r:id="rId25"/>
    <p:sldId id="348" r:id="rId26"/>
    <p:sldId id="350" r:id="rId27"/>
    <p:sldId id="354" r:id="rId2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142516E-3930-4D86-BE82-1C4617674614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FB4E54D-AF73-4F84-91F4-E716CC0365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877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24863-DE9C-4404-B6ED-E693EF1BC237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D9B8D-1232-46DE-9043-53305559F3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912B-524F-479B-8D24-85C5AC8C4151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E98CB-19B6-4F9B-8837-91BDDDDBDD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96F21-DAC4-447C-80BA-8245728EDBF7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FCC67-5F17-4A02-8DBD-C9931B54FE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4D3C3-CBB7-44B0-BAEC-93B79560EF73}" type="slidenum">
              <a:rPr lang="it-IT"/>
              <a:pPr>
                <a:defRPr/>
              </a:pPr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6F339-846A-491A-AABD-8EF8CCF4D3EE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BF42D-7206-4423-8359-C269CE964D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06CD5-AF92-45E8-B1DB-41776118D092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DC24-FB74-43C7-AE52-E56FFF0E4B6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36311-D033-437E-92F8-784BA6072D56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63B96-3D8B-492E-A87B-1A0DF1303E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54FCF-2C26-4F89-B1B7-4268C354083F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69151-41A7-4353-BB0C-5FEB594F4C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B840D-0884-400F-A14C-5011D0A27D07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C1A81-CA94-4CAC-88B5-A3E002BC24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FC2BE-DB5C-4B78-AAC2-DBDDD9A271D5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A5AE1-A9C3-4369-B227-673FF5D075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BE394-CC6A-49A2-8C32-E8FD91CEF929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EC4DA-0515-4DE5-8E21-E41FFB33A3A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E5C6A-314D-4405-9AB9-D5CBCC2AAD1F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C2BEB-6645-421C-869C-01F87436CC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A43E00-1991-4713-9835-EF5D7A5E8DB8}" type="datetimeFigureOut">
              <a:rPr lang="pt-BR"/>
              <a:pPr>
                <a:defRPr/>
              </a:pPr>
              <a:t>04/06/2014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DCDACC-11E8-499A-AD8A-5F881A534D1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pea.gov.br/portal/images/stories/pdfs/livros/livro_cuidados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pea.gov.br/portal/images/stories/pdfs/livros/livro_cuidados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Microsoft_Excel_97-2003_Worksheet1.xls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Microsoft_Excel_97-2003_Worksheet2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Microsoft_Excel_97-2003_Worksheet3.xls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emf"/><Relationship Id="rId4" Type="http://schemas.openxmlformats.org/officeDocument/2006/relationships/oleObject" Target="../embeddings/Microsoft_Excel_97-2003_Worksheet4.xls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emf"/><Relationship Id="rId4" Type="http://schemas.openxmlformats.org/officeDocument/2006/relationships/oleObject" Target="../embeddings/Microsoft_Excel_97-2003_Worksheet5.xls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emf"/><Relationship Id="rId4" Type="http://schemas.openxmlformats.org/officeDocument/2006/relationships/oleObject" Target="../embeddings/Microsoft_Excel_97-2003_Worksheet6.xls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39813"/>
          </a:xfrm>
        </p:spPr>
        <p:txBody>
          <a:bodyPr/>
          <a:lstStyle/>
          <a:p>
            <a:r>
              <a:rPr lang="en-US" sz="2400" b="1" smtClean="0">
                <a:latin typeface="Arial" charset="0"/>
                <a:cs typeface="Arial" charset="0"/>
              </a:rPr>
              <a:t>Esping-Andersen </a:t>
            </a:r>
            <a:r>
              <a:rPr lang="it-IT" sz="2400" b="1" smtClean="0">
                <a:latin typeface="Arial" charset="0"/>
                <a:cs typeface="Arial" charset="0"/>
              </a:rPr>
              <a:t>| </a:t>
            </a:r>
            <a:r>
              <a:rPr lang="en-US" sz="2400" b="1" smtClean="0">
                <a:latin typeface="Arial" charset="0"/>
                <a:cs typeface="Arial" charset="0"/>
              </a:rPr>
              <a:t>As três economias do Welfare State</a:t>
            </a:r>
            <a:endParaRPr lang="pt-BR" sz="2400" b="1" smtClean="0">
              <a:latin typeface="Arial" charset="0"/>
              <a:cs typeface="Arial" charset="0"/>
            </a:endParaRPr>
          </a:p>
        </p:txBody>
      </p:sp>
      <p:sp>
        <p:nvSpPr>
          <p:cNvPr id="3075" name="Retângulo 1"/>
          <p:cNvSpPr>
            <a:spLocks noChangeArrowheads="1"/>
          </p:cNvSpPr>
          <p:nvPr/>
        </p:nvSpPr>
        <p:spPr bwMode="auto">
          <a:xfrm>
            <a:off x="-6350" y="6392863"/>
            <a:ext cx="9118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200">
                <a:latin typeface="Arial" charset="0"/>
              </a:rPr>
              <a:t>ESPING-ANDERSEN, Gosta. '</a:t>
            </a:r>
            <a:r>
              <a:rPr lang="pt-BR" sz="1200" b="1">
                <a:latin typeface="Arial" charset="0"/>
              </a:rPr>
              <a:t>'As três economias políticas do welfare  state</a:t>
            </a:r>
            <a:r>
              <a:rPr lang="pt-BR" sz="1200">
                <a:latin typeface="Arial" charset="0"/>
              </a:rPr>
              <a:t>''. </a:t>
            </a:r>
            <a:r>
              <a:rPr lang="pt-BR" sz="1200" i="1">
                <a:latin typeface="Arial" charset="0"/>
              </a:rPr>
              <a:t>Lua Nova</a:t>
            </a:r>
            <a:r>
              <a:rPr lang="pt-BR" sz="1200">
                <a:latin typeface="Arial" charset="0"/>
              </a:rPr>
              <a:t>, no 24, CEDEC, setembro de 1991, pp. 85-116.</a:t>
            </a:r>
            <a:endParaRPr lang="pt-BR" sz="1200" b="1">
              <a:latin typeface="Arial" charset="0"/>
            </a:endParaRPr>
          </a:p>
        </p:txBody>
      </p:sp>
      <p:pic>
        <p:nvPicPr>
          <p:cNvPr id="3076" name="Picture 5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062038"/>
            <a:ext cx="4781550" cy="526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39813"/>
          </a:xfrm>
        </p:spPr>
        <p:txBody>
          <a:bodyPr/>
          <a:lstStyle/>
          <a:p>
            <a:r>
              <a:rPr lang="en-US" sz="2400" b="1" smtClean="0">
                <a:latin typeface="Arial" charset="0"/>
                <a:cs typeface="Arial" charset="0"/>
              </a:rPr>
              <a:t>Esping-Andersen </a:t>
            </a:r>
            <a:r>
              <a:rPr lang="it-IT" sz="2400" b="1" smtClean="0">
                <a:latin typeface="Arial" charset="0"/>
                <a:cs typeface="Arial" charset="0"/>
              </a:rPr>
              <a:t>| </a:t>
            </a:r>
            <a:r>
              <a:rPr lang="en-US" sz="2400" b="1" smtClean="0">
                <a:latin typeface="Arial" charset="0"/>
                <a:cs typeface="Arial" charset="0"/>
              </a:rPr>
              <a:t>As três economias do Welfare State</a:t>
            </a:r>
            <a:endParaRPr lang="pt-BR" sz="2400" b="1" smtClean="0">
              <a:latin typeface="Arial" charset="0"/>
              <a:cs typeface="Arial" charset="0"/>
            </a:endParaRPr>
          </a:p>
        </p:txBody>
      </p:sp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4475" y="1046163"/>
            <a:ext cx="8696325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4" name="Retângulo 1"/>
          <p:cNvSpPr>
            <a:spLocks noChangeArrowheads="1"/>
          </p:cNvSpPr>
          <p:nvPr/>
        </p:nvSpPr>
        <p:spPr bwMode="auto">
          <a:xfrm>
            <a:off x="-6350" y="6392863"/>
            <a:ext cx="9118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200">
                <a:latin typeface="Arial" charset="0"/>
              </a:rPr>
              <a:t>ESPING-ANDERSEN, Gosta. '</a:t>
            </a:r>
            <a:r>
              <a:rPr lang="pt-BR" sz="1200" b="1">
                <a:latin typeface="Arial" charset="0"/>
              </a:rPr>
              <a:t>'As três economias políticas do welfare  state</a:t>
            </a:r>
            <a:r>
              <a:rPr lang="pt-BR" sz="1200">
                <a:latin typeface="Arial" charset="0"/>
              </a:rPr>
              <a:t>''. </a:t>
            </a:r>
            <a:r>
              <a:rPr lang="pt-BR" sz="1200" i="1">
                <a:latin typeface="Arial" charset="0"/>
              </a:rPr>
              <a:t>Lua Nova</a:t>
            </a:r>
            <a:r>
              <a:rPr lang="pt-BR" sz="1200">
                <a:latin typeface="Arial" charset="0"/>
              </a:rPr>
              <a:t>, no 24, CEDEC, setembro de 1991, pp. 85-116.</a:t>
            </a:r>
            <a:endParaRPr lang="pt-BR" sz="12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smtClean="0">
                <a:latin typeface="Arial" charset="0"/>
                <a:cs typeface="Arial" charset="0"/>
              </a:rPr>
              <a:t>«Beveridge» e «Bismark» | 1</a:t>
            </a:r>
            <a:endParaRPr lang="pt-BR" sz="3200" smtClean="0">
              <a:latin typeface="Arial" charset="0"/>
              <a:cs typeface="Arial" charset="0"/>
            </a:endParaRPr>
          </a:p>
        </p:txBody>
      </p:sp>
      <p:sp>
        <p:nvSpPr>
          <p:cNvPr id="4099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083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pt-BR" sz="1800" dirty="0" smtClean="0">
                <a:latin typeface="Arial" charset="0"/>
                <a:cs typeface="Arial" charset="0"/>
              </a:rPr>
              <a:t>A partir da tipologia «</a:t>
            </a:r>
            <a:r>
              <a:rPr lang="pt-BR" sz="1800" dirty="0" err="1" smtClean="0">
                <a:latin typeface="Arial" charset="0"/>
                <a:cs typeface="Arial" charset="0"/>
              </a:rPr>
              <a:t>Beveridge</a:t>
            </a:r>
            <a:r>
              <a:rPr lang="pt-BR" sz="1800" dirty="0" smtClean="0">
                <a:latin typeface="Arial" charset="0"/>
                <a:cs typeface="Arial" charset="0"/>
              </a:rPr>
              <a:t>/Bismark» saúde e previdência organizam-se segundo duas matrizes, de acordo com a maneira de realizar a captação de recursos: </a:t>
            </a:r>
          </a:p>
          <a:p>
            <a:pPr marL="0" indent="0">
              <a:buFont typeface="Arial" charset="0"/>
              <a:buNone/>
              <a:defRPr/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>
              <a:buFont typeface="+mj-lt"/>
              <a:buAutoNum type="arabicPeriod"/>
              <a:defRPr/>
            </a:pPr>
            <a:r>
              <a:rPr lang="pt-BR" sz="1800" dirty="0" smtClean="0">
                <a:latin typeface="Arial" charset="0"/>
                <a:cs typeface="Arial" charset="0"/>
              </a:rPr>
              <a:t>baseada na taxação (impostos), chamada de «sistema </a:t>
            </a:r>
            <a:r>
              <a:rPr lang="pt-BR" sz="1800" dirty="0" err="1" smtClean="0">
                <a:latin typeface="Arial" charset="0"/>
                <a:cs typeface="Arial" charset="0"/>
              </a:rPr>
              <a:t>Beveridge</a:t>
            </a:r>
            <a:r>
              <a:rPr lang="pt-BR" sz="1800" dirty="0" smtClean="0">
                <a:latin typeface="Arial" charset="0"/>
                <a:cs typeface="Arial" charset="0"/>
              </a:rPr>
              <a:t>»; </a:t>
            </a:r>
          </a:p>
          <a:p>
            <a:pPr>
              <a:buFont typeface="+mj-lt"/>
              <a:buAutoNum type="arabicPeriod"/>
              <a:defRPr/>
            </a:pPr>
            <a:r>
              <a:rPr lang="pt-BR" sz="1800" dirty="0" smtClean="0">
                <a:latin typeface="Arial" charset="0"/>
                <a:cs typeface="Arial" charset="0"/>
              </a:rPr>
              <a:t>Baseada nas contribuições sociais, de acordo com a concepção original de Bismarck para a Alemanha.</a:t>
            </a:r>
          </a:p>
          <a:p>
            <a:pPr marL="0" indent="0">
              <a:buFont typeface="Arial" charset="0"/>
              <a:buNone/>
              <a:defRPr/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1800" dirty="0" smtClean="0">
                <a:latin typeface="Arial" charset="0"/>
                <a:cs typeface="Arial" charset="0"/>
              </a:rPr>
              <a:t>Tipo «</a:t>
            </a:r>
            <a:r>
              <a:rPr lang="pt-BR" sz="1800" b="1" dirty="0" err="1" smtClean="0">
                <a:latin typeface="Arial" charset="0"/>
                <a:cs typeface="Arial" charset="0"/>
              </a:rPr>
              <a:t>Beveridge</a:t>
            </a:r>
            <a:r>
              <a:rPr lang="pt-BR" sz="1800" dirty="0" smtClean="0">
                <a:latin typeface="Arial" charset="0"/>
                <a:cs typeface="Arial" charset="0"/>
              </a:rPr>
              <a:t>»: Dinamarca, Grécia, Espanha, Irlanda, Itália, Noruega, Portugal, Finlândia, Suécia e Inglaterra fazem parte da primeira matriz. 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1800" dirty="0" smtClean="0">
                <a:latin typeface="Arial" charset="0"/>
                <a:cs typeface="Arial" charset="0"/>
              </a:rPr>
              <a:t>Tipo «</a:t>
            </a:r>
            <a:r>
              <a:rPr lang="pt-BR" sz="1800" b="1" dirty="0" smtClean="0">
                <a:latin typeface="Arial" charset="0"/>
                <a:cs typeface="Arial" charset="0"/>
              </a:rPr>
              <a:t>Bismark</a:t>
            </a:r>
            <a:r>
              <a:rPr lang="pt-BR" sz="1800" dirty="0" smtClean="0">
                <a:latin typeface="Arial" charset="0"/>
                <a:cs typeface="Arial" charset="0"/>
              </a:rPr>
              <a:t>»: França, Liechtenstein, Luxemburgo, Holanda, Áustria e Suíça seguem a segunda.</a:t>
            </a:r>
          </a:p>
          <a:p>
            <a:pPr marL="0" indent="0">
              <a:buFont typeface="Arial" charset="0"/>
              <a:buNone/>
              <a:defRPr/>
            </a:pPr>
            <a:endParaRPr lang="pt-BR" sz="1800" dirty="0" smtClean="0">
              <a:latin typeface="Arial" charset="0"/>
              <a:cs typeface="Arial" charset="0"/>
            </a:endParaRPr>
          </a:p>
        </p:txBody>
      </p:sp>
      <p:sp>
        <p:nvSpPr>
          <p:cNvPr id="6148" name="Retângulo 3"/>
          <p:cNvSpPr>
            <a:spLocks noChangeArrowheads="1"/>
          </p:cNvSpPr>
          <p:nvPr/>
        </p:nvSpPr>
        <p:spPr bwMode="auto">
          <a:xfrm>
            <a:off x="61913" y="5876925"/>
            <a:ext cx="89376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200">
                <a:latin typeface="Arial" charset="0"/>
              </a:rPr>
              <a:t>Maria Tereza de M. Pasinato, George E. Kornis. 2010. </a:t>
            </a:r>
            <a:r>
              <a:rPr lang="pt-BR" sz="1200" b="1">
                <a:latin typeface="Arial" charset="0"/>
              </a:rPr>
              <a:t>A inserção dos cuidados de longa duração para idosos no âmbito dos sistemas de seguridade social: experiência internacional</a:t>
            </a:r>
            <a:r>
              <a:rPr lang="pt-BR" sz="1200">
                <a:latin typeface="Arial" charset="0"/>
              </a:rPr>
              <a:t>, em Ana Amélia Camarano (organizadora), </a:t>
            </a:r>
            <a:r>
              <a:rPr lang="pt-BR" sz="1200" b="1">
                <a:latin typeface="Arial" charset="0"/>
              </a:rPr>
              <a:t>Cuidados de longa duração para a população idosa: um novo risco social a ser assumido?</a:t>
            </a:r>
            <a:r>
              <a:rPr lang="pt-BR" sz="1200">
                <a:latin typeface="Arial" charset="0"/>
              </a:rPr>
              <a:t>,Rio de Janeiro: Ipea, 2010.</a:t>
            </a:r>
          </a:p>
          <a:p>
            <a:r>
              <a:rPr lang="pt-BR" sz="1200">
                <a:latin typeface="Arial" charset="0"/>
                <a:hlinkClick r:id="rId2"/>
              </a:rPr>
              <a:t>http://www.ipea.gov.br/portal/images/stories/pdfs/livros/livro_cuidados.pdf</a:t>
            </a:r>
            <a:r>
              <a:rPr lang="pt-BR" sz="12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smtClean="0">
                <a:latin typeface="Arial" charset="0"/>
                <a:cs typeface="Arial" charset="0"/>
              </a:rPr>
              <a:t>«Beveridge» e «Bismark» | 2</a:t>
            </a:r>
            <a:endParaRPr lang="pt-BR" sz="3200" smtClean="0">
              <a:latin typeface="Arial" charset="0"/>
              <a:cs typeface="Arial" charset="0"/>
            </a:endParaRPr>
          </a:p>
        </p:txBody>
      </p:sp>
      <p:sp>
        <p:nvSpPr>
          <p:cNvPr id="512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pt-BR" sz="1800" dirty="0" smtClean="0">
                <a:latin typeface="Arial" charset="0"/>
                <a:cs typeface="Arial" charset="0"/>
              </a:rPr>
              <a:t>Contudo, podem ser destacados pontos significativos em comum:</a:t>
            </a:r>
          </a:p>
          <a:p>
            <a:pPr>
              <a:buFont typeface="+mj-lt"/>
              <a:buAutoNum type="alphaLcParenR"/>
              <a:defRPr/>
            </a:pPr>
            <a:r>
              <a:rPr lang="pt-BR" sz="1800" dirty="0" smtClean="0">
                <a:latin typeface="Arial" charset="0"/>
                <a:cs typeface="Arial" charset="0"/>
              </a:rPr>
              <a:t>a importância que todos os cidadãos dão ao “direito de acesso” ao sistema de saúde;</a:t>
            </a:r>
          </a:p>
          <a:p>
            <a:pPr>
              <a:buFont typeface="+mj-lt"/>
              <a:buAutoNum type="alphaLcParenR"/>
              <a:defRPr/>
            </a:pPr>
            <a:r>
              <a:rPr lang="pt-BR" sz="1800" dirty="0" smtClean="0">
                <a:latin typeface="Arial" charset="0"/>
                <a:cs typeface="Arial" charset="0"/>
              </a:rPr>
              <a:t>a cobertura, que passou a ser total por ser universal e baseada na residência (nos sistemas mantidos por taxação) ou por ser compulsória e baseada (principalmente) em atividades profissionais dos segurados nos países que têm um modelo de seguro social; </a:t>
            </a:r>
          </a:p>
          <a:p>
            <a:pPr>
              <a:buFont typeface="+mj-lt"/>
              <a:buAutoNum type="alphaLcParenR"/>
              <a:defRPr/>
            </a:pPr>
            <a:r>
              <a:rPr lang="pt-BR" sz="1800" dirty="0" smtClean="0">
                <a:latin typeface="Arial" charset="0"/>
                <a:cs typeface="Arial" charset="0"/>
              </a:rPr>
              <a:t>a «solidariedade», entendida como um valor subjacente a todos os sistemas de saúde pública europeus, não importando se são norteados pela universalidade de sua construção, com base no princípio da redistribuição entre ricos e pobres, sadios e doentes, empregados e desempregados, jovens e velhos (modelo fundado em taxação), ou pela “mutualidade” entre grupos sociais e categorias de empregados (próprio dos modelos de seguro social).</a:t>
            </a:r>
          </a:p>
          <a:p>
            <a:pPr marL="0" indent="0">
              <a:buFont typeface="Arial" charset="0"/>
              <a:buNone/>
              <a:defRPr/>
            </a:pPr>
            <a:endParaRPr lang="pt-BR" sz="1800" dirty="0" smtClean="0">
              <a:latin typeface="Arial" charset="0"/>
              <a:cs typeface="Arial" charset="0"/>
            </a:endParaRPr>
          </a:p>
        </p:txBody>
      </p:sp>
      <p:sp>
        <p:nvSpPr>
          <p:cNvPr id="7172" name="Retângulo 3"/>
          <p:cNvSpPr>
            <a:spLocks noChangeArrowheads="1"/>
          </p:cNvSpPr>
          <p:nvPr/>
        </p:nvSpPr>
        <p:spPr bwMode="auto">
          <a:xfrm>
            <a:off x="61913" y="5876925"/>
            <a:ext cx="89376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200">
                <a:latin typeface="Arial" charset="0"/>
              </a:rPr>
              <a:t>Maria Tereza de M. Pasinato, George E. Kornis. 2010. </a:t>
            </a:r>
            <a:r>
              <a:rPr lang="pt-BR" sz="1200" b="1">
                <a:latin typeface="Arial" charset="0"/>
              </a:rPr>
              <a:t>A inserção dos cuidados de longa duração para idosos no âmbito dos sistemas de seguridade social: experiência internacional</a:t>
            </a:r>
            <a:r>
              <a:rPr lang="pt-BR" sz="1200">
                <a:latin typeface="Arial" charset="0"/>
              </a:rPr>
              <a:t>, em Ana Amélia Camarano (organizadora), </a:t>
            </a:r>
            <a:r>
              <a:rPr lang="pt-BR" sz="1200" b="1">
                <a:latin typeface="Arial" charset="0"/>
              </a:rPr>
              <a:t>Cuidados de longa duração para a população idosa: um novo risco social a ser assumido?</a:t>
            </a:r>
            <a:r>
              <a:rPr lang="pt-BR" sz="1200">
                <a:latin typeface="Arial" charset="0"/>
              </a:rPr>
              <a:t>,Rio de Janeiro: Ipea, 2010.</a:t>
            </a:r>
          </a:p>
          <a:p>
            <a:r>
              <a:rPr lang="pt-BR" sz="1200">
                <a:latin typeface="Arial" charset="0"/>
                <a:hlinkClick r:id="rId2"/>
              </a:rPr>
              <a:t>http://www.ipea.gov.br/portal/images/stories/pdfs/livros/livro_cuidados.pdf</a:t>
            </a:r>
            <a:r>
              <a:rPr lang="pt-BR" sz="12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200" b="1" smtClean="0">
                <a:latin typeface="Arial" charset="0"/>
                <a:cs typeface="Arial" charset="0"/>
              </a:rPr>
              <a:t>O financiamento do sistema de saúde</a:t>
            </a:r>
            <a:endParaRPr lang="pt-BR" sz="3200" smtClean="0">
              <a:latin typeface="Arial" charset="0"/>
              <a:cs typeface="Aria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388" y="1600200"/>
            <a:ext cx="8785225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Em geral: </a:t>
            </a:r>
          </a:p>
          <a:p>
            <a:pPr marL="0" indent="0">
              <a:buFont typeface="Arial" charset="0"/>
              <a:buNone/>
              <a:defRPr/>
            </a:pPr>
            <a:endParaRPr lang="pt-PT" sz="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um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sistema de saúde se define «</a:t>
            </a:r>
            <a:r>
              <a:rPr lang="pt-PT" sz="2400" b="1" dirty="0">
                <a:latin typeface="Arial" pitchFamily="34" charset="0"/>
                <a:cs typeface="Arial" pitchFamily="34" charset="0"/>
              </a:rPr>
              <a:t>público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» quando a despesa de saúde pública é superior àquela privada; </a:t>
            </a:r>
            <a:endParaRPr lang="pt-PT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define de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«sistema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privado» se os gastos privados são maiores dos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públicos.</a:t>
            </a:r>
          </a:p>
          <a:p>
            <a:pPr>
              <a:defRPr/>
            </a:pPr>
            <a:endParaRPr lang="pt-PT" sz="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«</a:t>
            </a:r>
            <a:r>
              <a:rPr lang="pt-PT" sz="2400" b="1" u="sng" dirty="0">
                <a:latin typeface="Arial" pitchFamily="34" charset="0"/>
                <a:cs typeface="Arial" pitchFamily="34" charset="0"/>
              </a:rPr>
              <a:t>despesa pública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» é aquela despesa financiada pelo montante das receitas adquiridas através da tributação obrigatória e das contribuições obrigatórias do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trabalho;</a:t>
            </a:r>
          </a:p>
          <a:p>
            <a:pPr>
              <a:defRPr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A «</a:t>
            </a:r>
            <a:r>
              <a:rPr lang="pt-PT" sz="2400" b="1" u="sng" dirty="0" smtClean="0">
                <a:latin typeface="Arial" pitchFamily="34" charset="0"/>
                <a:cs typeface="Arial" pitchFamily="34" charset="0"/>
              </a:rPr>
              <a:t>despesas </a:t>
            </a:r>
            <a:r>
              <a:rPr lang="pt-PT" sz="2400" b="1" u="sng" dirty="0">
                <a:latin typeface="Arial" pitchFamily="34" charset="0"/>
                <a:cs typeface="Arial" pitchFamily="34" charset="0"/>
              </a:rPr>
              <a:t>privada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» é financiada pelo montante de receitas obtidas através dos gastos diretos em bens e serviços («out-of-pocket») e seguros privados de saúde.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92175"/>
          </a:xfrm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Europa | O gasto em saúde pública e o gasto em saúde total </a:t>
            </a:r>
          </a:p>
          <a:p>
            <a:pPr marL="0" indent="0" algn="ctr">
              <a:buFont typeface="Arial" charset="0"/>
              <a:buNone/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(público mais privado):</a:t>
            </a:r>
          </a:p>
          <a:p>
            <a:pPr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+mj-lt"/>
              <a:buAutoNum type="alphaLcPeriod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 despesa total em saúde tem crescido por taxas muito alta até 1990;</a:t>
            </a:r>
          </a:p>
          <a:p>
            <a:pPr>
              <a:buFont typeface="+mj-lt"/>
              <a:buAutoNum type="alphaLcPeriod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 despesa pública em tem seguido a mesma tendência: rápido crescimento até 1990, um ritmo mais moderado desde 1990, especialmente por efeito dos esforços para limitar os gastos em todos os países;</a:t>
            </a:r>
          </a:p>
          <a:p>
            <a:pPr>
              <a:buFont typeface="+mj-lt"/>
              <a:buAutoNum type="alphaLcPeriod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desde 2000, o gasto público em saúde parece ter encontrado uma alta taxa de crescimento com respeito ao PIB em muitos países.</a:t>
            </a:r>
          </a:p>
          <a:p>
            <a:pPr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2800" b="1" smtClean="0">
                <a:latin typeface="Arial" charset="0"/>
                <a:cs typeface="Arial" charset="0"/>
              </a:rPr>
              <a:t>Despesa total em saúde</a:t>
            </a:r>
            <a:r>
              <a:rPr lang="pt-BR" sz="2800" b="1" smtClean="0">
                <a:latin typeface="Arial" charset="0"/>
                <a:cs typeface="Arial" charset="0"/>
              </a:rPr>
              <a:t> (</a:t>
            </a:r>
            <a:r>
              <a:rPr lang="pt-PT" sz="2800" b="1" smtClean="0">
                <a:latin typeface="Arial" charset="0"/>
                <a:cs typeface="Arial" charset="0"/>
              </a:rPr>
              <a:t>pública e privada) | 2</a:t>
            </a:r>
            <a:endParaRPr lang="pt-BR" sz="2800" b="1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90538" y="1274763"/>
            <a:ext cx="8229600" cy="1143000"/>
          </a:xfrm>
        </p:spPr>
        <p:txBody>
          <a:bodyPr/>
          <a:lstStyle/>
          <a:p>
            <a:pPr algn="l"/>
            <a:r>
              <a:rPr lang="pt-PT" sz="1800" smtClean="0">
                <a:latin typeface="Arial" charset="0"/>
                <a:cs typeface="Arial" charset="0"/>
              </a:rPr>
              <a:t>Gasto público com saúde e gasto total (público mais privado) em alguns países europeus, em porcentagem do PIB (entre “</a:t>
            </a:r>
            <a:r>
              <a:rPr lang="pt-BR" sz="1800" smtClean="0">
                <a:latin typeface="Arial" charset="0"/>
                <a:cs typeface="Arial" charset="0"/>
              </a:rPr>
              <a:t>parênteses” o total das despesas).</a:t>
            </a:r>
            <a:br>
              <a:rPr lang="pt-BR" sz="1800" smtClean="0">
                <a:latin typeface="Arial" charset="0"/>
                <a:cs typeface="Arial" charset="0"/>
              </a:rPr>
            </a:br>
            <a:endParaRPr lang="pt-BR" sz="1800" smtClean="0">
              <a:latin typeface="Arial" charset="0"/>
              <a:cs typeface="Arial" charset="0"/>
            </a:endParaRP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9988" y="2058988"/>
            <a:ext cx="6858000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8" name="Retângulo 3"/>
          <p:cNvSpPr>
            <a:spLocks noChangeArrowheads="1"/>
          </p:cNvSpPr>
          <p:nvPr/>
        </p:nvSpPr>
        <p:spPr bwMode="auto">
          <a:xfrm>
            <a:off x="0" y="6334125"/>
            <a:ext cx="8856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400">
                <a:latin typeface="Arial" charset="0"/>
              </a:rPr>
              <a:t>Oliver, A. e Mossialos, E. (org.). </a:t>
            </a:r>
            <a:r>
              <a:rPr lang="en-US" sz="1400">
                <a:latin typeface="Arial" charset="0"/>
              </a:rPr>
              <a:t>2005. </a:t>
            </a:r>
            <a:r>
              <a:rPr lang="en-US" sz="1400" b="1">
                <a:latin typeface="Arial" charset="0"/>
              </a:rPr>
              <a:t>European Health Systems Reforms. Looking Backward to See Forward?</a:t>
            </a:r>
            <a:r>
              <a:rPr lang="en-US" sz="1400">
                <a:latin typeface="Arial" charset="0"/>
              </a:rPr>
              <a:t>, “Journal of Health Politics, Policy and Law”, vol. 30, nn. 1-2.</a:t>
            </a:r>
            <a:endParaRPr lang="pt-BR" sz="1400">
              <a:latin typeface="Arial" charset="0"/>
            </a:endParaRPr>
          </a:p>
        </p:txBody>
      </p:sp>
      <p:sp>
        <p:nvSpPr>
          <p:cNvPr id="11269" name="Título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pt-PT" sz="2800" b="1">
                <a:latin typeface="Arial" charset="0"/>
              </a:rPr>
              <a:t>Despesa total em saúde</a:t>
            </a:r>
            <a:r>
              <a:rPr lang="pt-BR" sz="2800" b="1">
                <a:latin typeface="Arial" charset="0"/>
              </a:rPr>
              <a:t> (</a:t>
            </a:r>
            <a:r>
              <a:rPr lang="pt-PT" sz="2800" b="1">
                <a:latin typeface="Arial" charset="0"/>
              </a:rPr>
              <a:t>pública e privada) | 3</a:t>
            </a:r>
            <a:endParaRPr lang="pt-BR" sz="28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As despesas de saúde na Itália:</a:t>
            </a:r>
          </a:p>
          <a:p>
            <a:pPr marL="0" indent="0">
              <a:buFont typeface="Arial" charset="0"/>
              <a:buNone/>
              <a:defRPr/>
            </a:pPr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na Itália, a despesa total em saúde está em linha com os outros países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europeus (aquela pública geralmente é menor);</a:t>
            </a:r>
          </a:p>
          <a:p>
            <a:pPr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entre 1990 e 2000, as despesas totais permanecem praticamente inalteradas, mas as despesas públicas diminuem em termos de % do PIB, por efeito das políticas de redução dos gastos (i.e. o Tratado de Maastricht, 1992);</a:t>
            </a:r>
          </a:p>
          <a:p>
            <a:pPr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entre 1990 e 2000 há um efeito substituição com os gastos privados;</a:t>
            </a:r>
          </a:p>
          <a:p>
            <a:pPr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depois de 2000 houve uma recuperação dos custos públicos, que continuam a crescer substancialmente.</a:t>
            </a:r>
          </a:p>
          <a:p>
            <a:pPr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4" name="Retângulo 3"/>
          <p:cNvSpPr>
            <a:spLocks noChangeArrowheads="1"/>
          </p:cNvSpPr>
          <p:nvPr/>
        </p:nvSpPr>
        <p:spPr bwMode="auto">
          <a:xfrm>
            <a:off x="46038" y="6516688"/>
            <a:ext cx="91297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>
                <a:latin typeface="Arial" charset="0"/>
              </a:rPr>
              <a:t>Ferrera Maurizio. 2006. </a:t>
            </a:r>
            <a:r>
              <a:rPr lang="it-IT" sz="1400" b="1">
                <a:latin typeface="Arial" charset="0"/>
              </a:rPr>
              <a:t>Le politiche sociali. L'Italia in prospettiva comparata</a:t>
            </a:r>
            <a:r>
              <a:rPr lang="it-IT" sz="1400">
                <a:latin typeface="Arial" charset="0"/>
              </a:rPr>
              <a:t>, Il Mulino: Bologna. </a:t>
            </a:r>
            <a:endParaRPr lang="pt-BR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3825" y="960438"/>
            <a:ext cx="6259513" cy="577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87" name="Título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pt-PT" sz="4000" b="1">
                <a:latin typeface="Arial" charset="0"/>
              </a:rPr>
              <a:t>Crise do welfare state | 1</a:t>
            </a:r>
            <a:endParaRPr lang="pt-BR" sz="4000" b="1">
              <a:latin typeface="Arial" charset="0"/>
            </a:endParaRPr>
          </a:p>
        </p:txBody>
      </p:sp>
      <p:sp>
        <p:nvSpPr>
          <p:cNvPr id="16388" name="Retângulo 1"/>
          <p:cNvSpPr>
            <a:spLocks noChangeArrowheads="1"/>
          </p:cNvSpPr>
          <p:nvPr/>
        </p:nvSpPr>
        <p:spPr bwMode="auto">
          <a:xfrm>
            <a:off x="98425" y="4076700"/>
            <a:ext cx="15938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>
                <a:latin typeface="Arial" charset="0"/>
              </a:rPr>
              <a:t>Queda das taxas de crescimento do PIB</a:t>
            </a:r>
          </a:p>
        </p:txBody>
      </p:sp>
      <p:sp>
        <p:nvSpPr>
          <p:cNvPr id="3" name="Seta para a direita 2"/>
          <p:cNvSpPr/>
          <p:nvPr/>
        </p:nvSpPr>
        <p:spPr>
          <a:xfrm rot="5400000">
            <a:off x="211138" y="2744787"/>
            <a:ext cx="1366838" cy="5762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6390" name="Retângulo 1"/>
          <p:cNvSpPr>
            <a:spLocks noChangeArrowheads="1"/>
          </p:cNvSpPr>
          <p:nvPr/>
        </p:nvSpPr>
        <p:spPr bwMode="auto">
          <a:xfrm>
            <a:off x="131763" y="141763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solidFill>
                  <a:srgbClr val="000000"/>
                </a:solidFill>
                <a:latin typeface="Arial" charset="0"/>
              </a:rPr>
              <a:t>Crescimento médio anual do PIB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5AFE10-CDDF-4DB6-B240-822AA99AC46B}" type="slidenum">
              <a:rPr lang="it-IT"/>
              <a:pPr>
                <a:defRPr/>
              </a:pPr>
              <a:t>18</a:t>
            </a:fld>
            <a:endParaRPr lang="it-IT"/>
          </a:p>
        </p:txBody>
      </p:sp>
      <p:graphicFrame>
        <p:nvGraphicFramePr>
          <p:cNvPr id="17411" name="Object 2"/>
          <p:cNvGraphicFramePr>
            <a:graphicFrameLocks noGrp="1" noChangeAspect="1"/>
          </p:cNvGraphicFramePr>
          <p:nvPr>
            <p:ph/>
          </p:nvPr>
        </p:nvGraphicFramePr>
        <p:xfrm>
          <a:off x="323850" y="1166813"/>
          <a:ext cx="7683500" cy="452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Chart" r:id="rId4" imgW="5343449" imgH="2724302" progId="Excel.Sheet.8">
                  <p:embed/>
                </p:oleObj>
              </mc:Choice>
              <mc:Fallback>
                <p:oleObj name="Chart" r:id="rId4" imgW="5343449" imgH="2724302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166813"/>
                        <a:ext cx="7683500" cy="452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chemeClr val="accent2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863600" y="5661025"/>
            <a:ext cx="1271588" cy="274638"/>
          </a:xfrm>
          <a:prstGeom prst="rect">
            <a:avLst/>
          </a:prstGeom>
          <a:noFill/>
          <a:ln w="38100" algn="ctr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200">
                <a:latin typeface="Tahoma" pitchFamily="34" charset="0"/>
              </a:rPr>
              <a:t>Fonte : Eurostat</a:t>
            </a:r>
            <a:endParaRPr lang="en-US" sz="1200">
              <a:latin typeface="Tahoma" pitchFamily="34" charset="0"/>
            </a:endParaRPr>
          </a:p>
        </p:txBody>
      </p:sp>
      <p:sp>
        <p:nvSpPr>
          <p:cNvPr id="17413" name="Título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pt-PT" sz="4000" b="1">
                <a:latin typeface="Arial" charset="0"/>
              </a:rPr>
              <a:t>Crise do welfare state | 2</a:t>
            </a:r>
            <a:endParaRPr lang="pt-BR" sz="4000" b="1">
              <a:latin typeface="Arial" charset="0"/>
            </a:endParaRPr>
          </a:p>
        </p:txBody>
      </p:sp>
      <p:sp>
        <p:nvSpPr>
          <p:cNvPr id="17414" name="Retângulo 1"/>
          <p:cNvSpPr>
            <a:spLocks noChangeArrowheads="1"/>
          </p:cNvSpPr>
          <p:nvPr/>
        </p:nvSpPr>
        <p:spPr bwMode="auto">
          <a:xfrm>
            <a:off x="2641600" y="5926138"/>
            <a:ext cx="386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800" b="1">
                <a:latin typeface="Arial" charset="0"/>
              </a:rPr>
              <a:t>Trabalho temporários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1AB31E-F21D-4C29-9CBD-63E1AC32A7DC}" type="slidenum">
              <a:rPr lang="it-IT"/>
              <a:pPr>
                <a:defRPr/>
              </a:pPr>
              <a:t>19</a:t>
            </a:fld>
            <a:endParaRPr lang="it-IT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5746750"/>
            <a:ext cx="8507413" cy="1143000"/>
          </a:xfrm>
        </p:spPr>
        <p:txBody>
          <a:bodyPr/>
          <a:lstStyle/>
          <a:p>
            <a:pPr algn="l"/>
            <a:r>
              <a:rPr lang="pt-PT" sz="2000" b="1" smtClean="0">
                <a:latin typeface="Arial" charset="0"/>
                <a:cs typeface="Arial" charset="0"/>
              </a:rPr>
              <a:t>Índices de dependência dos idosos | </a:t>
            </a:r>
            <a:r>
              <a:rPr lang="pt-PT" sz="2000" smtClean="0">
                <a:latin typeface="Arial" charset="0"/>
                <a:cs typeface="Arial" charset="0"/>
              </a:rPr>
              <a:t>(Pessoas com mais de 65 anos em relação ao número de pessoas com idade entre 15 e 64 anos; dados e projeções)</a:t>
            </a:r>
            <a:endParaRPr lang="en-US" sz="2000" smtClean="0">
              <a:latin typeface="Arial" charset="0"/>
              <a:cs typeface="Arial" charset="0"/>
            </a:endParaRP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457200" y="1281113"/>
            <a:ext cx="974725" cy="2730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sz="1200">
                <a:latin typeface="Tahoma" pitchFamily="34" charset="0"/>
              </a:rPr>
              <a:t>Fonte: ONU</a:t>
            </a:r>
          </a:p>
        </p:txBody>
      </p:sp>
      <p:graphicFrame>
        <p:nvGraphicFramePr>
          <p:cNvPr id="18437" name="Object 4"/>
          <p:cNvGraphicFramePr>
            <a:graphicFrameLocks noChangeAspect="1"/>
          </p:cNvGraphicFramePr>
          <p:nvPr/>
        </p:nvGraphicFramePr>
        <p:xfrm>
          <a:off x="914400" y="1524000"/>
          <a:ext cx="7519988" cy="425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Grafico" r:id="rId4" imgW="4499280" imgH="2464560" progId="Excel.Sheet.8">
                  <p:embed/>
                </p:oleObj>
              </mc:Choice>
              <mc:Fallback>
                <p:oleObj name="Grafico" r:id="rId4" imgW="4499280" imgH="246456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7519988" cy="425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Título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pt-PT" sz="4000" b="1">
                <a:latin typeface="Arial" charset="0"/>
              </a:rPr>
              <a:t>Crise do welfare state | 3</a:t>
            </a:r>
            <a:endParaRPr lang="pt-BR" sz="4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08920"/>
          </a:xfrm>
        </p:spPr>
        <p:txBody>
          <a:bodyPr/>
          <a:lstStyle/>
          <a:p>
            <a:r>
              <a:rPr lang="pt-BR" dirty="0" err="1" smtClean="0">
                <a:latin typeface="Arial" pitchFamily="34" charset="0"/>
                <a:cs typeface="Arial" pitchFamily="34" charset="0"/>
              </a:rPr>
              <a:t>Lyndon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Johnson em 1965 cria os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Medicare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Medicaid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EUA único pais no âmbito OECD sem seguro obrigatório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Reforma Obama em março 2010</a:t>
            </a:r>
          </a:p>
          <a:p>
            <a:pPr>
              <a:buNone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TOTH, Federico «Yes,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did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»?,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Luci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ombre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della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riforma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sanitaria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di Obama,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Rivista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italiana di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scienza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politica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anno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xli, n. 1,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aprile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2011.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4A3B0A-9E4C-4DA3-95C5-B4F0C674B507}" type="slidenum">
              <a:rPr lang="it-IT"/>
              <a:pPr>
                <a:defRPr/>
              </a:pPr>
              <a:t>20</a:t>
            </a:fld>
            <a:endParaRPr lang="it-IT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838200" y="1595438"/>
          <a:ext cx="6648450" cy="418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Grafico" r:id="rId4" imgW="6084360" imgH="3768120" progId="Excel.Sheet.8">
                  <p:embed/>
                </p:oleObj>
              </mc:Choice>
              <mc:Fallback>
                <p:oleObj name="Grafico" r:id="rId4" imgW="6084360" imgH="3768120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595438"/>
                        <a:ext cx="6648450" cy="418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0" y="6519863"/>
            <a:ext cx="3429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>
                <a:latin typeface="Tahoma" pitchFamily="34" charset="0"/>
              </a:rPr>
              <a:t>Fonte: Eurostat</a:t>
            </a:r>
          </a:p>
        </p:txBody>
      </p:sp>
      <p:sp>
        <p:nvSpPr>
          <p:cNvPr id="19461" name="Retângulo 1"/>
          <p:cNvSpPr>
            <a:spLocks noChangeArrowheads="1"/>
          </p:cNvSpPr>
          <p:nvPr/>
        </p:nvSpPr>
        <p:spPr bwMode="auto">
          <a:xfrm>
            <a:off x="611188" y="5864225"/>
            <a:ext cx="76533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400" b="1">
                <a:latin typeface="Arial" charset="0"/>
              </a:rPr>
              <a:t>Taxa de divórcio: divórcios a cada 100 casamentos</a:t>
            </a:r>
          </a:p>
        </p:txBody>
      </p:sp>
      <p:sp>
        <p:nvSpPr>
          <p:cNvPr id="19462" name="Título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pt-PT" sz="4000" b="1">
                <a:latin typeface="Arial" charset="0"/>
              </a:rPr>
              <a:t>Crise do welfare state | 4</a:t>
            </a:r>
            <a:endParaRPr lang="pt-BR" sz="4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D2692-A4D7-4D81-80FF-85AFA5E2332F}" type="slidenum">
              <a:rPr lang="it-IT"/>
              <a:pPr>
                <a:defRPr/>
              </a:pPr>
              <a:t>21</a:t>
            </a:fld>
            <a:endParaRPr lang="it-IT"/>
          </a:p>
        </p:txBody>
      </p:sp>
      <p:graphicFrame>
        <p:nvGraphicFramePr>
          <p:cNvPr id="20483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228600" y="1827213"/>
          <a:ext cx="8591550" cy="448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Grafico" r:id="rId4" imgW="4869360" imgH="2550240" progId="Excel.Sheet.8">
                  <p:embed/>
                </p:oleObj>
              </mc:Choice>
              <mc:Fallback>
                <p:oleObj name="Grafico" r:id="rId4" imgW="4869360" imgH="2550240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827213"/>
                        <a:ext cx="8591550" cy="448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715000" y="6005513"/>
            <a:ext cx="3429000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sz="14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it-IT" sz="1400">
                <a:latin typeface="Tahoma" pitchFamily="34" charset="0"/>
              </a:rPr>
              <a:t>Fonte: Eurostat</a:t>
            </a:r>
          </a:p>
        </p:txBody>
      </p:sp>
      <p:sp>
        <p:nvSpPr>
          <p:cNvPr id="20485" name="Título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pt-PT" sz="4000" b="1">
                <a:latin typeface="Arial" charset="0"/>
              </a:rPr>
              <a:t>Crise do welfare state | 5</a:t>
            </a:r>
            <a:endParaRPr lang="pt-BR" sz="4000" b="1">
              <a:latin typeface="Arial" charset="0"/>
            </a:endParaRPr>
          </a:p>
        </p:txBody>
      </p:sp>
      <p:sp>
        <p:nvSpPr>
          <p:cNvPr id="20486" name="Retângulo 2"/>
          <p:cNvSpPr>
            <a:spLocks noChangeArrowheads="1"/>
          </p:cNvSpPr>
          <p:nvPr/>
        </p:nvSpPr>
        <p:spPr bwMode="auto">
          <a:xfrm>
            <a:off x="611188" y="1273175"/>
            <a:ext cx="80756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>
                <a:latin typeface="Arial" charset="0"/>
              </a:rPr>
              <a:t>Crianças nascidas fora do casamento em alguns países europeus (%)</a:t>
            </a:r>
            <a:endParaRPr lang="pt-BR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A2C35-9EBA-4D43-B582-4A28D09CB251}" type="slidenum">
              <a:rPr lang="it-IT"/>
              <a:pPr>
                <a:defRPr/>
              </a:pPr>
              <a:t>22</a:t>
            </a:fld>
            <a:endParaRPr lang="it-IT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670550"/>
            <a:ext cx="8229600" cy="1143000"/>
          </a:xfrm>
        </p:spPr>
        <p:txBody>
          <a:bodyPr/>
          <a:lstStyle/>
          <a:p>
            <a:r>
              <a:rPr lang="pt-PT" sz="4000" smtClean="0">
                <a:latin typeface="Arial" charset="0"/>
                <a:cs typeface="Arial" charset="0"/>
              </a:rPr>
              <a:t>A taxa de fertilidade</a:t>
            </a:r>
            <a:endParaRPr lang="it-IT" sz="4000" smtClean="0">
              <a:latin typeface="Arial" charset="0"/>
              <a:cs typeface="Arial" charset="0"/>
            </a:endParaRPr>
          </a:p>
        </p:txBody>
      </p:sp>
      <p:graphicFrame>
        <p:nvGraphicFramePr>
          <p:cNvPr id="21508" name="Object 3"/>
          <p:cNvGraphicFramePr>
            <a:graphicFrameLocks noChangeAspect="1"/>
          </p:cNvGraphicFramePr>
          <p:nvPr/>
        </p:nvGraphicFramePr>
        <p:xfrm>
          <a:off x="1004888" y="1328738"/>
          <a:ext cx="7134225" cy="420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Grafico" r:id="rId4" imgW="7109640" imgH="4196520" progId="Excel.Sheet.8">
                  <p:embed/>
                </p:oleObj>
              </mc:Choice>
              <mc:Fallback>
                <p:oleObj name="Grafico" r:id="rId4" imgW="7109640" imgH="4196520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1328738"/>
                        <a:ext cx="7134225" cy="420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5940425" y="5157788"/>
            <a:ext cx="3429000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sz="14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it-IT" sz="1400">
                <a:latin typeface="Tahoma" pitchFamily="34" charset="0"/>
              </a:rPr>
              <a:t>Fonte: Eurostat</a:t>
            </a:r>
          </a:p>
        </p:txBody>
      </p:sp>
      <p:sp>
        <p:nvSpPr>
          <p:cNvPr id="21510" name="Título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pt-PT" sz="4000" b="1">
                <a:latin typeface="Arial" charset="0"/>
              </a:rPr>
              <a:t>Crise do welfare state | 6</a:t>
            </a:r>
            <a:endParaRPr lang="pt-BR" sz="4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38CFE9-6250-4453-9661-E4A8BA7BB91B}" type="slidenum">
              <a:rPr lang="it-IT"/>
              <a:pPr>
                <a:defRPr/>
              </a:pPr>
              <a:t>23</a:t>
            </a:fld>
            <a:endParaRPr lang="it-IT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25538"/>
            <a:ext cx="8229600" cy="1143000"/>
          </a:xfrm>
        </p:spPr>
        <p:txBody>
          <a:bodyPr/>
          <a:lstStyle/>
          <a:p>
            <a:r>
              <a:rPr lang="pt-PT" sz="2400" smtClean="0">
                <a:latin typeface="Arial" charset="0"/>
                <a:cs typeface="Arial" charset="0"/>
              </a:rPr>
              <a:t>A participação das mulheres no mercado de trabalho </a:t>
            </a:r>
            <a:br>
              <a:rPr lang="pt-PT" sz="2400" smtClean="0">
                <a:latin typeface="Arial" charset="0"/>
                <a:cs typeface="Arial" charset="0"/>
              </a:rPr>
            </a:br>
            <a:r>
              <a:rPr lang="pt-PT" sz="2400" smtClean="0">
                <a:latin typeface="Arial" charset="0"/>
                <a:cs typeface="Arial" charset="0"/>
              </a:rPr>
              <a:t>(15-64 anos), 1960-2004</a:t>
            </a: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0" y="6278563"/>
            <a:ext cx="6096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200">
                <a:latin typeface="Tahoma" pitchFamily="34" charset="0"/>
              </a:rPr>
              <a:t>Fonte: OCSE.</a:t>
            </a:r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166813" y="2044700"/>
          <a:ext cx="7124700" cy="474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Grafico" r:id="rId4" imgW="6302880" imgH="4205880" progId="Excel.Sheet.8">
                  <p:embed/>
                </p:oleObj>
              </mc:Choice>
              <mc:Fallback>
                <p:oleObj name="Grafico" r:id="rId4" imgW="6302880" imgH="4205880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2044700"/>
                        <a:ext cx="7124700" cy="474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Título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pt-PT" sz="4000" b="1">
                <a:latin typeface="Arial" charset="0"/>
              </a:rPr>
              <a:t>Crise do welfare state | 7</a:t>
            </a:r>
            <a:endParaRPr lang="pt-BR" sz="4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4FAFC-CFA7-4AA0-9700-70ECF9C77272}" type="slidenum">
              <a:rPr lang="it-IT"/>
              <a:pPr>
                <a:defRPr/>
              </a:pPr>
              <a:t>24</a:t>
            </a:fld>
            <a:endParaRPr lang="it-IT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5805488"/>
            <a:ext cx="8339138" cy="1143000"/>
          </a:xfrm>
        </p:spPr>
        <p:txBody>
          <a:bodyPr/>
          <a:lstStyle/>
          <a:p>
            <a:r>
              <a:rPr lang="pt-PT" sz="2800" b="1" smtClean="0">
                <a:latin typeface="Arial" charset="0"/>
                <a:cs typeface="Arial" charset="0"/>
              </a:rPr>
              <a:t>Taxas de emprego (mulheres e homens)</a:t>
            </a:r>
            <a:endParaRPr lang="it-IT" sz="2800" b="1" smtClean="0">
              <a:latin typeface="Arial" charset="0"/>
              <a:cs typeface="Arial" charset="0"/>
            </a:endParaRP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913" y="1135063"/>
            <a:ext cx="8826500" cy="48148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</p:pic>
      <p:sp>
        <p:nvSpPr>
          <p:cNvPr id="23557" name="Título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pt-PT" sz="4000" b="1">
                <a:latin typeface="Arial" charset="0"/>
              </a:rPr>
              <a:t>Crise do welfare state | 8</a:t>
            </a:r>
            <a:endParaRPr lang="pt-BR" sz="4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628775"/>
            <a:ext cx="6378575" cy="398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57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smtClean="0">
                <a:latin typeface="Arial" charset="0"/>
                <a:cs typeface="Arial" charset="0"/>
              </a:rPr>
              <a:t>Déficit fiscal de alguns países da Europa em 2009 | 1</a:t>
            </a:r>
            <a:endParaRPr lang="pt-BR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smtClean="0">
                <a:latin typeface="Arial" charset="0"/>
                <a:cs typeface="Arial" charset="0"/>
              </a:rPr>
              <a:t>Déficit fiscal de alguns países da Europa em 2009 | 2</a:t>
            </a:r>
            <a:endParaRPr lang="pt-BR" sz="2400" b="1" smtClean="0"/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1750" y="1557338"/>
            <a:ext cx="6511925" cy="400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Retângulo 4"/>
          <p:cNvSpPr>
            <a:spLocks noChangeArrowheads="1"/>
          </p:cNvSpPr>
          <p:nvPr/>
        </p:nvSpPr>
        <p:spPr bwMode="auto">
          <a:xfrm>
            <a:off x="492125" y="6053138"/>
            <a:ext cx="81311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>
                <a:latin typeface="Arial" charset="0"/>
              </a:rPr>
              <a:t>Dados do Brasil mais recentes:</a:t>
            </a:r>
          </a:p>
          <a:p>
            <a:r>
              <a:rPr lang="pt-BR" sz="1600">
                <a:latin typeface="Arial" charset="0"/>
              </a:rPr>
              <a:t>Déficit: -3.5%</a:t>
            </a:r>
          </a:p>
          <a:p>
            <a:r>
              <a:rPr lang="pt-BR" sz="1600">
                <a:latin typeface="Arial" charset="0"/>
              </a:rPr>
              <a:t>Dívida bruta: 60.4%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4875" y="20638"/>
            <a:ext cx="6934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27" name="Retângulo 3"/>
          <p:cNvSpPr>
            <a:spLocks noChangeArrowheads="1"/>
          </p:cNvSpPr>
          <p:nvPr/>
        </p:nvSpPr>
        <p:spPr bwMode="auto">
          <a:xfrm>
            <a:off x="0" y="1125538"/>
            <a:ext cx="73072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PIGS: Portugal, Italy, Greece com Spain</a:t>
            </a:r>
          </a:p>
          <a:p>
            <a:r>
              <a:rPr lang="en-US" sz="2800">
                <a:latin typeface="Arial" charset="0"/>
              </a:rPr>
              <a:t>PIIGS: com Ireland</a:t>
            </a:r>
          </a:p>
          <a:p>
            <a:r>
              <a:rPr lang="en-US" sz="2800">
                <a:latin typeface="Arial" charset="0"/>
              </a:rPr>
              <a:t>PIIGGS: com United Kingdom (Great-Britain)</a:t>
            </a:r>
            <a:endParaRPr lang="pt-BR" sz="2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Por que um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welfare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residual?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1. Hipóteses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cultural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a maioria da população norte americana não quer uma reforma do sistema de saúde e não quer um sistema público de saúde.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Fuchs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V. (1986),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Health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Economy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Cambridge, Harvard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PT" sz="2400" dirty="0" smtClean="0">
                <a:latin typeface="Arial" pitchFamily="34" charset="0"/>
                <a:cs typeface="Arial" pitchFamily="34" charset="0"/>
              </a:rPr>
              <a:t>2. Ausência de uma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tradição socialista</a:t>
            </a:r>
          </a:p>
          <a:p>
            <a:pPr>
              <a:buNone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Hacker, J. (2009), Yes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New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Push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for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American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Health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Security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in «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Politics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Society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», 37, 1, pp. 3-32.</a:t>
            </a: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/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3. A lógica dos grupos de pressão (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lobbying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 contra a "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Socialized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medicine“;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American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Medical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Association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(Ama); Empresas de seguro, industria hospitalar,  outras empresas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 Tentativa de reforma de Bill Clinton em 1992. Primavera 1993, 70% dos norte-americanos favoráveis ao projeto de reforma; setembro 1993 desceram a 60% (quando o plano foi apresentado ao Congresso). 1994 só 40% a favor da reforma. </a:t>
            </a: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Por que um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welfare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residual?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593467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err="1" smtClean="0">
                <a:latin typeface="Arial" pitchFamily="34" charset="0"/>
                <a:cs typeface="Arial" pitchFamily="34" charset="0"/>
              </a:rPr>
              <a:t>Steinmo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S. e J. Watts (1995),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It’s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Institutions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Stupid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Why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Comprehensive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National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Health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Insurance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Always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Fails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in America, in «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Journal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Health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Politics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Policy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Law», 20, 2, pp. 329-372.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4. Hipóteses institucionalistas </a:t>
            </a:r>
          </a:p>
          <a:p>
            <a:pPr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O sistema de “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checks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balances” norte americano 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Por que um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welfare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residual?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TOTH, Federico «Yes,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did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»?,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Luci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ombre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della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riforma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sanitaria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di Obama,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Rivista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italiana di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scienza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politica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anno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xli, n. 1,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aprile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2011.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Patient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Protection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Affordable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Care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Act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dirty="0" err="1" smtClean="0">
                <a:latin typeface="Arial" pitchFamily="34" charset="0"/>
                <a:cs typeface="Arial" pitchFamily="34" charset="0"/>
              </a:rPr>
              <a:t>Medicare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 os cidadãos acima de 65 anos de idade (financiado pelo governo federal; 47 milhões de beneficiados)</a:t>
            </a:r>
          </a:p>
          <a:p>
            <a:r>
              <a:rPr lang="pt-BR" sz="2800" b="1" dirty="0" err="1" smtClean="0">
                <a:latin typeface="Arial" pitchFamily="34" charset="0"/>
                <a:cs typeface="Arial" pitchFamily="34" charset="0"/>
              </a:rPr>
              <a:t>Medicaid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para cidadãos com deficiências e para pessoas de baixa renda. 48 milhões de pessoas (financiado em parte pelo governo Federal, outra parte pelos estados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Reforma Obama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2010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Com a Reforma, outros 16 milhões de pessoas incluídas no sistema de seguro</a:t>
            </a:r>
          </a:p>
          <a:p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TOTH, Federico «Yes,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did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»?,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Luci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ombre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della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riforma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sanitaria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di Obama,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Rivista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italiana di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scienza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politica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anno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xli, n. 1,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aprile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2011.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12976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Reforma Obama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Principio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de “play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pay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”. Empresas e famílias obrigadas a subscrever um seguro de saúde (opção play) ou compulsoriamente devem pagar uma sanção (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pay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Empresas acima de 50 funcionários. Trabalhador acima de 9.300 dólares (de renda); 18.700 dólares por casal.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A empresa paga uma penalidade de 1.000 ai 2.000 por funcionário. 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O sistema deveria estar em vigência a partir de 2016.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Criação ao nível estadual de um “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health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insurance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exchange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”: um site que permite de comparar as apólices de seguro.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Patient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Protection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Affordable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Care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Act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TOTH, Federico «Yes,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did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»?,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Luci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ombre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della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riforma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sanitaria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di Obama,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Rivista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italiana di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scienza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politica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anno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xli, n. 1,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aprile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2011.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1951038"/>
            <a:ext cx="9020175" cy="321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Retângulo 3"/>
          <p:cNvSpPr>
            <a:spLocks noChangeArrowheads="1"/>
          </p:cNvSpPr>
          <p:nvPr/>
        </p:nvSpPr>
        <p:spPr bwMode="auto">
          <a:xfrm>
            <a:off x="179512" y="4941168"/>
            <a:ext cx="80067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Share of total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income;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Fonte</a:t>
            </a:r>
            <a:r>
              <a:rPr lang="en-US" dirty="0">
                <a:latin typeface="Arial" pitchFamily="34" charset="0"/>
                <a:cs typeface="Arial" pitchFamily="34" charset="0"/>
              </a:rPr>
              <a:t>: U.S. Census 2007c.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4000" dirty="0" smtClean="0">
                <a:latin typeface="Arial" pitchFamily="34" charset="0"/>
                <a:cs typeface="Arial" pitchFamily="34" charset="0"/>
              </a:rPr>
              <a:t>Estratificação social | EUA</a:t>
            </a:r>
            <a:endParaRPr lang="it-IT" sz="4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46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A reforma é parcial. Inclui somente uma parte da população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Escassez de serviços de prevenção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Elevado custo dos seguros e das prestações hospitalares,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Custos administrativos elevados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Alta taxa de litigiosidade entre atores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O preço das apólices não pode baixar se não haja uma redução dos custos dos cuidados hospitalares.  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err="1" smtClean="0">
                <a:latin typeface="Arial" pitchFamily="34" charset="0"/>
                <a:cs typeface="Arial" pitchFamily="34" charset="0"/>
              </a:rPr>
              <a:t>Jennings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C. e K.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Hayes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(2010),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Walking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Tightrope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Health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Insurance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Reform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between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2010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2014, in «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New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England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Journal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Medicine», 363, 10, pp. 897-899.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Patient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Protection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Affordable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Care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Act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3258</TotalTime>
  <Words>1743</Words>
  <Application>Microsoft Office PowerPoint</Application>
  <PresentationFormat>Apresentação na tela (4:3)</PresentationFormat>
  <Paragraphs>132</Paragraphs>
  <Slides>27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27</vt:i4>
      </vt:variant>
    </vt:vector>
  </HeadingPairs>
  <TitlesOfParts>
    <vt:vector size="30" baseType="lpstr">
      <vt:lpstr>Tema do Office</vt:lpstr>
      <vt:lpstr>Grafico</vt:lpstr>
      <vt:lpstr>Chart</vt:lpstr>
      <vt:lpstr>Esping-Andersen | As três economias do Welfare State</vt:lpstr>
      <vt:lpstr>Apresentação do PowerPoint</vt:lpstr>
      <vt:lpstr>Por que um welfare residual?</vt:lpstr>
      <vt:lpstr>Por que um welfare residual?</vt:lpstr>
      <vt:lpstr>Por que um welfare residual?</vt:lpstr>
      <vt:lpstr>Patient Protection and Affordable Care Act</vt:lpstr>
      <vt:lpstr>Patient Protection and Affordable Care Act</vt:lpstr>
      <vt:lpstr>Estratificação social | EUA</vt:lpstr>
      <vt:lpstr>Patient Protection and Affordable Care Act</vt:lpstr>
      <vt:lpstr>Esping-Andersen | As três economias do Welfare State</vt:lpstr>
      <vt:lpstr>«Beveridge» e «Bismark» | 1</vt:lpstr>
      <vt:lpstr>«Beveridge» e «Bismark» | 2</vt:lpstr>
      <vt:lpstr>O financiamento do sistema de saúde</vt:lpstr>
      <vt:lpstr>Despesa total em saúde (pública e privada) | 2</vt:lpstr>
      <vt:lpstr>Gasto público com saúde e gasto total (público mais privado) em alguns países europeus, em porcentagem do PIB (entre “parênteses” o total das despesas). </vt:lpstr>
      <vt:lpstr>Apresentação do PowerPoint</vt:lpstr>
      <vt:lpstr>Apresentação do PowerPoint</vt:lpstr>
      <vt:lpstr>Apresentação do PowerPoint</vt:lpstr>
      <vt:lpstr>Índices de dependência dos idosos | (Pessoas com mais de 65 anos em relação ao número de pessoas com idade entre 15 e 64 anos; dados e projeções)</vt:lpstr>
      <vt:lpstr>Apresentação do PowerPoint</vt:lpstr>
      <vt:lpstr>Apresentação do PowerPoint</vt:lpstr>
      <vt:lpstr>A taxa de fertilidade</vt:lpstr>
      <vt:lpstr>A participação das mulheres no mercado de trabalho  (15-64 anos), 1960-2004</vt:lpstr>
      <vt:lpstr>Taxas de emprego (mulheres e homens)</vt:lpstr>
      <vt:lpstr>Déficit fiscal de alguns países da Europa em 2009 | 1</vt:lpstr>
      <vt:lpstr>Déficit fiscal de alguns países da Europa em 2009 | 2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e por que surgiu a área de políticas públicas?</dc:title>
  <dc:creator>Davide</dc:creator>
  <cp:lastModifiedBy>Davide</cp:lastModifiedBy>
  <cp:revision>90</cp:revision>
  <dcterms:created xsi:type="dcterms:W3CDTF">2011-03-08T14:49:54Z</dcterms:created>
  <dcterms:modified xsi:type="dcterms:W3CDTF">2014-06-05T18:13:12Z</dcterms:modified>
</cp:coreProperties>
</file>