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2" r:id="rId3"/>
    <p:sldId id="265" r:id="rId4"/>
    <p:sldId id="266" r:id="rId5"/>
    <p:sldId id="268" r:id="rId6"/>
    <p:sldId id="267" r:id="rId7"/>
    <p:sldId id="271" r:id="rId8"/>
    <p:sldId id="272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395536" y="1484784"/>
            <a:ext cx="7920879" cy="4525963"/>
          </a:xfrm>
        </p:spPr>
        <p:txBody>
          <a:bodyPr>
            <a:noAutofit/>
          </a:bodyPr>
          <a:lstStyle/>
          <a:p>
            <a:r>
              <a:rPr lang="it-IT" sz="2400" b="1" dirty="0" smtClean="0">
                <a:latin typeface="Arial" pitchFamily="34" charset="0"/>
                <a:cs typeface="Arial" pitchFamily="34" charset="0"/>
              </a:rPr>
              <a:t>Weber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:</a:t>
            </a:r>
            <a:endParaRPr lang="it-IT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	- Individualismo metodológico</a:t>
            </a:r>
          </a:p>
          <a:p>
            <a:pPr marL="0" indent="0">
              <a:buNone/>
            </a:pPr>
            <a:r>
              <a:rPr lang="it-IT" sz="2400" i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- Tipo ideal</a:t>
            </a:r>
          </a:p>
          <a:p>
            <a:r>
              <a:rPr lang="it-IT" sz="2400" b="1" dirty="0" smtClean="0">
                <a:latin typeface="Arial" pitchFamily="34" charset="0"/>
                <a:cs typeface="Arial" pitchFamily="34" charset="0"/>
              </a:rPr>
              <a:t>Marx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it-IT" sz="2400" dirty="0">
                <a:latin typeface="Arial" pitchFamily="34" charset="0"/>
                <a:cs typeface="Arial" pitchFamily="34" charset="0"/>
              </a:rPr>
              <a:t>	 - 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história é a história de luta entre classes.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it-IT" sz="2400" dirty="0">
                <a:latin typeface="Arial" pitchFamily="34" charset="0"/>
                <a:cs typeface="Arial" pitchFamily="34" charset="0"/>
              </a:rPr>
              <a:t> - 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classes sociais são o “motor” da história.</a:t>
            </a:r>
            <a:endParaRPr lang="it-IT" sz="2400" dirty="0">
              <a:latin typeface="Arial" pitchFamily="34" charset="0"/>
              <a:cs typeface="Arial" pitchFamily="34" charset="0"/>
            </a:endParaRPr>
          </a:p>
          <a:p>
            <a:r>
              <a:rPr lang="it-IT" sz="2400" b="1" dirty="0" smtClean="0">
                <a:latin typeface="Arial" pitchFamily="34" charset="0"/>
                <a:cs typeface="Arial" pitchFamily="34" charset="0"/>
              </a:rPr>
              <a:t>Durkheim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it-IT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- Holismo </a:t>
            </a:r>
            <a:r>
              <a:rPr lang="it-IT" sz="2400" dirty="0">
                <a:latin typeface="Arial" pitchFamily="34" charset="0"/>
                <a:cs typeface="Arial" pitchFamily="34" charset="0"/>
              </a:rPr>
              <a:t>metodológico </a:t>
            </a:r>
          </a:p>
          <a:p>
            <a:pPr marL="0" indent="0"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	 - </a:t>
            </a:r>
            <a:r>
              <a:rPr lang="it-IT" sz="2400" dirty="0">
                <a:latin typeface="Arial" pitchFamily="34" charset="0"/>
                <a:cs typeface="Arial" pitchFamily="34" charset="0"/>
              </a:rPr>
              <a:t>Método das variações 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concomitantes</a:t>
            </a:r>
          </a:p>
          <a:p>
            <a:endParaRPr lang="it-IT" sz="2400" dirty="0">
              <a:latin typeface="Arial" pitchFamily="34" charset="0"/>
              <a:cs typeface="Arial" pitchFamily="34" charset="0"/>
            </a:endParaRPr>
          </a:p>
          <a:p>
            <a:endParaRPr lang="it-IT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it-IT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pt-BR" b="1" dirty="0" smtClean="0">
                <a:latin typeface="Arial" pitchFamily="34" charset="0"/>
                <a:cs typeface="Arial" pitchFamily="34" charset="0"/>
              </a:rPr>
              <a:t>Weber |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it-IT" sz="3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it-IT" sz="3600" b="1" dirty="0">
                <a:latin typeface="Arial" pitchFamily="34" charset="0"/>
                <a:cs typeface="Arial" pitchFamily="34" charset="0"/>
              </a:rPr>
              <a:t>ndividualismo </a:t>
            </a:r>
            <a:r>
              <a:rPr lang="it-IT" sz="3600" b="1" dirty="0" smtClean="0">
                <a:latin typeface="Arial" pitchFamily="34" charset="0"/>
                <a:cs typeface="Arial" pitchFamily="34" charset="0"/>
              </a:rPr>
              <a:t>metodológico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it-IT" sz="3600" dirty="0">
                <a:latin typeface="Arial" pitchFamily="34" charset="0"/>
                <a:cs typeface="Arial" pitchFamily="34" charset="0"/>
              </a:rPr>
              <a:t/>
            </a:r>
            <a:br>
              <a:rPr lang="it-IT" sz="3600" dirty="0">
                <a:latin typeface="Arial" pitchFamily="34" charset="0"/>
                <a:cs typeface="Arial" pitchFamily="34" charset="0"/>
              </a:rPr>
            </a:br>
            <a:endParaRPr lang="it-IT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390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«A burocracia tem um caráter “racional”: regras, meios, fins e objetivos dominam sua posição. Em toda parte a sua origem e sua divisão tiveram, até agora, resultados “revolucionários” [...]»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Max Weber (1911-1913),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Wirtschaft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und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Gesellschaft</a:t>
            </a:r>
            <a:r>
              <a:rPr lang="en-US" dirty="0">
                <a:latin typeface="Arial" pitchFamily="34" charset="0"/>
                <a:cs typeface="Arial" pitchFamily="34" charset="0"/>
              </a:rPr>
              <a:t>, parte III, cap. 6. Tr. Pt. </a:t>
            </a:r>
            <a:r>
              <a:rPr lang="pt-BR" dirty="0">
                <a:latin typeface="Arial" pitchFamily="34" charset="0"/>
                <a:cs typeface="Arial" pitchFamily="34" charset="0"/>
              </a:rPr>
              <a:t>«Economia e sociedade».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Burocracia (um tipo-ideal em Weber)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22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Burocracia (um tipo-ideal em Weber)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Burocracia = bureau (escritório) +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krátos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(grego igual a poder, regra) = exercício do poder por funcionários de escritórios. 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Em um capitulo escrito entre o 1911 e o 1913 que terminou em «Economia e sociedade» («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Wirtschaft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Gesellschaft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») Max Weber apresenta as caraterísticas de uma moderna Burocracia. 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Max Weber (1911-1913),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Wirtschaft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und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Gesellschaft</a:t>
            </a:r>
            <a:r>
              <a:rPr lang="en-US" dirty="0">
                <a:latin typeface="Arial" pitchFamily="34" charset="0"/>
                <a:cs typeface="Arial" pitchFamily="34" charset="0"/>
              </a:rPr>
              <a:t>, parte III, cap. 6. Tr. Pt. </a:t>
            </a:r>
            <a:r>
              <a:rPr lang="pt-BR" dirty="0">
                <a:latin typeface="Arial" pitchFamily="34" charset="0"/>
                <a:cs typeface="Arial" pitchFamily="34" charset="0"/>
              </a:rPr>
              <a:t>«Economia e sociedade».</a:t>
            </a:r>
          </a:p>
        </p:txBody>
      </p:sp>
    </p:spTree>
    <p:extLst>
      <p:ext uri="{BB962C8B-B14F-4D97-AF65-F5344CB8AC3E}">
        <p14:creationId xmlns="" xmlns:p14="http://schemas.microsoft.com/office/powerpoint/2010/main" val="864412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O tipo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ideal -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Max Weber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Os Tipos Ideais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Um conceito típico-ideal é um modelo simplificado do real, elaborado com base em traços considerados essenciais para a determinação da causalidade, segundo os critérios de quem pretende explicar um fenômeno.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 tipo ideal é utilizado como instrumento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(simplificado)para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conduzir o autor numa realidade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complexa (mundo real).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Max Weber – Tipos ideias de ação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Autofit/>
          </a:bodyPr>
          <a:lstStyle/>
          <a:p>
            <a:r>
              <a:rPr lang="pt-BR" sz="2000" b="1" u="sng" dirty="0" smtClean="0">
                <a:latin typeface="Arial" pitchFamily="34" charset="0"/>
                <a:cs typeface="Arial" pitchFamily="34" charset="0"/>
              </a:rPr>
              <a:t>Ação </a:t>
            </a:r>
            <a:r>
              <a:rPr lang="pt-BR" sz="2000" b="1" u="sng" dirty="0" smtClean="0">
                <a:latin typeface="Arial" pitchFamily="34" charset="0"/>
                <a:cs typeface="Arial" pitchFamily="34" charset="0"/>
              </a:rPr>
              <a:t>racional com relação a fins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ação que visa atingir um objetivo previamente definido, ele lança mão dos meios necessários ou adequados, ambos avaliados e combinados tão claramente quanto possível de seu próprio ponto de vista. Uma ação econômica, por exemplo, expressam essa tendência e permitem uma interpretação racional.</a:t>
            </a:r>
          </a:p>
          <a:p>
            <a:r>
              <a:rPr lang="pt-BR" sz="2000" b="1" u="sng" dirty="0" smtClean="0">
                <a:latin typeface="Arial" pitchFamily="34" charset="0"/>
                <a:cs typeface="Arial" pitchFamily="34" charset="0"/>
              </a:rPr>
              <a:t>Ação racional com relação a valores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ação orientada por princípios, agindo de acordo com ou a serviço de suas próprias convicções e levando em conta somente sua fidelidade a tais valores. Por exemplo, não se alimentar de carne, orientado por valores éticos, políticos e ambientais. </a:t>
            </a:r>
          </a:p>
          <a:p>
            <a:r>
              <a:rPr lang="pt-BR" sz="2000" b="1" u="sng" dirty="0" smtClean="0">
                <a:latin typeface="Arial" pitchFamily="34" charset="0"/>
                <a:cs typeface="Arial" pitchFamily="34" charset="0"/>
              </a:rPr>
              <a:t>Ação tradicional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quando hábitos e costumes arraigados levam a que se aja em função deles. Tal é o caso do batismo dos filhos realizado por pais pouco comprometidos com a religião.</a:t>
            </a:r>
          </a:p>
          <a:p>
            <a:r>
              <a:rPr lang="pt-BR" sz="2000" b="1" u="sng" dirty="0" smtClean="0">
                <a:latin typeface="Arial" pitchFamily="34" charset="0"/>
                <a:cs typeface="Arial" pitchFamily="34" charset="0"/>
              </a:rPr>
              <a:t>Ação afetiva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quando a ação é orientada por suas emoções imediata, como por exemplo, o ciúme, a raiva ou por diversas outras paixões. Esse tipo de ação pode ter resultados não pretendidos, por exemplo, magoar a quem se ama.</a:t>
            </a:r>
          </a:p>
          <a:p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b="1" u="sng" dirty="0" smtClean="0">
                <a:latin typeface="Arial" pitchFamily="34" charset="0"/>
                <a:cs typeface="Arial" pitchFamily="34" charset="0"/>
              </a:rPr>
              <a:t>Dominação </a:t>
            </a:r>
            <a:r>
              <a:rPr lang="pt-BR" b="1" u="sng" dirty="0" smtClean="0">
                <a:latin typeface="Arial" pitchFamily="34" charset="0"/>
                <a:cs typeface="Arial" pitchFamily="34" charset="0"/>
              </a:rPr>
              <a:t>Legal</a:t>
            </a:r>
            <a:r>
              <a:rPr lang="pt-BR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obedece-se não à pessoa em virtude de seu direito próprio, mas à regra estatuída, que estabelece ao mesmo tempo a quem e em que medida deve obedecer. Seu tipo mais puro é a burocracia.</a:t>
            </a:r>
          </a:p>
          <a:p>
            <a:r>
              <a:rPr lang="pt-BR" b="1" u="sng" dirty="0" smtClean="0">
                <a:latin typeface="Arial" pitchFamily="34" charset="0"/>
                <a:cs typeface="Arial" pitchFamily="34" charset="0"/>
              </a:rPr>
              <a:t>Dominação Tradicional</a:t>
            </a:r>
            <a:r>
              <a:rPr lang="pt-BR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se estabelece em virtude da crença ma santidade das ordenações e dos poderes senhoriais de há muito existentes. Seu tipo mais puro é o da dominação patriarcal. </a:t>
            </a:r>
          </a:p>
          <a:p>
            <a:r>
              <a:rPr lang="pt-BR" b="1" u="sng" dirty="0" smtClean="0">
                <a:latin typeface="Arial" pitchFamily="34" charset="0"/>
                <a:cs typeface="Arial" pitchFamily="34" charset="0"/>
              </a:rPr>
              <a:t>Dominação Carismática</a:t>
            </a:r>
            <a:r>
              <a:rPr lang="pt-BR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se dá em virtude de devoção afetiva à pessoa do senhor e a seus dotes sobrenaturais (carisma) e, particularmente: a faculdades mágicas, revelações ou heroísmo, poder intelectual ou de oratória. Seu tipo mais puro é a dominação do profeta, do herói guerreiro e do grande demagogo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Max Weber 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– Tipos Puros de 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Dominação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Emile </a:t>
            </a:r>
            <a:r>
              <a:rPr lang="pt-BR" sz="3200" b="1" dirty="0" err="1" smtClean="0">
                <a:latin typeface="Arial" pitchFamily="34" charset="0"/>
                <a:cs typeface="Arial" pitchFamily="34" charset="0"/>
              </a:rPr>
              <a:t>Durkheim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Fatos Sociais 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err="1" smtClean="0">
                <a:latin typeface="Arial" pitchFamily="34" charset="0"/>
                <a:cs typeface="Arial" pitchFamily="34" charset="0"/>
              </a:rPr>
              <a:t>Durkheim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defende que os fatos sociais têm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três características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Coercitividade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característica relacionada com a força dos padrões culturais do grupo que os indivíduos integram. Estes padrões culturais são fortes de tal maneira que obrigam os indivíduos a cumpri-los.</a:t>
            </a: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Exterioridade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esta característica transmite o fato desses padrões serem «exteriores aos indivíduos», ou seja ao fato de virem do exterior e de serem independentes das suas consciências.</a:t>
            </a: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Generalidade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os fatos sociais existem não para um indivíduo específico, mas para a coletividade.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Exemplos: o suicídio (o suicídio anômico), regras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jurídicas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a moda, dogmas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religiosos, sistemas financeiros, maneiras de agir, costumes, etc.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b="1" dirty="0" smtClean="0">
                <a:latin typeface="Arial" pitchFamily="34" charset="0"/>
                <a:cs typeface="Arial" pitchFamily="34" charset="0"/>
              </a:rPr>
              <a:t>Emile </a:t>
            </a:r>
            <a:r>
              <a:rPr lang="pt-BR" sz="3600" b="1" dirty="0" err="1" smtClean="0">
                <a:latin typeface="Arial" pitchFamily="34" charset="0"/>
                <a:cs typeface="Arial" pitchFamily="34" charset="0"/>
              </a:rPr>
              <a:t>Durkheim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 smtClean="0"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Método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das variações concomitantes 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88841"/>
            <a:ext cx="8229600" cy="3024336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 uma alteração em A corresponde uma alteração proporcional em B.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Isto não demonstra que A causa B: A pode causar C, que causa B. C pode causar A e B. B pode causar A. C pode causar A e D. D causa E. E causa B.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743</Words>
  <Application>Microsoft Office PowerPoint</Application>
  <PresentationFormat>Apresentação na tela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Weber | «Individualismo metodológico» </vt:lpstr>
      <vt:lpstr>Burocracia (um tipo-ideal em Weber)</vt:lpstr>
      <vt:lpstr>Burocracia (um tipo-ideal em Weber)</vt:lpstr>
      <vt:lpstr>O tipo ideal - Max Weber</vt:lpstr>
      <vt:lpstr>Max Weber – Tipos ideias de ação</vt:lpstr>
      <vt:lpstr>Max Weber – Tipos Puros de Dominação</vt:lpstr>
      <vt:lpstr>Emile Durkheim  Os Fatos Sociais </vt:lpstr>
      <vt:lpstr>Emile Durkheim Método das variações concomitantes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Davide</dc:creator>
  <cp:lastModifiedBy>Davide</cp:lastModifiedBy>
  <cp:revision>28</cp:revision>
  <dcterms:created xsi:type="dcterms:W3CDTF">2013-07-09T12:06:38Z</dcterms:created>
  <dcterms:modified xsi:type="dcterms:W3CDTF">2014-05-06T13:46:47Z</dcterms:modified>
</cp:coreProperties>
</file>