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sldIdLst>
    <p:sldId id="256" r:id="rId2"/>
    <p:sldId id="257" r:id="rId3"/>
    <p:sldId id="258" r:id="rId4"/>
    <p:sldId id="303" r:id="rId5"/>
    <p:sldId id="279" r:id="rId6"/>
    <p:sldId id="280" r:id="rId7"/>
    <p:sldId id="281" r:id="rId8"/>
    <p:sldId id="282" r:id="rId9"/>
    <p:sldId id="283" r:id="rId10"/>
    <p:sldId id="284" r:id="rId11"/>
    <p:sldId id="259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5" r:id="rId22"/>
    <p:sldId id="296" r:id="rId23"/>
    <p:sldId id="297" r:id="rId24"/>
    <p:sldId id="298" r:id="rId25"/>
    <p:sldId id="299" r:id="rId26"/>
    <p:sldId id="300" r:id="rId27"/>
    <p:sldId id="304" r:id="rId28"/>
    <p:sldId id="306" r:id="rId29"/>
    <p:sldId id="301" r:id="rId30"/>
    <p:sldId id="305" r:id="rId31"/>
    <p:sldId id="302" r:id="rId32"/>
    <p:sldId id="275" r:id="rId33"/>
    <p:sldId id="307" r:id="rId34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5C"/>
    <a:srgbClr val="FFFFFF"/>
    <a:srgbClr val="808080"/>
    <a:srgbClr val="B2B2B2"/>
    <a:srgbClr val="000000"/>
    <a:srgbClr val="33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/>
  </p:normalViewPr>
  <p:slideViewPr>
    <p:cSldViewPr>
      <p:cViewPr>
        <p:scale>
          <a:sx n="60" d="100"/>
          <a:sy n="60" d="100"/>
        </p:scale>
        <p:origin x="-2250" y="-6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.xml"/><Relationship Id="rId1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7D09DBE-546E-4B10-A583-CD44331CB02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DC354C-B917-4966-8892-EE6E8E0634F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638FF2-EF28-476C-A66F-4E3F7A8BE06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C99E05-4E27-4F44-8B71-9CA0B53AD51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406069-1665-45A3-B2FF-1919A44DF52E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4A60FC-F284-401E-A82A-0D650BC72EA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13311A-88E5-4597-8910-5C54E0522BC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037901-BDB6-4D63-8E7E-2950B3485FD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F33928-F6C7-4CCB-A32F-F7248F42BCD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1F14D6-9D71-4D38-A7F8-13B1FFC5BB5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2DFEE49-7BA6-41F1-B74F-D92333C456F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ctor reto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B95C8CE-1A29-467A-BA2F-D9E71CED7F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9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0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2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6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file:///\\MESONPI\Publico\clayton\dilatacao.gif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hyperlink" Target="file:///\\MESONPI\Publico\clayton\erosao.gif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2209800"/>
            <a:ext cx="80772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b="1" dirty="0"/>
              <a:t>Introdução ao Processamento Digital de Imagens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286000" y="4267200"/>
            <a:ext cx="30107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chemeClr val="tx2"/>
                </a:solidFill>
                <a:latin typeface="Arial" charset="0"/>
              </a:rPr>
              <a:t>Gerson </a:t>
            </a:r>
            <a:r>
              <a:rPr lang="pt-BR" dirty="0" err="1" smtClean="0">
                <a:solidFill>
                  <a:schemeClr val="tx2"/>
                </a:solidFill>
                <a:latin typeface="Arial" charset="0"/>
              </a:rPr>
              <a:t>Leiria</a:t>
            </a:r>
            <a:r>
              <a:rPr lang="pt-BR" dirty="0" smtClean="0">
                <a:solidFill>
                  <a:schemeClr val="tx2"/>
                </a:solidFill>
                <a:latin typeface="Arial" charset="0"/>
              </a:rPr>
              <a:t> Nunes</a:t>
            </a:r>
            <a:endParaRPr lang="pt-BR" dirty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4114800" y="2133600"/>
            <a:ext cx="15240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sz="1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Aquisição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3546475" y="3048000"/>
            <a:ext cx="25908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sz="1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Pré-processamento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3898900" y="3937000"/>
            <a:ext cx="1905000" cy="406400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sz="1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Segmentação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3092450" y="4800600"/>
            <a:ext cx="3505200" cy="381000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sz="1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Extração de Atributos</a:t>
            </a: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2133600" y="5715000"/>
            <a:ext cx="54864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sz="1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Reconhecimento e Interpretação</a:t>
            </a:r>
          </a:p>
        </p:txBody>
      </p:sp>
      <p:sp>
        <p:nvSpPr>
          <p:cNvPr id="37897" name="AutoShape 9"/>
          <p:cNvSpPr>
            <a:spLocks noChangeArrowheads="1"/>
          </p:cNvSpPr>
          <p:nvPr/>
        </p:nvSpPr>
        <p:spPr bwMode="auto">
          <a:xfrm>
            <a:off x="4772025" y="2667000"/>
            <a:ext cx="152400" cy="304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7898" name="AutoShape 10"/>
          <p:cNvSpPr>
            <a:spLocks noChangeArrowheads="1"/>
          </p:cNvSpPr>
          <p:nvPr/>
        </p:nvSpPr>
        <p:spPr bwMode="auto">
          <a:xfrm>
            <a:off x="4756150" y="5257800"/>
            <a:ext cx="152400" cy="304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7899" name="AutoShape 11"/>
          <p:cNvSpPr>
            <a:spLocks noChangeArrowheads="1"/>
          </p:cNvSpPr>
          <p:nvPr/>
        </p:nvSpPr>
        <p:spPr bwMode="auto">
          <a:xfrm>
            <a:off x="4772025" y="4419600"/>
            <a:ext cx="152400" cy="304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7900" name="AutoShape 12"/>
          <p:cNvSpPr>
            <a:spLocks noChangeArrowheads="1"/>
          </p:cNvSpPr>
          <p:nvPr/>
        </p:nvSpPr>
        <p:spPr bwMode="auto">
          <a:xfrm>
            <a:off x="4772025" y="3562350"/>
            <a:ext cx="152400" cy="304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7902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457200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/>
              <a:t> </a:t>
            </a:r>
            <a:r>
              <a:rPr lang="pt-BR" sz="4000" b="1"/>
              <a:t>5 - Fases de Análise e Processamento</a:t>
            </a:r>
            <a:r>
              <a:rPr lang="pt-BR" sz="3200">
                <a:latin typeface="BankGothic Md BT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273300" y="2473325"/>
            <a:ext cx="1317625" cy="304800"/>
          </a:xfrm>
          <a:prstGeom prst="rect">
            <a:avLst/>
          </a:prstGeom>
          <a:solidFill>
            <a:srgbClr val="FF0066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Aquisição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803400" y="3175000"/>
            <a:ext cx="2244725" cy="304800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Pré-processamento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105025" y="3879850"/>
            <a:ext cx="1649413" cy="269875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Segmentação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739900" y="4591050"/>
            <a:ext cx="24257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Extração de Atributos</a:t>
            </a:r>
          </a:p>
        </p:txBody>
      </p:sp>
      <p:sp>
        <p:nvSpPr>
          <p:cNvPr id="6158" name="AutoShape 14"/>
          <p:cNvSpPr>
            <a:spLocks noChangeArrowheads="1"/>
          </p:cNvSpPr>
          <p:nvPr/>
        </p:nvSpPr>
        <p:spPr bwMode="auto">
          <a:xfrm>
            <a:off x="2867025" y="2863850"/>
            <a:ext cx="131763" cy="203200"/>
          </a:xfrm>
          <a:prstGeom prst="downArrow">
            <a:avLst>
              <a:gd name="adj1" fmla="val 50000"/>
              <a:gd name="adj2" fmla="val 38554"/>
            </a:avLst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159" name="AutoShape 15"/>
          <p:cNvSpPr>
            <a:spLocks noChangeArrowheads="1"/>
          </p:cNvSpPr>
          <p:nvPr/>
        </p:nvSpPr>
        <p:spPr bwMode="auto">
          <a:xfrm>
            <a:off x="2859088" y="4987925"/>
            <a:ext cx="131762" cy="203200"/>
          </a:xfrm>
          <a:prstGeom prst="downArrow">
            <a:avLst>
              <a:gd name="adj1" fmla="val 50000"/>
              <a:gd name="adj2" fmla="val 38554"/>
            </a:avLst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160" name="AutoShape 16"/>
          <p:cNvSpPr>
            <a:spLocks noChangeArrowheads="1"/>
          </p:cNvSpPr>
          <p:nvPr/>
        </p:nvSpPr>
        <p:spPr bwMode="auto">
          <a:xfrm>
            <a:off x="2867025" y="4225925"/>
            <a:ext cx="131763" cy="203200"/>
          </a:xfrm>
          <a:prstGeom prst="downArrow">
            <a:avLst>
              <a:gd name="adj1" fmla="val 50000"/>
              <a:gd name="adj2" fmla="val 38554"/>
            </a:avLst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161" name="AutoShape 17"/>
          <p:cNvSpPr>
            <a:spLocks noChangeArrowheads="1"/>
          </p:cNvSpPr>
          <p:nvPr/>
        </p:nvSpPr>
        <p:spPr bwMode="auto">
          <a:xfrm>
            <a:off x="2867025" y="3565525"/>
            <a:ext cx="131763" cy="203200"/>
          </a:xfrm>
          <a:prstGeom prst="downArrow">
            <a:avLst>
              <a:gd name="adj1" fmla="val 50000"/>
              <a:gd name="adj2" fmla="val 38554"/>
            </a:avLst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graphicFrame>
        <p:nvGraphicFramePr>
          <p:cNvPr id="63488" name="Object 1024"/>
          <p:cNvGraphicFramePr>
            <a:graphicFrameLocks noChangeAspect="1"/>
          </p:cNvGraphicFramePr>
          <p:nvPr/>
        </p:nvGraphicFramePr>
        <p:xfrm>
          <a:off x="4800600" y="2060575"/>
          <a:ext cx="4114800" cy="2682875"/>
        </p:xfrm>
        <a:graphic>
          <a:graphicData uri="http://schemas.openxmlformats.org/presentationml/2006/ole">
            <p:oleObj spid="_x0000_s63488" name="Image" r:id="rId3" imgW="3723810" imgH="2428571" progId="Photoshop.Image.6">
              <p:embed/>
            </p:oleObj>
          </a:graphicData>
        </a:graphic>
      </p:graphicFrame>
      <p:graphicFrame>
        <p:nvGraphicFramePr>
          <p:cNvPr id="63489" name="Object 1025"/>
          <p:cNvGraphicFramePr>
            <a:graphicFrameLocks noChangeAspect="1"/>
          </p:cNvGraphicFramePr>
          <p:nvPr/>
        </p:nvGraphicFramePr>
        <p:xfrm>
          <a:off x="4800600" y="4803775"/>
          <a:ext cx="4343400" cy="1233488"/>
        </p:xfrm>
        <a:graphic>
          <a:graphicData uri="http://schemas.openxmlformats.org/presentationml/2006/ole">
            <p:oleObj spid="_x0000_s63489" name="Image" r:id="rId4" imgW="3723810" imgH="1056863" progId="Photoshop.Image.6">
              <p:embed/>
            </p:oleObj>
          </a:graphicData>
        </a:graphic>
      </p:graphicFrame>
      <p:sp>
        <p:nvSpPr>
          <p:cNvPr id="6168" name="Rectangle 24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457200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b="1"/>
              <a:t>5 - Fases de Análise e Processamento (continuação)</a:t>
            </a:r>
            <a:r>
              <a:rPr lang="pt-BR" sz="3200">
                <a:latin typeface="BankGothic Md BT" pitchFamily="34" charset="0"/>
              </a:rPr>
              <a:t> </a:t>
            </a:r>
          </a:p>
        </p:txBody>
      </p:sp>
      <p:sp>
        <p:nvSpPr>
          <p:cNvPr id="6169" name="Rectangle 25"/>
          <p:cNvSpPr>
            <a:spLocks noChangeArrowheads="1"/>
          </p:cNvSpPr>
          <p:nvPr/>
        </p:nvSpPr>
        <p:spPr bwMode="auto">
          <a:xfrm>
            <a:off x="1009650" y="5334000"/>
            <a:ext cx="3825875" cy="304800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Reconhecimento e Interpretação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4000" b="1"/>
              <a:t>5 - Fases de Análise e Processamento (continuação)</a:t>
            </a: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1515170" y="2092325"/>
            <a:ext cx="1317625" cy="304800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Aquisição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1045270" y="2794000"/>
            <a:ext cx="2244725" cy="304800"/>
          </a:xfrm>
          <a:prstGeom prst="rect">
            <a:avLst/>
          </a:prstGeom>
          <a:solidFill>
            <a:srgbClr val="FF0066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Pré-processamento</a:t>
            </a: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1346895" y="3498850"/>
            <a:ext cx="1649413" cy="269875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Segmentação</a:t>
            </a: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981770" y="4210050"/>
            <a:ext cx="24257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Extração de Atributos</a:t>
            </a: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251520" y="4953000"/>
            <a:ext cx="3825875" cy="304800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Reconhecimento e Interpretação</a:t>
            </a:r>
          </a:p>
        </p:txBody>
      </p:sp>
      <p:sp>
        <p:nvSpPr>
          <p:cNvPr id="38921" name="AutoShape 9"/>
          <p:cNvSpPr>
            <a:spLocks noChangeArrowheads="1"/>
          </p:cNvSpPr>
          <p:nvPr/>
        </p:nvSpPr>
        <p:spPr bwMode="auto">
          <a:xfrm>
            <a:off x="2108895" y="2482850"/>
            <a:ext cx="131763" cy="203200"/>
          </a:xfrm>
          <a:prstGeom prst="downArrow">
            <a:avLst>
              <a:gd name="adj1" fmla="val 50000"/>
              <a:gd name="adj2" fmla="val 38554"/>
            </a:avLst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8922" name="AutoShape 10"/>
          <p:cNvSpPr>
            <a:spLocks noChangeArrowheads="1"/>
          </p:cNvSpPr>
          <p:nvPr/>
        </p:nvSpPr>
        <p:spPr bwMode="auto">
          <a:xfrm>
            <a:off x="2100958" y="4606925"/>
            <a:ext cx="131762" cy="203200"/>
          </a:xfrm>
          <a:prstGeom prst="downArrow">
            <a:avLst>
              <a:gd name="adj1" fmla="val 50000"/>
              <a:gd name="adj2" fmla="val 38554"/>
            </a:avLst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8923" name="AutoShape 11"/>
          <p:cNvSpPr>
            <a:spLocks noChangeArrowheads="1"/>
          </p:cNvSpPr>
          <p:nvPr/>
        </p:nvSpPr>
        <p:spPr bwMode="auto">
          <a:xfrm>
            <a:off x="2108895" y="3844925"/>
            <a:ext cx="131763" cy="203200"/>
          </a:xfrm>
          <a:prstGeom prst="downArrow">
            <a:avLst>
              <a:gd name="adj1" fmla="val 50000"/>
              <a:gd name="adj2" fmla="val 38554"/>
            </a:avLst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8924" name="AutoShape 12"/>
          <p:cNvSpPr>
            <a:spLocks noChangeArrowheads="1"/>
          </p:cNvSpPr>
          <p:nvPr/>
        </p:nvSpPr>
        <p:spPr bwMode="auto">
          <a:xfrm>
            <a:off x="2108895" y="3184525"/>
            <a:ext cx="131763" cy="203200"/>
          </a:xfrm>
          <a:prstGeom prst="downArrow">
            <a:avLst>
              <a:gd name="adj1" fmla="val 50000"/>
              <a:gd name="adj2" fmla="val 38554"/>
            </a:avLst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graphicFrame>
        <p:nvGraphicFramePr>
          <p:cNvPr id="64512" name="Object 1024"/>
          <p:cNvGraphicFramePr>
            <a:graphicFrameLocks noChangeAspect="1"/>
          </p:cNvGraphicFramePr>
          <p:nvPr/>
        </p:nvGraphicFramePr>
        <p:xfrm>
          <a:off x="4042470" y="1828800"/>
          <a:ext cx="4800600" cy="3481388"/>
        </p:xfrm>
        <a:graphic>
          <a:graphicData uri="http://schemas.openxmlformats.org/presentationml/2006/ole">
            <p:oleObj spid="_x0000_s64512" name="Image" r:id="rId3" imgW="5333333" imgH="3479365" progId="Photoshop.Image.6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4000" b="1"/>
              <a:t>5 - Fases de Análise e Processamento </a:t>
            </a:r>
            <a:endParaRPr lang="pt-BR"/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2273300" y="2092325"/>
            <a:ext cx="1317625" cy="304800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Aquisição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1803400" y="2794000"/>
            <a:ext cx="2244725" cy="304800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Pré-processamento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2105025" y="3498850"/>
            <a:ext cx="1649413" cy="269875"/>
          </a:xfrm>
          <a:prstGeom prst="rect">
            <a:avLst/>
          </a:prstGeom>
          <a:solidFill>
            <a:srgbClr val="FF0066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Segmentação</a:t>
            </a: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1739900" y="4210050"/>
            <a:ext cx="24257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Extração de Atributos</a:t>
            </a: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1009650" y="4953000"/>
            <a:ext cx="3825875" cy="304800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Reconhecimento e Interpretação</a:t>
            </a:r>
          </a:p>
        </p:txBody>
      </p:sp>
      <p:sp>
        <p:nvSpPr>
          <p:cNvPr id="39945" name="AutoShape 9"/>
          <p:cNvSpPr>
            <a:spLocks noChangeArrowheads="1"/>
          </p:cNvSpPr>
          <p:nvPr/>
        </p:nvSpPr>
        <p:spPr bwMode="auto">
          <a:xfrm>
            <a:off x="2867025" y="2482850"/>
            <a:ext cx="131763" cy="203200"/>
          </a:xfrm>
          <a:prstGeom prst="downArrow">
            <a:avLst>
              <a:gd name="adj1" fmla="val 50000"/>
              <a:gd name="adj2" fmla="val 38554"/>
            </a:avLst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9946" name="AutoShape 10"/>
          <p:cNvSpPr>
            <a:spLocks noChangeArrowheads="1"/>
          </p:cNvSpPr>
          <p:nvPr/>
        </p:nvSpPr>
        <p:spPr bwMode="auto">
          <a:xfrm>
            <a:off x="2859088" y="4606925"/>
            <a:ext cx="131762" cy="203200"/>
          </a:xfrm>
          <a:prstGeom prst="downArrow">
            <a:avLst>
              <a:gd name="adj1" fmla="val 50000"/>
              <a:gd name="adj2" fmla="val 38554"/>
            </a:avLst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9947" name="AutoShape 11"/>
          <p:cNvSpPr>
            <a:spLocks noChangeArrowheads="1"/>
          </p:cNvSpPr>
          <p:nvPr/>
        </p:nvSpPr>
        <p:spPr bwMode="auto">
          <a:xfrm>
            <a:off x="2867025" y="3844925"/>
            <a:ext cx="131763" cy="203200"/>
          </a:xfrm>
          <a:prstGeom prst="downArrow">
            <a:avLst>
              <a:gd name="adj1" fmla="val 50000"/>
              <a:gd name="adj2" fmla="val 38554"/>
            </a:avLst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9948" name="AutoShape 12"/>
          <p:cNvSpPr>
            <a:spLocks noChangeArrowheads="1"/>
          </p:cNvSpPr>
          <p:nvPr/>
        </p:nvSpPr>
        <p:spPr bwMode="auto">
          <a:xfrm>
            <a:off x="2867025" y="3184525"/>
            <a:ext cx="131763" cy="203200"/>
          </a:xfrm>
          <a:prstGeom prst="downArrow">
            <a:avLst>
              <a:gd name="adj1" fmla="val 50000"/>
              <a:gd name="adj2" fmla="val 38554"/>
            </a:avLst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graphicFrame>
        <p:nvGraphicFramePr>
          <p:cNvPr id="65536" name="Object 1024"/>
          <p:cNvGraphicFramePr>
            <a:graphicFrameLocks noChangeAspect="1"/>
          </p:cNvGraphicFramePr>
          <p:nvPr/>
        </p:nvGraphicFramePr>
        <p:xfrm>
          <a:off x="4953000" y="1752600"/>
          <a:ext cx="2197100" cy="2133600"/>
        </p:xfrm>
        <a:graphic>
          <a:graphicData uri="http://schemas.openxmlformats.org/presentationml/2006/ole">
            <p:oleObj spid="_x0000_s65536" name="Image" r:id="rId3" imgW="2196825" imgH="2133333" progId="Photoshop.Image.6">
              <p:embed/>
            </p:oleObj>
          </a:graphicData>
        </a:graphic>
      </p:graphicFrame>
      <p:graphicFrame>
        <p:nvGraphicFramePr>
          <p:cNvPr id="65537" name="Object 1025"/>
          <p:cNvGraphicFramePr>
            <a:graphicFrameLocks noChangeAspect="1"/>
          </p:cNvGraphicFramePr>
          <p:nvPr/>
        </p:nvGraphicFramePr>
        <p:xfrm>
          <a:off x="4953000" y="4038600"/>
          <a:ext cx="3924300" cy="2133600"/>
        </p:xfrm>
        <a:graphic>
          <a:graphicData uri="http://schemas.openxmlformats.org/presentationml/2006/ole">
            <p:oleObj spid="_x0000_s65537" name="Image" r:id="rId4" imgW="3923810" imgH="2133333" progId="Photoshop.Image.6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4000" b="1"/>
              <a:t>5 - Fases de Análise e Processamento (continuação)</a:t>
            </a: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2273300" y="2092325"/>
            <a:ext cx="1317625" cy="304800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Aquisição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1803400" y="2794000"/>
            <a:ext cx="2244725" cy="304800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Pré-processamento</a:t>
            </a: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2105025" y="3498850"/>
            <a:ext cx="1649413" cy="269875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Segmentação</a:t>
            </a: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1739900" y="4210050"/>
            <a:ext cx="2425700" cy="304800"/>
          </a:xfrm>
          <a:prstGeom prst="rect">
            <a:avLst/>
          </a:prstGeom>
          <a:solidFill>
            <a:srgbClr val="FF0066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Extração de Atributos</a:t>
            </a:r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1009650" y="4953000"/>
            <a:ext cx="3825875" cy="304800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Reconhecimento e Interpretação</a:t>
            </a:r>
          </a:p>
        </p:txBody>
      </p:sp>
      <p:sp>
        <p:nvSpPr>
          <p:cNvPr id="40969" name="AutoShape 9"/>
          <p:cNvSpPr>
            <a:spLocks noChangeArrowheads="1"/>
          </p:cNvSpPr>
          <p:nvPr/>
        </p:nvSpPr>
        <p:spPr bwMode="auto">
          <a:xfrm>
            <a:off x="2867025" y="2482850"/>
            <a:ext cx="131763" cy="203200"/>
          </a:xfrm>
          <a:prstGeom prst="downArrow">
            <a:avLst>
              <a:gd name="adj1" fmla="val 50000"/>
              <a:gd name="adj2" fmla="val 38554"/>
            </a:avLst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0970" name="AutoShape 10"/>
          <p:cNvSpPr>
            <a:spLocks noChangeArrowheads="1"/>
          </p:cNvSpPr>
          <p:nvPr/>
        </p:nvSpPr>
        <p:spPr bwMode="auto">
          <a:xfrm>
            <a:off x="2859088" y="4606925"/>
            <a:ext cx="131762" cy="203200"/>
          </a:xfrm>
          <a:prstGeom prst="downArrow">
            <a:avLst>
              <a:gd name="adj1" fmla="val 50000"/>
              <a:gd name="adj2" fmla="val 38554"/>
            </a:avLst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0971" name="AutoShape 11"/>
          <p:cNvSpPr>
            <a:spLocks noChangeArrowheads="1"/>
          </p:cNvSpPr>
          <p:nvPr/>
        </p:nvSpPr>
        <p:spPr bwMode="auto">
          <a:xfrm>
            <a:off x="2867025" y="3844925"/>
            <a:ext cx="131763" cy="203200"/>
          </a:xfrm>
          <a:prstGeom prst="downArrow">
            <a:avLst>
              <a:gd name="adj1" fmla="val 50000"/>
              <a:gd name="adj2" fmla="val 38554"/>
            </a:avLst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0972" name="AutoShape 12"/>
          <p:cNvSpPr>
            <a:spLocks noChangeArrowheads="1"/>
          </p:cNvSpPr>
          <p:nvPr/>
        </p:nvSpPr>
        <p:spPr bwMode="auto">
          <a:xfrm>
            <a:off x="2867025" y="3184525"/>
            <a:ext cx="131763" cy="203200"/>
          </a:xfrm>
          <a:prstGeom prst="downArrow">
            <a:avLst>
              <a:gd name="adj1" fmla="val 50000"/>
              <a:gd name="adj2" fmla="val 38554"/>
            </a:avLst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graphicFrame>
        <p:nvGraphicFramePr>
          <p:cNvPr id="66560" name="Object 2048"/>
          <p:cNvGraphicFramePr>
            <a:graphicFrameLocks noChangeAspect="1"/>
          </p:cNvGraphicFramePr>
          <p:nvPr/>
        </p:nvGraphicFramePr>
        <p:xfrm>
          <a:off x="4241800" y="2152650"/>
          <a:ext cx="4876800" cy="1698625"/>
        </p:xfrm>
        <a:graphic>
          <a:graphicData uri="http://schemas.openxmlformats.org/presentationml/2006/ole">
            <p:oleObj spid="_x0000_s66560" name="Image" r:id="rId3" imgW="3609524" imgH="1257143" progId="Photoshop.Image.6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4000" b="1"/>
              <a:t>5 - Fases de Análise e Processamento (continuação)</a:t>
            </a: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2273300" y="2092325"/>
            <a:ext cx="1317625" cy="304800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Aquisição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1803400" y="2794000"/>
            <a:ext cx="2244725" cy="304800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Pré-processamento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2105025" y="3498850"/>
            <a:ext cx="1649413" cy="269875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Segmentação</a:t>
            </a: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1739900" y="4210050"/>
            <a:ext cx="24257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Extração de Atributos</a:t>
            </a: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1009650" y="4953000"/>
            <a:ext cx="3825875" cy="304800"/>
          </a:xfrm>
          <a:prstGeom prst="rect">
            <a:avLst/>
          </a:prstGeom>
          <a:solidFill>
            <a:srgbClr val="FF0066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Reconhecimento e Interpretação</a:t>
            </a:r>
          </a:p>
        </p:txBody>
      </p:sp>
      <p:sp>
        <p:nvSpPr>
          <p:cNvPr id="41992" name="AutoShape 8"/>
          <p:cNvSpPr>
            <a:spLocks noChangeArrowheads="1"/>
          </p:cNvSpPr>
          <p:nvPr/>
        </p:nvSpPr>
        <p:spPr bwMode="auto">
          <a:xfrm>
            <a:off x="2867025" y="2482850"/>
            <a:ext cx="131763" cy="203200"/>
          </a:xfrm>
          <a:prstGeom prst="downArrow">
            <a:avLst>
              <a:gd name="adj1" fmla="val 50000"/>
              <a:gd name="adj2" fmla="val 38554"/>
            </a:avLst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1993" name="AutoShape 9"/>
          <p:cNvSpPr>
            <a:spLocks noChangeArrowheads="1"/>
          </p:cNvSpPr>
          <p:nvPr/>
        </p:nvSpPr>
        <p:spPr bwMode="auto">
          <a:xfrm>
            <a:off x="2859088" y="4606925"/>
            <a:ext cx="131762" cy="203200"/>
          </a:xfrm>
          <a:prstGeom prst="downArrow">
            <a:avLst>
              <a:gd name="adj1" fmla="val 50000"/>
              <a:gd name="adj2" fmla="val 38554"/>
            </a:avLst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1994" name="AutoShape 10"/>
          <p:cNvSpPr>
            <a:spLocks noChangeArrowheads="1"/>
          </p:cNvSpPr>
          <p:nvPr/>
        </p:nvSpPr>
        <p:spPr bwMode="auto">
          <a:xfrm>
            <a:off x="2867025" y="3844925"/>
            <a:ext cx="131763" cy="203200"/>
          </a:xfrm>
          <a:prstGeom prst="downArrow">
            <a:avLst>
              <a:gd name="adj1" fmla="val 50000"/>
              <a:gd name="adj2" fmla="val 38554"/>
            </a:avLst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1995" name="AutoShape 11"/>
          <p:cNvSpPr>
            <a:spLocks noChangeArrowheads="1"/>
          </p:cNvSpPr>
          <p:nvPr/>
        </p:nvSpPr>
        <p:spPr bwMode="auto">
          <a:xfrm>
            <a:off x="2867025" y="3184525"/>
            <a:ext cx="131763" cy="203200"/>
          </a:xfrm>
          <a:prstGeom prst="downArrow">
            <a:avLst>
              <a:gd name="adj1" fmla="val 50000"/>
              <a:gd name="adj2" fmla="val 38554"/>
            </a:avLst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graphicFrame>
        <p:nvGraphicFramePr>
          <p:cNvPr id="67584" name="Object 1024"/>
          <p:cNvGraphicFramePr>
            <a:graphicFrameLocks noChangeAspect="1"/>
          </p:cNvGraphicFramePr>
          <p:nvPr/>
        </p:nvGraphicFramePr>
        <p:xfrm>
          <a:off x="4889500" y="1524000"/>
          <a:ext cx="4267200" cy="1825625"/>
        </p:xfrm>
        <a:graphic>
          <a:graphicData uri="http://schemas.openxmlformats.org/presentationml/2006/ole">
            <p:oleObj spid="_x0000_s67584" name="Image" r:id="rId3" imgW="2380952" imgH="1018778" progId="Photoshop.Image.6">
              <p:embed/>
            </p:oleObj>
          </a:graphicData>
        </a:graphic>
      </p:graphicFrame>
      <p:graphicFrame>
        <p:nvGraphicFramePr>
          <p:cNvPr id="67585" name="Object 1025"/>
          <p:cNvGraphicFramePr>
            <a:graphicFrameLocks noChangeAspect="1"/>
          </p:cNvGraphicFramePr>
          <p:nvPr/>
        </p:nvGraphicFramePr>
        <p:xfrm>
          <a:off x="4876800" y="3733800"/>
          <a:ext cx="3124200" cy="1743075"/>
        </p:xfrm>
        <a:graphic>
          <a:graphicData uri="http://schemas.openxmlformats.org/presentationml/2006/ole">
            <p:oleObj spid="_x0000_s67585" name="Image" r:id="rId4" imgW="2219635" imgH="1238423" progId="Photoshop.Image.6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4000" b="1"/>
              <a:t>5 - Fases de Análise e Processamento (continuação)</a:t>
            </a: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4006850" y="2320925"/>
            <a:ext cx="1317625" cy="304800"/>
          </a:xfrm>
          <a:prstGeom prst="rect">
            <a:avLst/>
          </a:prstGeom>
          <a:solidFill>
            <a:srgbClr val="FF0066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Aquisição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3536950" y="3022600"/>
            <a:ext cx="2244725" cy="304800"/>
          </a:xfrm>
          <a:prstGeom prst="rect">
            <a:avLst/>
          </a:prstGeom>
          <a:solidFill>
            <a:srgbClr val="FF0066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Pré-processamento</a:t>
            </a: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3838575" y="3727450"/>
            <a:ext cx="1649413" cy="269875"/>
          </a:xfrm>
          <a:prstGeom prst="rect">
            <a:avLst/>
          </a:prstGeom>
          <a:solidFill>
            <a:srgbClr val="FF0066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Segmentação</a:t>
            </a:r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3473450" y="4438650"/>
            <a:ext cx="2425700" cy="304800"/>
          </a:xfrm>
          <a:prstGeom prst="rect">
            <a:avLst/>
          </a:prstGeom>
          <a:solidFill>
            <a:srgbClr val="FF0066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Extração de Atributos</a:t>
            </a: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2743200" y="5181600"/>
            <a:ext cx="3825875" cy="304800"/>
          </a:xfrm>
          <a:prstGeom prst="rect">
            <a:avLst/>
          </a:prstGeom>
          <a:solidFill>
            <a:srgbClr val="FF0066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Reconhecimento e Interpretação</a:t>
            </a:r>
          </a:p>
        </p:txBody>
      </p:sp>
      <p:sp>
        <p:nvSpPr>
          <p:cNvPr id="43016" name="AutoShape 8"/>
          <p:cNvSpPr>
            <a:spLocks noChangeArrowheads="1"/>
          </p:cNvSpPr>
          <p:nvPr/>
        </p:nvSpPr>
        <p:spPr bwMode="auto">
          <a:xfrm>
            <a:off x="4600575" y="2711450"/>
            <a:ext cx="131763" cy="203200"/>
          </a:xfrm>
          <a:prstGeom prst="downArrow">
            <a:avLst>
              <a:gd name="adj1" fmla="val 50000"/>
              <a:gd name="adj2" fmla="val 38554"/>
            </a:avLst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3017" name="AutoShape 9"/>
          <p:cNvSpPr>
            <a:spLocks noChangeArrowheads="1"/>
          </p:cNvSpPr>
          <p:nvPr/>
        </p:nvSpPr>
        <p:spPr bwMode="auto">
          <a:xfrm>
            <a:off x="4592638" y="4835525"/>
            <a:ext cx="131762" cy="203200"/>
          </a:xfrm>
          <a:prstGeom prst="downArrow">
            <a:avLst>
              <a:gd name="adj1" fmla="val 50000"/>
              <a:gd name="adj2" fmla="val 38554"/>
            </a:avLst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3018" name="AutoShape 10"/>
          <p:cNvSpPr>
            <a:spLocks noChangeArrowheads="1"/>
          </p:cNvSpPr>
          <p:nvPr/>
        </p:nvSpPr>
        <p:spPr bwMode="auto">
          <a:xfrm>
            <a:off x="4600575" y="4073525"/>
            <a:ext cx="131763" cy="203200"/>
          </a:xfrm>
          <a:prstGeom prst="downArrow">
            <a:avLst>
              <a:gd name="adj1" fmla="val 50000"/>
              <a:gd name="adj2" fmla="val 38554"/>
            </a:avLst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3019" name="AutoShape 11"/>
          <p:cNvSpPr>
            <a:spLocks noChangeArrowheads="1"/>
          </p:cNvSpPr>
          <p:nvPr/>
        </p:nvSpPr>
        <p:spPr bwMode="auto">
          <a:xfrm>
            <a:off x="4600575" y="3413125"/>
            <a:ext cx="131763" cy="203200"/>
          </a:xfrm>
          <a:prstGeom prst="downArrow">
            <a:avLst>
              <a:gd name="adj1" fmla="val 50000"/>
              <a:gd name="adj2" fmla="val 38554"/>
            </a:avLst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57200"/>
            <a:ext cx="7772400" cy="1143000"/>
          </a:xfrm>
        </p:spPr>
        <p:txBody>
          <a:bodyPr/>
          <a:lstStyle/>
          <a:p>
            <a:pPr algn="ctr"/>
            <a:r>
              <a:rPr lang="pt-BR" sz="4000" b="1"/>
              <a:t> 6 - Operações com imagens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1063625" y="1851025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pt-BR">
                <a:solidFill>
                  <a:schemeClr val="tx2"/>
                </a:solidFill>
                <a:latin typeface="Arial" charset="0"/>
              </a:rPr>
              <a:t> pixel a pixel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1063625" y="253365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pt-BR">
                <a:solidFill>
                  <a:schemeClr val="tx2"/>
                </a:solidFill>
                <a:latin typeface="Arial" charset="0"/>
              </a:rPr>
              <a:t> orientadas a vizinhança</a:t>
            </a:r>
          </a:p>
        </p:txBody>
      </p:sp>
      <p:grpSp>
        <p:nvGrpSpPr>
          <p:cNvPr id="44038" name="Group 6"/>
          <p:cNvGrpSpPr>
            <a:grpSpLocks/>
          </p:cNvGrpSpPr>
          <p:nvPr/>
        </p:nvGrpSpPr>
        <p:grpSpPr bwMode="auto">
          <a:xfrm>
            <a:off x="1333500" y="4457700"/>
            <a:ext cx="1524000" cy="1371600"/>
            <a:chOff x="528" y="1632"/>
            <a:chExt cx="960" cy="864"/>
          </a:xfrm>
        </p:grpSpPr>
        <p:sp>
          <p:nvSpPr>
            <p:cNvPr id="44039" name="Rectangle 7"/>
            <p:cNvSpPr>
              <a:spLocks noChangeArrowheads="1"/>
            </p:cNvSpPr>
            <p:nvPr/>
          </p:nvSpPr>
          <p:spPr bwMode="auto">
            <a:xfrm>
              <a:off x="528" y="1632"/>
              <a:ext cx="480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pt-BR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a</a:t>
              </a:r>
            </a:p>
          </p:txBody>
        </p:sp>
        <p:sp>
          <p:nvSpPr>
            <p:cNvPr id="44040" name="Rectangle 8"/>
            <p:cNvSpPr>
              <a:spLocks noChangeArrowheads="1"/>
            </p:cNvSpPr>
            <p:nvPr/>
          </p:nvSpPr>
          <p:spPr bwMode="auto">
            <a:xfrm>
              <a:off x="1008" y="2064"/>
              <a:ext cx="480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pt-BR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d</a:t>
              </a:r>
            </a:p>
          </p:txBody>
        </p:sp>
        <p:sp>
          <p:nvSpPr>
            <p:cNvPr id="44041" name="Rectangle 9"/>
            <p:cNvSpPr>
              <a:spLocks noChangeArrowheads="1"/>
            </p:cNvSpPr>
            <p:nvPr/>
          </p:nvSpPr>
          <p:spPr bwMode="auto">
            <a:xfrm>
              <a:off x="1008" y="1632"/>
              <a:ext cx="480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pt-BR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b</a:t>
              </a:r>
            </a:p>
          </p:txBody>
        </p:sp>
        <p:sp>
          <p:nvSpPr>
            <p:cNvPr id="44042" name="Rectangle 10"/>
            <p:cNvSpPr>
              <a:spLocks noChangeArrowheads="1"/>
            </p:cNvSpPr>
            <p:nvPr/>
          </p:nvSpPr>
          <p:spPr bwMode="auto">
            <a:xfrm>
              <a:off x="528" y="2064"/>
              <a:ext cx="480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pt-BR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c</a:t>
              </a:r>
            </a:p>
          </p:txBody>
        </p:sp>
      </p:grpSp>
      <p:grpSp>
        <p:nvGrpSpPr>
          <p:cNvPr id="44043" name="Group 11"/>
          <p:cNvGrpSpPr>
            <a:grpSpLocks/>
          </p:cNvGrpSpPr>
          <p:nvPr/>
        </p:nvGrpSpPr>
        <p:grpSpPr bwMode="auto">
          <a:xfrm>
            <a:off x="3924300" y="4457700"/>
            <a:ext cx="1524000" cy="1371600"/>
            <a:chOff x="2000" y="1632"/>
            <a:chExt cx="960" cy="864"/>
          </a:xfrm>
        </p:grpSpPr>
        <p:sp>
          <p:nvSpPr>
            <p:cNvPr id="44044" name="Rectangle 12"/>
            <p:cNvSpPr>
              <a:spLocks noChangeArrowheads="1"/>
            </p:cNvSpPr>
            <p:nvPr/>
          </p:nvSpPr>
          <p:spPr bwMode="auto">
            <a:xfrm>
              <a:off x="2000" y="1632"/>
              <a:ext cx="480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pt-BR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e</a:t>
              </a:r>
            </a:p>
          </p:txBody>
        </p:sp>
        <p:sp>
          <p:nvSpPr>
            <p:cNvPr id="44045" name="Rectangle 13"/>
            <p:cNvSpPr>
              <a:spLocks noChangeArrowheads="1"/>
            </p:cNvSpPr>
            <p:nvPr/>
          </p:nvSpPr>
          <p:spPr bwMode="auto">
            <a:xfrm>
              <a:off x="2480" y="2064"/>
              <a:ext cx="480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pt-BR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h</a:t>
              </a:r>
            </a:p>
          </p:txBody>
        </p:sp>
        <p:sp>
          <p:nvSpPr>
            <p:cNvPr id="44046" name="Rectangle 14"/>
            <p:cNvSpPr>
              <a:spLocks noChangeArrowheads="1"/>
            </p:cNvSpPr>
            <p:nvPr/>
          </p:nvSpPr>
          <p:spPr bwMode="auto">
            <a:xfrm>
              <a:off x="2480" y="1632"/>
              <a:ext cx="480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pt-BR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f</a:t>
              </a:r>
            </a:p>
          </p:txBody>
        </p:sp>
        <p:sp>
          <p:nvSpPr>
            <p:cNvPr id="44047" name="Rectangle 15"/>
            <p:cNvSpPr>
              <a:spLocks noChangeArrowheads="1"/>
            </p:cNvSpPr>
            <p:nvPr/>
          </p:nvSpPr>
          <p:spPr bwMode="auto">
            <a:xfrm>
              <a:off x="2000" y="2064"/>
              <a:ext cx="480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pt-BR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g</a:t>
              </a:r>
            </a:p>
          </p:txBody>
        </p:sp>
      </p:grpSp>
      <p:sp>
        <p:nvSpPr>
          <p:cNvPr id="44048" name="Text Box 16"/>
          <p:cNvSpPr txBox="1">
            <a:spLocks noChangeArrowheads="1"/>
          </p:cNvSpPr>
          <p:nvPr/>
        </p:nvSpPr>
        <p:spPr bwMode="auto">
          <a:xfrm>
            <a:off x="3111500" y="4902200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 b="1" i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opr</a:t>
            </a:r>
            <a:r>
              <a:rPr lang="pt-BR" sz="2000" i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</a:p>
        </p:txBody>
      </p:sp>
      <p:sp>
        <p:nvSpPr>
          <p:cNvPr id="44049" name="Rectangle 17"/>
          <p:cNvSpPr>
            <a:spLocks noChangeArrowheads="1"/>
          </p:cNvSpPr>
          <p:nvPr/>
        </p:nvSpPr>
        <p:spPr bwMode="auto">
          <a:xfrm>
            <a:off x="852488" y="6172200"/>
            <a:ext cx="83867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 b="1" i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opr</a:t>
            </a:r>
            <a:r>
              <a:rPr lang="pt-BR" sz="1600" i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= Operação (Adição, Subtração, Divisão, Multiplicação, NOT,OR,XOR,AND)</a:t>
            </a:r>
            <a:r>
              <a:rPr lang="pt-BR" sz="2000" i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</a:p>
        </p:txBody>
      </p:sp>
      <p:sp>
        <p:nvSpPr>
          <p:cNvPr id="44050" name="Text Box 18"/>
          <p:cNvSpPr txBox="1">
            <a:spLocks noChangeArrowheads="1"/>
          </p:cNvSpPr>
          <p:nvPr/>
        </p:nvSpPr>
        <p:spPr bwMode="auto">
          <a:xfrm>
            <a:off x="5753100" y="49022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 b="1" i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=</a:t>
            </a:r>
          </a:p>
        </p:txBody>
      </p:sp>
      <p:grpSp>
        <p:nvGrpSpPr>
          <p:cNvPr id="44051" name="Group 19"/>
          <p:cNvGrpSpPr>
            <a:grpSpLocks/>
          </p:cNvGrpSpPr>
          <p:nvPr/>
        </p:nvGrpSpPr>
        <p:grpSpPr bwMode="auto">
          <a:xfrm>
            <a:off x="6515100" y="4457700"/>
            <a:ext cx="1524000" cy="1371600"/>
            <a:chOff x="528" y="1632"/>
            <a:chExt cx="960" cy="864"/>
          </a:xfrm>
        </p:grpSpPr>
        <p:sp>
          <p:nvSpPr>
            <p:cNvPr id="44052" name="Rectangle 20"/>
            <p:cNvSpPr>
              <a:spLocks noChangeArrowheads="1"/>
            </p:cNvSpPr>
            <p:nvPr/>
          </p:nvSpPr>
          <p:spPr bwMode="auto">
            <a:xfrm>
              <a:off x="528" y="1632"/>
              <a:ext cx="480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pt-BR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x</a:t>
              </a:r>
            </a:p>
          </p:txBody>
        </p:sp>
        <p:sp>
          <p:nvSpPr>
            <p:cNvPr id="44053" name="Rectangle 21"/>
            <p:cNvSpPr>
              <a:spLocks noChangeArrowheads="1"/>
            </p:cNvSpPr>
            <p:nvPr/>
          </p:nvSpPr>
          <p:spPr bwMode="auto">
            <a:xfrm>
              <a:off x="1008" y="2064"/>
              <a:ext cx="480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pt-BR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w</a:t>
              </a:r>
            </a:p>
          </p:txBody>
        </p:sp>
        <p:sp>
          <p:nvSpPr>
            <p:cNvPr id="44054" name="Rectangle 22"/>
            <p:cNvSpPr>
              <a:spLocks noChangeArrowheads="1"/>
            </p:cNvSpPr>
            <p:nvPr/>
          </p:nvSpPr>
          <p:spPr bwMode="auto">
            <a:xfrm>
              <a:off x="1008" y="1632"/>
              <a:ext cx="480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pt-BR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y</a:t>
              </a:r>
            </a:p>
          </p:txBody>
        </p:sp>
        <p:sp>
          <p:nvSpPr>
            <p:cNvPr id="44055" name="Rectangle 23"/>
            <p:cNvSpPr>
              <a:spLocks noChangeArrowheads="1"/>
            </p:cNvSpPr>
            <p:nvPr/>
          </p:nvSpPr>
          <p:spPr bwMode="auto">
            <a:xfrm>
              <a:off x="528" y="2064"/>
              <a:ext cx="480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pt-BR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z</a:t>
              </a:r>
            </a:p>
          </p:txBody>
        </p:sp>
      </p:grpSp>
      <p:sp>
        <p:nvSpPr>
          <p:cNvPr id="44056" name="Text Box 24"/>
          <p:cNvSpPr txBox="1">
            <a:spLocks noChangeArrowheads="1"/>
          </p:cNvSpPr>
          <p:nvPr/>
        </p:nvSpPr>
        <p:spPr bwMode="auto">
          <a:xfrm>
            <a:off x="771525" y="3416300"/>
            <a:ext cx="800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t-BR" sz="2800" b="1">
                <a:solidFill>
                  <a:schemeClr val="tx2"/>
                </a:solidFill>
                <a:latin typeface="BankGothic Md BT" pitchFamily="34" charset="0"/>
              </a:rPr>
              <a:t> </a:t>
            </a:r>
            <a:r>
              <a:rPr lang="pt-BR" b="1">
                <a:solidFill>
                  <a:schemeClr val="tx2"/>
                </a:solidFill>
                <a:latin typeface="Arial" charset="0"/>
              </a:rPr>
              <a:t>Operações pixel a pixel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4000" b="1"/>
              <a:t>6 - Operações com imagens (continuação)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1143000" y="2590800"/>
            <a:ext cx="800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pt-BR" sz="2000">
                <a:solidFill>
                  <a:schemeClr val="tx2"/>
                </a:solidFill>
                <a:latin typeface="BankGothic Md BT" pitchFamily="34" charset="0"/>
              </a:rPr>
              <a:t> </a:t>
            </a:r>
            <a:r>
              <a:rPr lang="pt-BR" sz="2000">
                <a:solidFill>
                  <a:schemeClr val="tx2"/>
                </a:solidFill>
                <a:latin typeface="Arial" charset="0"/>
              </a:rPr>
              <a:t>Ex. Filtro da Mediana</a:t>
            </a:r>
          </a:p>
        </p:txBody>
      </p:sp>
      <p:pic>
        <p:nvPicPr>
          <p:cNvPr id="45060" name="Picture 4" descr="Filtro_media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048000"/>
            <a:ext cx="6477000" cy="3476625"/>
          </a:xfrm>
          <a:prstGeom prst="rect">
            <a:avLst/>
          </a:prstGeom>
          <a:noFill/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838200" y="2057400"/>
            <a:ext cx="800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t-BR" sz="2800" b="1">
                <a:solidFill>
                  <a:schemeClr val="tx2"/>
                </a:solidFill>
                <a:latin typeface="BankGothic Md BT" pitchFamily="34" charset="0"/>
              </a:rPr>
              <a:t> </a:t>
            </a:r>
            <a:r>
              <a:rPr lang="pt-BR" b="1">
                <a:solidFill>
                  <a:schemeClr val="tx2"/>
                </a:solidFill>
                <a:latin typeface="Arial" charset="0"/>
              </a:rPr>
              <a:t>Operações orientadas a vizinhança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457200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b="1"/>
              <a:t>7 - Técnicas de modificação de histograma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1371600" y="2743200"/>
            <a:ext cx="7010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>
                <a:solidFill>
                  <a:schemeClr val="tx2"/>
                </a:solidFill>
                <a:latin typeface="Arial" charset="0"/>
                <a:cs typeface="Arial" charset="0"/>
              </a:rPr>
              <a:t>São técnicas utilizadas para processar a imagem através da modificação do histograma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771800" y="739552"/>
            <a:ext cx="2255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pt-BR">
                <a:solidFill>
                  <a:schemeClr val="tx2"/>
                </a:solidFill>
                <a:latin typeface="Arial" charset="0"/>
              </a:rPr>
              <a:t> 1 - Introdução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801962" y="1715865"/>
            <a:ext cx="4781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pt-BR">
                <a:solidFill>
                  <a:schemeClr val="tx2"/>
                </a:solidFill>
                <a:latin typeface="Arial" charset="0"/>
              </a:rPr>
              <a:t> 3 - Exemplos de Processamento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801962" y="1233265"/>
            <a:ext cx="4051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pt-BR">
                <a:solidFill>
                  <a:schemeClr val="tx2"/>
                </a:solidFill>
                <a:latin typeface="Arial" charset="0"/>
              </a:rPr>
              <a:t> 2 - Processar uma Imagem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771800" y="2768377"/>
            <a:ext cx="5545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pt-BR">
                <a:solidFill>
                  <a:schemeClr val="tx2"/>
                </a:solidFill>
                <a:latin typeface="Arial" charset="0"/>
              </a:rPr>
              <a:t> 5 - Fases de análise e processamento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2776562" y="3328765"/>
            <a:ext cx="4137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pt-BR">
                <a:solidFill>
                  <a:schemeClr val="tx2"/>
                </a:solidFill>
                <a:latin typeface="Arial" charset="0"/>
              </a:rPr>
              <a:t> 6 - Operações com imagem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2771800" y="2244502"/>
            <a:ext cx="3765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pt-BR">
                <a:solidFill>
                  <a:schemeClr val="tx2"/>
                </a:solidFill>
                <a:latin typeface="Arial" charset="0"/>
              </a:rPr>
              <a:t> 4 - Analisar uma imagem</a:t>
            </a: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158725"/>
            <a:ext cx="7772400" cy="461963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b="1" dirty="0"/>
              <a:t>Sumário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2801962" y="5540152"/>
            <a:ext cx="1817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buFontTx/>
              <a:buChar char="•"/>
            </a:pPr>
            <a:r>
              <a:rPr lang="pt-BR">
                <a:solidFill>
                  <a:schemeClr val="tx2"/>
                </a:solidFill>
                <a:latin typeface="Arial" charset="0"/>
              </a:rPr>
              <a:t> Conclusão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2801962" y="4435252"/>
            <a:ext cx="2085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pt-BR">
                <a:solidFill>
                  <a:schemeClr val="tx2"/>
                </a:solidFill>
                <a:latin typeface="Arial" charset="0"/>
              </a:rPr>
              <a:t> 8 - Filtragem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2801962" y="5006752"/>
            <a:ext cx="3900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pt-BR">
                <a:solidFill>
                  <a:schemeClr val="tx2"/>
                </a:solidFill>
                <a:latin typeface="Arial" charset="0"/>
              </a:rPr>
              <a:t> 9 - Morfologia matemática</a:t>
            </a: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2773387" y="3863752"/>
            <a:ext cx="6189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pt-BR" dirty="0">
                <a:solidFill>
                  <a:schemeClr val="tx2"/>
                </a:solidFill>
                <a:latin typeface="Arial" charset="0"/>
              </a:rPr>
              <a:t> 7 - Técnicas de modificação de histograma</a:t>
            </a: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2797200" y="6068144"/>
            <a:ext cx="1851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buFontTx/>
              <a:buChar char="•"/>
            </a:pPr>
            <a:r>
              <a:rPr lang="pt-BR" dirty="0">
                <a:solidFill>
                  <a:schemeClr val="tx2"/>
                </a:solidFill>
                <a:latin typeface="Arial" charset="0"/>
              </a:rPr>
              <a:t> Referência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b="1"/>
              <a:t>7 - Técnicas de modificação de histograma (continuação)</a:t>
            </a: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1143000" y="1851025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>
                <a:solidFill>
                  <a:schemeClr val="tx2"/>
                </a:solidFill>
                <a:latin typeface="Arial" charset="0"/>
                <a:cs typeface="Arial" charset="0"/>
              </a:rPr>
              <a:t>O Histograma de uma imagem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1079500" y="23495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buFontTx/>
              <a:buChar char="•"/>
            </a:pPr>
            <a:r>
              <a:rPr lang="pt-BR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pt-BR" sz="2200">
                <a:solidFill>
                  <a:schemeClr val="tx2"/>
                </a:solidFill>
                <a:latin typeface="Arial" charset="0"/>
                <a:cs typeface="Arial" charset="0"/>
              </a:rPr>
              <a:t>Distribuição de intensidades dos pixels</a:t>
            </a:r>
          </a:p>
        </p:txBody>
      </p:sp>
      <p:pic>
        <p:nvPicPr>
          <p:cNvPr id="47109" name="Picture 5" descr="Histogra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6825" y="2816225"/>
            <a:ext cx="6934200" cy="3641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4000" b="1"/>
              <a:t>7 - Algumas técnicas de modificação de histograma (continuação)</a:t>
            </a: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1460500" y="2743200"/>
            <a:ext cx="800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pt-BR" sz="2800">
                <a:solidFill>
                  <a:schemeClr val="tx2"/>
                </a:solidFill>
                <a:latin typeface="BankGothic Md BT" pitchFamily="34" charset="0"/>
              </a:rPr>
              <a:t> </a:t>
            </a:r>
            <a:r>
              <a:rPr lang="pt-BR">
                <a:solidFill>
                  <a:schemeClr val="tx2"/>
                </a:solidFill>
                <a:latin typeface="Arial" charset="0"/>
              </a:rPr>
              <a:t>Binarização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1460500" y="3489325"/>
            <a:ext cx="800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pt-BR" sz="2800">
                <a:solidFill>
                  <a:schemeClr val="tx2"/>
                </a:solidFill>
                <a:latin typeface="BankGothic Md BT" pitchFamily="34" charset="0"/>
              </a:rPr>
              <a:t> </a:t>
            </a:r>
            <a:r>
              <a:rPr lang="pt-BR">
                <a:solidFill>
                  <a:schemeClr val="tx2"/>
                </a:solidFill>
                <a:latin typeface="Arial" charset="0"/>
              </a:rPr>
              <a:t>Expansão</a:t>
            </a: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1460500" y="4295775"/>
            <a:ext cx="800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pt-BR" sz="2800">
                <a:solidFill>
                  <a:schemeClr val="tx2"/>
                </a:solidFill>
                <a:latin typeface="BankGothic Md BT" pitchFamily="34" charset="0"/>
              </a:rPr>
              <a:t> </a:t>
            </a:r>
            <a:r>
              <a:rPr lang="pt-BR">
                <a:solidFill>
                  <a:schemeClr val="tx2"/>
                </a:solidFill>
                <a:latin typeface="Arial" charset="0"/>
              </a:rPr>
              <a:t>Compressão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57200"/>
            <a:ext cx="7772400" cy="1143000"/>
          </a:xfrm>
        </p:spPr>
        <p:txBody>
          <a:bodyPr/>
          <a:lstStyle/>
          <a:p>
            <a:pPr algn="ctr"/>
            <a:r>
              <a:rPr lang="pt-BR" sz="4000" b="1"/>
              <a:t>7 - Binarização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1143000" y="1692275"/>
            <a:ext cx="800100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pt-BR" sz="2800">
                <a:solidFill>
                  <a:schemeClr val="tx2"/>
                </a:solidFill>
                <a:latin typeface="BankGothic Md BT" pitchFamily="34" charset="0"/>
              </a:rPr>
              <a:t> </a:t>
            </a:r>
            <a:r>
              <a:rPr lang="pt-BR" sz="2300">
                <a:solidFill>
                  <a:schemeClr val="tx2"/>
                </a:solidFill>
                <a:latin typeface="Arial" charset="0"/>
              </a:rPr>
              <a:t>Consiste em separar o histograma de uma imagem em duas regiões</a:t>
            </a:r>
          </a:p>
        </p:txBody>
      </p:sp>
      <p:pic>
        <p:nvPicPr>
          <p:cNvPr id="50181" name="Picture 5" descr="Placa_binarizaca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429000"/>
            <a:ext cx="5086350" cy="1522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000" b="1"/>
              <a:t>7 - Expansão de histograma</a:t>
            </a:r>
          </a:p>
        </p:txBody>
      </p:sp>
      <p:pic>
        <p:nvPicPr>
          <p:cNvPr id="51203" name="Picture 3" descr="expansao_histogra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00200"/>
            <a:ext cx="7289800" cy="444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000" b="1"/>
              <a:t>7 - Compressão de histograma</a:t>
            </a:r>
          </a:p>
        </p:txBody>
      </p:sp>
      <p:pic>
        <p:nvPicPr>
          <p:cNvPr id="52227" name="Picture 3" descr="crompressao_HI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981200"/>
            <a:ext cx="5562600" cy="3851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000" b="1"/>
              <a:t>8 - Filtragem</a:t>
            </a: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1143000" y="1692275"/>
            <a:ext cx="800100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pt-BR" sz="2800">
                <a:solidFill>
                  <a:schemeClr val="tx2"/>
                </a:solidFill>
                <a:latin typeface="BankGothic Md BT" pitchFamily="34" charset="0"/>
              </a:rPr>
              <a:t> </a:t>
            </a:r>
            <a:r>
              <a:rPr lang="pt-BR" sz="2300">
                <a:solidFill>
                  <a:schemeClr val="tx2"/>
                </a:solidFill>
                <a:latin typeface="Arial" charset="0"/>
              </a:rPr>
              <a:t>Eliminação de elementos com uma determinada característica na imagem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990600" y="3124200"/>
            <a:ext cx="800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pt-BR" sz="2800" b="1">
                <a:solidFill>
                  <a:schemeClr val="tx2"/>
                </a:solidFill>
                <a:latin typeface="BankGothic Md BT" pitchFamily="34" charset="0"/>
              </a:rPr>
              <a:t> </a:t>
            </a:r>
            <a:r>
              <a:rPr lang="pt-BR" b="1">
                <a:solidFill>
                  <a:schemeClr val="tx2"/>
                </a:solidFill>
                <a:latin typeface="Arial" charset="0"/>
              </a:rPr>
              <a:t>Filtragem no domínio espacial  </a:t>
            </a: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990600" y="3962400"/>
            <a:ext cx="800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pt-BR" sz="2800" b="1">
                <a:solidFill>
                  <a:schemeClr val="tx2"/>
                </a:solidFill>
                <a:latin typeface="BankGothic Md BT" pitchFamily="34" charset="0"/>
              </a:rPr>
              <a:t> </a:t>
            </a:r>
            <a:r>
              <a:rPr lang="pt-BR" b="1">
                <a:solidFill>
                  <a:schemeClr val="tx2"/>
                </a:solidFill>
                <a:latin typeface="Arial" charset="0"/>
              </a:rPr>
              <a:t>Filtragem no domínio da freqüência  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4000" b="1"/>
              <a:t>8 – Filtragem no domínio espacial</a:t>
            </a:r>
          </a:p>
        </p:txBody>
      </p:sp>
      <p:pic>
        <p:nvPicPr>
          <p:cNvPr id="54275" name="Picture 3" descr="frequenc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676400"/>
            <a:ext cx="2990850" cy="2133600"/>
          </a:xfrm>
          <a:prstGeom prst="rect">
            <a:avLst/>
          </a:prstGeom>
          <a:noFill/>
        </p:spPr>
      </p:pic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1143000" y="2133600"/>
            <a:ext cx="3124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Char char="•"/>
            </a:pPr>
            <a:r>
              <a:rPr lang="pt-BR" sz="2000">
                <a:solidFill>
                  <a:schemeClr val="tx2"/>
                </a:solidFill>
                <a:latin typeface="BankGothic Md BT" pitchFamily="34" charset="0"/>
              </a:rPr>
              <a:t>Freqüência espacial da imagem</a:t>
            </a:r>
            <a:endParaRPr lang="pt-BR" sz="2000">
              <a:solidFill>
                <a:schemeClr val="tx2"/>
              </a:solidFill>
              <a:latin typeface="Arial" charset="0"/>
            </a:endParaRPr>
          </a:p>
        </p:txBody>
      </p:sp>
      <p:grpSp>
        <p:nvGrpSpPr>
          <p:cNvPr id="54379" name="Group 107"/>
          <p:cNvGrpSpPr>
            <a:grpSpLocks/>
          </p:cNvGrpSpPr>
          <p:nvPr/>
        </p:nvGrpSpPr>
        <p:grpSpPr bwMode="auto">
          <a:xfrm>
            <a:off x="1295400" y="4221088"/>
            <a:ext cx="7407275" cy="2078038"/>
            <a:chOff x="816" y="2736"/>
            <a:chExt cx="4666" cy="1309"/>
          </a:xfrm>
        </p:grpSpPr>
        <p:grpSp>
          <p:nvGrpSpPr>
            <p:cNvPr id="54355" name="Group 83"/>
            <p:cNvGrpSpPr>
              <a:grpSpLocks/>
            </p:cNvGrpSpPr>
            <p:nvPr/>
          </p:nvGrpSpPr>
          <p:grpSpPr bwMode="auto">
            <a:xfrm>
              <a:off x="3900" y="3069"/>
              <a:ext cx="1407" cy="943"/>
              <a:chOff x="0" y="0"/>
              <a:chExt cx="1688" cy="1284"/>
            </a:xfrm>
          </p:grpSpPr>
          <p:sp>
            <p:nvSpPr>
              <p:cNvPr id="54356" name="Rectangle 8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688" cy="1284"/>
              </a:xfrm>
              <a:prstGeom prst="rect">
                <a:avLst/>
              </a:prstGeom>
              <a:solidFill>
                <a:srgbClr val="FFFFFF"/>
              </a:solid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pt-BR"/>
              </a:p>
            </p:txBody>
          </p:sp>
          <p:grpSp>
            <p:nvGrpSpPr>
              <p:cNvPr id="54357" name="Group 85"/>
              <p:cNvGrpSpPr>
                <a:grpSpLocks/>
              </p:cNvGrpSpPr>
              <p:nvPr/>
            </p:nvGrpSpPr>
            <p:grpSpPr bwMode="auto">
              <a:xfrm>
                <a:off x="0" y="0"/>
                <a:ext cx="1688" cy="1284"/>
                <a:chOff x="0" y="0"/>
                <a:chExt cx="1688" cy="1284"/>
              </a:xfrm>
            </p:grpSpPr>
            <p:sp>
              <p:nvSpPr>
                <p:cNvPr id="54358" name="Rectangle 86"/>
                <p:cNvSpPr>
                  <a:spLocks noChangeArrowheads="1"/>
                </p:cNvSpPr>
                <p:nvPr/>
              </p:nvSpPr>
              <p:spPr bwMode="auto">
                <a:xfrm>
                  <a:off x="28" y="0"/>
                  <a:ext cx="1632" cy="1284"/>
                </a:xfrm>
                <a:prstGeom prst="rect">
                  <a:avLst/>
                </a:prstGeom>
                <a:solidFill>
                  <a:srgbClr val="FFFFFF"/>
                </a:solidFill>
                <a:ln w="12700" cap="sq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r>
                    <a:rPr lang="pt-BR" sz="1000">
                      <a:cs typeface="Times New Roman" charset="0"/>
                    </a:rPr>
                    <a:t> </a:t>
                  </a:r>
                </a:p>
                <a:p>
                  <a:pPr eaLnBrk="0" hangingPunct="0"/>
                  <a:r>
                    <a:rPr lang="pt-BR" sz="1000">
                      <a:cs typeface="Times New Roman" charset="0"/>
                    </a:rPr>
                    <a:t> </a:t>
                  </a:r>
                </a:p>
                <a:p>
                  <a:pPr eaLnBrk="0" hangingPunct="0"/>
                  <a:r>
                    <a:rPr lang="pt-BR" sz="1000">
                      <a:cs typeface="Times New Roman" charset="0"/>
                    </a:rPr>
                    <a:t> </a:t>
                  </a:r>
                </a:p>
                <a:p>
                  <a:pPr eaLnBrk="0" hangingPunct="0"/>
                  <a:endParaRPr lang="pt-BR"/>
                </a:p>
              </p:txBody>
            </p:sp>
            <p:sp>
              <p:nvSpPr>
                <p:cNvPr id="54359" name="Rectangle 8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688" cy="1284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</p:grpSp>
        <p:sp>
          <p:nvSpPr>
            <p:cNvPr id="54361" name="Rectangle 89"/>
            <p:cNvSpPr>
              <a:spLocks noChangeArrowheads="1"/>
            </p:cNvSpPr>
            <p:nvPr/>
          </p:nvSpPr>
          <p:spPr bwMode="auto">
            <a:xfrm>
              <a:off x="3840" y="2736"/>
              <a:ext cx="1642" cy="326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pt-BR" sz="1400" b="1">
                  <a:latin typeface="Comic Sans MS" pitchFamily="66" charset="0"/>
                  <a:cs typeface="Times New Roman" charset="0"/>
                </a:rPr>
                <a:t>IMAGEM DE FREQÜÊNCIA</a:t>
              </a:r>
            </a:p>
            <a:p>
              <a:pPr algn="ctr"/>
              <a:r>
                <a:rPr lang="pt-BR" sz="1400" b="1">
                  <a:latin typeface="Comic Sans MS" pitchFamily="66" charset="0"/>
                  <a:cs typeface="Times New Roman" charset="0"/>
                </a:rPr>
                <a:t>NULA</a:t>
              </a:r>
              <a:r>
                <a:rPr lang="pt-BR" sz="1400" b="1">
                  <a:latin typeface="Comic Sans MS" pitchFamily="66" charset="0"/>
                </a:rPr>
                <a:t> </a:t>
              </a:r>
            </a:p>
          </p:txBody>
        </p:sp>
        <p:grpSp>
          <p:nvGrpSpPr>
            <p:cNvPr id="54362" name="Group 90"/>
            <p:cNvGrpSpPr>
              <a:grpSpLocks/>
            </p:cNvGrpSpPr>
            <p:nvPr/>
          </p:nvGrpSpPr>
          <p:grpSpPr bwMode="auto">
            <a:xfrm>
              <a:off x="816" y="2736"/>
              <a:ext cx="1377" cy="1309"/>
              <a:chOff x="144" y="3006"/>
              <a:chExt cx="1729" cy="1327"/>
            </a:xfrm>
          </p:grpSpPr>
          <p:sp>
            <p:nvSpPr>
              <p:cNvPr id="54363" name="Rectangle 91"/>
              <p:cNvSpPr>
                <a:spLocks noChangeArrowheads="1"/>
              </p:cNvSpPr>
              <p:nvPr/>
            </p:nvSpPr>
            <p:spPr bwMode="auto">
              <a:xfrm>
                <a:off x="144" y="3006"/>
                <a:ext cx="1729" cy="330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pt-BR" sz="1400" b="1">
                    <a:latin typeface="Comic Sans MS" pitchFamily="66" charset="0"/>
                    <a:cs typeface="Times New Roman" charset="0"/>
                  </a:rPr>
                  <a:t>IMAGEM DE ALTA FREQÜÊNCIA</a:t>
                </a:r>
                <a:endParaRPr lang="pt-BR" sz="1400"/>
              </a:p>
            </p:txBody>
          </p:sp>
          <p:sp>
            <p:nvSpPr>
              <p:cNvPr id="54364" name="Text Box 92"/>
              <p:cNvSpPr txBox="1">
                <a:spLocks noChangeArrowheads="1"/>
              </p:cNvSpPr>
              <p:nvPr/>
            </p:nvSpPr>
            <p:spPr bwMode="auto">
              <a:xfrm>
                <a:off x="144" y="3342"/>
                <a:ext cx="1681" cy="991"/>
              </a:xfrm>
              <a:prstGeom prst="rect">
                <a:avLst/>
              </a:prstGeom>
              <a:solidFill>
                <a:srgbClr val="333333"/>
              </a:solid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endParaRPr lang="pt-BR"/>
              </a:p>
              <a:p>
                <a:endParaRPr lang="pt-BR"/>
              </a:p>
              <a:p>
                <a:endParaRPr lang="pt-BR"/>
              </a:p>
              <a:p>
                <a:endParaRPr lang="pt-BR"/>
              </a:p>
            </p:txBody>
          </p:sp>
          <p:grpSp>
            <p:nvGrpSpPr>
              <p:cNvPr id="54365" name="Group 93"/>
              <p:cNvGrpSpPr>
                <a:grpSpLocks/>
              </p:cNvGrpSpPr>
              <p:nvPr/>
            </p:nvGrpSpPr>
            <p:grpSpPr bwMode="auto">
              <a:xfrm>
                <a:off x="144" y="3342"/>
                <a:ext cx="1680" cy="960"/>
                <a:chOff x="-3" y="400"/>
                <a:chExt cx="1518" cy="958"/>
              </a:xfrm>
            </p:grpSpPr>
            <p:grpSp>
              <p:nvGrpSpPr>
                <p:cNvPr id="54366" name="Group 94"/>
                <p:cNvGrpSpPr>
                  <a:grpSpLocks/>
                </p:cNvGrpSpPr>
                <p:nvPr/>
              </p:nvGrpSpPr>
              <p:grpSpPr bwMode="auto">
                <a:xfrm>
                  <a:off x="0" y="403"/>
                  <a:ext cx="1512" cy="952"/>
                  <a:chOff x="0" y="403"/>
                  <a:chExt cx="1512" cy="952"/>
                </a:xfrm>
              </p:grpSpPr>
              <p:grpSp>
                <p:nvGrpSpPr>
                  <p:cNvPr id="54367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0" y="403"/>
                    <a:ext cx="756" cy="952"/>
                    <a:chOff x="0" y="403"/>
                    <a:chExt cx="756" cy="952"/>
                  </a:xfrm>
                </p:grpSpPr>
                <p:sp>
                  <p:nvSpPr>
                    <p:cNvPr id="54368" name="Rectangle 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" y="403"/>
                      <a:ext cx="670" cy="952"/>
                    </a:xfrm>
                    <a:prstGeom prst="rect">
                      <a:avLst/>
                    </a:prstGeom>
                    <a:noFill/>
                    <a:ln w="12700" cap="sq">
                      <a:noFill/>
                      <a:miter lim="800000"/>
                      <a:headEnd type="none" w="sm" len="sm"/>
                      <a:tailEnd type="none" w="sm" len="sm"/>
                    </a:ln>
                    <a:effectLst/>
                  </p:spPr>
                  <p:txBody>
                    <a:bodyPr/>
                    <a:lstStyle/>
                    <a:p>
                      <a:pPr algn="just"/>
                      <a:r>
                        <a:rPr lang="pt-BR" sz="1200">
                          <a:latin typeface="Comic Sans MS" pitchFamily="66" charset="0"/>
                          <a:cs typeface="Times New Roman" charset="0"/>
                        </a:rPr>
                        <a:t> </a:t>
                      </a:r>
                    </a:p>
                    <a:p>
                      <a:pPr algn="just" eaLnBrk="0" hangingPunct="0"/>
                      <a:endParaRPr lang="pt-BR"/>
                    </a:p>
                  </p:txBody>
                </p:sp>
                <p:sp>
                  <p:nvSpPr>
                    <p:cNvPr id="54369" name="Rectangle 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403"/>
                      <a:ext cx="756" cy="952"/>
                    </a:xfrm>
                    <a:prstGeom prst="rect">
                      <a:avLst/>
                    </a:prstGeom>
                    <a:noFill/>
                    <a:ln w="7" cap="sq">
                      <a:solidFill>
                        <a:srgbClr val="A0A0A0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pt-BR"/>
                    </a:p>
                  </p:txBody>
                </p:sp>
              </p:grpSp>
              <p:grpSp>
                <p:nvGrpSpPr>
                  <p:cNvPr id="54370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756" y="403"/>
                    <a:ext cx="756" cy="952"/>
                    <a:chOff x="756" y="403"/>
                    <a:chExt cx="756" cy="952"/>
                  </a:xfrm>
                </p:grpSpPr>
                <p:sp>
                  <p:nvSpPr>
                    <p:cNvPr id="54371" name="Rectangle 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56" y="403"/>
                      <a:ext cx="756" cy="95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 cap="sq">
                      <a:noFill/>
                      <a:miter lim="800000"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pt-BR"/>
                    </a:p>
                  </p:txBody>
                </p:sp>
                <p:grpSp>
                  <p:nvGrpSpPr>
                    <p:cNvPr id="54372" name="Group 10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56" y="403"/>
                      <a:ext cx="756" cy="952"/>
                      <a:chOff x="756" y="403"/>
                      <a:chExt cx="756" cy="952"/>
                    </a:xfrm>
                  </p:grpSpPr>
                  <p:sp>
                    <p:nvSpPr>
                      <p:cNvPr id="54373" name="Rectangle 10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99" y="403"/>
                        <a:ext cx="670" cy="95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2700" cap="sq">
                        <a:noFill/>
                        <a:miter lim="800000"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/>
                      <a:lstStyle/>
                      <a:p>
                        <a:pPr algn="just"/>
                        <a:r>
                          <a:rPr lang="pt-BR" sz="1200">
                            <a:latin typeface="Comic Sans MS" pitchFamily="66" charset="0"/>
                            <a:cs typeface="Times New Roman" charset="0"/>
                          </a:rPr>
                          <a:t> </a:t>
                        </a:r>
                      </a:p>
                      <a:p>
                        <a:pPr algn="just" eaLnBrk="0" hangingPunct="0"/>
                        <a:r>
                          <a:rPr lang="pt-BR" sz="1200">
                            <a:cs typeface="Times New Roman" charset="0"/>
                          </a:rPr>
                          <a:t> </a:t>
                        </a:r>
                      </a:p>
                      <a:p>
                        <a:pPr algn="just" eaLnBrk="0" hangingPunct="0"/>
                        <a:r>
                          <a:rPr lang="pt-BR" sz="1200">
                            <a:cs typeface="Times New Roman" charset="0"/>
                          </a:rPr>
                          <a:t> </a:t>
                        </a:r>
                      </a:p>
                      <a:p>
                        <a:pPr algn="just" eaLnBrk="0" hangingPunct="0"/>
                        <a:endParaRPr lang="pt-BR"/>
                      </a:p>
                    </p:txBody>
                  </p:sp>
                  <p:sp>
                    <p:nvSpPr>
                      <p:cNvPr id="54374" name="Rectangle 10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56" y="403"/>
                        <a:ext cx="756" cy="952"/>
                      </a:xfrm>
                      <a:prstGeom prst="rect">
                        <a:avLst/>
                      </a:prstGeom>
                      <a:noFill/>
                      <a:ln w="7" cap="sq">
                        <a:solidFill>
                          <a:srgbClr val="A0A0A0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pt-BR"/>
                      </a:p>
                    </p:txBody>
                  </p:sp>
                </p:grpSp>
              </p:grpSp>
            </p:grpSp>
            <p:sp>
              <p:nvSpPr>
                <p:cNvPr id="54375" name="Rectangle 103"/>
                <p:cNvSpPr>
                  <a:spLocks noChangeArrowheads="1"/>
                </p:cNvSpPr>
                <p:nvPr/>
              </p:nvSpPr>
              <p:spPr bwMode="auto">
                <a:xfrm>
                  <a:off x="-3" y="400"/>
                  <a:ext cx="1518" cy="958"/>
                </a:xfrm>
                <a:prstGeom prst="rect">
                  <a:avLst/>
                </a:prstGeom>
                <a:noFill/>
                <a:ln w="11112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</p:grpSp>
        <p:grpSp>
          <p:nvGrpSpPr>
            <p:cNvPr id="54376" name="Group 104"/>
            <p:cNvGrpSpPr>
              <a:grpSpLocks/>
            </p:cNvGrpSpPr>
            <p:nvPr/>
          </p:nvGrpSpPr>
          <p:grpSpPr bwMode="auto">
            <a:xfrm>
              <a:off x="2345" y="2736"/>
              <a:ext cx="1377" cy="1296"/>
              <a:chOff x="2015" y="3006"/>
              <a:chExt cx="1729" cy="1314"/>
            </a:xfrm>
          </p:grpSpPr>
          <p:sp>
            <p:nvSpPr>
              <p:cNvPr id="54377" name="Rectangle 105"/>
              <p:cNvSpPr>
                <a:spLocks noChangeArrowheads="1"/>
              </p:cNvSpPr>
              <p:nvPr/>
            </p:nvSpPr>
            <p:spPr bwMode="auto">
              <a:xfrm>
                <a:off x="2015" y="3006"/>
                <a:ext cx="1729" cy="331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pt-BR" sz="1400" b="1">
                    <a:latin typeface="Comic Sans MS" pitchFamily="66" charset="0"/>
                    <a:cs typeface="Times New Roman" charset="0"/>
                  </a:rPr>
                  <a:t>IMAGEM DE  BAIXA FREQÜÊNCIA</a:t>
                </a:r>
                <a:endParaRPr lang="pt-BR" sz="1400"/>
              </a:p>
            </p:txBody>
          </p:sp>
          <p:graphicFrame>
            <p:nvGraphicFramePr>
              <p:cNvPr id="68608" name="Object 0"/>
              <p:cNvGraphicFramePr>
                <a:graphicFrameLocks noChangeAspect="1"/>
              </p:cNvGraphicFramePr>
              <p:nvPr/>
            </p:nvGraphicFramePr>
            <p:xfrm>
              <a:off x="2016" y="3360"/>
              <a:ext cx="1728" cy="960"/>
            </p:xfrm>
            <a:graphic>
              <a:graphicData uri="http://schemas.openxmlformats.org/presentationml/2006/ole">
                <p:oleObj spid="_x0000_s68608" name="Photo Editor Photo" r:id="rId4" imgW="2600000" imgH="1523810" progId="MSPhotoEd.3">
                  <p:embed/>
                </p:oleObj>
              </a:graphicData>
            </a:graphic>
          </p:graphicFrame>
        </p:grp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4000" b="1"/>
              <a:t>8 – Filtragem no domínio espacial</a:t>
            </a:r>
          </a:p>
        </p:txBody>
      </p:sp>
      <p:graphicFrame>
        <p:nvGraphicFramePr>
          <p:cNvPr id="69632" name="Object 0"/>
          <p:cNvGraphicFramePr>
            <a:graphicFrameLocks noChangeAspect="1"/>
          </p:cNvGraphicFramePr>
          <p:nvPr/>
        </p:nvGraphicFramePr>
        <p:xfrm>
          <a:off x="4953000" y="1600200"/>
          <a:ext cx="3541713" cy="4876800"/>
        </p:xfrm>
        <a:graphic>
          <a:graphicData uri="http://schemas.openxmlformats.org/presentationml/2006/ole">
            <p:oleObj spid="_x0000_s69632" name="Image" r:id="rId3" imgW="3303918" imgH="4549241" progId="Photoshop.Image.5">
              <p:embed/>
            </p:oleObj>
          </a:graphicData>
        </a:graphic>
      </p:graphicFrame>
      <p:graphicFrame>
        <p:nvGraphicFramePr>
          <p:cNvPr id="69633" name="Object 1"/>
          <p:cNvGraphicFramePr>
            <a:graphicFrameLocks noChangeAspect="1"/>
          </p:cNvGraphicFramePr>
          <p:nvPr/>
        </p:nvGraphicFramePr>
        <p:xfrm>
          <a:off x="1143000" y="1600200"/>
          <a:ext cx="3582988" cy="4905375"/>
        </p:xfrm>
        <a:graphic>
          <a:graphicData uri="http://schemas.openxmlformats.org/presentationml/2006/ole">
            <p:oleObj spid="_x0000_s69633" name="Image" r:id="rId4" imgW="3342040" imgH="4574656" progId="Photoshop.Image.5">
              <p:embed/>
            </p:oleObj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/>
              <a:t> </a:t>
            </a:r>
            <a:r>
              <a:rPr lang="pt-BR" sz="4000" b="1"/>
              <a:t>8 – Filtragem no domínio espacial</a:t>
            </a:r>
          </a:p>
        </p:txBody>
      </p:sp>
      <p:graphicFrame>
        <p:nvGraphicFramePr>
          <p:cNvPr id="61443" name="Object 3"/>
          <p:cNvGraphicFramePr>
            <a:graphicFrameLocks noChangeAspect="1"/>
          </p:cNvGraphicFramePr>
          <p:nvPr/>
        </p:nvGraphicFramePr>
        <p:xfrm>
          <a:off x="2133600" y="1524000"/>
          <a:ext cx="5638800" cy="4994275"/>
        </p:xfrm>
        <a:graphic>
          <a:graphicData uri="http://schemas.openxmlformats.org/presentationml/2006/ole">
            <p:oleObj spid="_x0000_s61443" name="Image" r:id="rId3" imgW="6633251" imgH="4917755" progId="Photoshop.Image.5">
              <p:embed/>
            </p:oleObj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4000" b="1"/>
              <a:t>8- Filtragem no domínio da freqüência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1143000" y="1692275"/>
            <a:ext cx="800100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pt-BR" sz="2800">
                <a:solidFill>
                  <a:schemeClr val="tx2"/>
                </a:solidFill>
                <a:latin typeface="BankGothic Md BT" pitchFamily="34" charset="0"/>
              </a:rPr>
              <a:t> </a:t>
            </a:r>
            <a:r>
              <a:rPr lang="pt-BR" sz="2300">
                <a:solidFill>
                  <a:schemeClr val="tx2"/>
                </a:solidFill>
                <a:latin typeface="Arial" charset="0"/>
              </a:rPr>
              <a:t>consiste na alteração da transformada de Fourier da imagem</a:t>
            </a:r>
          </a:p>
        </p:txBody>
      </p:sp>
      <p:graphicFrame>
        <p:nvGraphicFramePr>
          <p:cNvPr id="55301" name="Object 5"/>
          <p:cNvGraphicFramePr>
            <a:graphicFrameLocks noChangeAspect="1"/>
          </p:cNvGraphicFramePr>
          <p:nvPr/>
        </p:nvGraphicFramePr>
        <p:xfrm>
          <a:off x="2971800" y="3733800"/>
          <a:ext cx="3657600" cy="2297113"/>
        </p:xfrm>
        <a:graphic>
          <a:graphicData uri="http://schemas.openxmlformats.org/presentationml/2006/ole">
            <p:oleObj spid="_x0000_s55301" name="Image" r:id="rId3" imgW="3073016" imgH="1930159" progId="Photoshop.Image.6">
              <p:embed/>
            </p:oleObj>
          </a:graphicData>
        </a:graphic>
      </p:graphicFrame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1143000" y="2819400"/>
            <a:ext cx="3124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Char char="•"/>
            </a:pPr>
            <a:r>
              <a:rPr lang="pt-BR" sz="2000">
                <a:solidFill>
                  <a:schemeClr val="tx2"/>
                </a:solidFill>
                <a:latin typeface="BankGothic Md BT" pitchFamily="34" charset="0"/>
              </a:rPr>
              <a:t>Domínio da freqüência da imagem</a:t>
            </a:r>
            <a:endParaRPr lang="pt-BR" sz="200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fig_pixel_matri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584450"/>
            <a:ext cx="6858000" cy="3270250"/>
          </a:xfrm>
          <a:prstGeom prst="rect">
            <a:avLst/>
          </a:prstGeom>
          <a:noFill/>
        </p:spPr>
      </p:pic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1301750" y="2025650"/>
            <a:ext cx="800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pt-BR" sz="2800">
                <a:solidFill>
                  <a:schemeClr val="tx2"/>
                </a:solidFill>
                <a:latin typeface="BankGothic Md BT" pitchFamily="34" charset="0"/>
              </a:rPr>
              <a:t> </a:t>
            </a:r>
            <a:r>
              <a:rPr lang="pt-BR">
                <a:solidFill>
                  <a:schemeClr val="tx2"/>
                </a:solidFill>
                <a:latin typeface="Arial" charset="0"/>
              </a:rPr>
              <a:t>Um mundo de quadrinhos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0"/>
            <a:ext cx="7772400" cy="1143000"/>
          </a:xfrm>
        </p:spPr>
        <p:txBody>
          <a:bodyPr/>
          <a:lstStyle/>
          <a:p>
            <a:pPr algn="ctr"/>
            <a:r>
              <a:rPr lang="pt-BR" sz="4000" b="1"/>
              <a:t> 1- Introdução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762000" y="1447800"/>
            <a:ext cx="800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t-BR" sz="2800" b="1">
                <a:solidFill>
                  <a:schemeClr val="tx2"/>
                </a:solidFill>
                <a:latin typeface="Arial" charset="0"/>
              </a:rPr>
              <a:t>Imagem Digital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4000" b="1"/>
              <a:t>8- Filtragem no domínio da freqüência</a:t>
            </a:r>
          </a:p>
        </p:txBody>
      </p:sp>
      <p:graphicFrame>
        <p:nvGraphicFramePr>
          <p:cNvPr id="60420" name="Object 4"/>
          <p:cNvGraphicFramePr>
            <a:graphicFrameLocks noChangeAspect="1"/>
          </p:cNvGraphicFramePr>
          <p:nvPr/>
        </p:nvGraphicFramePr>
        <p:xfrm>
          <a:off x="1004888" y="2057400"/>
          <a:ext cx="8139112" cy="2324100"/>
        </p:xfrm>
        <a:graphic>
          <a:graphicData uri="http://schemas.openxmlformats.org/presentationml/2006/ole">
            <p:oleObj spid="_x0000_s60420" name="Image" r:id="rId3" imgW="8139683" imgH="2323810" progId="Photoshop.Image.6">
              <p:embed/>
            </p:oleObj>
          </a:graphicData>
        </a:graphic>
      </p:graphicFrame>
      <p:graphicFrame>
        <p:nvGraphicFramePr>
          <p:cNvPr id="60422" name="Object 6"/>
          <p:cNvGraphicFramePr>
            <a:graphicFrameLocks noChangeAspect="1"/>
          </p:cNvGraphicFramePr>
          <p:nvPr/>
        </p:nvGraphicFramePr>
        <p:xfrm>
          <a:off x="954088" y="4419600"/>
          <a:ext cx="8189912" cy="2209800"/>
        </p:xfrm>
        <a:graphic>
          <a:graphicData uri="http://schemas.openxmlformats.org/presentationml/2006/ole">
            <p:oleObj spid="_x0000_s60422" name="Image" r:id="rId4" imgW="8190476" imgH="2209524" progId="Photoshop.Image.6">
              <p:embed/>
            </p:oleObj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000" b="1"/>
              <a:t>9 - Morfologia matemática</a:t>
            </a: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1143000" y="1692275"/>
            <a:ext cx="800100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pt-BR" sz="2800">
                <a:solidFill>
                  <a:schemeClr val="tx2"/>
                </a:solidFill>
                <a:latin typeface="BankGothic Md BT" pitchFamily="34" charset="0"/>
              </a:rPr>
              <a:t> </a:t>
            </a:r>
            <a:r>
              <a:rPr lang="pt-BR" sz="2300">
                <a:solidFill>
                  <a:schemeClr val="tx2"/>
                </a:solidFill>
                <a:latin typeface="Arial" charset="0"/>
              </a:rPr>
              <a:t>Conjunto de técnicas utilizadas para manipular a estrutura dos objetos</a:t>
            </a: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2381250" y="19669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1143000" y="2743200"/>
            <a:ext cx="800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pt-BR" sz="2800">
                <a:solidFill>
                  <a:schemeClr val="tx2"/>
                </a:solidFill>
                <a:latin typeface="BankGothic Md BT" pitchFamily="34" charset="0"/>
              </a:rPr>
              <a:t> </a:t>
            </a:r>
            <a:r>
              <a:rPr lang="pt-BR" sz="2000">
                <a:solidFill>
                  <a:schemeClr val="tx2"/>
                </a:solidFill>
                <a:latin typeface="BankGothic Md BT" pitchFamily="34" charset="0"/>
              </a:rPr>
              <a:t>Elemento estruturante</a:t>
            </a:r>
            <a:endParaRPr lang="pt-BR" sz="200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56332" name="Picture 12" descr="estruturan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438400"/>
            <a:ext cx="3276600" cy="1739900"/>
          </a:xfrm>
          <a:prstGeom prst="rect">
            <a:avLst/>
          </a:prstGeom>
          <a:noFill/>
        </p:spPr>
      </p:pic>
      <p:sp>
        <p:nvSpPr>
          <p:cNvPr id="56333" name="Text Box 13"/>
          <p:cNvSpPr txBox="1">
            <a:spLocks noChangeArrowheads="1"/>
          </p:cNvSpPr>
          <p:nvPr/>
        </p:nvSpPr>
        <p:spPr bwMode="auto">
          <a:xfrm>
            <a:off x="1143000" y="4114800"/>
            <a:ext cx="800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pt-BR" sz="2800">
                <a:solidFill>
                  <a:schemeClr val="tx2"/>
                </a:solidFill>
                <a:latin typeface="BankGothic Md BT" pitchFamily="34" charset="0"/>
              </a:rPr>
              <a:t> </a:t>
            </a:r>
            <a:r>
              <a:rPr lang="pt-BR" sz="2000">
                <a:solidFill>
                  <a:schemeClr val="tx2"/>
                </a:solidFill>
                <a:latin typeface="BankGothic Md BT" pitchFamily="34" charset="0"/>
              </a:rPr>
              <a:t>Operações básicas (</a:t>
            </a:r>
            <a:r>
              <a:rPr lang="pt-BR" sz="2000">
                <a:solidFill>
                  <a:schemeClr val="tx2"/>
                </a:solidFill>
                <a:latin typeface="BankGothic Md BT" pitchFamily="34" charset="0"/>
                <a:hlinkClick r:id="rId3" action="ppaction://hlinkfile"/>
              </a:rPr>
              <a:t>Dilatação</a:t>
            </a:r>
            <a:r>
              <a:rPr lang="pt-BR" sz="2000">
                <a:solidFill>
                  <a:schemeClr val="tx2"/>
                </a:solidFill>
                <a:latin typeface="BankGothic Md BT" pitchFamily="34" charset="0"/>
              </a:rPr>
              <a:t> e </a:t>
            </a:r>
            <a:r>
              <a:rPr lang="pt-BR" sz="2000">
                <a:solidFill>
                  <a:schemeClr val="tx2"/>
                </a:solidFill>
                <a:latin typeface="BankGothic Md BT" pitchFamily="34" charset="0"/>
                <a:hlinkClick r:id="rId4" action="ppaction://hlinkfile"/>
              </a:rPr>
              <a:t>Erosão</a:t>
            </a:r>
            <a:r>
              <a:rPr lang="pt-BR" sz="2000">
                <a:solidFill>
                  <a:schemeClr val="tx2"/>
                </a:solidFill>
                <a:latin typeface="BankGothic Md BT" pitchFamily="34" charset="0"/>
              </a:rPr>
              <a:t>)</a:t>
            </a:r>
            <a:endParaRPr lang="pt-BR" sz="200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56334" name="Picture 14" descr="EROD_DILAT_ORI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4800600"/>
            <a:ext cx="4343400" cy="16430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461963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b="1"/>
              <a:t>Conclusão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295400" y="1905000"/>
            <a:ext cx="6705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pt-BR" sz="2800">
                <a:solidFill>
                  <a:schemeClr val="tx2"/>
                </a:solidFill>
              </a:rPr>
              <a:t> Utilização abrangente em editores de imagem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295400" y="3048000"/>
            <a:ext cx="52927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pt-BR" sz="2800">
                <a:solidFill>
                  <a:schemeClr val="tx2"/>
                </a:solidFill>
              </a:rPr>
              <a:t> Aplicação crescente na automação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295400" y="3962400"/>
            <a:ext cx="5435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pt-BR" sz="2800">
                <a:solidFill>
                  <a:schemeClr val="tx2"/>
                </a:solidFill>
              </a:rPr>
              <a:t> Copiam o sistema de visão humano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461963"/>
          </a:xfrm>
          <a:noFill/>
          <a:ln/>
        </p:spPr>
        <p:txBody>
          <a:bodyPr>
            <a:normAutofit fontScale="90000"/>
          </a:bodyPr>
          <a:lstStyle/>
          <a:p>
            <a:pPr algn="ctr"/>
            <a:r>
              <a:rPr lang="pt-BR" b="1"/>
              <a:t>Referência</a:t>
            </a: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1116013" y="1844675"/>
            <a:ext cx="75247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 sz="2000"/>
              <a:t>Processamendo Digita de Imagens – Hugo Vieira Neto e Ogê Marques</a:t>
            </a:r>
          </a:p>
          <a:p>
            <a:endParaRPr lang="pt-BR" sz="2000"/>
          </a:p>
          <a:p>
            <a:r>
              <a:rPr lang="pt-BR" sz="2000"/>
              <a:t> www.dcmm.puc-rio.br/cursos/ipdi </a:t>
            </a:r>
          </a:p>
          <a:p>
            <a:endParaRPr lang="pt-BR"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050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1143000"/>
          </a:xfrm>
        </p:spPr>
        <p:txBody>
          <a:bodyPr/>
          <a:lstStyle/>
          <a:p>
            <a:pPr algn="ctr"/>
            <a:r>
              <a:rPr lang="pt-BR" sz="4000" b="1"/>
              <a:t>1 – Resolução e quantização</a:t>
            </a:r>
          </a:p>
        </p:txBody>
      </p:sp>
      <p:graphicFrame>
        <p:nvGraphicFramePr>
          <p:cNvPr id="58371" name="Object 2051"/>
          <p:cNvGraphicFramePr>
            <a:graphicFrameLocks noChangeAspect="1"/>
          </p:cNvGraphicFramePr>
          <p:nvPr/>
        </p:nvGraphicFramePr>
        <p:xfrm>
          <a:off x="1676400" y="1295400"/>
          <a:ext cx="6524625" cy="5276850"/>
        </p:xfrm>
        <a:graphic>
          <a:graphicData uri="http://schemas.openxmlformats.org/presentationml/2006/ole">
            <p:oleObj spid="_x0000_s58371" name="Image" r:id="rId3" imgW="8698413" imgH="7034921" progId="Photoshop.Image.6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772400" cy="1143000"/>
          </a:xfrm>
        </p:spPr>
        <p:txBody>
          <a:bodyPr/>
          <a:lstStyle/>
          <a:p>
            <a:pPr algn="ctr"/>
            <a:r>
              <a:rPr lang="pt-BR" sz="4000" b="1"/>
              <a:t>2 - Processar uma Imagem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1063625" y="1692275"/>
            <a:ext cx="80010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pt-BR" sz="2800">
                <a:solidFill>
                  <a:schemeClr val="tx2"/>
                </a:solidFill>
                <a:latin typeface="BankGothic Md BT" pitchFamily="34" charset="0"/>
              </a:rPr>
              <a:t> </a:t>
            </a:r>
            <a:r>
              <a:rPr lang="pt-BR">
                <a:solidFill>
                  <a:schemeClr val="tx2"/>
                </a:solidFill>
                <a:latin typeface="Arial" charset="0"/>
              </a:rPr>
              <a:t>Usar operações matemáticas para alterar os valores dos pixels de uma ou mais imagens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1063625" y="2774950"/>
            <a:ext cx="8001000" cy="234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pt-BR" sz="2800">
                <a:solidFill>
                  <a:schemeClr val="tx2"/>
                </a:solidFill>
                <a:latin typeface="BankGothic Md BT" pitchFamily="34" charset="0"/>
              </a:rPr>
              <a:t> </a:t>
            </a:r>
            <a:r>
              <a:rPr lang="pt-BR">
                <a:solidFill>
                  <a:schemeClr val="tx2"/>
                </a:solidFill>
                <a:latin typeface="Arial" charset="0"/>
              </a:rPr>
              <a:t>Melhorar a qualidade da imagem</a:t>
            </a:r>
          </a:p>
          <a:p>
            <a:pPr>
              <a:buFontTx/>
              <a:buChar char="•"/>
            </a:pPr>
            <a:endParaRPr lang="pt-BR">
              <a:solidFill>
                <a:schemeClr val="tx2"/>
              </a:solidFill>
              <a:latin typeface="Arial" charset="0"/>
            </a:endParaRPr>
          </a:p>
          <a:p>
            <a:pPr lvl="1">
              <a:buFontTx/>
              <a:buChar char="•"/>
            </a:pPr>
            <a:r>
              <a:rPr lang="pt-BR">
                <a:solidFill>
                  <a:schemeClr val="tx2"/>
                </a:solidFill>
                <a:latin typeface="Arial" charset="0"/>
              </a:rPr>
              <a:t> </a:t>
            </a:r>
            <a:r>
              <a:rPr lang="pt-BR" i="1">
                <a:solidFill>
                  <a:schemeClr val="tx2"/>
                </a:solidFill>
                <a:latin typeface="Arial" charset="0"/>
              </a:rPr>
              <a:t>Para que o observador “veja melhor”</a:t>
            </a:r>
          </a:p>
          <a:p>
            <a:pPr lvl="1">
              <a:buFontTx/>
              <a:buChar char="•"/>
            </a:pPr>
            <a:endParaRPr lang="pt-BR" i="1">
              <a:solidFill>
                <a:schemeClr val="tx2"/>
              </a:solidFill>
              <a:latin typeface="Arial" charset="0"/>
            </a:endParaRPr>
          </a:p>
          <a:p>
            <a:pPr lvl="1">
              <a:buFontTx/>
              <a:buChar char="•"/>
            </a:pPr>
            <a:r>
              <a:rPr lang="pt-BR" i="1">
                <a:solidFill>
                  <a:schemeClr val="tx2"/>
                </a:solidFill>
                <a:latin typeface="Arial" charset="0"/>
              </a:rPr>
              <a:t> Para preparar a imagem para ser analisada pelo próprio computador (análise de imagens)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4000" b="1"/>
              <a:t>3 - Exemplos de Processamento (continuação)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143000" y="1692275"/>
            <a:ext cx="800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pt-BR" sz="2800">
                <a:solidFill>
                  <a:schemeClr val="tx2"/>
                </a:solidFill>
                <a:latin typeface="BankGothic Md BT" pitchFamily="34" charset="0"/>
              </a:rPr>
              <a:t> </a:t>
            </a:r>
            <a:r>
              <a:rPr lang="pt-BR">
                <a:solidFill>
                  <a:schemeClr val="tx2"/>
                </a:solidFill>
                <a:latin typeface="Arial" charset="0"/>
              </a:rPr>
              <a:t>Realce de contraste</a:t>
            </a:r>
          </a:p>
        </p:txBody>
      </p:sp>
      <p:pic>
        <p:nvPicPr>
          <p:cNvPr id="33797" name="Picture 5" descr="realce_contras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667000"/>
            <a:ext cx="7543800" cy="26495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4000" b="1"/>
              <a:t>3 - Exemplos de Processamento (continuação)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143000" y="1692275"/>
            <a:ext cx="800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pt-BR" sz="2800">
                <a:solidFill>
                  <a:schemeClr val="tx2"/>
                </a:solidFill>
                <a:latin typeface="BankGothic Md BT" pitchFamily="34" charset="0"/>
              </a:rPr>
              <a:t> </a:t>
            </a:r>
            <a:r>
              <a:rPr lang="pt-BR">
                <a:solidFill>
                  <a:schemeClr val="tx2"/>
                </a:solidFill>
                <a:latin typeface="Arial" charset="0"/>
              </a:rPr>
              <a:t>Correção de iluminação</a:t>
            </a:r>
          </a:p>
        </p:txBody>
      </p:sp>
      <p:pic>
        <p:nvPicPr>
          <p:cNvPr id="34820" name="Picture 4" descr="Correcao_Iluminaca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438400"/>
            <a:ext cx="7239000" cy="27955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4000" b="1"/>
              <a:t>3 - Exemplos de Processamento (continuação)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1143000" y="1692275"/>
            <a:ext cx="800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pt-BR" sz="2800">
                <a:solidFill>
                  <a:schemeClr val="tx2"/>
                </a:solidFill>
                <a:latin typeface="BankGothic Md BT" pitchFamily="34" charset="0"/>
              </a:rPr>
              <a:t> </a:t>
            </a:r>
            <a:r>
              <a:rPr lang="pt-BR">
                <a:solidFill>
                  <a:schemeClr val="tx2"/>
                </a:solidFill>
                <a:latin typeface="Arial" charset="0"/>
              </a:rPr>
              <a:t>Redução de ruído</a:t>
            </a:r>
          </a:p>
        </p:txBody>
      </p:sp>
      <p:pic>
        <p:nvPicPr>
          <p:cNvPr id="35844" name="Picture 4" descr="ruid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819400"/>
            <a:ext cx="4914900" cy="208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4000" b="1"/>
              <a:t>4 – O que é analisar uma imagem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1063625" y="1692275"/>
            <a:ext cx="800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pt-BR" sz="2800">
                <a:solidFill>
                  <a:schemeClr val="tx2"/>
                </a:solidFill>
                <a:latin typeface="BankGothic Md BT" pitchFamily="34" charset="0"/>
              </a:rPr>
              <a:t> </a:t>
            </a:r>
            <a:r>
              <a:rPr lang="pt-BR">
                <a:solidFill>
                  <a:schemeClr val="tx2"/>
                </a:solidFill>
                <a:latin typeface="Arial" charset="0"/>
              </a:rPr>
              <a:t>Extrair informações de uma imagem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1063625" y="2374900"/>
            <a:ext cx="800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pt-BR" sz="2800">
                <a:solidFill>
                  <a:schemeClr val="tx2"/>
                </a:solidFill>
                <a:latin typeface="BankGothic Md BT" pitchFamily="34" charset="0"/>
              </a:rPr>
              <a:t> </a:t>
            </a:r>
            <a:r>
              <a:rPr lang="pt-BR">
                <a:solidFill>
                  <a:schemeClr val="tx2"/>
                </a:solidFill>
                <a:latin typeface="Arial" charset="0"/>
              </a:rPr>
              <a:t>Fazer medidas automaticamente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1060450" y="3124200"/>
            <a:ext cx="800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pt-BR" sz="2800">
                <a:solidFill>
                  <a:schemeClr val="tx2"/>
                </a:solidFill>
                <a:latin typeface="BankGothic Md BT" pitchFamily="34" charset="0"/>
              </a:rPr>
              <a:t> </a:t>
            </a:r>
            <a:r>
              <a:rPr lang="pt-BR">
                <a:solidFill>
                  <a:schemeClr val="tx2"/>
                </a:solidFill>
                <a:latin typeface="Arial" charset="0"/>
              </a:rPr>
              <a:t>Vantagens da Análise Digital de Imagens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1600200" y="3886200"/>
            <a:ext cx="8001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pt-BR" sz="2200" i="1">
                <a:solidFill>
                  <a:schemeClr val="tx2"/>
                </a:solidFill>
                <a:latin typeface="BankGothic Md BT" pitchFamily="34" charset="0"/>
              </a:rPr>
              <a:t> </a:t>
            </a:r>
            <a:r>
              <a:rPr lang="pt-BR" sz="2200" i="1">
                <a:solidFill>
                  <a:schemeClr val="tx2"/>
                </a:solidFill>
                <a:latin typeface="Arial" charset="0"/>
              </a:rPr>
              <a:t>Velocidade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1581150" y="4483100"/>
            <a:ext cx="8001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pt-BR" sz="2200" i="1">
                <a:solidFill>
                  <a:schemeClr val="tx2"/>
                </a:solidFill>
                <a:latin typeface="BankGothic Md BT" pitchFamily="34" charset="0"/>
              </a:rPr>
              <a:t> </a:t>
            </a:r>
            <a:r>
              <a:rPr lang="pt-BR" sz="2200" i="1">
                <a:solidFill>
                  <a:schemeClr val="tx2"/>
                </a:solidFill>
                <a:latin typeface="Arial" charset="0"/>
              </a:rPr>
              <a:t>Precisão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1571625" y="5105400"/>
            <a:ext cx="8001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pt-BR" sz="2200" i="1">
                <a:solidFill>
                  <a:schemeClr val="tx2"/>
                </a:solidFill>
                <a:latin typeface="BankGothic Md BT" pitchFamily="34" charset="0"/>
              </a:rPr>
              <a:t> P</a:t>
            </a:r>
            <a:r>
              <a:rPr lang="pt-BR" sz="2200" i="1">
                <a:solidFill>
                  <a:schemeClr val="tx2"/>
                </a:solidFill>
                <a:latin typeface="Arial" charset="0"/>
              </a:rPr>
              <a:t>rocesso automático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1191</TotalTime>
  <Words>623</Words>
  <Application>Microsoft Office PowerPoint</Application>
  <PresentationFormat>Apresentação na tela (4:3)</PresentationFormat>
  <Paragraphs>152</Paragraphs>
  <Slides>33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incorporados</vt:lpstr>
      </vt:variant>
      <vt:variant>
        <vt:i4>2</vt:i4>
      </vt:variant>
      <vt:variant>
        <vt:lpstr>Títulos de slides</vt:lpstr>
      </vt:variant>
      <vt:variant>
        <vt:i4>33</vt:i4>
      </vt:variant>
    </vt:vector>
  </HeadingPairs>
  <TitlesOfParts>
    <vt:vector size="42" baseType="lpstr">
      <vt:lpstr>Times New Roman</vt:lpstr>
      <vt:lpstr>Arial</vt:lpstr>
      <vt:lpstr>Wingdings</vt:lpstr>
      <vt:lpstr>Verdana</vt:lpstr>
      <vt:lpstr>BankGothic Md BT</vt:lpstr>
      <vt:lpstr>Comic Sans MS</vt:lpstr>
      <vt:lpstr>Concurso</vt:lpstr>
      <vt:lpstr>Adobe Photoshop Image</vt:lpstr>
      <vt:lpstr>Foto do Microsoft Photo Editor 3.0</vt:lpstr>
      <vt:lpstr>Introdução ao Processamento Digital de Imagens</vt:lpstr>
      <vt:lpstr>Sumário</vt:lpstr>
      <vt:lpstr> 1- Introdução</vt:lpstr>
      <vt:lpstr>1 – Resolução e quantização</vt:lpstr>
      <vt:lpstr>2 - Processar uma Imagem</vt:lpstr>
      <vt:lpstr>3 - Exemplos de Processamento (continuação)</vt:lpstr>
      <vt:lpstr>3 - Exemplos de Processamento (continuação)</vt:lpstr>
      <vt:lpstr>3 - Exemplos de Processamento (continuação)</vt:lpstr>
      <vt:lpstr>4 – O que é analisar uma imagem</vt:lpstr>
      <vt:lpstr> 5 - Fases de Análise e Processamento </vt:lpstr>
      <vt:lpstr>5 - Fases de Análise e Processamento (continuação) </vt:lpstr>
      <vt:lpstr>5 - Fases de Análise e Processamento (continuação)</vt:lpstr>
      <vt:lpstr>5 - Fases de Análise e Processamento </vt:lpstr>
      <vt:lpstr>5 - Fases de Análise e Processamento (continuação)</vt:lpstr>
      <vt:lpstr>5 - Fases de Análise e Processamento (continuação)</vt:lpstr>
      <vt:lpstr>5 - Fases de Análise e Processamento (continuação)</vt:lpstr>
      <vt:lpstr> 6 - Operações com imagens</vt:lpstr>
      <vt:lpstr>6 - Operações com imagens (continuação)</vt:lpstr>
      <vt:lpstr>7 - Técnicas de modificação de histograma</vt:lpstr>
      <vt:lpstr>7 - Técnicas de modificação de histograma (continuação)</vt:lpstr>
      <vt:lpstr>7 - Algumas técnicas de modificação de histograma (continuação)</vt:lpstr>
      <vt:lpstr>7 - Binarização</vt:lpstr>
      <vt:lpstr>7 - Expansão de histograma</vt:lpstr>
      <vt:lpstr>7 - Compressão de histograma</vt:lpstr>
      <vt:lpstr>8 - Filtragem</vt:lpstr>
      <vt:lpstr>8 – Filtragem no domínio espacial</vt:lpstr>
      <vt:lpstr>8 – Filtragem no domínio espacial</vt:lpstr>
      <vt:lpstr> 8 – Filtragem no domínio espacial</vt:lpstr>
      <vt:lpstr>8- Filtragem no domínio da freqüência</vt:lpstr>
      <vt:lpstr>8- Filtragem no domínio da freqüência</vt:lpstr>
      <vt:lpstr>9 - Morfologia matemática</vt:lpstr>
      <vt:lpstr>Conclusão</vt:lpstr>
      <vt:lpstr>Referência</vt:lpstr>
    </vt:vector>
  </TitlesOfParts>
  <Company>CBPF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Processamento Digital de Imagens</dc:title>
  <dc:creator>CM</dc:creator>
  <cp:lastModifiedBy>gersonnunes</cp:lastModifiedBy>
  <cp:revision>63</cp:revision>
  <dcterms:created xsi:type="dcterms:W3CDTF">2001-10-12T01:08:27Z</dcterms:created>
  <dcterms:modified xsi:type="dcterms:W3CDTF">2014-08-22T21:40:29Z</dcterms:modified>
</cp:coreProperties>
</file>