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10" name="Triângulo retângu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ítu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grpSp>
        <p:nvGrpSpPr>
          <p:cNvPr id="2" name="Grupo 1"/>
          <p:cNvGrpSpPr/>
          <p:nvPr/>
        </p:nvGrpSpPr>
        <p:grpSpPr>
          <a:xfrm>
            <a:off x="-3765" y="4953000"/>
            <a:ext cx="9147765" cy="1912088"/>
            <a:chOff x="-3765" y="4832896"/>
            <a:chExt cx="9147765" cy="2032192"/>
          </a:xfrm>
        </p:grpSpPr>
        <p:sp>
          <p:nvSpPr>
            <p:cNvPr id="7" name="Forma livre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orma livre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orma livre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ector reto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Espaço Reservado para Data 29"/>
          <p:cNvSpPr>
            <a:spLocks noGrp="1"/>
          </p:cNvSpPr>
          <p:nvPr>
            <p:ph type="dt" sz="half" idx="10"/>
          </p:nvPr>
        </p:nvSpPr>
        <p:spPr/>
        <p:txBody>
          <a:bodyPr/>
          <a:lstStyle>
            <a:lvl1pPr>
              <a:defRPr>
                <a:solidFill>
                  <a:srgbClr val="FFFFFF"/>
                </a:solidFill>
              </a:defRPr>
            </a:lvl1pPr>
            <a:extLst/>
          </a:lstStyle>
          <a:p>
            <a:fld id="{19D49127-D586-4545-98F8-EEE1AE9CA103}" type="datetimeFigureOut">
              <a:rPr lang="pt-BR" smtClean="0"/>
              <a:t>09/05/2014</a:t>
            </a:fld>
            <a:endParaRPr lang="pt-BR"/>
          </a:p>
        </p:txBody>
      </p:sp>
      <p:sp>
        <p:nvSpPr>
          <p:cNvPr id="19" name="Espaço Reservado para Rodapé 18"/>
          <p:cNvSpPr>
            <a:spLocks noGrp="1"/>
          </p:cNvSpPr>
          <p:nvPr>
            <p:ph type="ftr" sz="quarter" idx="11"/>
          </p:nvPr>
        </p:nvSpPr>
        <p:spPr/>
        <p:txBody>
          <a:bodyPr/>
          <a:lstStyle>
            <a:lvl1pPr>
              <a:defRPr>
                <a:solidFill>
                  <a:schemeClr val="accent1">
                    <a:tint val="20000"/>
                  </a:schemeClr>
                </a:solidFill>
              </a:defRPr>
            </a:lvl1pPr>
            <a:extLst/>
          </a:lstStyle>
          <a:p>
            <a:endParaRPr lang="pt-BR"/>
          </a:p>
        </p:txBody>
      </p:sp>
      <p:sp>
        <p:nvSpPr>
          <p:cNvPr id="27" name="Espaço Reservado para Número de Slide 26"/>
          <p:cNvSpPr>
            <a:spLocks noGrp="1"/>
          </p:cNvSpPr>
          <p:nvPr>
            <p:ph type="sldNum" sz="quarter" idx="12"/>
          </p:nvPr>
        </p:nvSpPr>
        <p:spPr/>
        <p:txBody>
          <a:bodyPr/>
          <a:lstStyle>
            <a:lvl1pPr>
              <a:defRPr>
                <a:solidFill>
                  <a:srgbClr val="FFFFFF"/>
                </a:solidFill>
              </a:defRPr>
            </a:lvl1pPr>
            <a:extLst/>
          </a:lstStyle>
          <a:p>
            <a:fld id="{7A056AC7-579E-4585-B276-6BB8AB60701D}" type="slidenum">
              <a:rPr lang="pt-BR" smtClean="0"/>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7" name="Título 6"/>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4" name="Espaço Reservado para Data 3"/>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5" name="Espaço Reservado para Rodapé 4"/>
          <p:cNvSpPr>
            <a:spLocks noGrp="1"/>
          </p:cNvSpPr>
          <p:nvPr>
            <p:ph type="ftr" sz="quarter" idx="11"/>
          </p:nvPr>
        </p:nvSpPr>
        <p:spPr/>
        <p:txBody>
          <a:bodyPr/>
          <a:lstStyle>
            <a:extLst/>
          </a:lstStyle>
          <a:p>
            <a:endParaRPr lang="pt-BR"/>
          </a:p>
        </p:txBody>
      </p:sp>
      <p:sp>
        <p:nvSpPr>
          <p:cNvPr id="6" name="Espaço Reservado para Número de Slide 5"/>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7" name="Divisa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Divisa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2">
        <a:schemeClr val="bg1"/>
      </p:bgRef>
    </p:bg>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8" name="Título 7"/>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nchor="ctr"/>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8" name="Espaço Reservado para Rodapé 7"/>
          <p:cNvSpPr>
            <a:spLocks noGrp="1"/>
          </p:cNvSpPr>
          <p:nvPr>
            <p:ph type="ftr" sz="quarter" idx="11"/>
          </p:nvPr>
        </p:nvSpPr>
        <p:spPr/>
        <p:txBody>
          <a:bodyPr/>
          <a:lstStyle>
            <a:extLst/>
          </a:lstStyle>
          <a:p>
            <a:endParaRPr lang="pt-BR"/>
          </a:p>
        </p:txBody>
      </p:sp>
      <p:sp>
        <p:nvSpPr>
          <p:cNvPr id="9" name="Espaço Reservado para Número de Slide 8"/>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bg>
      <p:bgRef idx="1002">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4" name="Espaço Reservado para Rodapé 3"/>
          <p:cNvSpPr>
            <a:spLocks noGrp="1"/>
          </p:cNvSpPr>
          <p:nvPr>
            <p:ph type="ftr" sz="quarter" idx="11"/>
          </p:nvPr>
        </p:nvSpPr>
        <p:spPr/>
        <p:txBody>
          <a:bodyPr/>
          <a:lstStyle>
            <a:extLst/>
          </a:lstStyle>
          <a:p>
            <a:endParaRPr lang="pt-BR"/>
          </a:p>
        </p:txBody>
      </p:sp>
      <p:sp>
        <p:nvSpPr>
          <p:cNvPr id="5" name="Espaço Reservado para Número de Slide 4"/>
          <p:cNvSpPr>
            <a:spLocks noGrp="1"/>
          </p:cNvSpPr>
          <p:nvPr>
            <p:ph type="sldNum" sz="quarter" idx="12"/>
          </p:nvPr>
        </p:nvSpPr>
        <p:spPr/>
        <p:txBody>
          <a:bodyPr/>
          <a:lstStyle>
            <a:extLst/>
          </a:lstStyle>
          <a:p>
            <a:fld id="{7A056AC7-579E-4585-B276-6BB8AB60701D}" type="slidenum">
              <a:rPr lang="pt-BR" smtClean="0"/>
              <a:t>‹nº›</a:t>
            </a:fld>
            <a:endParaRPr lang="pt-BR"/>
          </a:p>
        </p:txBody>
      </p:sp>
      <p:sp>
        <p:nvSpPr>
          <p:cNvPr id="6" name="Título 5"/>
          <p:cNvSpPr>
            <a:spLocks noGrp="1"/>
          </p:cNvSpPr>
          <p:nvPr>
            <p:ph type="title"/>
          </p:nvPr>
        </p:nvSpPr>
        <p:spPr/>
        <p:txBody>
          <a:bodyPr rtlCol="0"/>
          <a:lstStyle>
            <a:extLst/>
          </a:lstStyle>
          <a:p>
            <a:r>
              <a:rPr kumimoji="0" lang="pt-BR" smtClean="0"/>
              <a:t>Clique para editar o título mestre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fld id="{19D49127-D586-4545-98F8-EEE1AE9CA103}" type="datetimeFigureOut">
              <a:rPr lang="pt-BR" smtClean="0"/>
              <a:t>09/05/2014</a:t>
            </a:fld>
            <a:endParaRPr lang="pt-BR"/>
          </a:p>
        </p:txBody>
      </p:sp>
      <p:sp>
        <p:nvSpPr>
          <p:cNvPr id="3" name="Espaço Reservado para Rodapé 2"/>
          <p:cNvSpPr>
            <a:spLocks noGrp="1"/>
          </p:cNvSpPr>
          <p:nvPr>
            <p:ph type="ftr" sz="quarter" idx="11"/>
          </p:nvPr>
        </p:nvSpPr>
        <p:spPr/>
        <p:txBody>
          <a:bodyPr/>
          <a:lstStyle>
            <a:extLst/>
          </a:lstStyle>
          <a:p>
            <a:endParaRPr lang="pt-BR"/>
          </a:p>
        </p:txBody>
      </p:sp>
      <p:sp>
        <p:nvSpPr>
          <p:cNvPr id="4" name="Espaço Reservado para Número de Slide 3"/>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3">
        <a:schemeClr val="bg1"/>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a:xfrm>
            <a:off x="6727032" y="6407944"/>
            <a:ext cx="1920240" cy="365760"/>
          </a:xfrm>
        </p:spPr>
        <p:txBody>
          <a:bodyPr/>
          <a:lstStyle>
            <a:extLst/>
          </a:lstStyle>
          <a:p>
            <a:fld id="{19D49127-D586-4545-98F8-EEE1AE9CA103}" type="datetimeFigureOut">
              <a:rPr lang="pt-BR" smtClean="0"/>
              <a:t>09/05/2014</a:t>
            </a:fld>
            <a:endParaRPr lang="pt-BR"/>
          </a:p>
        </p:txBody>
      </p:sp>
      <p:sp>
        <p:nvSpPr>
          <p:cNvPr id="6" name="Espaço Reservado para Rodapé 5"/>
          <p:cNvSpPr>
            <a:spLocks noGrp="1"/>
          </p:cNvSpPr>
          <p:nvPr>
            <p:ph type="ftr" sz="quarter" idx="11"/>
          </p:nvPr>
        </p:nvSpPr>
        <p:spPr/>
        <p:txBody>
          <a:bodyPr/>
          <a:lstStyle>
            <a:extLst/>
          </a:lstStyle>
          <a:p>
            <a:endParaRPr lang="pt-BR"/>
          </a:p>
        </p:txBody>
      </p:sp>
      <p:sp>
        <p:nvSpPr>
          <p:cNvPr id="7" name="Espaço Reservado para Número de Slide 6"/>
          <p:cNvSpPr>
            <a:spLocks noGrp="1"/>
          </p:cNvSpPr>
          <p:nvPr>
            <p:ph type="sldNum" sz="quarter" idx="12"/>
          </p:nvPr>
        </p:nvSpPr>
        <p:spPr/>
        <p:txBody>
          <a:bodyPr/>
          <a:lstStyle>
            <a:extLst/>
          </a:lstStyle>
          <a:p>
            <a:fld id="{7A056AC7-579E-4585-B276-6BB8AB60701D}" type="slidenum">
              <a:rPr lang="pt-BR" smtClean="0"/>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bg>
      <p:bgRef idx="1002">
        <a:schemeClr val="bg1"/>
      </p:bgRef>
    </p:bg>
    <p:spTree>
      <p:nvGrpSpPr>
        <p:cNvPr id="1" name=""/>
        <p:cNvGrpSpPr/>
        <p:nvPr/>
      </p:nvGrpSpPr>
      <p:grpSpPr>
        <a:xfrm>
          <a:off x="0" y="0"/>
          <a:ext cx="0" cy="0"/>
          <a:chOff x="0" y="0"/>
          <a:chExt cx="0" cy="0"/>
        </a:xfrm>
      </p:grpSpPr>
      <p:sp>
        <p:nvSpPr>
          <p:cNvPr id="4" name="Espaço Reservado para Tex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pt-BR" smtClean="0"/>
              <a:t>Clique no ícone para adicionar uma imagem</a:t>
            </a:r>
            <a:endParaRPr kumimoji="0" lang="en-US" dirty="0"/>
          </a:p>
        </p:txBody>
      </p:sp>
      <p:sp>
        <p:nvSpPr>
          <p:cNvPr id="5" name="Espaço Reservado para Data 4"/>
          <p:cNvSpPr>
            <a:spLocks noGrp="1"/>
          </p:cNvSpPr>
          <p:nvPr>
            <p:ph type="dt" sz="half" idx="10"/>
          </p:nvPr>
        </p:nvSpPr>
        <p:spPr/>
        <p:txBody>
          <a:bodyPr/>
          <a:lstStyle>
            <a:lvl1pPr>
              <a:defRPr>
                <a:solidFill>
                  <a:schemeClr val="tx1"/>
                </a:solidFill>
              </a:defRPr>
            </a:lvl1pPr>
            <a:extLst/>
          </a:lstStyle>
          <a:p>
            <a:fld id="{19D49127-D586-4545-98F8-EEE1AE9CA103}" type="datetimeFigureOut">
              <a:rPr lang="pt-BR" smtClean="0"/>
              <a:t>09/05/2014</a:t>
            </a:fld>
            <a:endParaRPr lang="pt-BR"/>
          </a:p>
        </p:txBody>
      </p:sp>
      <p:sp>
        <p:nvSpPr>
          <p:cNvPr id="6" name="Espaço Reservado para Rodapé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pt-BR"/>
          </a:p>
        </p:txBody>
      </p:sp>
      <p:sp>
        <p:nvSpPr>
          <p:cNvPr id="7" name="Espaço Reservado para Número de Slide 6"/>
          <p:cNvSpPr>
            <a:spLocks noGrp="1"/>
          </p:cNvSpPr>
          <p:nvPr>
            <p:ph type="sldNum" sz="quarter" idx="12"/>
          </p:nvPr>
        </p:nvSpPr>
        <p:spPr/>
        <p:txBody>
          <a:bodyPr/>
          <a:lstStyle>
            <a:lvl1pPr>
              <a:defRPr>
                <a:solidFill>
                  <a:schemeClr val="tx1"/>
                </a:solidFill>
              </a:defRPr>
            </a:lvl1pPr>
            <a:extLst/>
          </a:lstStyle>
          <a:p>
            <a:fld id="{7A056AC7-579E-4585-B276-6BB8AB60701D}" type="slidenum">
              <a:rPr lang="pt-BR" smtClean="0"/>
              <a:t>‹nº›</a:t>
            </a:fld>
            <a:endParaRPr lang="pt-BR"/>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pt-BR" smtClean="0"/>
              <a:t>Clique para editar o título mestre</a:t>
            </a:r>
            <a:endParaRPr kumimoji="0" lang="en-US"/>
          </a:p>
        </p:txBody>
      </p:sp>
      <p:sp>
        <p:nvSpPr>
          <p:cNvPr id="8" name="Forma livre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orma livre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ângulo retângu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ector reto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Divisa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Divisa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a livre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orma livre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ângulo retângu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pt-BR" smtClean="0"/>
              <a:t>Clique para editar o título mestre</a:t>
            </a:r>
            <a:endParaRPr kumimoji="0" lang="en-US"/>
          </a:p>
        </p:txBody>
      </p:sp>
      <p:sp>
        <p:nvSpPr>
          <p:cNvPr id="30" name="Espaço Reservado para Tex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9D49127-D586-4545-98F8-EEE1AE9CA103}" type="datetimeFigureOut">
              <a:rPr lang="pt-BR" smtClean="0"/>
              <a:t>09/05/2014</a:t>
            </a:fld>
            <a:endParaRPr lang="pt-BR"/>
          </a:p>
        </p:txBody>
      </p:sp>
      <p:sp>
        <p:nvSpPr>
          <p:cNvPr id="22" name="Espaço Reservado para Rodapé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pt-BR"/>
          </a:p>
        </p:txBody>
      </p:sp>
      <p:sp>
        <p:nvSpPr>
          <p:cNvPr id="18" name="Espaço Reservado para Número de Slide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A056AC7-579E-4585-B276-6BB8AB60701D}" type="slidenum">
              <a:rPr lang="pt-BR" smtClean="0"/>
              <a:t>‹nº›</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7504" y="1052737"/>
            <a:ext cx="9036496" cy="2547714"/>
          </a:xfrm>
        </p:spPr>
        <p:txBody>
          <a:bodyPr>
            <a:normAutofit/>
          </a:bodyPr>
          <a:lstStyle/>
          <a:p>
            <a:pPr algn="ctr"/>
            <a:r>
              <a:rPr lang="pt-BR" dirty="0" smtClean="0"/>
              <a:t>Processamento Digital de Sinais</a:t>
            </a:r>
            <a:r>
              <a:rPr lang="pt-BR" smtClean="0"/>
              <a:t/>
            </a:r>
            <a:br>
              <a:rPr lang="pt-BR" smtClean="0"/>
            </a:br>
            <a:r>
              <a:rPr lang="pt-BR" smtClean="0"/>
              <a:t>Introdução – parte1</a:t>
            </a:r>
            <a:endParaRPr lang="pt-BR" dirty="0"/>
          </a:p>
        </p:txBody>
      </p:sp>
      <p:sp>
        <p:nvSpPr>
          <p:cNvPr id="3" name="Subtítulo 2"/>
          <p:cNvSpPr>
            <a:spLocks noGrp="1"/>
          </p:cNvSpPr>
          <p:nvPr>
            <p:ph type="subTitle" idx="1"/>
          </p:nvPr>
        </p:nvSpPr>
        <p:spPr/>
        <p:txBody>
          <a:bodyPr/>
          <a:lstStyle/>
          <a:p>
            <a:pPr algn="ctr"/>
            <a:r>
              <a:rPr lang="pt-BR" dirty="0" smtClean="0"/>
              <a:t>Professor:</a:t>
            </a:r>
          </a:p>
          <a:p>
            <a:pPr algn="ctr"/>
            <a:r>
              <a:rPr lang="pt-BR" dirty="0" smtClean="0"/>
              <a:t>Gerson Leiria Nunes</a:t>
            </a:r>
            <a:endParaRPr lang="pt-BR" dirty="0"/>
          </a:p>
        </p:txBody>
      </p:sp>
    </p:spTree>
    <p:extLst>
      <p:ext uri="{BB962C8B-B14F-4D97-AF65-F5344CB8AC3E}">
        <p14:creationId xmlns:p14="http://schemas.microsoft.com/office/powerpoint/2010/main" val="3983006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972008"/>
          </a:xfrm>
        </p:spPr>
        <p:txBody>
          <a:bodyPr>
            <a:normAutofit fontScale="85000" lnSpcReduction="20000"/>
          </a:bodyPr>
          <a:lstStyle/>
          <a:p>
            <a:r>
              <a:rPr lang="pt-BR" dirty="0"/>
              <a:t>Outro exemplo de um sinal natural é um eletrocardiograma </a:t>
            </a:r>
            <a:r>
              <a:rPr lang="pt-BR" dirty="0" smtClean="0"/>
              <a:t>(ECG) </a:t>
            </a:r>
            <a:r>
              <a:rPr lang="pt-BR" dirty="0"/>
              <a:t>. Tal sinal fornece um médico com informações sobre a condição do coração do paciente. </a:t>
            </a:r>
            <a:r>
              <a:rPr lang="pt-BR" dirty="0" smtClean="0"/>
              <a:t>Do </a:t>
            </a:r>
            <a:r>
              <a:rPr lang="pt-BR" dirty="0"/>
              <a:t>mesmo modo, um sinal </a:t>
            </a:r>
            <a:r>
              <a:rPr lang="pt-BR" dirty="0" smtClean="0"/>
              <a:t>de eletroencefalograma (EEG) </a:t>
            </a:r>
            <a:r>
              <a:rPr lang="pt-BR" dirty="0"/>
              <a:t>fornece informação sobre a atividade do </a:t>
            </a:r>
            <a:r>
              <a:rPr lang="pt-BR" dirty="0" smtClean="0"/>
              <a:t>cérebro.</a:t>
            </a:r>
          </a:p>
          <a:p>
            <a:r>
              <a:rPr lang="pt-BR" dirty="0"/>
              <a:t>Sinais de voz, eletrocardiograma, eletroencefalograma e são exemplos de sinais portadores de informação que evoluem em função de uma única variável independente, ou seja, o tempo. Um exemplo de um sinal que é uma função de duas variáveis ​​independentes é um sinal de imagem. As variáveis ​​independentes, neste caso, são as coordenadas espaciais. Estes são apenas alguns exemplos do número incontável de sinais naturais encontradas na prática</a:t>
            </a:r>
            <a:r>
              <a:rPr lang="pt-BR" dirty="0" smtClean="0"/>
              <a:t>.</a:t>
            </a:r>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826730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900000"/>
          </a:xfrm>
        </p:spPr>
        <p:txBody>
          <a:bodyPr>
            <a:normAutofit fontScale="70000" lnSpcReduction="20000"/>
          </a:bodyPr>
          <a:lstStyle/>
          <a:p>
            <a:r>
              <a:rPr lang="pt-BR" dirty="0" smtClean="0"/>
              <a:t>Associada </a:t>
            </a:r>
            <a:r>
              <a:rPr lang="pt-BR" dirty="0"/>
              <a:t>com sinais naturais são os meios pelos quais tais sinais são </a:t>
            </a:r>
            <a:r>
              <a:rPr lang="pt-BR" dirty="0" smtClean="0"/>
              <a:t>gerados. </a:t>
            </a:r>
            <a:r>
              <a:rPr lang="pt-BR" dirty="0"/>
              <a:t>Por </a:t>
            </a:r>
            <a:r>
              <a:rPr lang="pt-BR" dirty="0" smtClean="0"/>
              <a:t>exemplo, </a:t>
            </a:r>
            <a:r>
              <a:rPr lang="pt-BR" dirty="0"/>
              <a:t>os sinais de fala são geradas por passagem do ar através das cordas </a:t>
            </a:r>
            <a:r>
              <a:rPr lang="pt-BR" dirty="0" smtClean="0"/>
              <a:t>vocais. </a:t>
            </a:r>
          </a:p>
          <a:p>
            <a:r>
              <a:rPr lang="pt-BR" dirty="0" smtClean="0"/>
              <a:t>As </a:t>
            </a:r>
            <a:r>
              <a:rPr lang="pt-BR" dirty="0"/>
              <a:t>imagens são obtidas por expor um filme fotográfico para uma cena ou um objeto. Assim, a geração do sinal é normalmente associado com um sistema que responde a um estímulo ou </a:t>
            </a:r>
            <a:r>
              <a:rPr lang="pt-BR" dirty="0" smtClean="0"/>
              <a:t>força. </a:t>
            </a:r>
          </a:p>
          <a:p>
            <a:r>
              <a:rPr lang="pt-BR" dirty="0" smtClean="0"/>
              <a:t>Em </a:t>
            </a:r>
            <a:r>
              <a:rPr lang="pt-BR" dirty="0"/>
              <a:t>um sinal de </a:t>
            </a:r>
            <a:r>
              <a:rPr lang="pt-BR" dirty="0" smtClean="0"/>
              <a:t>voz, </a:t>
            </a:r>
            <a:r>
              <a:rPr lang="pt-BR" dirty="0"/>
              <a:t>o sistema consiste nas cordas </a:t>
            </a:r>
            <a:r>
              <a:rPr lang="pt-BR" dirty="0" smtClean="0"/>
              <a:t>vocais. </a:t>
            </a:r>
            <a:r>
              <a:rPr lang="pt-BR" dirty="0"/>
              <a:t>O estímulo em combinação com o sistema é chamado de uma fonte de </a:t>
            </a:r>
            <a:r>
              <a:rPr lang="pt-BR" dirty="0" smtClean="0"/>
              <a:t>sinal. </a:t>
            </a:r>
            <a:r>
              <a:rPr lang="pt-BR" dirty="0"/>
              <a:t>Assim, temos as fontes de </a:t>
            </a:r>
            <a:r>
              <a:rPr lang="pt-BR" dirty="0" smtClean="0"/>
              <a:t>fala, </a:t>
            </a:r>
            <a:r>
              <a:rPr lang="pt-BR" dirty="0"/>
              <a:t>fontes de imagens, e vários outros tipos de fontes de </a:t>
            </a:r>
            <a:r>
              <a:rPr lang="pt-BR" dirty="0" smtClean="0"/>
              <a:t>sinal.</a:t>
            </a:r>
            <a:endParaRPr lang="pt-BR" dirty="0"/>
          </a:p>
          <a:p>
            <a:r>
              <a:rPr lang="pt-BR" dirty="0" smtClean="0"/>
              <a:t>Um </a:t>
            </a:r>
            <a:r>
              <a:rPr lang="pt-BR" b="1" u="sng" dirty="0"/>
              <a:t>sistema</a:t>
            </a:r>
            <a:r>
              <a:rPr lang="pt-BR" dirty="0"/>
              <a:t> pode também ser definida como um dispositivo físico que executa uma operação em um </a:t>
            </a:r>
            <a:r>
              <a:rPr lang="pt-BR" dirty="0" smtClean="0"/>
              <a:t>sinal. </a:t>
            </a:r>
            <a:r>
              <a:rPr lang="pt-BR" dirty="0"/>
              <a:t>Por </a:t>
            </a:r>
            <a:r>
              <a:rPr lang="pt-BR" dirty="0" smtClean="0"/>
              <a:t>exemplo, </a:t>
            </a:r>
            <a:r>
              <a:rPr lang="pt-BR" dirty="0"/>
              <a:t>um filtro utilizado para reduzir o ruído e interferência corrompendo um sinal portador de informação desejada é chamado um </a:t>
            </a:r>
            <a:r>
              <a:rPr lang="pt-BR" dirty="0" smtClean="0"/>
              <a:t>sistema. </a:t>
            </a:r>
          </a:p>
          <a:p>
            <a:r>
              <a:rPr lang="pt-BR" dirty="0" smtClean="0"/>
              <a:t>Neste </a:t>
            </a:r>
            <a:r>
              <a:rPr lang="pt-BR" dirty="0"/>
              <a:t>caso, o filtro de realizar alguma </a:t>
            </a:r>
            <a:r>
              <a:rPr lang="pt-BR" dirty="0" smtClean="0"/>
              <a:t>operação(</a:t>
            </a:r>
            <a:r>
              <a:rPr lang="pt-BR" dirty="0" err="1" smtClean="0"/>
              <a:t>ões</a:t>
            </a:r>
            <a:r>
              <a:rPr lang="pt-BR" dirty="0" smtClean="0"/>
              <a:t>) </a:t>
            </a:r>
            <a:r>
              <a:rPr lang="pt-BR" dirty="0"/>
              <a:t>sobre o sinal , que tem o efeito de reduzir </a:t>
            </a:r>
            <a:r>
              <a:rPr lang="pt-BR" dirty="0" smtClean="0"/>
              <a:t>(filtrando) </a:t>
            </a:r>
            <a:r>
              <a:rPr lang="pt-BR" dirty="0"/>
              <a:t>o ruído e interferência do sinal portador de informação desejada .</a:t>
            </a:r>
          </a:p>
          <a:p>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1570374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92500" lnSpcReduction="10000"/>
          </a:bodyPr>
          <a:lstStyle/>
          <a:p>
            <a:r>
              <a:rPr lang="pt-BR" dirty="0"/>
              <a:t>Quando passamos um sinal através de um sistema, como na filtragem, dizemos que temos processado o sinal. Neste caso, o processamento de sinal envolve filtrar o ruído e interferência do sinal desejado. Em geral, o sistema é caracterizado pelo tipo de operação que se realiza no sinal. Por exemplo, se a operação é linear, o sistema é chamado linear. Se a operação com o sinal não é linear, o sistema está a ser dito não-linear, e assim por diante . Tais operações são geralmente referidas como </a:t>
            </a:r>
            <a:r>
              <a:rPr lang="pt-BR" b="1" u="sng" dirty="0"/>
              <a:t>processamento de sinais</a:t>
            </a:r>
            <a:r>
              <a:rPr lang="pt-BR" dirty="0"/>
              <a:t>.</a:t>
            </a:r>
          </a:p>
          <a:p>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4205275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827992"/>
          </a:xfrm>
        </p:spPr>
        <p:txBody>
          <a:bodyPr>
            <a:normAutofit fontScale="92500" lnSpcReduction="20000"/>
          </a:bodyPr>
          <a:lstStyle/>
          <a:p>
            <a:r>
              <a:rPr lang="pt-BR" dirty="0"/>
              <a:t>Para nossos propósitos, é conveniente ampliar a definição de um sistema para incluir não apenas os dispositivos físicos, mas também realizações de operações de software em um sinal. </a:t>
            </a:r>
            <a:endParaRPr lang="pt-BR" dirty="0" smtClean="0"/>
          </a:p>
          <a:p>
            <a:r>
              <a:rPr lang="pt-BR" dirty="0" smtClean="0"/>
              <a:t>No </a:t>
            </a:r>
            <a:r>
              <a:rPr lang="pt-BR" dirty="0"/>
              <a:t>processamento digital de sinais através de um computador digital, as operações executadas em um sinal constituído por uma série de operações matemáticas, tal como especificado por um programa de software. Neste caso, o programa representa uma aplicação do sistema de software. Assim, temos um sistema que é realizado em um computador digital, por meio de uma sequência de operações matemáticas; ou seja, temos um sistema de processamento de sinal digital realizado em software.</a:t>
            </a:r>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1497310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92500" lnSpcReduction="10000"/>
          </a:bodyPr>
          <a:lstStyle/>
          <a:p>
            <a:r>
              <a:rPr lang="pt-BR" dirty="0" smtClean="0"/>
              <a:t>Um </a:t>
            </a:r>
            <a:r>
              <a:rPr lang="pt-BR" dirty="0"/>
              <a:t>computador </a:t>
            </a:r>
            <a:r>
              <a:rPr lang="pt-BR" dirty="0" smtClean="0"/>
              <a:t>pode </a:t>
            </a:r>
            <a:r>
              <a:rPr lang="pt-BR" dirty="0"/>
              <a:t>ser programado para executar a filtragem digital. Em alternativa, o processamento digital em que o sinal pode ser realizado por hardware digitais (circuitos lógicos) configurado para realizar as operações especificas </a:t>
            </a:r>
            <a:r>
              <a:rPr lang="pt-BR" dirty="0" smtClean="0"/>
              <a:t>desejadas.</a:t>
            </a:r>
          </a:p>
          <a:p>
            <a:r>
              <a:rPr lang="pt-BR" dirty="0" smtClean="0"/>
              <a:t>Em </a:t>
            </a:r>
            <a:r>
              <a:rPr lang="pt-BR" dirty="0"/>
              <a:t>tal realização, temos um dispositivo físico que executa as operações especificadas. Em um sentido mais amplo, um sistema digital pode ser implementado como uma combinação </a:t>
            </a:r>
            <a:r>
              <a:rPr lang="pt-BR" dirty="0" smtClean="0"/>
              <a:t>de HW/SW digitais</a:t>
            </a:r>
            <a:r>
              <a:rPr lang="pt-BR" dirty="0"/>
              <a:t>, cada um dos quais </a:t>
            </a:r>
            <a:r>
              <a:rPr lang="pt-BR" dirty="0" smtClean="0"/>
              <a:t>efetua </a:t>
            </a:r>
            <a:r>
              <a:rPr lang="pt-BR" dirty="0"/>
              <a:t>o seu próprio conjunto de operações </a:t>
            </a:r>
            <a:r>
              <a:rPr lang="pt-BR" dirty="0" smtClean="0"/>
              <a:t>específicas</a:t>
            </a:r>
            <a:r>
              <a:rPr lang="pt-BR" dirty="0"/>
              <a:t>.</a:t>
            </a:r>
          </a:p>
          <a:p>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20002176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900000"/>
          </a:xfrm>
        </p:spPr>
        <p:txBody>
          <a:bodyPr>
            <a:normAutofit fontScale="70000" lnSpcReduction="20000"/>
          </a:bodyPr>
          <a:lstStyle/>
          <a:p>
            <a:r>
              <a:rPr lang="pt-BR" dirty="0"/>
              <a:t>A maioria dos sinais encontrados em ciência e engenharia são analógicos por natureza. </a:t>
            </a:r>
            <a:endParaRPr lang="pt-BR" dirty="0" smtClean="0"/>
          </a:p>
          <a:p>
            <a:r>
              <a:rPr lang="pt-BR" dirty="0"/>
              <a:t>O</a:t>
            </a:r>
            <a:r>
              <a:rPr lang="pt-BR" dirty="0" smtClean="0"/>
              <a:t>s </a:t>
            </a:r>
            <a:r>
              <a:rPr lang="pt-BR" dirty="0"/>
              <a:t>sinais são funções de uma variável contínua, como por exemplo o tempo ou o espaço, e geralmente tomar valores num intervalo contínuo. </a:t>
            </a:r>
            <a:endParaRPr lang="pt-BR" dirty="0" smtClean="0"/>
          </a:p>
          <a:p>
            <a:r>
              <a:rPr lang="pt-BR" dirty="0" smtClean="0"/>
              <a:t>Tais </a:t>
            </a:r>
            <a:r>
              <a:rPr lang="pt-BR" dirty="0"/>
              <a:t>sinais podem ser processados </a:t>
            </a:r>
            <a:r>
              <a:rPr lang="pt-BR" dirty="0" smtClean="0"/>
              <a:t>​​diretamente </a:t>
            </a:r>
            <a:r>
              <a:rPr lang="pt-BR" dirty="0"/>
              <a:t>pelos sistemas analógicos adequados (tais como filtros, analisadores de frequências, ou de multiplicadores de frequência) com a finalidade de alterar as suas características ou extrair alguma informação desejada. </a:t>
            </a:r>
            <a:endParaRPr lang="pt-BR" dirty="0" smtClean="0"/>
          </a:p>
          <a:p>
            <a:endParaRPr lang="pt-BR" dirty="0"/>
          </a:p>
          <a:p>
            <a:endParaRPr lang="pt-BR" dirty="0" smtClean="0"/>
          </a:p>
          <a:p>
            <a:endParaRPr lang="pt-BR" dirty="0" smtClean="0"/>
          </a:p>
          <a:p>
            <a:endParaRPr lang="pt-BR" dirty="0" smtClean="0"/>
          </a:p>
          <a:p>
            <a:r>
              <a:rPr lang="pt-BR" dirty="0" smtClean="0"/>
              <a:t>Em </a:t>
            </a:r>
            <a:r>
              <a:rPr lang="pt-BR" dirty="0"/>
              <a:t>tal caso, dizemos que o sinal </a:t>
            </a:r>
            <a:r>
              <a:rPr lang="pt-BR" dirty="0" smtClean="0"/>
              <a:t>estão sendo processado diretamente </a:t>
            </a:r>
            <a:r>
              <a:rPr lang="pt-BR" dirty="0"/>
              <a:t>na sua forma </a:t>
            </a:r>
            <a:r>
              <a:rPr lang="pt-BR" dirty="0" smtClean="0"/>
              <a:t>analógica. </a:t>
            </a:r>
          </a:p>
          <a:p>
            <a:r>
              <a:rPr lang="pt-BR" dirty="0" smtClean="0"/>
              <a:t>Tanto </a:t>
            </a:r>
            <a:r>
              <a:rPr lang="pt-BR" dirty="0"/>
              <a:t>o sinal de entrada </a:t>
            </a:r>
            <a:r>
              <a:rPr lang="pt-BR" dirty="0" smtClean="0"/>
              <a:t>quanto o de </a:t>
            </a:r>
            <a:r>
              <a:rPr lang="pt-BR" dirty="0"/>
              <a:t>saída </a:t>
            </a:r>
            <a:r>
              <a:rPr lang="pt-BR" dirty="0" smtClean="0"/>
              <a:t>estão na </a:t>
            </a:r>
            <a:r>
              <a:rPr lang="pt-BR" dirty="0"/>
              <a:t>forma analógica.</a:t>
            </a:r>
          </a:p>
          <a:p>
            <a:endParaRPr lang="pt-B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35896" y="3789584"/>
            <a:ext cx="4320480" cy="11515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ítulo 2"/>
          <p:cNvSpPr>
            <a:spLocks noGrp="1"/>
          </p:cNvSpPr>
          <p:nvPr>
            <p:ph type="title"/>
          </p:nvPr>
        </p:nvSpPr>
        <p:spPr>
          <a:xfrm>
            <a:off x="457200" y="274638"/>
            <a:ext cx="8229600" cy="1143000"/>
          </a:xfrm>
        </p:spPr>
        <p:txBody>
          <a:bodyPr>
            <a:normAutofit fontScale="90000"/>
          </a:bodyPr>
          <a:lstStyle/>
          <a:p>
            <a:r>
              <a:rPr lang="pt-BR" sz="4400" dirty="0"/>
              <a:t>Elementos básicos de um Sistema de PDS</a:t>
            </a:r>
            <a:endParaRPr lang="pt-BR" dirty="0"/>
          </a:p>
        </p:txBody>
      </p:sp>
    </p:spTree>
    <p:extLst>
      <p:ext uri="{BB962C8B-B14F-4D97-AF65-F5344CB8AC3E}">
        <p14:creationId xmlns:p14="http://schemas.microsoft.com/office/powerpoint/2010/main" val="1818455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755984"/>
          </a:xfrm>
        </p:spPr>
        <p:txBody>
          <a:bodyPr>
            <a:normAutofit/>
          </a:bodyPr>
          <a:lstStyle/>
          <a:p>
            <a:r>
              <a:rPr lang="pt-BR" dirty="0"/>
              <a:t>Processamento de sinal digital fornece um método alternativo para o processamento do sinal </a:t>
            </a:r>
            <a:r>
              <a:rPr lang="pt-BR" dirty="0" smtClean="0"/>
              <a:t>analógico.</a:t>
            </a:r>
          </a:p>
          <a:p>
            <a:endParaRPr lang="pt-BR" dirty="0" smtClean="0"/>
          </a:p>
          <a:p>
            <a:endParaRPr lang="pt-BR" dirty="0" smtClean="0"/>
          </a:p>
          <a:p>
            <a:endParaRPr lang="pt-BR"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2924944"/>
            <a:ext cx="7992888" cy="28803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ítulo 2"/>
          <p:cNvSpPr>
            <a:spLocks noGrp="1"/>
          </p:cNvSpPr>
          <p:nvPr>
            <p:ph type="title"/>
          </p:nvPr>
        </p:nvSpPr>
        <p:spPr>
          <a:xfrm>
            <a:off x="457200" y="274638"/>
            <a:ext cx="8229600" cy="1143000"/>
          </a:xfrm>
        </p:spPr>
        <p:txBody>
          <a:bodyPr>
            <a:normAutofit fontScale="90000"/>
          </a:bodyPr>
          <a:lstStyle/>
          <a:p>
            <a:r>
              <a:rPr lang="pt-BR" sz="4400" dirty="0"/>
              <a:t>Elementos básicos de um Sistema de PDS</a:t>
            </a:r>
            <a:endParaRPr lang="pt-BR" dirty="0"/>
          </a:p>
        </p:txBody>
      </p:sp>
    </p:spTree>
    <p:extLst>
      <p:ext uri="{BB962C8B-B14F-4D97-AF65-F5344CB8AC3E}">
        <p14:creationId xmlns:p14="http://schemas.microsoft.com/office/powerpoint/2010/main" val="301388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a:t>Para executar o processamento digital, existe uma necessidade de uma interface entre o sinal analógico e o processador digital. Esta interface é chamado um conversor analógico- digital (A/D). </a:t>
            </a:r>
          </a:p>
          <a:p>
            <a:r>
              <a:rPr lang="pt-BR" dirty="0"/>
              <a:t>A saída do conversor A/D é um sinal digital que é apropriado como uma entrada para o processador </a:t>
            </a:r>
            <a:r>
              <a:rPr lang="pt-BR" dirty="0" smtClean="0"/>
              <a:t>digital.</a:t>
            </a:r>
            <a:endParaRPr lang="pt-BR" dirty="0"/>
          </a:p>
        </p:txBody>
      </p:sp>
      <p:sp>
        <p:nvSpPr>
          <p:cNvPr id="3" name="Título 2"/>
          <p:cNvSpPr>
            <a:spLocks noGrp="1"/>
          </p:cNvSpPr>
          <p:nvPr>
            <p:ph type="title"/>
          </p:nvPr>
        </p:nvSpPr>
        <p:spPr/>
        <p:txBody>
          <a:bodyPr>
            <a:normAutofit fontScale="90000"/>
          </a:bodyPr>
          <a:lstStyle/>
          <a:p>
            <a:r>
              <a:rPr lang="pt-BR" sz="4400" dirty="0"/>
              <a:t>Elementos básicos de um Sistema de PDS</a:t>
            </a:r>
            <a:endParaRPr lang="pt-BR" dirty="0"/>
          </a:p>
        </p:txBody>
      </p:sp>
    </p:spTree>
    <p:extLst>
      <p:ext uri="{BB962C8B-B14F-4D97-AF65-F5344CB8AC3E}">
        <p14:creationId xmlns:p14="http://schemas.microsoft.com/office/powerpoint/2010/main" val="73787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70000" lnSpcReduction="20000"/>
          </a:bodyPr>
          <a:lstStyle/>
          <a:p>
            <a:r>
              <a:rPr lang="pt-BR" dirty="0"/>
              <a:t>O processador de sinal digital pode ser um computador digital programável grande ou um pequeno microprocessador programado para executar as operações desejadas no sinal de entrada. </a:t>
            </a:r>
          </a:p>
          <a:p>
            <a:r>
              <a:rPr lang="pt-BR" dirty="0"/>
              <a:t>Também pode ser um processador digital </a:t>
            </a:r>
            <a:r>
              <a:rPr lang="pt-BR" dirty="0" smtClean="0"/>
              <a:t>configurado </a:t>
            </a:r>
            <a:r>
              <a:rPr lang="pt-BR" dirty="0"/>
              <a:t>para executar um conjunto específico de operações sobre o sinal de entrada. Máquinas programáveis ​​permitem a flexibilidade para mudar as operações de processamento de sinal, através de uma mudança no software, enquanto as máquinas com fio são difíceis de reconfigurar. </a:t>
            </a:r>
          </a:p>
          <a:p>
            <a:r>
              <a:rPr lang="pt-BR" dirty="0"/>
              <a:t>Consequentemente, os processadores de sinais programáveis ​​estão em uso muito comum. Por outro </a:t>
            </a:r>
            <a:r>
              <a:rPr lang="pt-BR" dirty="0" smtClean="0"/>
              <a:t>lado, </a:t>
            </a:r>
            <a:r>
              <a:rPr lang="pt-BR" dirty="0"/>
              <a:t>quando as operações de processamento de sinal são bem </a:t>
            </a:r>
            <a:r>
              <a:rPr lang="pt-BR" dirty="0" smtClean="0"/>
              <a:t>definidas, </a:t>
            </a:r>
            <a:r>
              <a:rPr lang="pt-BR" dirty="0"/>
              <a:t>uma aplicação com fio das operações podem ser </a:t>
            </a:r>
            <a:r>
              <a:rPr lang="pt-BR" dirty="0" smtClean="0"/>
              <a:t>optimizados, </a:t>
            </a:r>
            <a:r>
              <a:rPr lang="pt-BR" dirty="0"/>
              <a:t>o que resulta em um processador de sinal mais barato </a:t>
            </a:r>
            <a:r>
              <a:rPr lang="pt-BR" dirty="0" smtClean="0"/>
              <a:t>e, geralmente, </a:t>
            </a:r>
            <a:r>
              <a:rPr lang="pt-BR" dirty="0"/>
              <a:t>que corre mais depressa do que a sua contraparte programável . </a:t>
            </a:r>
          </a:p>
          <a:p>
            <a:endParaRPr lang="pt-BR" dirty="0"/>
          </a:p>
        </p:txBody>
      </p:sp>
      <p:sp>
        <p:nvSpPr>
          <p:cNvPr id="3" name="Título 2"/>
          <p:cNvSpPr>
            <a:spLocks noGrp="1"/>
          </p:cNvSpPr>
          <p:nvPr>
            <p:ph type="title"/>
          </p:nvPr>
        </p:nvSpPr>
        <p:spPr/>
        <p:txBody>
          <a:bodyPr>
            <a:normAutofit fontScale="90000"/>
          </a:bodyPr>
          <a:lstStyle/>
          <a:p>
            <a:r>
              <a:rPr lang="pt-BR" sz="4000" dirty="0"/>
              <a:t>Elementos básicos de um Sistema de PDS</a:t>
            </a:r>
            <a:endParaRPr lang="pt-BR" dirty="0"/>
          </a:p>
        </p:txBody>
      </p:sp>
    </p:spTree>
    <p:extLst>
      <p:ext uri="{BB962C8B-B14F-4D97-AF65-F5344CB8AC3E}">
        <p14:creationId xmlns:p14="http://schemas.microsoft.com/office/powerpoint/2010/main" val="42712516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900000"/>
          </a:xfrm>
        </p:spPr>
        <p:txBody>
          <a:bodyPr>
            <a:normAutofit fontScale="77500" lnSpcReduction="20000"/>
          </a:bodyPr>
          <a:lstStyle/>
          <a:p>
            <a:r>
              <a:rPr lang="pt-BR" dirty="0"/>
              <a:t>Em aplicações onde a saída digital a partir do processador de sinal digital é para ser dado ao utilizador na forma analógica , como na comunicação de </a:t>
            </a:r>
            <a:r>
              <a:rPr lang="pt-BR" dirty="0" smtClean="0"/>
              <a:t>voz, </a:t>
            </a:r>
            <a:r>
              <a:rPr lang="pt-BR" dirty="0"/>
              <a:t>que deve proporcionar uma outra interface a partir do domínio de digital para o domínio </a:t>
            </a:r>
            <a:r>
              <a:rPr lang="pt-BR" dirty="0" smtClean="0"/>
              <a:t>analógico. </a:t>
            </a:r>
            <a:r>
              <a:rPr lang="pt-BR" dirty="0"/>
              <a:t>Tal interface é chamado um conversor </a:t>
            </a:r>
            <a:r>
              <a:rPr lang="pt-BR" dirty="0" smtClean="0"/>
              <a:t>digital-analógico D/A. </a:t>
            </a:r>
            <a:r>
              <a:rPr lang="pt-BR" dirty="0"/>
              <a:t>Assim, o sinal é fornecido ao utilizador na forma analógica.</a:t>
            </a:r>
          </a:p>
          <a:p>
            <a:r>
              <a:rPr lang="pt-BR" dirty="0"/>
              <a:t>No entanto, existem outras aplicações práticas que envolvem a análise de </a:t>
            </a:r>
            <a:r>
              <a:rPr lang="pt-BR" dirty="0" smtClean="0"/>
              <a:t>sinal, </a:t>
            </a:r>
            <a:r>
              <a:rPr lang="pt-BR" dirty="0"/>
              <a:t>em que a informação desejada é transportada sob a forma digital e sem conversor D/A é necessária . </a:t>
            </a:r>
          </a:p>
          <a:p>
            <a:r>
              <a:rPr lang="pt-BR" dirty="0"/>
              <a:t>Por exemplo, no processamento digital de sinais de radar, a informação extraída a partir do sinal de radar, tal como a posição da aeronave e a sua velocidade, </a:t>
            </a:r>
            <a:r>
              <a:rPr lang="pt-BR" dirty="0" smtClean="0"/>
              <a:t>pode </a:t>
            </a:r>
            <a:r>
              <a:rPr lang="pt-BR" dirty="0"/>
              <a:t>ser impressa em </a:t>
            </a:r>
            <a:r>
              <a:rPr lang="pt-BR" dirty="0" smtClean="0"/>
              <a:t>papel. </a:t>
            </a:r>
            <a:r>
              <a:rPr lang="pt-BR" dirty="0"/>
              <a:t>Não </a:t>
            </a:r>
            <a:r>
              <a:rPr lang="pt-BR" dirty="0" smtClean="0"/>
              <a:t>havendo a necessidade </a:t>
            </a:r>
            <a:r>
              <a:rPr lang="pt-BR" dirty="0"/>
              <a:t>de um conversor </a:t>
            </a:r>
            <a:r>
              <a:rPr lang="pt-BR" dirty="0" smtClean="0"/>
              <a:t>D/A.</a:t>
            </a:r>
            <a:endParaRPr lang="pt-BR" dirty="0"/>
          </a:p>
          <a:p>
            <a:endParaRPr lang="pt-BR" dirty="0"/>
          </a:p>
        </p:txBody>
      </p:sp>
      <p:sp>
        <p:nvSpPr>
          <p:cNvPr id="3" name="Título 2"/>
          <p:cNvSpPr>
            <a:spLocks noGrp="1"/>
          </p:cNvSpPr>
          <p:nvPr>
            <p:ph type="title"/>
          </p:nvPr>
        </p:nvSpPr>
        <p:spPr/>
        <p:txBody>
          <a:bodyPr>
            <a:normAutofit fontScale="90000"/>
          </a:bodyPr>
          <a:lstStyle/>
          <a:p>
            <a:r>
              <a:rPr lang="pt-BR" sz="4000" dirty="0"/>
              <a:t>Elementos básicos de um Sistema de PDS</a:t>
            </a:r>
            <a:endParaRPr lang="pt-BR" dirty="0"/>
          </a:p>
        </p:txBody>
      </p:sp>
    </p:spTree>
    <p:extLst>
      <p:ext uri="{BB962C8B-B14F-4D97-AF65-F5344CB8AC3E}">
        <p14:creationId xmlns:p14="http://schemas.microsoft.com/office/powerpoint/2010/main" val="225803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p>
            <a:r>
              <a:rPr lang="pt-BR" dirty="0" smtClean="0"/>
              <a:t>Introdução </a:t>
            </a:r>
            <a:r>
              <a:rPr lang="pt-BR" dirty="0" smtClean="0"/>
              <a:t>ao PDS</a:t>
            </a:r>
          </a:p>
          <a:p>
            <a:r>
              <a:rPr lang="pt-BR" dirty="0"/>
              <a:t>Sinais, Sistemas e Processamento de </a:t>
            </a:r>
            <a:r>
              <a:rPr lang="pt-BR" dirty="0" smtClean="0"/>
              <a:t>sinais</a:t>
            </a:r>
          </a:p>
          <a:p>
            <a:r>
              <a:rPr lang="pt-BR" dirty="0"/>
              <a:t>Elementos básicos de um Sistema </a:t>
            </a:r>
            <a:r>
              <a:rPr lang="pt-BR" dirty="0" smtClean="0"/>
              <a:t>de PDS</a:t>
            </a:r>
          </a:p>
          <a:p>
            <a:r>
              <a:rPr lang="pt-BR" dirty="0" smtClean="0"/>
              <a:t>Classificação dos sinais</a:t>
            </a:r>
          </a:p>
          <a:p>
            <a:r>
              <a:rPr lang="pt-BR" dirty="0" smtClean="0"/>
              <a:t>Tempo contínuo vs. </a:t>
            </a:r>
            <a:r>
              <a:rPr lang="pt-BR" dirty="0"/>
              <a:t>d</a:t>
            </a:r>
            <a:r>
              <a:rPr lang="pt-BR" dirty="0" smtClean="0"/>
              <a:t>iscreto</a:t>
            </a:r>
          </a:p>
          <a:p>
            <a:endParaRPr lang="pt-BR" dirty="0" smtClean="0"/>
          </a:p>
          <a:p>
            <a:endParaRPr lang="pt-BR" dirty="0" smtClean="0"/>
          </a:p>
          <a:p>
            <a:pPr lvl="1"/>
            <a:endParaRPr lang="pt-BR" dirty="0"/>
          </a:p>
        </p:txBody>
      </p:sp>
      <p:sp>
        <p:nvSpPr>
          <p:cNvPr id="2" name="Título 1"/>
          <p:cNvSpPr>
            <a:spLocks noGrp="1"/>
          </p:cNvSpPr>
          <p:nvPr>
            <p:ph type="title"/>
          </p:nvPr>
        </p:nvSpPr>
        <p:spPr/>
        <p:txBody>
          <a:bodyPr>
            <a:normAutofit/>
          </a:bodyPr>
          <a:lstStyle/>
          <a:p>
            <a:r>
              <a:rPr lang="pt-BR" dirty="0" smtClean="0"/>
              <a:t>Sumário</a:t>
            </a:r>
            <a:endParaRPr lang="pt-BR" dirty="0"/>
          </a:p>
        </p:txBody>
      </p:sp>
    </p:spTree>
    <p:extLst>
      <p:ext uri="{BB962C8B-B14F-4D97-AF65-F5344CB8AC3E}">
        <p14:creationId xmlns:p14="http://schemas.microsoft.com/office/powerpoint/2010/main" val="2091925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a:t>Os métodos que usamos no processamento de um sinal ou em analisar a resposta de um sistema a um sinal dependem fortemente os atributos característicos do sinal </a:t>
            </a:r>
            <a:r>
              <a:rPr lang="pt-BR" dirty="0" smtClean="0"/>
              <a:t>específico.</a:t>
            </a:r>
          </a:p>
          <a:p>
            <a:r>
              <a:rPr lang="pt-BR" dirty="0" smtClean="0"/>
              <a:t>Existem </a:t>
            </a:r>
            <a:r>
              <a:rPr lang="pt-BR" dirty="0"/>
              <a:t>técnicas que se aplicam apenas a famílias específicas de sinais</a:t>
            </a:r>
            <a:r>
              <a:rPr lang="pt-BR" dirty="0" smtClean="0"/>
              <a:t>.</a:t>
            </a:r>
          </a:p>
          <a:p>
            <a:r>
              <a:rPr lang="pt-BR" dirty="0" smtClean="0"/>
              <a:t>Consequentemente</a:t>
            </a:r>
            <a:r>
              <a:rPr lang="pt-BR" dirty="0"/>
              <a:t>, qualquer investigação em processamento de sinal deve começar com uma classificação dos sinais envolvidos na aplicação </a:t>
            </a:r>
            <a:r>
              <a:rPr lang="pt-BR" dirty="0" smtClean="0"/>
              <a:t>específica.</a:t>
            </a:r>
            <a:endParaRPr lang="pt-BR" dirty="0"/>
          </a:p>
        </p:txBody>
      </p:sp>
      <p:sp>
        <p:nvSpPr>
          <p:cNvPr id="3" name="Título 2"/>
          <p:cNvSpPr>
            <a:spLocks noGrp="1"/>
          </p:cNvSpPr>
          <p:nvPr>
            <p:ph type="title"/>
          </p:nvPr>
        </p:nvSpPr>
        <p:spPr/>
        <p:txBody>
          <a:bodyPr/>
          <a:lstStyle/>
          <a:p>
            <a:r>
              <a:rPr lang="pt-BR" dirty="0" smtClean="0"/>
              <a:t>Classificação dos Sinais</a:t>
            </a:r>
            <a:endParaRPr lang="pt-BR" dirty="0"/>
          </a:p>
        </p:txBody>
      </p:sp>
    </p:spTree>
    <p:extLst>
      <p:ext uri="{BB962C8B-B14F-4D97-AF65-F5344CB8AC3E}">
        <p14:creationId xmlns:p14="http://schemas.microsoft.com/office/powerpoint/2010/main" val="39354300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smtClean="0"/>
              <a:t>Um </a:t>
            </a:r>
            <a:r>
              <a:rPr lang="pt-BR" dirty="0"/>
              <a:t>sinal é descrita por uma função de uma ou </a:t>
            </a:r>
            <a:r>
              <a:rPr lang="pt-BR" dirty="0" smtClean="0"/>
              <a:t>mais variáveis </a:t>
            </a:r>
            <a:r>
              <a:rPr lang="pt-BR" dirty="0"/>
              <a:t>​​independentes. O valor da função </a:t>
            </a:r>
            <a:r>
              <a:rPr lang="pt-BR" dirty="0" smtClean="0"/>
              <a:t>(ou seja, </a:t>
            </a:r>
            <a:r>
              <a:rPr lang="pt-BR" dirty="0"/>
              <a:t>a variável </a:t>
            </a:r>
            <a:r>
              <a:rPr lang="pt-BR" dirty="0" smtClean="0"/>
              <a:t>dependente), </a:t>
            </a:r>
            <a:r>
              <a:rPr lang="pt-BR" dirty="0"/>
              <a:t>pode ser uma quantidade de valor real escalar, uma quantidade de valor </a:t>
            </a:r>
            <a:r>
              <a:rPr lang="pt-BR" dirty="0" smtClean="0"/>
              <a:t>complexo, </a:t>
            </a:r>
            <a:r>
              <a:rPr lang="pt-BR" dirty="0"/>
              <a:t>ou talvez um </a:t>
            </a:r>
            <a:r>
              <a:rPr lang="pt-BR" dirty="0" smtClean="0"/>
              <a:t>vector. </a:t>
            </a:r>
            <a:r>
              <a:rPr lang="pt-BR" dirty="0"/>
              <a:t>Por </a:t>
            </a:r>
            <a:r>
              <a:rPr lang="pt-BR" dirty="0" smtClean="0"/>
              <a:t>exemplo:</a:t>
            </a:r>
          </a:p>
          <a:p>
            <a:endParaRPr lang="pt-BR" dirty="0"/>
          </a:p>
          <a:p>
            <a:r>
              <a:rPr lang="pt-BR" dirty="0" smtClean="0"/>
              <a:t>É um sinal de valor real. No entanto o sinal:</a:t>
            </a:r>
          </a:p>
          <a:p>
            <a:endParaRPr lang="pt-BR" dirty="0" smtClean="0"/>
          </a:p>
          <a:p>
            <a:r>
              <a:rPr lang="pt-BR" dirty="0" smtClean="0"/>
              <a:t>É de valores complexos.</a:t>
            </a:r>
          </a:p>
          <a:p>
            <a:endParaRPr lang="pt-BR" dirty="0"/>
          </a:p>
        </p:txBody>
      </p:sp>
      <p:sp>
        <p:nvSpPr>
          <p:cNvPr id="3" name="Título 2"/>
          <p:cNvSpPr>
            <a:spLocks noGrp="1"/>
          </p:cNvSpPr>
          <p:nvPr>
            <p:ph type="title"/>
          </p:nvPr>
        </p:nvSpPr>
        <p:spPr/>
        <p:txBody>
          <a:bodyPr/>
          <a:lstStyle/>
          <a:p>
            <a:r>
              <a:rPr lang="pt-BR" dirty="0" smtClean="0"/>
              <a:t>Classificação dos Sinais</a:t>
            </a:r>
            <a:endParaRPr lang="pt-BR"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28006" y="3645024"/>
            <a:ext cx="3712412" cy="6480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760" y="4797152"/>
            <a:ext cx="4752975"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705914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lnSpcReduction="10000"/>
          </a:bodyPr>
          <a:lstStyle/>
          <a:p>
            <a:r>
              <a:rPr lang="pt-BR" dirty="0"/>
              <a:t>Em algumas aplicações , os sinais são gerados por várias fontes ou múltiplos </a:t>
            </a:r>
            <a:r>
              <a:rPr lang="pt-BR" dirty="0" smtClean="0"/>
              <a:t>sensores. </a:t>
            </a:r>
            <a:r>
              <a:rPr lang="pt-BR" dirty="0"/>
              <a:t>Tais </a:t>
            </a:r>
            <a:r>
              <a:rPr lang="pt-BR" dirty="0" smtClean="0"/>
              <a:t>sinais, </a:t>
            </a:r>
            <a:r>
              <a:rPr lang="pt-BR" dirty="0"/>
              <a:t>por sua </a:t>
            </a:r>
            <a:r>
              <a:rPr lang="pt-BR" dirty="0" smtClean="0"/>
              <a:t>vez, </a:t>
            </a:r>
            <a:r>
              <a:rPr lang="pt-BR" dirty="0"/>
              <a:t>pode ser representada na forma de </a:t>
            </a:r>
            <a:r>
              <a:rPr lang="pt-BR" dirty="0" smtClean="0"/>
              <a:t>vetor, tais como num </a:t>
            </a:r>
            <a:r>
              <a:rPr lang="pt-BR" dirty="0"/>
              <a:t>s</a:t>
            </a:r>
            <a:r>
              <a:rPr lang="pt-BR" dirty="0" smtClean="0"/>
              <a:t>ismógrafo.</a:t>
            </a:r>
          </a:p>
          <a:p>
            <a:r>
              <a:rPr lang="pt-BR" dirty="0" smtClean="0"/>
              <a:t>V (AS, AL, AV) pode ser definido por:</a:t>
            </a:r>
          </a:p>
          <a:p>
            <a:r>
              <a:rPr lang="pt-BR" dirty="0" smtClean="0"/>
              <a:t>Aceleração Sul</a:t>
            </a:r>
          </a:p>
          <a:p>
            <a:r>
              <a:rPr lang="pt-BR" dirty="0" smtClean="0"/>
              <a:t>Aceleração Leste</a:t>
            </a:r>
          </a:p>
          <a:p>
            <a:r>
              <a:rPr lang="pt-BR" dirty="0" smtClean="0"/>
              <a:t>Aceleração Vertical</a:t>
            </a:r>
          </a:p>
          <a:p>
            <a:r>
              <a:rPr lang="pt-BR" dirty="0"/>
              <a:t> </a:t>
            </a:r>
            <a:r>
              <a:rPr lang="pt-BR" dirty="0" smtClean="0"/>
              <a:t>Os sinais podem ser Multicanal </a:t>
            </a:r>
            <a:r>
              <a:rPr lang="pt-BR" dirty="0"/>
              <a:t>e </a:t>
            </a:r>
            <a:r>
              <a:rPr lang="pt-BR" dirty="0" smtClean="0"/>
              <a:t>multidimensionais.</a:t>
            </a:r>
            <a:endParaRPr lang="pt-BR" dirty="0"/>
          </a:p>
        </p:txBody>
      </p:sp>
      <p:sp>
        <p:nvSpPr>
          <p:cNvPr id="3" name="Título 2"/>
          <p:cNvSpPr>
            <a:spLocks noGrp="1"/>
          </p:cNvSpPr>
          <p:nvPr>
            <p:ph type="title"/>
          </p:nvPr>
        </p:nvSpPr>
        <p:spPr/>
        <p:txBody>
          <a:bodyPr/>
          <a:lstStyle/>
          <a:p>
            <a:r>
              <a:rPr lang="pt-BR" dirty="0"/>
              <a:t>Classificação dos Sinais</a:t>
            </a:r>
          </a:p>
        </p:txBody>
      </p:sp>
    </p:spTree>
    <p:extLst>
      <p:ext uri="{BB962C8B-B14F-4D97-AF65-F5344CB8AC3E}">
        <p14:creationId xmlns:p14="http://schemas.microsoft.com/office/powerpoint/2010/main" val="6481695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p:txBody>
          <a:bodyPr/>
          <a:lstStyle/>
          <a:p>
            <a:r>
              <a:rPr lang="pt-BR" dirty="0"/>
              <a:t>Classificação dos Sinais</a:t>
            </a: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40768"/>
            <a:ext cx="9159003" cy="55446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2574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683976"/>
          </a:xfrm>
        </p:spPr>
        <p:txBody>
          <a:bodyPr>
            <a:normAutofit fontScale="77500" lnSpcReduction="20000"/>
          </a:bodyPr>
          <a:lstStyle/>
          <a:p>
            <a:r>
              <a:rPr lang="pt-BR" dirty="0"/>
              <a:t>Os sinais podem ser classificados em quatro categorias diferentes, dependendo das características do tempo variável </a:t>
            </a:r>
            <a:r>
              <a:rPr lang="pt-BR" dirty="0" smtClean="0"/>
              <a:t>independente </a:t>
            </a:r>
            <a:r>
              <a:rPr lang="pt-BR" dirty="0"/>
              <a:t>e os valores que tomam. </a:t>
            </a:r>
            <a:endParaRPr lang="pt-BR" dirty="0" smtClean="0"/>
          </a:p>
          <a:p>
            <a:r>
              <a:rPr lang="pt-BR" dirty="0" smtClean="0"/>
              <a:t>Sinais </a:t>
            </a:r>
            <a:r>
              <a:rPr lang="pt-BR" dirty="0"/>
              <a:t>de tempo contínuo ou sinais analógicos são definidos para cada valor do tempo e assumem valores no intervalo contínuo (a, </a:t>
            </a:r>
            <a:r>
              <a:rPr lang="pt-BR" dirty="0" smtClean="0"/>
              <a:t>b), </a:t>
            </a:r>
            <a:r>
              <a:rPr lang="pt-BR" dirty="0"/>
              <a:t>onde </a:t>
            </a:r>
            <a:r>
              <a:rPr lang="pt-BR" dirty="0" smtClean="0"/>
              <a:t>“a” </a:t>
            </a:r>
            <a:r>
              <a:rPr lang="pt-BR" dirty="0"/>
              <a:t>pode ser </a:t>
            </a:r>
            <a:r>
              <a:rPr lang="pt-BR" dirty="0" smtClean="0"/>
              <a:t>-∞ </a:t>
            </a:r>
            <a:r>
              <a:rPr lang="pt-BR" dirty="0"/>
              <a:t>e </a:t>
            </a:r>
            <a:r>
              <a:rPr lang="pt-BR" dirty="0" smtClean="0"/>
              <a:t>“b” </a:t>
            </a:r>
            <a:r>
              <a:rPr lang="pt-BR" dirty="0"/>
              <a:t>pode ser </a:t>
            </a:r>
            <a:r>
              <a:rPr lang="pt-BR" dirty="0" smtClean="0"/>
              <a:t>+∞.</a:t>
            </a:r>
          </a:p>
          <a:p>
            <a:r>
              <a:rPr lang="pt-BR" dirty="0" smtClean="0"/>
              <a:t>Matematicamente, </a:t>
            </a:r>
            <a:r>
              <a:rPr lang="pt-BR" dirty="0"/>
              <a:t>estes sinais podem ser descritos por funções de uma variável </a:t>
            </a:r>
            <a:r>
              <a:rPr lang="pt-BR" dirty="0" smtClean="0"/>
              <a:t>contínua.</a:t>
            </a:r>
          </a:p>
          <a:p>
            <a:r>
              <a:rPr lang="pt-BR" dirty="0"/>
              <a:t>Sinais de tempo discreto são definidos apenas para certos valores específicos de </a:t>
            </a:r>
            <a:r>
              <a:rPr lang="pt-BR" dirty="0" smtClean="0"/>
              <a:t>tempo. </a:t>
            </a:r>
            <a:r>
              <a:rPr lang="pt-BR" dirty="0"/>
              <a:t>Esses instantes de tempo não precisa ser </a:t>
            </a:r>
            <a:r>
              <a:rPr lang="pt-BR" dirty="0" smtClean="0"/>
              <a:t>equidistantes, </a:t>
            </a:r>
            <a:r>
              <a:rPr lang="pt-BR" dirty="0"/>
              <a:t>mas na prática eles são normalmente tomadas em intervalos igualmente espaçados por conveniência computacional e </a:t>
            </a:r>
            <a:r>
              <a:rPr lang="pt-BR" dirty="0" smtClean="0"/>
              <a:t>do trato matemático.</a:t>
            </a:r>
            <a:endParaRPr lang="pt-BR" dirty="0"/>
          </a:p>
        </p:txBody>
      </p:sp>
      <p:sp>
        <p:nvSpPr>
          <p:cNvPr id="3" name="Título 2"/>
          <p:cNvSpPr>
            <a:spLocks noGrp="1"/>
          </p:cNvSpPr>
          <p:nvPr>
            <p:ph type="title"/>
          </p:nvPr>
        </p:nvSpPr>
        <p:spPr/>
        <p:txBody>
          <a:bodyPr>
            <a:normAutofit/>
          </a:bodyPr>
          <a:lstStyle/>
          <a:p>
            <a:r>
              <a:rPr lang="pt-BR" dirty="0"/>
              <a:t>T</a:t>
            </a:r>
            <a:r>
              <a:rPr lang="pt-BR" dirty="0" smtClean="0"/>
              <a:t>empo </a:t>
            </a:r>
            <a:r>
              <a:rPr lang="pt-BR" dirty="0"/>
              <a:t>contínuo </a:t>
            </a:r>
            <a:r>
              <a:rPr lang="pt-BR" dirty="0" smtClean="0"/>
              <a:t>vs. discreto</a:t>
            </a:r>
            <a:endParaRPr lang="pt-BR" dirty="0"/>
          </a:p>
        </p:txBody>
      </p:sp>
    </p:spTree>
    <p:extLst>
      <p:ext uri="{BB962C8B-B14F-4D97-AF65-F5344CB8AC3E}">
        <p14:creationId xmlns:p14="http://schemas.microsoft.com/office/powerpoint/2010/main" val="3811391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85000" lnSpcReduction="10000"/>
          </a:bodyPr>
          <a:lstStyle/>
          <a:p>
            <a:endParaRPr lang="pt-BR" dirty="0"/>
          </a:p>
          <a:p>
            <a:endParaRPr lang="pt-BR" dirty="0" smtClean="0"/>
          </a:p>
          <a:p>
            <a:r>
              <a:rPr lang="pt-BR" dirty="0"/>
              <a:t>O sinal </a:t>
            </a:r>
            <a:r>
              <a:rPr lang="pt-BR" dirty="0" smtClean="0"/>
              <a:t>acima </a:t>
            </a:r>
            <a:r>
              <a:rPr lang="pt-BR" dirty="0"/>
              <a:t>fornece um exemplo de um sinal de tempo </a:t>
            </a:r>
            <a:r>
              <a:rPr lang="pt-BR" dirty="0" smtClean="0"/>
              <a:t>discreto. </a:t>
            </a:r>
            <a:r>
              <a:rPr lang="pt-BR" dirty="0"/>
              <a:t>Se </a:t>
            </a:r>
            <a:r>
              <a:rPr lang="pt-BR" dirty="0" smtClean="0"/>
              <a:t>usarmos </a:t>
            </a:r>
            <a:r>
              <a:rPr lang="pt-BR" dirty="0"/>
              <a:t>o índice </a:t>
            </a:r>
            <a:r>
              <a:rPr lang="pt-BR" dirty="0" smtClean="0"/>
              <a:t>“n” </a:t>
            </a:r>
            <a:r>
              <a:rPr lang="pt-BR" dirty="0"/>
              <a:t>dos instantes de tempo discretos como a variável </a:t>
            </a:r>
            <a:r>
              <a:rPr lang="pt-BR" dirty="0" smtClean="0"/>
              <a:t>independente, </a:t>
            </a:r>
            <a:r>
              <a:rPr lang="pt-BR" dirty="0"/>
              <a:t>o valor do sinal torna-se uma função de uma variável inteira (ou </a:t>
            </a:r>
            <a:r>
              <a:rPr lang="pt-BR" dirty="0" smtClean="0"/>
              <a:t>seja, </a:t>
            </a:r>
            <a:r>
              <a:rPr lang="pt-BR" dirty="0"/>
              <a:t>uma sequência de </a:t>
            </a:r>
            <a:r>
              <a:rPr lang="pt-BR" dirty="0" smtClean="0"/>
              <a:t>números). </a:t>
            </a:r>
          </a:p>
          <a:p>
            <a:r>
              <a:rPr lang="pt-BR" dirty="0" smtClean="0"/>
              <a:t>Assim</a:t>
            </a:r>
            <a:r>
              <a:rPr lang="pt-BR" dirty="0"/>
              <a:t>, um sinal de tempo discreto pode ser representado matematicamente por uma </a:t>
            </a:r>
            <a:r>
              <a:rPr lang="pt-BR" dirty="0" smtClean="0"/>
              <a:t>sequência </a:t>
            </a:r>
            <a:r>
              <a:rPr lang="pt-BR" dirty="0"/>
              <a:t>de números reais ou complexos.</a:t>
            </a:r>
          </a:p>
          <a:p>
            <a:r>
              <a:rPr lang="pt-BR" dirty="0" smtClean="0"/>
              <a:t>Para </a:t>
            </a:r>
            <a:r>
              <a:rPr lang="pt-BR" dirty="0"/>
              <a:t>acentuar a natureza de tempo discreto de um </a:t>
            </a:r>
            <a:r>
              <a:rPr lang="pt-BR" dirty="0" smtClean="0"/>
              <a:t>sinal, deve-se </a:t>
            </a:r>
            <a:r>
              <a:rPr lang="pt-BR" dirty="0"/>
              <a:t>denotar um tal sinal como x </a:t>
            </a:r>
            <a:r>
              <a:rPr lang="pt-BR" dirty="0" smtClean="0"/>
              <a:t>(n) </a:t>
            </a:r>
            <a:r>
              <a:rPr lang="pt-BR" dirty="0"/>
              <a:t>, em vez de x (</a:t>
            </a:r>
            <a:r>
              <a:rPr lang="pt-BR" dirty="0" smtClean="0"/>
              <a:t>t).</a:t>
            </a:r>
          </a:p>
        </p:txBody>
      </p:sp>
      <p:sp>
        <p:nvSpPr>
          <p:cNvPr id="3" name="Título 2"/>
          <p:cNvSpPr>
            <a:spLocks noGrp="1"/>
          </p:cNvSpPr>
          <p:nvPr>
            <p:ph type="title"/>
          </p:nvPr>
        </p:nvSpPr>
        <p:spPr/>
        <p:txBody>
          <a:bodyPr/>
          <a:lstStyle/>
          <a:p>
            <a:r>
              <a:rPr lang="pt-BR" dirty="0"/>
              <a:t>Tempo contínuo vs. discreto</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1340768"/>
            <a:ext cx="3819525" cy="552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319632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a:t>Se os instantes de tempo T são igualmente espaçados (T = </a:t>
            </a:r>
            <a:r>
              <a:rPr lang="pt-BR" dirty="0" err="1"/>
              <a:t>nT</a:t>
            </a:r>
            <a:r>
              <a:rPr lang="pt-BR" dirty="0"/>
              <a:t> ), a notação x (</a:t>
            </a:r>
            <a:r>
              <a:rPr lang="pt-BR" dirty="0" err="1"/>
              <a:t>nT</a:t>
            </a:r>
            <a:r>
              <a:rPr lang="pt-BR" dirty="0"/>
              <a:t>) é também usada. Por exemplo , a </a:t>
            </a:r>
            <a:r>
              <a:rPr lang="pt-BR" dirty="0" smtClean="0"/>
              <a:t>sequência:</a:t>
            </a:r>
          </a:p>
          <a:p>
            <a:endParaRPr lang="pt-BR" dirty="0"/>
          </a:p>
          <a:p>
            <a:endParaRPr lang="pt-BR" dirty="0" smtClean="0"/>
          </a:p>
          <a:p>
            <a:r>
              <a:rPr lang="pt-BR" dirty="0" smtClean="0"/>
              <a:t>é </a:t>
            </a:r>
            <a:r>
              <a:rPr lang="pt-BR" dirty="0"/>
              <a:t>um sinal em tempo discreto , que é representada graficamente </a:t>
            </a:r>
            <a:r>
              <a:rPr lang="pt-BR" dirty="0" smtClean="0"/>
              <a:t>como:</a:t>
            </a:r>
            <a:endParaRPr lang="pt-BR" dirty="0"/>
          </a:p>
          <a:p>
            <a:endParaRPr lang="pt-BR" dirty="0"/>
          </a:p>
        </p:txBody>
      </p:sp>
      <p:sp>
        <p:nvSpPr>
          <p:cNvPr id="3" name="Título 2"/>
          <p:cNvSpPr>
            <a:spLocks noGrp="1"/>
          </p:cNvSpPr>
          <p:nvPr>
            <p:ph type="title"/>
          </p:nvPr>
        </p:nvSpPr>
        <p:spPr/>
        <p:txBody>
          <a:bodyPr/>
          <a:lstStyle/>
          <a:p>
            <a:r>
              <a:rPr lang="pt-BR" dirty="0"/>
              <a:t>Tempo contínuo vs. discreto</a:t>
            </a: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00007" y="2708920"/>
            <a:ext cx="3490632" cy="10801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7241" y="4725145"/>
            <a:ext cx="5619750" cy="21328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60307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a:t>Processamento de sinal digital é uma área da ciência e da engenharia que tem se desenvolvido rapidamente nos últimos 40 anos</a:t>
            </a:r>
            <a:r>
              <a:rPr lang="pt-BR" dirty="0" smtClean="0"/>
              <a:t>.</a:t>
            </a:r>
          </a:p>
          <a:p>
            <a:pPr algn="just"/>
            <a:r>
              <a:rPr lang="pt-BR" dirty="0" smtClean="0"/>
              <a:t>Este </a:t>
            </a:r>
            <a:r>
              <a:rPr lang="pt-BR" dirty="0"/>
              <a:t>rápido desenvolvimento é resultado dos avanços significativos na tecnologia de computação digital e fabricação de circuitos integrados. </a:t>
            </a:r>
          </a:p>
          <a:p>
            <a:endParaRPr lang="pt-BR" dirty="0"/>
          </a:p>
        </p:txBody>
      </p:sp>
      <p:sp>
        <p:nvSpPr>
          <p:cNvPr id="3" name="Título 2"/>
          <p:cNvSpPr>
            <a:spLocks noGrp="1"/>
          </p:cNvSpPr>
          <p:nvPr>
            <p:ph type="title"/>
          </p:nvPr>
        </p:nvSpPr>
        <p:spPr/>
        <p:txBody>
          <a:bodyPr/>
          <a:lstStyle/>
          <a:p>
            <a:r>
              <a:rPr lang="pt-BR" dirty="0" smtClean="0"/>
              <a:t>Introdução</a:t>
            </a:r>
            <a:endParaRPr lang="pt-BR" dirty="0"/>
          </a:p>
        </p:txBody>
      </p:sp>
    </p:spTree>
    <p:extLst>
      <p:ext uri="{BB962C8B-B14F-4D97-AF65-F5344CB8AC3E}">
        <p14:creationId xmlns:p14="http://schemas.microsoft.com/office/powerpoint/2010/main" val="1527088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85000" lnSpcReduction="20000"/>
          </a:bodyPr>
          <a:lstStyle/>
          <a:p>
            <a:pPr algn="just"/>
            <a:r>
              <a:rPr lang="pt-BR" dirty="0"/>
              <a:t>Os computadores digitais e hardware digital associado de quatro décadas atrás eram relativamente grandes e caros e , como consequência , o seu uso limitou-se a de uso geral em tempo não-real cálculos científicos ( off-line ) e aplicativos de negócios. </a:t>
            </a:r>
          </a:p>
          <a:p>
            <a:pPr algn="just"/>
            <a:r>
              <a:rPr lang="pt-BR" dirty="0"/>
              <a:t>Os rápidos desenvolvimentos em tecnologia de circuitos integrados , começando com a integração de média escala (MSI) e progredindo para a integração em larga escala (LSI) , e agora , a integração de muito grande escala ( VLSI ) de circuitos eletrônicos tem estimulado o desenvolvimento de poderosos , menor, mais rápido e mais barato computadores digitais e hardware digital de propósito especial. </a:t>
            </a:r>
          </a:p>
          <a:p>
            <a:endParaRPr lang="pt-BR" dirty="0"/>
          </a:p>
        </p:txBody>
      </p:sp>
      <p:sp>
        <p:nvSpPr>
          <p:cNvPr id="3" name="Título 2"/>
          <p:cNvSpPr>
            <a:spLocks noGrp="1"/>
          </p:cNvSpPr>
          <p:nvPr>
            <p:ph type="title"/>
          </p:nvPr>
        </p:nvSpPr>
        <p:spPr/>
        <p:txBody>
          <a:bodyPr/>
          <a:lstStyle/>
          <a:p>
            <a:r>
              <a:rPr lang="pt-BR" dirty="0" smtClean="0"/>
              <a:t>Introdução</a:t>
            </a:r>
            <a:endParaRPr lang="pt-BR" dirty="0"/>
          </a:p>
        </p:txBody>
      </p:sp>
    </p:spTree>
    <p:extLst>
      <p:ext uri="{BB962C8B-B14F-4D97-AF65-F5344CB8AC3E}">
        <p14:creationId xmlns:p14="http://schemas.microsoft.com/office/powerpoint/2010/main" val="3146779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normAutofit fontScale="92500" lnSpcReduction="20000"/>
          </a:bodyPr>
          <a:lstStyle/>
          <a:p>
            <a:pPr algn="just"/>
            <a:r>
              <a:rPr lang="pt-BR" dirty="0"/>
              <a:t>Estes circuitos digitais de baixo custo e relativamente rápidos tornaram possível a construção de sistemas digitais altamente sofisticados capazes de executar funções e tarefas de processamento digital de sinais complexos, que são geralmente muito difícil </a:t>
            </a:r>
            <a:r>
              <a:rPr lang="pt-BR" dirty="0" smtClean="0"/>
              <a:t>e/ou </a:t>
            </a:r>
            <a:r>
              <a:rPr lang="pt-BR" dirty="0"/>
              <a:t>caro demais para ser executado por circuitos analógicos ou sistemas de processamento de sinal analógico. </a:t>
            </a:r>
          </a:p>
          <a:p>
            <a:pPr algn="just"/>
            <a:r>
              <a:rPr lang="pt-BR" dirty="0"/>
              <a:t>Daí muitas das tarefas de processamento de sinal que foram convencionalmente realizados por meio analógicos são realizados hoje pelo hardware digital de menos onerosa e mais confiável</a:t>
            </a:r>
            <a:r>
              <a:rPr lang="pt-BR" dirty="0" smtClean="0"/>
              <a:t>.</a:t>
            </a:r>
            <a:endParaRPr lang="pt-BR" dirty="0"/>
          </a:p>
        </p:txBody>
      </p:sp>
      <p:sp>
        <p:nvSpPr>
          <p:cNvPr id="3" name="Título 2"/>
          <p:cNvSpPr>
            <a:spLocks noGrp="1"/>
          </p:cNvSpPr>
          <p:nvPr>
            <p:ph type="title"/>
          </p:nvPr>
        </p:nvSpPr>
        <p:spPr/>
        <p:txBody>
          <a:bodyPr/>
          <a:lstStyle/>
          <a:p>
            <a:r>
              <a:rPr lang="pt-BR" dirty="0" smtClean="0"/>
              <a:t>Introdução</a:t>
            </a:r>
            <a:endParaRPr lang="pt-BR" dirty="0"/>
          </a:p>
        </p:txBody>
      </p:sp>
    </p:spTree>
    <p:extLst>
      <p:ext uri="{BB962C8B-B14F-4D97-AF65-F5344CB8AC3E}">
        <p14:creationId xmlns:p14="http://schemas.microsoft.com/office/powerpoint/2010/main" val="371121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r>
              <a:rPr lang="pt-BR" dirty="0"/>
              <a:t>Um sinal é </a:t>
            </a:r>
            <a:r>
              <a:rPr lang="pt-BR" dirty="0" smtClean="0"/>
              <a:t>definido </a:t>
            </a:r>
            <a:r>
              <a:rPr lang="pt-BR" dirty="0"/>
              <a:t>como qualquer quantidade física que varia com o </a:t>
            </a:r>
            <a:r>
              <a:rPr lang="pt-BR" dirty="0" smtClean="0"/>
              <a:t>tempo, </a:t>
            </a:r>
            <a:r>
              <a:rPr lang="pt-BR" dirty="0"/>
              <a:t>o </a:t>
            </a:r>
            <a:r>
              <a:rPr lang="pt-BR" dirty="0" smtClean="0"/>
              <a:t>espaço, </a:t>
            </a:r>
            <a:r>
              <a:rPr lang="pt-BR" dirty="0"/>
              <a:t>ou qualquer outra variável ou variáveis ​​independentes . </a:t>
            </a:r>
            <a:endParaRPr lang="pt-BR" dirty="0" smtClean="0"/>
          </a:p>
          <a:p>
            <a:r>
              <a:rPr lang="pt-BR" dirty="0" smtClean="0"/>
              <a:t>Matematicamente, </a:t>
            </a:r>
            <a:r>
              <a:rPr lang="pt-BR" dirty="0"/>
              <a:t>nós descrevemos um sinal como uma função de uma ou </a:t>
            </a:r>
            <a:r>
              <a:rPr lang="pt-BR" dirty="0" smtClean="0"/>
              <a:t>mais variáveis </a:t>
            </a:r>
            <a:r>
              <a:rPr lang="pt-BR" dirty="0"/>
              <a:t>​​</a:t>
            </a:r>
            <a:r>
              <a:rPr lang="pt-BR" dirty="0" smtClean="0"/>
              <a:t>independentes. </a:t>
            </a:r>
          </a:p>
          <a:p>
            <a:r>
              <a:rPr lang="pt-BR" dirty="0" smtClean="0"/>
              <a:t>Por exemplo:</a:t>
            </a:r>
          </a:p>
          <a:p>
            <a:pPr marL="109728" indent="0" algn="ctr">
              <a:buNone/>
            </a:pPr>
            <a:r>
              <a:rPr lang="pt-BR" b="1" dirty="0" smtClean="0"/>
              <a:t>s</a:t>
            </a:r>
            <a:r>
              <a:rPr lang="pt-BR" sz="1600" b="1" dirty="0" smtClean="0"/>
              <a:t>1</a:t>
            </a:r>
            <a:r>
              <a:rPr lang="pt-BR" b="1" dirty="0" smtClean="0"/>
              <a:t>(t</a:t>
            </a:r>
            <a:r>
              <a:rPr lang="pt-BR" b="1" dirty="0"/>
              <a:t>) = 5t</a:t>
            </a:r>
          </a:p>
          <a:p>
            <a:pPr marL="109728" indent="0" algn="ctr">
              <a:buNone/>
            </a:pPr>
            <a:r>
              <a:rPr lang="pt-BR" b="1" dirty="0" smtClean="0"/>
              <a:t>s</a:t>
            </a:r>
            <a:r>
              <a:rPr lang="pt-BR" sz="1600" b="1" dirty="0" smtClean="0"/>
              <a:t>2</a:t>
            </a:r>
            <a:r>
              <a:rPr lang="pt-BR" b="1" dirty="0" smtClean="0"/>
              <a:t>(t</a:t>
            </a:r>
            <a:r>
              <a:rPr lang="pt-BR" b="1" dirty="0"/>
              <a:t>) = </a:t>
            </a:r>
            <a:r>
              <a:rPr lang="pt-BR" b="1" dirty="0" smtClean="0"/>
              <a:t>20t²</a:t>
            </a:r>
            <a:endParaRPr lang="pt-BR" b="1" dirty="0"/>
          </a:p>
          <a:p>
            <a:endParaRPr lang="pt-BR" dirty="0"/>
          </a:p>
          <a:p>
            <a:endParaRPr lang="pt-BR" dirty="0"/>
          </a:p>
        </p:txBody>
      </p:sp>
      <p:sp>
        <p:nvSpPr>
          <p:cNvPr id="3" name="Título 2"/>
          <p:cNvSpPr>
            <a:spLocks noGrp="1"/>
          </p:cNvSpPr>
          <p:nvPr>
            <p:ph type="title"/>
          </p:nvPr>
        </p:nvSpPr>
        <p:spPr/>
        <p:txBody>
          <a:bodyPr>
            <a:normAutofit fontScale="90000"/>
          </a:bodyPr>
          <a:lstStyle/>
          <a:p>
            <a:r>
              <a:rPr lang="pt-BR" dirty="0" smtClean="0"/>
              <a:t>Sinais, Sistemas e Processamento de sinais</a:t>
            </a:r>
            <a:endParaRPr lang="pt-BR" dirty="0"/>
          </a:p>
        </p:txBody>
      </p:sp>
    </p:spTree>
    <p:extLst>
      <p:ext uri="{BB962C8B-B14F-4D97-AF65-F5344CB8AC3E}">
        <p14:creationId xmlns:p14="http://schemas.microsoft.com/office/powerpoint/2010/main" val="1067229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8"/>
            <a:ext cx="8229600" cy="4827992"/>
          </a:xfrm>
        </p:spPr>
        <p:txBody>
          <a:bodyPr>
            <a:normAutofit fontScale="77500" lnSpcReduction="20000"/>
          </a:bodyPr>
          <a:lstStyle/>
          <a:p>
            <a:r>
              <a:rPr lang="pt-BR" dirty="0" smtClean="0"/>
              <a:t>Estas funções descrevem </a:t>
            </a:r>
            <a:r>
              <a:rPr lang="pt-BR" dirty="0"/>
              <a:t>dois sinais, </a:t>
            </a:r>
            <a:r>
              <a:rPr lang="pt-BR" dirty="0" smtClean="0"/>
              <a:t>uma </a:t>
            </a:r>
            <a:r>
              <a:rPr lang="pt-BR" dirty="0"/>
              <a:t>que varia linearmente com o </a:t>
            </a:r>
            <a:r>
              <a:rPr lang="pt-BR" b="1" dirty="0"/>
              <a:t>t</a:t>
            </a:r>
            <a:r>
              <a:rPr lang="pt-BR" dirty="0"/>
              <a:t> </a:t>
            </a:r>
            <a:r>
              <a:rPr lang="pt-BR" dirty="0" smtClean="0"/>
              <a:t>(variável independente “</a:t>
            </a:r>
            <a:r>
              <a:rPr lang="pt-BR" b="1" dirty="0" smtClean="0"/>
              <a:t>tempo</a:t>
            </a:r>
            <a:r>
              <a:rPr lang="pt-BR" dirty="0" smtClean="0"/>
              <a:t>”) </a:t>
            </a:r>
            <a:r>
              <a:rPr lang="pt-BR" dirty="0"/>
              <a:t>e </a:t>
            </a:r>
            <a:r>
              <a:rPr lang="pt-BR" dirty="0" smtClean="0"/>
              <a:t>a segunda </a:t>
            </a:r>
            <a:r>
              <a:rPr lang="pt-BR" dirty="0"/>
              <a:t>que varia quadraticamente com t . </a:t>
            </a:r>
            <a:endParaRPr lang="pt-BR" dirty="0" smtClean="0"/>
          </a:p>
          <a:p>
            <a:r>
              <a:rPr lang="pt-BR" dirty="0" smtClean="0"/>
              <a:t>Como </a:t>
            </a:r>
            <a:r>
              <a:rPr lang="pt-BR" dirty="0"/>
              <a:t>outro exemplo , considere a </a:t>
            </a:r>
            <a:r>
              <a:rPr lang="pt-BR" dirty="0" smtClean="0"/>
              <a:t>função:</a:t>
            </a:r>
          </a:p>
          <a:p>
            <a:endParaRPr lang="pt-BR" dirty="0" smtClean="0"/>
          </a:p>
          <a:p>
            <a:pPr marL="109728" indent="0" algn="ctr">
              <a:buNone/>
            </a:pPr>
            <a:r>
              <a:rPr lang="pt-BR" b="1" dirty="0" smtClean="0"/>
              <a:t>s(x </a:t>
            </a:r>
            <a:r>
              <a:rPr lang="pt-BR" b="1" dirty="0"/>
              <a:t>, y) = 3x + 2xy + 10y²</a:t>
            </a:r>
            <a:r>
              <a:rPr lang="pt-BR" b="1" dirty="0" smtClean="0"/>
              <a:t> </a:t>
            </a:r>
          </a:p>
          <a:p>
            <a:endParaRPr lang="pt-BR" dirty="0"/>
          </a:p>
          <a:p>
            <a:r>
              <a:rPr lang="pt-BR" dirty="0"/>
              <a:t>Esta função descreve um sinal de duas variáveis ​​x e y que poderia representar as duas coordenadas espaciais em um plano independentes. </a:t>
            </a:r>
            <a:endParaRPr lang="pt-BR" dirty="0" smtClean="0"/>
          </a:p>
          <a:p>
            <a:r>
              <a:rPr lang="pt-BR" dirty="0" smtClean="0"/>
              <a:t>Os </a:t>
            </a:r>
            <a:r>
              <a:rPr lang="pt-BR" dirty="0"/>
              <a:t>sinais descritos </a:t>
            </a:r>
            <a:r>
              <a:rPr lang="pt-BR" dirty="0" smtClean="0"/>
              <a:t>acima, </a:t>
            </a:r>
            <a:r>
              <a:rPr lang="pt-BR" dirty="0"/>
              <a:t>pertencem a uma classe de sinais que são precisamente definida especificando a dependência funcional da variável </a:t>
            </a:r>
            <a:r>
              <a:rPr lang="pt-BR" dirty="0" smtClean="0"/>
              <a:t>independente. </a:t>
            </a:r>
          </a:p>
          <a:p>
            <a:r>
              <a:rPr lang="pt-BR" dirty="0" smtClean="0"/>
              <a:t>No entanto, </a:t>
            </a:r>
            <a:r>
              <a:rPr lang="pt-BR" dirty="0"/>
              <a:t>há casos em que uma tal relação funcional é desconhecida ou muito altamente complicado para ser de uso </a:t>
            </a:r>
            <a:r>
              <a:rPr lang="pt-BR" dirty="0" smtClean="0"/>
              <a:t>prático.</a:t>
            </a:r>
            <a:endParaRPr lang="pt-BR" dirty="0"/>
          </a:p>
          <a:p>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437918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57200" y="1481329"/>
            <a:ext cx="8229600" cy="1587632"/>
          </a:xfrm>
        </p:spPr>
        <p:txBody>
          <a:bodyPr>
            <a:normAutofit fontScale="85000" lnSpcReduction="20000"/>
          </a:bodyPr>
          <a:lstStyle/>
          <a:p>
            <a:r>
              <a:rPr lang="pt-BR" dirty="0" smtClean="0"/>
              <a:t>A fala por exemplo não pode ser representada por simples funções como as descritas anteriormente.</a:t>
            </a:r>
          </a:p>
          <a:p>
            <a:r>
              <a:rPr lang="pt-BR" dirty="0" smtClean="0"/>
              <a:t>Para termos um grau elevado de exatidão devemos descrevê-la como uma soma de várias sinusóides de diferentes amplitudes e frequências, tais como:</a:t>
            </a:r>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996952"/>
            <a:ext cx="5472608" cy="12013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3548" y="3861048"/>
            <a:ext cx="5128804" cy="29969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2356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p:txBody>
          <a:bodyPr/>
          <a:lstStyle/>
          <a:p>
            <a:pPr algn="just"/>
            <a:r>
              <a:rPr lang="pt-BR" dirty="0" smtClean="0"/>
              <a:t>Onde </a:t>
            </a:r>
            <a:r>
              <a:rPr lang="pt-BR" dirty="0"/>
              <a:t>{A} , {F} e </a:t>
            </a:r>
            <a:r>
              <a:rPr lang="pt-BR" dirty="0" smtClean="0"/>
              <a:t>{</a:t>
            </a:r>
            <a:r>
              <a:rPr lang="el-GR" dirty="0" smtClean="0"/>
              <a:t>Θ</a:t>
            </a:r>
            <a:r>
              <a:rPr lang="pt-BR" dirty="0" smtClean="0"/>
              <a:t>} </a:t>
            </a:r>
            <a:r>
              <a:rPr lang="pt-BR" dirty="0"/>
              <a:t>são os conjuntos de </a:t>
            </a:r>
            <a:r>
              <a:rPr lang="pt-BR" dirty="0" smtClean="0"/>
              <a:t>(variáveis) </a:t>
            </a:r>
            <a:r>
              <a:rPr lang="pt-BR" dirty="0"/>
              <a:t>amplitudes , frequências e </a:t>
            </a:r>
            <a:r>
              <a:rPr lang="pt-BR" dirty="0" smtClean="0"/>
              <a:t>fases/ângulos, </a:t>
            </a:r>
            <a:r>
              <a:rPr lang="pt-BR" dirty="0"/>
              <a:t>respectivamente, </a:t>
            </a:r>
            <a:r>
              <a:rPr lang="pt-BR" dirty="0" smtClean="0"/>
              <a:t>das sinusóides. </a:t>
            </a:r>
          </a:p>
          <a:p>
            <a:pPr algn="just"/>
            <a:r>
              <a:rPr lang="pt-BR" dirty="0" smtClean="0"/>
              <a:t>Na verdade, </a:t>
            </a:r>
            <a:r>
              <a:rPr lang="pt-BR" dirty="0"/>
              <a:t>uma forma de interpretar o conteúdo da informação ou mensagem transmitida por qualquer segmento de tempo curto do sinal de voz é medir as </a:t>
            </a:r>
            <a:r>
              <a:rPr lang="pt-BR" dirty="0" smtClean="0"/>
              <a:t>amplitudes, </a:t>
            </a:r>
            <a:r>
              <a:rPr lang="pt-BR" dirty="0"/>
              <a:t>as frequências e as fases contidas </a:t>
            </a:r>
            <a:r>
              <a:rPr lang="pt-BR" dirty="0" smtClean="0"/>
              <a:t>no segmento </a:t>
            </a:r>
            <a:r>
              <a:rPr lang="pt-BR" dirty="0"/>
              <a:t>de tempo curto do </a:t>
            </a:r>
            <a:r>
              <a:rPr lang="pt-BR" dirty="0" smtClean="0"/>
              <a:t>sinal.</a:t>
            </a:r>
            <a:endParaRPr lang="pt-BR" dirty="0"/>
          </a:p>
          <a:p>
            <a:endParaRPr lang="pt-BR" dirty="0"/>
          </a:p>
        </p:txBody>
      </p:sp>
      <p:sp>
        <p:nvSpPr>
          <p:cNvPr id="3" name="Título 2"/>
          <p:cNvSpPr>
            <a:spLocks noGrp="1"/>
          </p:cNvSpPr>
          <p:nvPr>
            <p:ph type="title"/>
          </p:nvPr>
        </p:nvSpPr>
        <p:spPr/>
        <p:txBody>
          <a:bodyPr>
            <a:normAutofit fontScale="90000"/>
          </a:bodyPr>
          <a:lstStyle/>
          <a:p>
            <a:r>
              <a:rPr lang="pt-BR" dirty="0"/>
              <a:t>Sinais, Sistemas e Processamento de sinais</a:t>
            </a:r>
          </a:p>
        </p:txBody>
      </p:sp>
    </p:spTree>
    <p:extLst>
      <p:ext uri="{BB962C8B-B14F-4D97-AF65-F5344CB8AC3E}">
        <p14:creationId xmlns:p14="http://schemas.microsoft.com/office/powerpoint/2010/main" val="28073512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oncurso">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348</TotalTime>
  <Words>2221</Words>
  <Application>Microsoft Office PowerPoint</Application>
  <PresentationFormat>Apresentação na tela (4:3)</PresentationFormat>
  <Paragraphs>115</Paragraphs>
  <Slides>26</Slides>
  <Notes>0</Notes>
  <HiddenSlides>0</HiddenSlides>
  <MMClips>0</MMClips>
  <ScaleCrop>false</ScaleCrop>
  <HeadingPairs>
    <vt:vector size="4" baseType="variant">
      <vt:variant>
        <vt:lpstr>Tema</vt:lpstr>
      </vt:variant>
      <vt:variant>
        <vt:i4>1</vt:i4>
      </vt:variant>
      <vt:variant>
        <vt:lpstr>Títulos de slides</vt:lpstr>
      </vt:variant>
      <vt:variant>
        <vt:i4>26</vt:i4>
      </vt:variant>
    </vt:vector>
  </HeadingPairs>
  <TitlesOfParts>
    <vt:vector size="27" baseType="lpstr">
      <vt:lpstr>Concurso</vt:lpstr>
      <vt:lpstr>Processamento Digital de Sinais Introdução – parte1</vt:lpstr>
      <vt:lpstr>Sumário</vt:lpstr>
      <vt:lpstr>Introdução</vt:lpstr>
      <vt:lpstr>Introdução</vt:lpstr>
      <vt:lpstr>Introdução</vt:lpstr>
      <vt:lpstr>Sinais, Sistemas e Processamento de sinais</vt:lpstr>
      <vt:lpstr>Sinais, Sistemas e Processamento de sinais</vt:lpstr>
      <vt:lpstr>Sinais, Sistemas e Processamento de sinais</vt:lpstr>
      <vt:lpstr>Sinais, Sistemas e Processamento de sinais</vt:lpstr>
      <vt:lpstr>Sinais, Sistemas e Processamento de sinais</vt:lpstr>
      <vt:lpstr>Sinais, Sistemas e Processamento de sinais</vt:lpstr>
      <vt:lpstr>Sinais, Sistemas e Processamento de sinais</vt:lpstr>
      <vt:lpstr>Sinais, Sistemas e Processamento de sinais</vt:lpstr>
      <vt:lpstr>Sinais, Sistemas e Processamento de sinais</vt:lpstr>
      <vt:lpstr>Elementos básicos de um Sistema de PDS</vt:lpstr>
      <vt:lpstr>Elementos básicos de um Sistema de PDS</vt:lpstr>
      <vt:lpstr>Elementos básicos de um Sistema de PDS</vt:lpstr>
      <vt:lpstr>Elementos básicos de um Sistema de PDS</vt:lpstr>
      <vt:lpstr>Elementos básicos de um Sistema de PDS</vt:lpstr>
      <vt:lpstr>Classificação dos Sinais</vt:lpstr>
      <vt:lpstr>Classificação dos Sinais</vt:lpstr>
      <vt:lpstr>Classificação dos Sinais</vt:lpstr>
      <vt:lpstr>Classificação dos Sinais</vt:lpstr>
      <vt:lpstr>Tempo contínuo vs. discreto</vt:lpstr>
      <vt:lpstr>Tempo contínuo vs. discreto</vt:lpstr>
      <vt:lpstr>Tempo contínuo vs. discreto</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Concepção de Circuitos Integrados Arquitetura do microcontrolador</dc:title>
  <dc:creator>Admin</dc:creator>
  <cp:lastModifiedBy>Admin</cp:lastModifiedBy>
  <cp:revision>31</cp:revision>
  <dcterms:created xsi:type="dcterms:W3CDTF">2014-04-07T18:16:52Z</dcterms:created>
  <dcterms:modified xsi:type="dcterms:W3CDTF">2014-05-09T20:47:24Z</dcterms:modified>
</cp:coreProperties>
</file>