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86" r:id="rId2"/>
    <p:sldId id="387" r:id="rId3"/>
    <p:sldId id="388" r:id="rId4"/>
    <p:sldId id="389" r:id="rId5"/>
    <p:sldId id="390" r:id="rId6"/>
    <p:sldId id="391" r:id="rId7"/>
    <p:sldId id="299" r:id="rId8"/>
    <p:sldId id="300" r:id="rId9"/>
    <p:sldId id="301" r:id="rId10"/>
    <p:sldId id="302" r:id="rId11"/>
    <p:sldId id="303" r:id="rId12"/>
    <p:sldId id="393" r:id="rId13"/>
    <p:sldId id="395" r:id="rId14"/>
    <p:sldId id="398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3" autoAdjust="0"/>
    <p:restoredTop sz="94660"/>
  </p:normalViewPr>
  <p:slideViewPr>
    <p:cSldViewPr>
      <p:cViewPr varScale="1">
        <p:scale>
          <a:sx n="68" d="100"/>
          <a:sy n="68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C903A-31C2-4D59-B8A1-05D68FDFF64F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43E9E-4FE0-42DE-83C6-EFC3CB8D0B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322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54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2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80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21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29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94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363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0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87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75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60245-90F2-4417-8B6C-F8701EA0B1A1}" type="datetimeFigureOut">
              <a:rPr lang="pt-BR" smtClean="0"/>
              <a:t>07/10/2014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85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>
            <a:spLocks noGrp="1"/>
          </p:cNvSpPr>
          <p:nvPr>
            <p:ph idx="1"/>
          </p:nvPr>
        </p:nvSpPr>
        <p:spPr>
          <a:xfrm>
            <a:off x="500063" y="2245315"/>
            <a:ext cx="8229600" cy="3786188"/>
          </a:xfrm>
        </p:spPr>
        <p:txBody>
          <a:bodyPr>
            <a:normAutofit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Liberdade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err="1" smtClean="0">
                <a:latin typeface="Arial" pitchFamily="34" charset="0"/>
                <a:cs typeface="Arial" pitchFamily="34" charset="0"/>
              </a:rPr>
              <a:t>Liberdade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democrática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 secreto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 secreto com depósito do voto em uma urna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6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755576" y="1484313"/>
            <a:ext cx="0" cy="482441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/>
          <p:cNvCxnSpPr/>
          <p:nvPr/>
        </p:nvCxnSpPr>
        <p:spPr>
          <a:xfrm flipH="1" flipV="1">
            <a:off x="8748713" y="1341438"/>
            <a:ext cx="0" cy="4967287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115616" y="602128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intenção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6898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intenção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300192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extensão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52592" y="6021288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extensão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24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>
                <a:latin typeface="Arial" pitchFamily="34" charset="0"/>
                <a:cs typeface="Arial" pitchFamily="34" charset="0"/>
              </a:rPr>
              <a:t>A sobreposição semântica entre dois conceitos é chamada </a:t>
            </a:r>
            <a:r>
              <a:rPr lang="pt-BR" b="1" u="sng" smtClean="0">
                <a:latin typeface="Arial" pitchFamily="34" charset="0"/>
                <a:cs typeface="Arial" pitchFamily="34" charset="0"/>
              </a:rPr>
              <a:t>VALIDADE</a:t>
            </a:r>
            <a:r>
              <a:rPr lang="pt-BR" smtClean="0">
                <a:latin typeface="Arial" pitchFamily="34" charset="0"/>
                <a:cs typeface="Arial" pitchFamily="34" charset="0"/>
              </a:rPr>
              <a:t>. A v</a:t>
            </a:r>
            <a:r>
              <a:rPr lang="it-IT" smtClean="0">
                <a:latin typeface="Arial" pitchFamily="34" charset="0"/>
                <a:cs typeface="Arial" pitchFamily="34" charset="0"/>
              </a:rPr>
              <a:t>alidade pode ser definida como uma propriedade da relação entre um conceito geral e os seus indicadores, e é maior quanto maior a parte </a:t>
            </a:r>
            <a:r>
              <a:rPr lang="pt-BR" smtClean="0">
                <a:latin typeface="Arial" pitchFamily="34" charset="0"/>
                <a:cs typeface="Arial" pitchFamily="34" charset="0"/>
              </a:rPr>
              <a:t>semântica </a:t>
            </a:r>
            <a:r>
              <a:rPr lang="it-IT" smtClean="0">
                <a:latin typeface="Arial" pitchFamily="34" charset="0"/>
                <a:cs typeface="Arial" pitchFamily="34" charset="0"/>
              </a:rPr>
              <a:t>em comum. </a:t>
            </a:r>
          </a:p>
          <a:p>
            <a:r>
              <a:rPr lang="pt-BR" smtClean="0">
                <a:latin typeface="Arial" pitchFamily="34" charset="0"/>
                <a:cs typeface="Arial" pitchFamily="34" charset="0"/>
              </a:rPr>
              <a:t>A validade não pode ser medida.</a:t>
            </a:r>
            <a:endParaRPr lang="it-IT" smtClean="0">
              <a:latin typeface="Arial" pitchFamily="34" charset="0"/>
              <a:cs typeface="Arial" pitchFamily="34" charset="0"/>
            </a:endParaRPr>
          </a:p>
          <a:p>
            <a:endParaRPr lang="it-IT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Indicadores | 4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2103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268413"/>
            <a:ext cx="5454650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vant Garde"/>
              </a:rPr>
              <a:t>Indicadores | 5</a:t>
            </a:r>
            <a:endParaRPr lang="it-IT" b="1" smtClean="0">
              <a:latin typeface="Avant Garde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75FD0C-B091-446E-BB5D-D16344BD4231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79049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Exercício | 1</a:t>
            </a:r>
            <a: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63"/>
            <a:ext cx="8186738" cy="50546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None/>
            </a:pP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Indicar quais das propriedades abaixo, estão diretamente definidas operacionalmente e aquelas pelas quais é necessário escolher indicadores (a unidade de análise é o indivíduo):</a:t>
            </a:r>
          </a:p>
          <a:p>
            <a:pPr>
              <a:buFont typeface="Arial" pitchFamily="34" charset="0"/>
              <a:buNone/>
            </a:pP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Nível de educação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Idade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Voto na última eleição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Social Autoritário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Sexo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Religiosidade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Grau de absentismo eleitoral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grau de simpatia por um partido político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Rendimento Anual</a:t>
            </a:r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5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Exercício | 3</a:t>
            </a:r>
            <a: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Espace réservé du contenu 2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4525962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 um estudo sobre o “nível de desenvolvimento” se utilizam três </a:t>
            </a: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indicadores:</a:t>
            </a:r>
          </a:p>
          <a:p>
            <a:pPr>
              <a:buFont typeface="Arial" pitchFamily="34" charset="0"/>
              <a:buNone/>
            </a:pP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1) A esperança de vida ao nascer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2) % do total de adultos analfabetos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3) O rendimento médio per capita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it-IT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qual âmbito e para qual unidade de análise é mais provável que esta pesquisa se</a:t>
            </a:r>
          </a:p>
          <a:p>
            <a:pPr>
              <a:buFont typeface="Arial" pitchFamily="34" charset="0"/>
              <a:buNone/>
            </a:pPr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refere? Escolha entre as seguintes quatro possibilidades, justificando a sua escolha.</a:t>
            </a:r>
          </a:p>
          <a:p>
            <a:pPr>
              <a:buFont typeface="Arial" pitchFamily="34" charset="0"/>
              <a:buNone/>
            </a:pPr>
            <a:endParaRPr lang="it-IT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a) Âmbito: Mundo; 2002. 		Unidade: municipalidade.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b) Âmbito: Itália; 	   2002. 		Unidade: indivíduo.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c) Âmbito: Mundo; 2002. 		Unidade:  estado.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d) Âmbito: Mundo; 2002. 		Unidade:  mundo.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endParaRPr lang="it-IT" alt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9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Exercício | 3</a:t>
            </a:r>
            <a: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Qual das seguintes é uma escala de generalidade que se</a:t>
            </a: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move no sentido de aumentar a extensão?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a) um gato, carnívoro, quadrúpede, mamífero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it-IT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b) gato persa, gato, felino, mamífero</a:t>
            </a: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c) gato persa, gato selvagem, mamífero, felino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d) mamíferos, felinos, gato, gato persa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e) Rato, gato, cachorro, cavalo, elefante</a:t>
            </a:r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48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Conceito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objeto</a:t>
            </a:r>
            <a:endParaRPr lang="it-IT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Objeto que deveria ser coletado (mapa </a:t>
            </a:r>
            <a:r>
              <a:rPr lang="pt-BR" dirty="0">
                <a:latin typeface="Arial" pitchFamily="34" charset="0"/>
                <a:cs typeface="Arial" pitchFamily="34" charset="0"/>
              </a:rPr>
              <a:t>dos conceitos)→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definição operacional </a:t>
            </a:r>
            <a:r>
              <a:rPr lang="pt-BR" dirty="0">
                <a:latin typeface="Arial" pitchFamily="34" charset="0"/>
                <a:cs typeface="Arial" pitchFamily="34" charset="0"/>
              </a:rPr>
              <a:t>→Unidade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análise </a:t>
            </a:r>
            <a:r>
              <a:rPr lang="pt-BR" dirty="0">
                <a:latin typeface="Arial" pitchFamily="34" charset="0"/>
                <a:cs typeface="Arial" pitchFamily="34" charset="0"/>
              </a:rPr>
              <a:t>→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Amostra →</a:t>
            </a:r>
            <a:r>
              <a:rPr lang="pt-BR" dirty="0">
                <a:latin typeface="Arial" pitchFamily="34" charset="0"/>
                <a:cs typeface="Arial" pitchFamily="34" charset="0"/>
              </a:rPr>
              <a:t> 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Casos </a:t>
            </a:r>
            <a:r>
              <a:rPr lang="pt-BR" dirty="0">
                <a:latin typeface="Arial" pitchFamily="34" charset="0"/>
                <a:cs typeface="Arial" pitchFamily="34" charset="0"/>
              </a:rPr>
              <a:t>da pesquisa (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linhas </a:t>
            </a:r>
            <a:r>
              <a:rPr lang="pt-BR" dirty="0">
                <a:latin typeface="Arial" pitchFamily="34" charset="0"/>
                <a:cs typeface="Arial" pitchFamily="34" charset="0"/>
              </a:rPr>
              <a:t>na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matriz </a:t>
            </a:r>
            <a:r>
              <a:rPr lang="pt-BR" dirty="0">
                <a:latin typeface="Arial" pitchFamily="34" charset="0"/>
                <a:cs typeface="Arial" pitchFamily="34" charset="0"/>
              </a:rPr>
              <a:t>dos dados)</a:t>
            </a:r>
            <a:endParaRPr lang="it-IT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Conceito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propriedade </a:t>
            </a:r>
            <a:endParaRPr lang="it-IT" b="1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Propriedade </a:t>
            </a:r>
            <a:r>
              <a:rPr lang="pt-BR" dirty="0">
                <a:latin typeface="Arial" pitchFamily="34" charset="0"/>
                <a:cs typeface="Arial" pitchFamily="34" charset="0"/>
              </a:rPr>
              <a:t>que deveria ser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coletada </a:t>
            </a:r>
            <a:r>
              <a:rPr lang="pt-BR" dirty="0">
                <a:latin typeface="Arial" pitchFamily="34" charset="0"/>
                <a:cs typeface="Arial" pitchFamily="34" charset="0"/>
              </a:rPr>
              <a:t>(mapa dos conceitos) →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definição operacional </a:t>
            </a:r>
            <a:r>
              <a:rPr lang="pt-BR" dirty="0">
                <a:latin typeface="Arial" pitchFamily="34" charset="0"/>
                <a:cs typeface="Arial" pitchFamily="34" charset="0"/>
              </a:rPr>
              <a:t>→ 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indicadores </a:t>
            </a:r>
            <a:r>
              <a:rPr lang="pt-BR" dirty="0">
                <a:latin typeface="Arial" pitchFamily="34" charset="0"/>
                <a:cs typeface="Arial" pitchFamily="34" charset="0"/>
              </a:rPr>
              <a:t>→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Variáveis </a:t>
            </a:r>
            <a:r>
              <a:rPr lang="pt-BR" dirty="0">
                <a:latin typeface="Arial" pitchFamily="34" charset="0"/>
                <a:cs typeface="Arial" pitchFamily="34" charset="0"/>
              </a:rPr>
              <a:t>(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colunas </a:t>
            </a:r>
            <a:r>
              <a:rPr lang="pt-BR" dirty="0">
                <a:latin typeface="Arial" pitchFamily="34" charset="0"/>
                <a:cs typeface="Arial" pitchFamily="34" charset="0"/>
              </a:rPr>
              <a:t>na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matriz </a:t>
            </a:r>
            <a:r>
              <a:rPr lang="pt-BR" dirty="0">
                <a:latin typeface="Arial" pitchFamily="34" charset="0"/>
                <a:cs typeface="Arial" pitchFamily="34" charset="0"/>
              </a:rPr>
              <a:t>dos dados)</a:t>
            </a:r>
            <a:endParaRPr lang="it-IT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>
                <a:solidFill>
                  <a:srgbClr val="000000"/>
                </a:solidFill>
                <a:latin typeface="Arial" pitchFamily="34" charset="0"/>
              </a:rPr>
              <a:t>Objetos e propriedades  </a:t>
            </a:r>
            <a:endParaRPr lang="it-IT" sz="4400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70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457200" y="1589088"/>
            <a:ext cx="8229600" cy="362585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 «Mapa dos conceitos»</a:t>
            </a:r>
          </a:p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No «mapa dos conceitos» são definidas as relações semânticas entre conceitos (pelo menos aqueles importantes para uma investigação);</a:t>
            </a:r>
          </a:p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O «modelo» ou «modelo estatístico», em vez, representa graficamente uma hipótese de relação entre duas ou mais variáveis;</a:t>
            </a:r>
          </a:p>
          <a:p>
            <a:pPr eaLnBrk="1" hangingPunct="1"/>
            <a:r>
              <a:rPr lang="it-IT" sz="2800" dirty="0" smtClean="0">
                <a:latin typeface="Arial" pitchFamily="34" charset="0"/>
                <a:cs typeface="Arial" pitchFamily="34" charset="0"/>
              </a:rPr>
              <a:t>«Os conceitos são nuvens».</a:t>
            </a:r>
          </a:p>
          <a:p>
            <a:pPr eaLnBrk="1" hangingPunct="1"/>
            <a:r>
              <a:rPr lang="it-IT" sz="2800" dirty="0" smtClean="0">
                <a:latin typeface="Arial" pitchFamily="34" charset="0"/>
                <a:cs typeface="Arial" pitchFamily="34" charset="0"/>
              </a:rPr>
              <a:t>Teoria e mapa de conceitos.</a:t>
            </a:r>
          </a:p>
          <a:p>
            <a:pPr eaLnBrk="1" hangingPunct="1"/>
            <a:endParaRPr lang="it-IT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it-IT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000" b="1">
                <a:solidFill>
                  <a:srgbClr val="000000"/>
                </a:solidFill>
                <a:latin typeface="Arial" pitchFamily="34" charset="0"/>
              </a:rPr>
              <a:t>Mapa dos conceitos e modelo | 1</a:t>
            </a:r>
            <a:endParaRPr lang="it-IT" sz="4000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67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428625" y="2924175"/>
            <a:ext cx="3271838" cy="21605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it-IT" sz="2800" dirty="0" smtClean="0">
                <a:solidFill>
                  <a:srgbClr val="000000"/>
                </a:solidFill>
                <a:latin typeface="Arial" pitchFamily="34" charset="0"/>
              </a:rPr>
              <a:t>Capital social (confiança nos outros)</a:t>
            </a:r>
            <a:r>
              <a:rPr lang="it-IT" sz="2800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it-IT" sz="28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it-IT" sz="2800" dirty="0">
                <a:solidFill>
                  <a:srgbClr val="000000"/>
                </a:solidFill>
                <a:latin typeface="Arial Narrow" pitchFamily="34" charset="0"/>
              </a:rPr>
              <a:t>	</a:t>
            </a:r>
          </a:p>
          <a:p>
            <a:endParaRPr lang="it-IT" sz="2800" dirty="0">
              <a:solidFill>
                <a:srgbClr val="000000"/>
              </a:solidFill>
              <a:latin typeface="Arial Narrow" pitchFamily="34" charset="0"/>
              <a:cs typeface="DilleniaUPC" pitchFamily="18" charset="-34"/>
            </a:endParaRP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5329238" y="3057525"/>
            <a:ext cx="3571875" cy="19446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it-IT" sz="3200">
                <a:solidFill>
                  <a:srgbClr val="000000"/>
                </a:solidFill>
                <a:latin typeface="Arial" pitchFamily="34" charset="0"/>
              </a:rPr>
              <a:t>Qualidade de vida</a:t>
            </a:r>
          </a:p>
        </p:txBody>
      </p:sp>
      <p:sp>
        <p:nvSpPr>
          <p:cNvPr id="19460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000" b="1" dirty="0">
                <a:solidFill>
                  <a:srgbClr val="000000"/>
                </a:solidFill>
                <a:latin typeface="Arial" pitchFamily="34" charset="0"/>
              </a:rPr>
              <a:t>Mapa dos conceitos e modelo | </a:t>
            </a:r>
            <a:r>
              <a:rPr lang="pt-BR" sz="4000" b="1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it-IT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3924300" y="3716338"/>
            <a:ext cx="1295400" cy="720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9462" name="ZoneTexte 17"/>
          <p:cNvSpPr txBox="1">
            <a:spLocks noChangeArrowheads="1"/>
          </p:cNvSpPr>
          <p:nvPr/>
        </p:nvSpPr>
        <p:spPr bwMode="auto">
          <a:xfrm>
            <a:off x="3203575" y="5373688"/>
            <a:ext cx="31686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5400" b="1">
                <a:latin typeface="Avant Garde"/>
                <a:cs typeface="DilleniaUPC" pitchFamily="18" charset="-34"/>
              </a:rPr>
              <a:t>Modelo</a:t>
            </a:r>
          </a:p>
        </p:txBody>
      </p:sp>
    </p:spTree>
    <p:extLst>
      <p:ext uri="{BB962C8B-B14F-4D97-AF65-F5344CB8AC3E}">
        <p14:creationId xmlns:p14="http://schemas.microsoft.com/office/powerpoint/2010/main" val="272129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79388" y="2420938"/>
            <a:ext cx="3271837" cy="13668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it-IT" sz="4400">
                <a:latin typeface="Avant Garde"/>
              </a:rPr>
              <a:t>Fadiga</a:t>
            </a:r>
            <a:endParaRPr lang="it-IT" sz="2800">
              <a:latin typeface="Arial Narrow" pitchFamily="34" charset="0"/>
            </a:endParaRPr>
          </a:p>
          <a:p>
            <a:endParaRPr lang="it-IT" sz="2800">
              <a:latin typeface="Arial Narrow" pitchFamily="34" charset="0"/>
              <a:cs typeface="DilleniaUPC" pitchFamily="18" charset="-34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5003800" y="2460341"/>
            <a:ext cx="4032696" cy="122351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it-IT" sz="3400">
                <a:latin typeface="Avant Garde"/>
              </a:rPr>
              <a:t>Produtividade</a:t>
            </a:r>
            <a:endParaRPr lang="it-IT" sz="3400">
              <a:latin typeface="Avant Garde"/>
              <a:cs typeface="DilleniaUPC" pitchFamily="18" charset="-34"/>
            </a:endParaRPr>
          </a:p>
        </p:txBody>
      </p:sp>
      <p:sp>
        <p:nvSpPr>
          <p:cNvPr id="20484" name="ZoneTexte 17"/>
          <p:cNvSpPr txBox="1">
            <a:spLocks noChangeArrowheads="1"/>
          </p:cNvSpPr>
          <p:nvPr/>
        </p:nvSpPr>
        <p:spPr bwMode="auto">
          <a:xfrm>
            <a:off x="2887663" y="3830637"/>
            <a:ext cx="276445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5400" b="1">
                <a:latin typeface="Avant Garde"/>
                <a:cs typeface="DilleniaUPC" pitchFamily="18" charset="-34"/>
              </a:rPr>
              <a:t>Modelo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A5842-91D8-4CA2-B84E-17C774C8A825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sp>
        <p:nvSpPr>
          <p:cNvPr id="20486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000" b="1" dirty="0">
                <a:solidFill>
                  <a:srgbClr val="000000"/>
                </a:solidFill>
                <a:latin typeface="Arial" pitchFamily="34" charset="0"/>
              </a:rPr>
              <a:t>Mapa dos conceitos e modelo | </a:t>
            </a:r>
            <a:r>
              <a:rPr lang="pt-BR" sz="4000" b="1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  <a:endParaRPr lang="it-IT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3563938" y="2682875"/>
            <a:ext cx="1295400" cy="720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0" y="551113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Modelo (ou Modelo estatístico): Relações estatísticas  entre variáveis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Mapa dos conceitos:  Relações semânticas (de sentido) entre conceitos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9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Tipos (dois) de pesquisa social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Pesquisa qualitativa</a:t>
            </a:r>
          </a:p>
          <a:p>
            <a:pPr marL="0" indent="0" algn="ctr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Grupos focais, entrevistas não estruturadas, observação participante, etnografia, etc.</a:t>
            </a:r>
          </a:p>
          <a:p>
            <a:pPr marL="0" indent="0" algn="ctr">
              <a:buNone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Pesquisa quantitativa</a:t>
            </a:r>
          </a:p>
          <a:p>
            <a:pPr marL="0" indent="0" algn="ctr">
              <a:buNone/>
            </a:pPr>
            <a:r>
              <a:rPr lang="pt-BR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Survey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análise estatística, pesquisa psicométrica, etc.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48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Indicadores | 1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700" smtClean="0">
                <a:latin typeface="Arial" pitchFamily="34" charset="0"/>
                <a:cs typeface="Arial" pitchFamily="34" charset="0"/>
              </a:rPr>
              <a:t>Muitos dos conceitos utilizados nas ciências sociais são colocados em um alto nível de generalidade e, como tal, não podem ser detectados diretamente.</a:t>
            </a:r>
          </a:p>
          <a:p>
            <a:r>
              <a:rPr lang="pt-BR" sz="2700" smtClean="0">
                <a:latin typeface="Arial" pitchFamily="34" charset="0"/>
                <a:cs typeface="Arial" pitchFamily="34" charset="0"/>
              </a:rPr>
              <a:t>Os indicadores são conceitos simples, específicos, ligados com o conceito geral: relação de </a:t>
            </a:r>
            <a:r>
              <a:rPr lang="pt-BR" sz="2700" b="1" smtClean="0">
                <a:latin typeface="Arial" pitchFamily="34" charset="0"/>
                <a:cs typeface="Arial" pitchFamily="34" charset="0"/>
              </a:rPr>
              <a:t>representação semântica</a:t>
            </a:r>
          </a:p>
          <a:p>
            <a:r>
              <a:rPr lang="pt-BR" sz="2700" smtClean="0">
                <a:latin typeface="Arial" pitchFamily="34" charset="0"/>
                <a:cs typeface="Arial" pitchFamily="34" charset="0"/>
              </a:rPr>
              <a:t>Os indicadores podem capturar a complexidade de um conceito geral: por isso é sempre necessário usar mais indicadores.</a:t>
            </a:r>
            <a:endParaRPr lang="it-IT" sz="2700" smtClean="0">
              <a:latin typeface="Arial" pitchFamily="34" charset="0"/>
              <a:cs typeface="Arial" pitchFamily="34" charset="0"/>
            </a:endParaRPr>
          </a:p>
          <a:p>
            <a:endParaRPr lang="it-IT" sz="27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497C1-5861-4DE1-A2FA-77A176C00711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  <p:sp>
        <p:nvSpPr>
          <p:cNvPr id="5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16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contenu 2"/>
          <p:cNvSpPr>
            <a:spLocks noGrp="1"/>
          </p:cNvSpPr>
          <p:nvPr>
            <p:ph idx="1"/>
          </p:nvPr>
        </p:nvSpPr>
        <p:spPr>
          <a:xfrm>
            <a:off x="698500" y="1600200"/>
            <a:ext cx="8229600" cy="452596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 relação com o conceito geral:</a:t>
            </a:r>
          </a:p>
          <a:p>
            <a:pPr>
              <a:buFont typeface="Arial" pitchFamily="34" charset="0"/>
              <a:buNone/>
              <a:defRPr/>
            </a:pPr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é uma relação semântica;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depende do contexto (não é fixada uma vez por todas!);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O pesquisador é responsável;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Não necessariamente deve ser identificada antes da coleta de dados;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Supõe a presença de uma parte em comum e de uma parte externa.</a:t>
            </a:r>
          </a:p>
          <a:p>
            <a:pPr>
              <a:buFont typeface="Arial" pitchFamily="34" charset="0"/>
              <a:buNone/>
              <a:defRPr/>
            </a:pPr>
            <a:endParaRPr lang="it-IT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Indicadores | 2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AE119-A649-4251-8137-C59EFA815EBD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631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43113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pt-BR" sz="2800" smtClean="0">
                <a:latin typeface="Avant Garde"/>
              </a:rPr>
              <a:t>A extensão semântica de um conceito pode ser representada graficamente por meio de uma hipotética nuvem. Cada indicador investiga uma dimensão (parte) do conceito global</a:t>
            </a:r>
            <a:endParaRPr lang="it-IT" sz="2800" smtClean="0">
              <a:latin typeface="Avant Garde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071938"/>
            <a:ext cx="71247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Indicadores | 3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88125" y="6492875"/>
            <a:ext cx="2133600" cy="365125"/>
          </a:xfrm>
        </p:spPr>
        <p:txBody>
          <a:bodyPr/>
          <a:lstStyle/>
          <a:p>
            <a:pPr>
              <a:defRPr/>
            </a:pPr>
            <a:fld id="{E476215A-4184-4518-B144-2305F8581321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2116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532</Words>
  <Application>Microsoft Office PowerPoint</Application>
  <PresentationFormat>Apresentação na tela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Tipos (dois) de pesquisa social</vt:lpstr>
      <vt:lpstr>Indicadores | 1</vt:lpstr>
      <vt:lpstr>Indicadores | 2</vt:lpstr>
      <vt:lpstr>Indicadores | 3</vt:lpstr>
      <vt:lpstr>Indicadores | 4</vt:lpstr>
      <vt:lpstr>Indicadores | 5</vt:lpstr>
      <vt:lpstr>Exercício | 1 </vt:lpstr>
      <vt:lpstr>Exercício | 3 </vt:lpstr>
      <vt:lpstr>Exercício | 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conceito de «conceito» | 1</dc:title>
  <dc:creator>Davide</dc:creator>
  <cp:lastModifiedBy>Davide</cp:lastModifiedBy>
  <cp:revision>41</cp:revision>
  <dcterms:created xsi:type="dcterms:W3CDTF">2011-09-07T13:26:00Z</dcterms:created>
  <dcterms:modified xsi:type="dcterms:W3CDTF">2014-10-07T17:13:13Z</dcterms:modified>
</cp:coreProperties>
</file>