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94" r:id="rId2"/>
    <p:sldId id="306" r:id="rId3"/>
    <p:sldId id="295" r:id="rId4"/>
    <p:sldId id="284" r:id="rId5"/>
    <p:sldId id="291" r:id="rId6"/>
    <p:sldId id="285" r:id="rId7"/>
    <p:sldId id="286" r:id="rId8"/>
    <p:sldId id="287" r:id="rId9"/>
    <p:sldId id="288" r:id="rId10"/>
    <p:sldId id="289" r:id="rId11"/>
    <p:sldId id="276" r:id="rId12"/>
    <p:sldId id="290" r:id="rId13"/>
    <p:sldId id="259" r:id="rId14"/>
    <p:sldId id="273" r:id="rId15"/>
    <p:sldId id="274" r:id="rId16"/>
    <p:sldId id="270" r:id="rId17"/>
    <p:sldId id="271" r:id="rId18"/>
    <p:sldId id="272" r:id="rId19"/>
    <p:sldId id="327" r:id="rId20"/>
    <p:sldId id="260" r:id="rId21"/>
    <p:sldId id="280" r:id="rId22"/>
    <p:sldId id="278" r:id="rId23"/>
    <p:sldId id="279" r:id="rId24"/>
    <p:sldId id="325" r:id="rId25"/>
    <p:sldId id="282" r:id="rId26"/>
    <p:sldId id="264" r:id="rId27"/>
    <p:sldId id="300" r:id="rId28"/>
    <p:sldId id="301" r:id="rId29"/>
    <p:sldId id="302" r:id="rId30"/>
    <p:sldId id="303" r:id="rId31"/>
    <p:sldId id="304" r:id="rId32"/>
    <p:sldId id="305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99DBF-F48C-43F5-91C7-1738DE42EF6E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361F5-8233-44F5-9EEE-5BD676818EF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428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6BDBE-F18D-46C7-A60E-C84D7E84EC2A}" type="slidenum">
              <a:rPr lang="pt-BR" smtClean="0"/>
              <a:pPr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8400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0843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835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2324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E849452-4CEC-4179-8186-E57378F509B7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013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8451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9831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0413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006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48643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3428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991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251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BD69B-1B07-431D-A141-39864EBE8365}" type="datetimeFigureOut">
              <a:rPr lang="pt-BR" smtClean="0"/>
              <a:pPr/>
              <a:t>08/05/2014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A02DB-D11D-40AF-9385-42218B9704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9941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oikonomia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»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O núcleo central das Ciências Econômicas, seu campo de ação e sua definição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derivariam da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própria etimologia da palavra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economia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(do grego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oikonomia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de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oikos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= casa,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nomos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= lei).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Tratava-se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pois, de um ramo do conhecimento destinado a abranger apenas o campo comunal da atividade econômica, em suas mais simples funções de produção e distribuição.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b="1" dirty="0" err="1">
                <a:latin typeface="Arial" pitchFamily="34" charset="0"/>
                <a:cs typeface="Arial" pitchFamily="34" charset="0"/>
              </a:rPr>
              <a:t>oikonomia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era «a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ciência do abastecimento, que trata da arte da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aquisição» (Aristóteles).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6732240" y="692696"/>
            <a:ext cx="1296144" cy="360040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869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Mercantilismo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| 5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31493"/>
            <a:ext cx="8229600" cy="4114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Noções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básicas acerca do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conceito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«valor»: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 o preço das mercadorias corresponde ao seu valor atual de mercado;</a:t>
            </a:r>
          </a:p>
          <a:p>
            <a:pPr marL="0" indent="0"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2. o valor de mercado é determinado pela interação entre oferta e demanda;</a:t>
            </a:r>
          </a:p>
          <a:p>
            <a:pPr marL="0" indent="0"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3. o valor de uma coisa deriva do seu uso (valor de uso) enquanto o preço depende de abundância ou escassez.</a:t>
            </a:r>
          </a:p>
          <a:p>
            <a:pPr marL="0" indent="0">
              <a:buNone/>
            </a:pP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600" i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it-IT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372" y="5733256"/>
            <a:ext cx="9155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Barbon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N. 1696.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discourse concerning coining the new money lighter, in answer to Mr. Locke’s considerations about raising the value of money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London: printed for Richard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Chiswell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Barbon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N. 1690.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discourse of trade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London: printed for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Tho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Milbourn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31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Império Colonial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Holandês | 1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República das Sete Províncias Unidas dos Países Baixos desenvolveu-se e tornou-se uma das mais importantes potências navais e econômicas do século XVII.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Neste período, conhecido como o Século de Ouro («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gouden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eeuw</a:t>
            </a:r>
            <a:r>
              <a:rPr lang="pt-BR" dirty="0">
                <a:latin typeface="Arial" pitchFamily="34" charset="0"/>
                <a:cs typeface="Arial" pitchFamily="34" charset="0"/>
              </a:rPr>
              <a:t>»), os Países Baixos estenderam suas redes comerciais por todo o planeta, estabelecendo colônias em lugares tão distantes quanto Java e o nordeste brasileiro (Brasil neerlandês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8238" y="6304002"/>
            <a:ext cx="9159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Fall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199482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Império Colonial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Holandês | 2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Apesar </a:t>
            </a:r>
            <a:r>
              <a:rPr lang="pt-BR" dirty="0">
                <a:latin typeface="Arial" pitchFamily="34" charset="0"/>
                <a:cs typeface="Arial" pitchFamily="34" charset="0"/>
              </a:rPr>
              <a:t>de não ter sido tão extenso como outros impérios, ainda assim tinha presença em todos os continentes, desde as Índias Orientais Neerlandesas (atual Indonésia), passando pela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colônia </a:t>
            </a:r>
            <a:r>
              <a:rPr lang="pt-BR" dirty="0">
                <a:latin typeface="Arial" pitchFamily="34" charset="0"/>
                <a:cs typeface="Arial" pitchFamily="34" charset="0"/>
              </a:rPr>
              <a:t>do Cabo (na África do Sul) até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pt-BR" dirty="0">
                <a:latin typeface="Arial" pitchFamily="34" charset="0"/>
                <a:cs typeface="Arial" pitchFamily="34" charset="0"/>
              </a:rPr>
              <a:t>Caraíbas, onde ainda subsistem as Antilhas Neerlandesas, que são ainda parte do Reino dos Países Baixos, embora autônomas.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Nova York foi fundada como um posto de troca comercial pelos Holandeses em 1624.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8238" y="6304002"/>
            <a:ext cx="9159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b="1" dirty="0" err="1">
                <a:latin typeface="Arial" pitchFamily="34" charset="0"/>
                <a:cs typeface="Arial" pitchFamily="34" charset="0"/>
              </a:rPr>
              <a:t>Fall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416111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Tulipomania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As tulipas foram introduzidas nos Países Baixos no século XVI.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No começo do século XVII, a flor já era muito usada na decoração de jardins e também na medicina. Apesar de não terem perfume e florescerem apenas por uma ou duas semanas ao ano, os jardineiros holandeses apreciavam as tulipas por sua beleza.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As mais espetaculares e altamente desejadas tinham cores vívidas, linhas e pétalas flamejantes. A tulipa se tornara um cobiçado artigo de luxo e símbolo de status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social.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Possuir </a:t>
            </a:r>
            <a:r>
              <a:rPr lang="pt-BR" dirty="0">
                <a:latin typeface="Arial" pitchFamily="34" charset="0"/>
                <a:cs typeface="Arial" pitchFamily="34" charset="0"/>
              </a:rPr>
              <a:t>tulipas era um meio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impressionar: competição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entre membros das altas classes pela posse das variedades mais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raras.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1016" y="5934670"/>
            <a:ext cx="9145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310076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Tulipomania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Muitos mercadores, artesãos e colecionadores preferiam colecionar e pintar tulipas a quadros. Rapidamente a popularidade das flores aumentou. Mudas especiais recebiam denominações exóticas ou nomes de almirantes da marinha holandesa.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Suas flores, muito apreciadas por sua beleza, passaram a ser muito procuradas, favorecendo o aumento dos preços.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Com o passar dos anos, os preços aumentavam cada vez mais rápido, tornando o comércio de bulbos de tulipas bastante lucrativo. 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1016" y="5934670"/>
            <a:ext cx="9145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22746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Tulipomania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33056"/>
          </a:xfrm>
        </p:spPr>
        <p:txBody>
          <a:bodyPr>
            <a:normAutofit fontScale="775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Os preços disparam.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dirty="0">
                <a:latin typeface="Arial" pitchFamily="34" charset="0"/>
                <a:cs typeface="Arial" pitchFamily="34" charset="0"/>
              </a:rPr>
              <a:t>1623, um simples bulbo de uma variedade famosa de tulipa poderia custar muitos milhares de florins neerlandeses.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Tulipas </a:t>
            </a:r>
            <a:r>
              <a:rPr lang="pt-BR" dirty="0">
                <a:latin typeface="Arial" pitchFamily="34" charset="0"/>
                <a:cs typeface="Arial" pitchFamily="34" charset="0"/>
              </a:rPr>
              <a:t>foram trocadas por terras, animais valiosos.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Algumas </a:t>
            </a:r>
            <a:r>
              <a:rPr lang="pt-BR" dirty="0">
                <a:latin typeface="Arial" pitchFamily="34" charset="0"/>
                <a:cs typeface="Arial" pitchFamily="34" charset="0"/>
              </a:rPr>
              <a:t>variedades podiam custar mais que uma casa em Amsterdã.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Dizia-se </a:t>
            </a:r>
            <a:r>
              <a:rPr lang="pt-BR" dirty="0">
                <a:latin typeface="Arial" pitchFamily="34" charset="0"/>
                <a:cs typeface="Arial" pitchFamily="34" charset="0"/>
              </a:rPr>
              <a:t>que um bom negociador de tulipas conseguia ganhar seis mil florins por mês, quando a renda média anual, à época, era de 150 florins.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Um bulbo de tulipa passou a ser vendido pelo preço equivalente a 24 toneladas de trigo.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7504" y="6493407"/>
            <a:ext cx="6948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Paul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Strathern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(2003),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Uma breve história da economia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Jorge Zahar Editor, 2003.</a:t>
            </a:r>
          </a:p>
        </p:txBody>
      </p:sp>
    </p:spTree>
    <p:extLst>
      <p:ext uri="{BB962C8B-B14F-4D97-AF65-F5344CB8AC3E}">
        <p14:creationId xmlns:p14="http://schemas.microsoft.com/office/powerpoint/2010/main" xmlns="" val="22746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Por volta de 1635, a venda de 40 bulbos por 100.000 florins foi um recorde. Para efeito de comparação, uma tonelada de manteiga custava algo em torno de 100 florins e oito porcos graúdos custavam 240 florins.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O recorde foi a venda de um dos mais famosos bulbos, 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Semper</a:t>
            </a:r>
            <a:r>
              <a:rPr lang="pt-BR" dirty="0">
                <a:latin typeface="Arial" pitchFamily="34" charset="0"/>
                <a:cs typeface="Arial" pitchFamily="34" charset="0"/>
              </a:rPr>
              <a:t> Augustus, por 6.000 florins, em Haarlem.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Em meados da década de 1630 surgiram contratos de futuros para negociar os bulbos antes mesmo da colheita.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Em 1636, tulipas eram vendidas nas bolsas de valores de numerosas cidades holandesas.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O comércio das flores era encorajado por todos os membros da sociedade; muitas pessoas vendiam ou negociavam suas posses no intuito de especular no mercado de tulipas.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Alguns especuladores tiveram muito lucro, enquanto outros perderam tudo ou quase tudo o que tinham.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Tulipomania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4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287477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N. W.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Posthumus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(1928),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The Tulip Mania in Holland in the years 1636 e 1637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“Journal of Economic and Business History”, Vol. I.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4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Crise das tulipas | 1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6692" y="1988840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Em fevereiro de 1637, os comerciantes de tulipas não conseguiam mais inflacionar os preços de seus bulbos e então começaram a vendê-los.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Começou-se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 suspeitar que a demanda por tulipas não duraria e isso propagou o pânico no mercado.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bolsa de valores estourou. 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016" y="5934670"/>
            <a:ext cx="9145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4614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Crise das tulipas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937" y="1412776"/>
            <a:ext cx="6408712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0" y="6335654"/>
            <a:ext cx="9148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N. W.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Posthumus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(1928),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The Tulip Mania in Holland in the years 1636 e 1637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“Journal of Economic and Business History”, Vol. I.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4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Crise das tulipas | 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335654"/>
            <a:ext cx="9148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itchFamily="34" charset="0"/>
                <a:cs typeface="Arial" pitchFamily="34" charset="0"/>
              </a:rPr>
              <a:t>N. W.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Posthumus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(1928),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The Tulip Mania in Holland in the years 1636 e 1637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“Journal of Economic and Business History”, Vol. I.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4570"/>
            <a:ext cx="6840760" cy="484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829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économie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politique»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1188" y="3212976"/>
            <a:ext cx="8229600" cy="1401019"/>
          </a:xfrm>
        </p:spPr>
        <p:txBody>
          <a:bodyPr>
            <a:no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Antoine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Montchrétien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1615, «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Traité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I`Économie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Politique». Até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1615 usava-se somente o termo Economia, a partir desse ano ele acrescentou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«Política»,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que ficou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«Economia Política». 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 ciência da aquisição da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riqueza, comum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ao Estado e a família». 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atividade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econômica está sujeita à política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05998"/>
            <a:ext cx="8136903" cy="90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ta para a direita 6"/>
          <p:cNvSpPr/>
          <p:nvPr/>
        </p:nvSpPr>
        <p:spPr>
          <a:xfrm>
            <a:off x="323528" y="725844"/>
            <a:ext cx="1152128" cy="216024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7740352" y="725844"/>
            <a:ext cx="936104" cy="216024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6141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Crise das tulipas | 4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6692" y="1416525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Alguns deixaram de segurar contratos para compra de tulipas, estabelecidos a preços que agora eram dez vezes maiores que os preços de mercado; outros acharam-se na posse de bulbos cujo preço era muito inferior ao que haviam pago.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Consequentemente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, milhares de holandeses, incluindo executivos e membros da alta sociedade, ruíram financeiramente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As pessoas permaneceram abarrotadas de bulbos comprados antes da quebra.</a:t>
            </a: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016" y="5934670"/>
            <a:ext cx="9145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John Kenneth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Galbraith</a:t>
            </a:r>
            <a:r>
              <a:rPr lang="pt-BR" dirty="0">
                <a:latin typeface="Arial" pitchFamily="34" charset="0"/>
                <a:cs typeface="Arial" pitchFamily="34" charset="0"/>
              </a:rPr>
              <a:t> (1990),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Short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History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Financial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Euphoria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 Financial Genius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Is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Fal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</a:t>
            </a:r>
            <a:r>
              <a:rPr lang="pt-BR" dirty="0">
                <a:latin typeface="Arial" pitchFamily="34" charset="0"/>
                <a:cs typeface="Arial" pitchFamily="34" charset="0"/>
              </a:rPr>
              <a:t>. tr. It. (1991), Breve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storia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dell’euforia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finanziaria</a:t>
            </a:r>
            <a:r>
              <a:rPr lang="pt-BR" dirty="0">
                <a:latin typeface="Arial" pitchFamily="34" charset="0"/>
                <a:cs typeface="Arial" pitchFamily="34" charset="0"/>
              </a:rPr>
              <a:t>, BUR, Milano. </a:t>
            </a:r>
          </a:p>
        </p:txBody>
      </p:sp>
    </p:spTree>
    <p:extLst>
      <p:ext uri="{BB962C8B-B14F-4D97-AF65-F5344CB8AC3E}">
        <p14:creationId xmlns:p14="http://schemas.microsoft.com/office/powerpoint/2010/main" xmlns="" val="366479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43808" y="6237312"/>
            <a:ext cx="3250704" cy="288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Zwaagdijk-oost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Holanda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2009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236296" cy="521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959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ide\Desktop\3Olan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335" y="116632"/>
            <a:ext cx="6549354" cy="633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331640" y="6490091"/>
            <a:ext cx="669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Niedorp - Holanda - 2010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53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e\Desktop\olan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23854" cy="39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231299" y="603116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Alkmaar - Holanda - 2010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50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760" y="908720"/>
            <a:ext cx="793308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231299" y="603116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Bloembolenstreek - Holanda - 2010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03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070" y="1484785"/>
            <a:ext cx="8229600" cy="9361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No livro 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Memorando de extraordinários engodos populares e a loucura das multidões</a:t>
            </a:r>
            <a:r>
              <a:rPr lang="pt-BR" dirty="0">
                <a:latin typeface="Arial" pitchFamily="34" charset="0"/>
                <a:cs typeface="Arial" pitchFamily="34" charset="0"/>
              </a:rPr>
              <a:t>, o jornalista inglês Charles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Mackay</a:t>
            </a:r>
            <a:r>
              <a:rPr lang="pt-BR" dirty="0">
                <a:latin typeface="Arial" pitchFamily="34" charset="0"/>
                <a:cs typeface="Arial" pitchFamily="34" charset="0"/>
              </a:rPr>
              <a:t> conta uma história da época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5458" y="598915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Charles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Mackay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Extraordinary Popular Delusions and the Madness of Crowds</a:t>
            </a:r>
            <a:r>
              <a:rPr lang="en-US" dirty="0">
                <a:latin typeface="Arial" pitchFamily="34" charset="0"/>
                <a:cs typeface="Arial" pitchFamily="34" charset="0"/>
              </a:rPr>
              <a:t>, L.C. Page, Boston, 1932, p. 92.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74730" y="2420888"/>
            <a:ext cx="68505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itchFamily="34" charset="0"/>
                <a:cs typeface="Arial" pitchFamily="34" charset="0"/>
              </a:rPr>
              <a:t>«Um rico mercador havia pago 3.000 florins (280 libras esterlinas) por uma rara tulipa 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Semper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Augustus que desaparece de seu depósito. Depois de vasculhar todo o depósito, viu um marinheiro, que havia confundido o bulbo da tulipa por uma cebola, comendo a tulipa. O marinheiro foi prontamente preso e passou seis meses na prisão».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Preço e valor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ta para baixo 7"/>
          <p:cNvSpPr/>
          <p:nvPr/>
        </p:nvSpPr>
        <p:spPr>
          <a:xfrm>
            <a:off x="4211960" y="4437112"/>
            <a:ext cx="72008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81660" y="5198989"/>
            <a:ext cx="853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Arial" pitchFamily="34" charset="0"/>
                <a:cs typeface="Arial" pitchFamily="34" charset="0"/>
              </a:rPr>
              <a:t>O preço de uma mercadoria é igual ao seu «valor»?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438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6104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i="1" dirty="0" smtClean="0">
                <a:latin typeface="Arial" pitchFamily="34" charset="0"/>
                <a:cs typeface="Arial" pitchFamily="34" charset="0"/>
              </a:rPr>
              <a:t>Teoria mercantilista</a:t>
            </a:r>
          </a:p>
          <a:p>
            <a:pPr marL="0" indent="0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1. o preço das mercadorias corresponde ao seu valor atual de mercado;</a:t>
            </a:r>
          </a:p>
          <a:p>
            <a:pPr marL="0" indent="0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2. o valor de mercado é determinado pela interação entre oferta e demanda;</a:t>
            </a:r>
          </a:p>
          <a:p>
            <a:pPr marL="0" indent="0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3. o valor de uma coisa deriva do seu uso (valor de uso) enquanto o preço depende de abundância ou escassez.</a:t>
            </a:r>
          </a:p>
          <a:p>
            <a:pPr marL="0" indent="0">
              <a:buNone/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PT" dirty="0" smtClean="0">
                <a:latin typeface="Arial" pitchFamily="34" charset="0"/>
                <a:cs typeface="Arial" pitchFamily="34" charset="0"/>
              </a:rPr>
              <a:t>A crise das tulipas </a:t>
            </a:r>
            <a:r>
              <a:rPr lang="pt-PT" dirty="0">
                <a:latin typeface="Arial" pitchFamily="34" charset="0"/>
                <a:cs typeface="Arial" pitchFamily="34" charset="0"/>
              </a:rPr>
              <a:t>confirma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estes assuntos?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1341" y="6027003"/>
            <a:ext cx="9155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Barbon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N. 1696.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discourse concerning coining the new money lighter, in answer to Mr. Locke’s considerations about raising the value of money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London: printed for Richard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Chiswell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Barbon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N. 1690.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 discourse of trade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London: printed for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Tho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Milbourn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4255303" y="2060848"/>
            <a:ext cx="79208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Preço e valor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22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784976" cy="338740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Fisiocracia provém do grego: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phisis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(natureza),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cratos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(poder), o que significa “poder da natureza”.</a:t>
            </a:r>
          </a:p>
          <a:p>
            <a:pPr>
              <a:lnSpc>
                <a:spcPct val="90000"/>
              </a:lnSpc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Grupo de economistas franceses do século XVIII que combateu as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ideias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mercantilistas e formulou, pela primeira vez, de maneira sistemática e lógica, uma </a:t>
            </a:r>
            <a:r>
              <a:rPr lang="pt-BR" sz="2400" u="sng" dirty="0">
                <a:latin typeface="Arial" pitchFamily="34" charset="0"/>
                <a:cs typeface="Arial" pitchFamily="34" charset="0"/>
              </a:rPr>
              <a:t>teoria do liberalismo econômico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t-BR" sz="2400" dirty="0">
                <a:latin typeface="Arial" pitchFamily="34" charset="0"/>
                <a:cs typeface="Arial" pitchFamily="34" charset="0"/>
              </a:rPr>
              <a:t>Os fisiocratas eram discípulos intelectuais de François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Quesnay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ordem natural é uma ordem providencial, pois é desejada por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Deus. Por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ser providencial é a melhor possível, e, portanto, deve ser deixada livre para o alcance do progresso econômico e social (raiz da doutrina liberal –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laissez-faire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).  </a:t>
            </a:r>
          </a:p>
          <a:p>
            <a:pPr>
              <a:lnSpc>
                <a:spcPct val="90000"/>
              </a:lnSpc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François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401" y="6220552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00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François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2416" y="1484784"/>
            <a:ext cx="8352928" cy="3989040"/>
          </a:xfrm>
        </p:spPr>
        <p:txBody>
          <a:bodyPr>
            <a:noAutofit/>
          </a:bodyPr>
          <a:lstStyle/>
          <a:p>
            <a:r>
              <a:rPr lang="pt-BR" sz="2400" dirty="0" err="1">
                <a:latin typeface="Arial" pitchFamily="34" charset="0"/>
                <a:cs typeface="Arial" pitchFamily="34" charset="0"/>
              </a:rPr>
              <a:t>Quesnay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acreditava que somente a agricultura era criadora de riqueza, já que a indústria limitava-se a transformar a matéria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Assim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os indivíduos mais úteis à sociedade eram os grandes proprietários e os fazendeiros.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Trata-se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pois de uma visão defensora da liberdade económica, expressa na máxima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Laissez-faire,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laissez-passer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le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monde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de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lui-même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 («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deixar fazer, deixar passar, que o mundo vai por si mesmo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este era o símbolo do liberalismo).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9670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1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0320" y="2060848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Critica de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aos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mercantilistas: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[...] contra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uma política que havia abandonado a agricultura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[...];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[...] contra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a proibição da livre circulação de cereais;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Criticas à ideia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que as riquezas de uma nação se regulam pela massa de riquezas pecuniárias (estoques de divisas).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François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219670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59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884367" cy="263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«economia política»</a:t>
            </a:r>
            <a:endParaRPr lang="pt-BR" b="1" dirty="0"/>
          </a:p>
        </p:txBody>
      </p:sp>
      <p:sp>
        <p:nvSpPr>
          <p:cNvPr id="8" name="Seta para a direita 7"/>
          <p:cNvSpPr/>
          <p:nvPr/>
        </p:nvSpPr>
        <p:spPr>
          <a:xfrm>
            <a:off x="511842" y="728185"/>
            <a:ext cx="1152128" cy="310695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7812360" y="742041"/>
            <a:ext cx="864096" cy="310694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592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95536" y="1600200"/>
            <a:ext cx="8291264" cy="4525963"/>
          </a:xfrm>
        </p:spPr>
        <p:txBody>
          <a:bodyPr>
            <a:normAutofit fontScale="775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O melhor Estado era aquele que menos governava e este só se deveria interessar com a manutenção da ordem, da propriedade e da liberdade individual.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pt-BR" dirty="0">
                <a:latin typeface="Arial" pitchFamily="34" charset="0"/>
                <a:cs typeface="Arial" pitchFamily="34" charset="0"/>
              </a:rPr>
              <a:t>suas teorias seriam desenvolvidas pelos seus discípulos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Turgot</a:t>
            </a:r>
            <a:r>
              <a:rPr lang="pt-BR" dirty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Gournay</a:t>
            </a:r>
            <a:r>
              <a:rPr lang="pt-BR" dirty="0">
                <a:latin typeface="Arial" pitchFamily="34" charset="0"/>
                <a:cs typeface="Arial" pitchFamily="34" charset="0"/>
              </a:rPr>
              <a:t>) e viriam a influenciar o pensamento de Adam Smith.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Cria </a:t>
            </a:r>
            <a:r>
              <a:rPr lang="pt-BR" dirty="0">
                <a:latin typeface="Arial" pitchFamily="34" charset="0"/>
                <a:cs typeface="Arial" pitchFamily="34" charset="0"/>
              </a:rPr>
              <a:t>a ideia de “oferta-procura”, isto é, quanto maior a procura do produto, maior seu preço. Contrariamente, quanto menor a procura, menor o preço. Se existir liberdade, produz-se e consome-se o necessário, logo, há estabilidade do preço e equilíbrio.</a:t>
            </a:r>
          </a:p>
          <a:p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François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4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26240" y="6219670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0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0320" y="1772816"/>
            <a:ext cx="8229600" cy="29809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	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sociedade se compõe de três classes: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) produtiva, formada pelos agricultores,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) classe dos proprietários imobiliários/nobreza,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) estéril (comerciantes, artesãos/membros das corporações urbanas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A circulação de riquezas ocorre entre essas diferentes classes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(ideia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do fluxo circular de renda retomada por economistas modernos).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François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Quesnay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| 5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334780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80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2800" dirty="0">
                <a:latin typeface="Arial" pitchFamily="34" charset="0"/>
                <a:cs typeface="Arial" pitchFamily="34" charset="0"/>
              </a:rPr>
              <a:t>Produção e distribuição da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riqueza: </a:t>
            </a:r>
            <a:br>
              <a:rPr lang="pt-PT" sz="2800" dirty="0" smtClean="0">
                <a:latin typeface="Arial" pitchFamily="34" charset="0"/>
                <a:cs typeface="Arial" pitchFamily="34" charset="0"/>
              </a:rPr>
            </a:br>
            <a:r>
              <a:rPr lang="pt-PT" sz="2800" dirty="0" smtClean="0">
                <a:latin typeface="Arial" pitchFamily="34" charset="0"/>
                <a:cs typeface="Arial" pitchFamily="34" charset="0"/>
              </a:rPr>
              <a:t>o «tableau economique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»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  Quesnay</a:t>
            </a:r>
            <a:endParaRPr lang="pt-BR" sz="2800" dirty="0"/>
          </a:p>
        </p:txBody>
      </p:sp>
      <p:sp>
        <p:nvSpPr>
          <p:cNvPr id="18" name="Retângulo 17"/>
          <p:cNvSpPr/>
          <p:nvPr/>
        </p:nvSpPr>
        <p:spPr>
          <a:xfrm>
            <a:off x="611560" y="1772816"/>
            <a:ext cx="2916324" cy="2243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classe proprietária (donos de terreiros) recebe recursos (o “produit net”) provenientes da classe produtiva</a:t>
            </a:r>
            <a:r>
              <a:rPr lang="pt-PT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PT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5580112" y="1988840"/>
            <a:ext cx="2736304" cy="1883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P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classe estéril produz</a:t>
            </a:r>
            <a:r>
              <a:rPr lang="pt-B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produtos para a “classe produtiva” e a “classe proprietária”.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3165954" y="4343300"/>
            <a:ext cx="2952328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“classe produtiva” produzir alimentos e matérias-primas para a agricultura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2" name="Seta para a esquerda e para a direita 21"/>
          <p:cNvSpPr/>
          <p:nvPr/>
        </p:nvSpPr>
        <p:spPr>
          <a:xfrm rot="2656041">
            <a:off x="1967526" y="4489846"/>
            <a:ext cx="115212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Seta para a esquerda e para a direita 22"/>
          <p:cNvSpPr/>
          <p:nvPr/>
        </p:nvSpPr>
        <p:spPr>
          <a:xfrm rot="18760453">
            <a:off x="6201418" y="4349403"/>
            <a:ext cx="115212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 para a esquerda e para a direita 23"/>
          <p:cNvSpPr/>
          <p:nvPr/>
        </p:nvSpPr>
        <p:spPr>
          <a:xfrm>
            <a:off x="4004320" y="3005336"/>
            <a:ext cx="115212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6334780"/>
            <a:ext cx="917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Quesnay F. (1758),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Tableau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économique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, Paris, tr.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It. Il tableau économique e altri scritti, (org.) M. Ridolfi, Milano, Isedi, 1973.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75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Thomas Robert Malthus | 1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145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Em 1798, Malthus publicou seu 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Ensaio sobre a população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no qual desenvolveu uma teoria demográfica que se apoiava basicamente em dois postulados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AutoNum type="arabicPeriod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crescimento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da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população;</a:t>
            </a:r>
          </a:p>
          <a:p>
            <a:pPr lvl="0">
              <a:buAutoNum type="arabicPeriod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produção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de alimentos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Crescimento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populacional humano em bilhões de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habitantes segundo Malthus: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1 a 2 bilhões de pessoas entre 1850 a 1925 - 75 anos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2 a 3 bilhões de pessoas entre 1925 a 1962 - 37 anos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3 a 4 bilhões de pessoas entre 1962 a 1975 - 13 anos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4 a 5 bilhões de pessoas entre 1975 a 1985 - 10 anos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5 a 6 bilhões de pessoas entre 1985 a 1993 - 8 anos</a:t>
            </a: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    6 a 7 bilhões de pessoas entre 1993 a 1999 - 6 anos.</a:t>
            </a:r>
          </a:p>
          <a:p>
            <a:pPr marL="0" lvl="0" indent="0">
              <a:buNone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63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1008"/>
          </a:xfrm>
        </p:spPr>
        <p:txBody>
          <a:bodyPr>
            <a:normAutofit lnSpcReduction="10000"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população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se não ocorrerem guerras, epidemias, desastres naturais, etc., tenderia a duplicar a cada 25 anos.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população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cresceria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portanto, em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progressão geométrica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(2, 4, 8, 16, 32...)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e constituiria um fator variável, que cresceria sem parar. </a:t>
            </a:r>
          </a:p>
          <a:p>
            <a:r>
              <a:rPr lang="pt-BR" sz="2400" dirty="0">
                <a:latin typeface="Arial" pitchFamily="34" charset="0"/>
                <a:cs typeface="Arial" pitchFamily="34" charset="0"/>
              </a:rPr>
              <a:t>O crescimento da produção de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alimentos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ocorreria apenas em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progressão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aritmética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(2, 4, 6, 8, 10...)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e possuiria certo limite de produção, por depender de um fator fixo: a própria extensão territorial dos continentes.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Thomas Robert Malthus | 2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98895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Com base nesses dados, Malthus concluiu que inevitavelmente a fome seria uma realidade caso não houvesse um controle imediato da natalidade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população está em explosão demográfica desde a revolução industrial, que começou na Inglaterra no século XVII por volta de 1650.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superpopulação fica então sem controle até que surjam predadores que façam esse controle externo ou se os predadores e parasitas (doenças) não aparecerem, o descontrole continua até que acabe o alimento disponível no ambiente, gerando competição intraespecífica e controle populacional por fome.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No caso da população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humana, </a:t>
            </a:r>
            <a:r>
              <a:rPr lang="pt-BR" dirty="0">
                <a:latin typeface="Arial" pitchFamily="34" charset="0"/>
                <a:cs typeface="Arial" pitchFamily="34" charset="0"/>
              </a:rPr>
              <a:t>esse controle vem sendo feito com guerras, doenças e miséria.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Thomas Robert Malthus | 3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58148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 descr="http://www.geomundo.com.br/images/images-geografia/teoria_malthus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6552728" cy="49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Thomas Robert Malthus | 4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7090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563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A solução defendida por Malthus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seria:</a:t>
            </a:r>
          </a:p>
          <a:p>
            <a:pPr marL="0" indent="0"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sujeição moral de retardar 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casamento;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prática da castidade antes do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casamento;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Ter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somente o número de filhos que se pudesse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sustentar.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Thomas Robert Malthus | 5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99092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Falhas da teoria de Malthus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Hoje</a:t>
            </a:r>
            <a:r>
              <a:rPr lang="pt-BR" dirty="0">
                <a:latin typeface="Arial" pitchFamily="34" charset="0"/>
                <a:cs typeface="Arial" pitchFamily="34" charset="0"/>
              </a:rPr>
              <a:t>, verifica-se que suas previsões não se concretizaram: a população do planeta não duplicou a cada 25 anos, e a produção de alimentos se acelerou graças ao desenvolvimento tecnológico.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Mesmo </a:t>
            </a:r>
            <a:r>
              <a:rPr lang="pt-BR" dirty="0">
                <a:latin typeface="Arial" pitchFamily="34" charset="0"/>
                <a:cs typeface="Arial" pitchFamily="34" charset="0"/>
              </a:rPr>
              <a:t>que se considere uma área fixa de cultivo, a quantidade produzida aumentou, uma vez que a produtividade (quantidade produzida por área; toneladas de arroz por hectare, por exemplo) também vem aumentando ao longo das décadas.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7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Por que Malthus errou?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Essa teoria, quando foi elaborada, parecia muito consistente.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dirty="0">
                <a:latin typeface="Arial" pitchFamily="34" charset="0"/>
                <a:cs typeface="Arial" pitchFamily="34" charset="0"/>
              </a:rPr>
              <a:t>erros de previsão estão ligados principalmente às limitações da época para a coleta de dados, já que Malthus tirou suas conclusões partindo da observação do comportamento demográfico em uma determinada região, com população predominantemente rural, e as considerou válidas para todo o planeta no transcorrer da história, sem considerar os progressos técnicos advindos da natural evolução humana.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Não </a:t>
            </a:r>
            <a:r>
              <a:rPr lang="pt-BR" dirty="0">
                <a:latin typeface="Arial" pitchFamily="34" charset="0"/>
                <a:cs typeface="Arial" pitchFamily="34" charset="0"/>
              </a:rPr>
              <a:t>previu os efeitos decorrentes da urbanização na evolução demográfica e do progresso tecnológico aplicado à agricultura. 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6671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Thomas Robert Malthus, 1798, 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An Essay on the Principle of Population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Johnson, London.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913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847" y="2708920"/>
            <a:ext cx="9144000" cy="15843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744416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pt-PT" sz="2400" b="1" dirty="0" smtClean="0">
                <a:latin typeface="Arial" pitchFamily="34" charset="0"/>
                <a:cs typeface="Arial" pitchFamily="34" charset="0"/>
              </a:rPr>
              <a:t>Definição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do conceito de «política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» em David Easton</a:t>
            </a:r>
          </a:p>
          <a:p>
            <a:pPr marL="0" indent="0">
              <a:buFont typeface="Arial" charset="0"/>
              <a:buNone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t-PT" sz="3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PT" sz="3600" dirty="0">
                <a:latin typeface="Arial" pitchFamily="34" charset="0"/>
                <a:cs typeface="Arial" pitchFamily="34" charset="0"/>
              </a:rPr>
              <a:t>Atribuição imperativa de </a:t>
            </a:r>
            <a:r>
              <a:rPr lang="pt-PT" sz="3600" dirty="0" smtClean="0">
                <a:latin typeface="Arial" pitchFamily="34" charset="0"/>
                <a:cs typeface="Arial" pitchFamily="34" charset="0"/>
              </a:rPr>
              <a:t>valores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pt-PT" sz="36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PT" sz="3600" dirty="0">
                <a:latin typeface="Arial" pitchFamily="34" charset="0"/>
                <a:cs typeface="Arial" pitchFamily="34" charset="0"/>
              </a:rPr>
              <a:t>uma dada sociedade</a:t>
            </a:r>
            <a:r>
              <a:rPr lang="pt-PT" sz="36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buFont typeface="Arial" charset="0"/>
              <a:buNone/>
              <a:defRPr/>
            </a:pP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pt-BR" sz="19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458112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D. Easton. 1965.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Framework for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Political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Analysis</a:t>
            </a:r>
            <a:r>
              <a:rPr lang="pt-BR" dirty="0">
                <a:latin typeface="Arial" pitchFamily="34" charset="0"/>
                <a:cs typeface="Arial" pitchFamily="34" charset="0"/>
              </a:rPr>
              <a:t>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Englewood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Cliffs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«política»  </a:t>
            </a:r>
            <a:endParaRPr lang="pt-BR" b="1" dirty="0"/>
          </a:p>
        </p:txBody>
      </p:sp>
      <p:sp>
        <p:nvSpPr>
          <p:cNvPr id="8" name="Seta para a direita 7"/>
          <p:cNvSpPr/>
          <p:nvPr/>
        </p:nvSpPr>
        <p:spPr>
          <a:xfrm>
            <a:off x="1455199" y="620688"/>
            <a:ext cx="1152128" cy="348169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6372200" y="620688"/>
            <a:ext cx="1152128" cy="361782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74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Reflexões finais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Desde </a:t>
            </a:r>
            <a:r>
              <a:rPr lang="pt-BR" dirty="0">
                <a:latin typeface="Arial" pitchFamily="34" charset="0"/>
                <a:cs typeface="Arial" pitchFamily="34" charset="0"/>
              </a:rPr>
              <a:t>que Malthus apresentou sua teoria, são comuns os discursos que relacionam de forma simplista a ocorrência da fome no planeta ao crescimento populacional.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fome que castiga mais da metade da população mundial é resultado da má distribuição da renda e não da carência na produção de alimentos.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Nos </a:t>
            </a:r>
            <a:r>
              <a:rPr lang="pt-BR" dirty="0">
                <a:latin typeface="Arial" pitchFamily="34" charset="0"/>
                <a:cs typeface="Arial" pitchFamily="34" charset="0"/>
              </a:rPr>
              <a:t>primeiros anos do século XXI, a produção agropecuária mundial era suficiente para alimentar cerca de 9 bilhões de pessoas, enquanto a população do planeta era pouco superior a 6 bilhões.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Provisions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 e «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entitlements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 em Amartya Sen.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30464" y="6196801"/>
            <a:ext cx="900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Amartya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Poverty and Famines : An Essay on Entitlements and Deprivation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Oxford, Clarendon Press, 1982a.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71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6955" y="1052736"/>
            <a:ext cx="5112568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0" y="638117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http://www.indexmundi.com/pt/pre%C3%A7os-de-mercado/?mercadoria=%C3%ADndice-de-pre%C3%A7os-n%C3%A3o-combust%C3%ADveis&amp;meses=300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535" y="1482939"/>
            <a:ext cx="8643407" cy="4799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9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25" y="243916"/>
            <a:ext cx="9036496" cy="6351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2861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hinpo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861060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69397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057"/>
            <a:ext cx="7502227" cy="674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74096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Ricardo | Lei dos rendimentos decrescentes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36" y="1315630"/>
            <a:ext cx="5614347" cy="106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3783" y="2164848"/>
            <a:ext cx="23717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0666" y="2383923"/>
            <a:ext cx="6431734" cy="3205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0666" y="5589240"/>
            <a:ext cx="5925401" cy="82981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 9"/>
          <p:cNvSpPr/>
          <p:nvPr/>
        </p:nvSpPr>
        <p:spPr>
          <a:xfrm>
            <a:off x="-9515" y="6419056"/>
            <a:ext cx="9029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David Ricardo,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Iron Law of Wages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1817,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R. McCulloch, ed. (London: John Murray, 1881), pp. 31, 50-58.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548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Ricardo | Teoria da Distribuição de Renda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aplicação conjunta de trabalho, maquinaria e capital no processo produtivo gera um produto, o qual se divide entre as três classes da sociedade: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1. os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proprietários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de terra</a:t>
            </a:r>
            <a:r>
              <a:rPr lang="pt-BR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(sob a forma de renda da terra),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2. os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trabalhadores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assalariados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(sob a forma de salários) 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arrendatários capitalistas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(sob a forma de lucros do capital).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papel da ciência econômica seria, então, determinar as leis naturais que orientam essa distribuição, como modo de análise das perspectivas atuais da situação econômica, sem perder a preocupação com o crescimento em longo prazo.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0493" y="6387513"/>
            <a:ext cx="9029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David Ricardo,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Iron Law of Wages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1817,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R. McCulloch, ed. (London: John Murray, 1881), pp. 31, 50-58.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84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Essa mudança de enfoque fica explícita no prefácio de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Princípios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Economia Política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 de Tributação</a:t>
            </a:r>
            <a:r>
              <a:rPr lang="pt-BR" dirty="0">
                <a:latin typeface="Arial" pitchFamily="34" charset="0"/>
                <a:cs typeface="Arial" pitchFamily="34" charset="0"/>
              </a:rPr>
              <a:t>, quando Ricardo afirma,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categoricamente</a:t>
            </a:r>
            <a:r>
              <a:rPr lang="pt-BR" dirty="0">
                <a:latin typeface="Arial" pitchFamily="34" charset="0"/>
                <a:cs typeface="Arial" pitchFamily="34" charset="0"/>
              </a:rPr>
              <a:t>, que</a:t>
            </a:r>
          </a:p>
          <a:p>
            <a:pPr marL="0" indent="0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«O </a:t>
            </a:r>
            <a:r>
              <a:rPr lang="pt-BR" dirty="0">
                <a:latin typeface="Arial" pitchFamily="34" charset="0"/>
                <a:cs typeface="Arial" pitchFamily="34" charset="0"/>
              </a:rPr>
              <a:t>produto 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terra, tudo </a:t>
            </a:r>
            <a:r>
              <a:rPr lang="pt-BR" dirty="0">
                <a:latin typeface="Arial" pitchFamily="34" charset="0"/>
                <a:cs typeface="Arial" pitchFamily="34" charset="0"/>
              </a:rPr>
              <a:t>o que se extrai da sua superfície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pela aplicação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conjunta do trabalho, equipamento e capital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é dividido pelas </a:t>
            </a:r>
            <a:r>
              <a:rPr lang="pt-BR" dirty="0">
                <a:latin typeface="Arial" pitchFamily="34" charset="0"/>
                <a:cs typeface="Arial" pitchFamily="34" charset="0"/>
              </a:rPr>
              <a:t>três classes da comunidade, quer dizer, o proprietário de terra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o </a:t>
            </a:r>
            <a:r>
              <a:rPr lang="pt-BR" dirty="0">
                <a:latin typeface="Arial" pitchFamily="34" charset="0"/>
                <a:cs typeface="Arial" pitchFamily="34" charset="0"/>
              </a:rPr>
              <a:t>possuidor do capital necessário para o seu cultivo e 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trabalhadores que </a:t>
            </a:r>
            <a:r>
              <a:rPr lang="pt-BR" dirty="0">
                <a:latin typeface="Arial" pitchFamily="34" charset="0"/>
                <a:cs typeface="Arial" pitchFamily="34" charset="0"/>
              </a:rPr>
              <a:t>a amanham. Porém, cada uma destas classes terá, segundo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 avanço </a:t>
            </a:r>
            <a:r>
              <a:rPr lang="pt-BR" dirty="0">
                <a:latin typeface="Arial" pitchFamily="34" charset="0"/>
                <a:cs typeface="Arial" pitchFamily="34" charset="0"/>
              </a:rPr>
              <a:t>da civilização, uma participação muito diferente no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produto total </a:t>
            </a:r>
            <a:r>
              <a:rPr lang="pt-BR" dirty="0">
                <a:latin typeface="Arial" pitchFamily="34" charset="0"/>
                <a:cs typeface="Arial" pitchFamily="34" charset="0"/>
              </a:rPr>
              <a:t>da terra, participação esta denominada respectivamente de renda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lucros </a:t>
            </a:r>
            <a:r>
              <a:rPr lang="pt-BR" dirty="0">
                <a:latin typeface="Arial" pitchFamily="34" charset="0"/>
                <a:cs typeface="Arial" pitchFamily="34" charset="0"/>
              </a:rPr>
              <a:t>e salários; esta situação dependerá principalmente 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fertilidade da </a:t>
            </a:r>
            <a:r>
              <a:rPr lang="pt-BR" dirty="0">
                <a:latin typeface="Arial" pitchFamily="34" charset="0"/>
                <a:cs typeface="Arial" pitchFamily="34" charset="0"/>
              </a:rPr>
              <a:t>terra, da acumulação de capital, da densidade da população 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da habilidade</a:t>
            </a:r>
            <a:r>
              <a:rPr lang="pt-BR" dirty="0">
                <a:latin typeface="Arial" pitchFamily="34" charset="0"/>
                <a:cs typeface="Arial" pitchFamily="34" charset="0"/>
              </a:rPr>
              <a:t>, inteligência e alfaias aplicadas na agricultura.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principal problema </a:t>
            </a:r>
            <a:r>
              <a:rPr lang="pt-BR" dirty="0">
                <a:latin typeface="Arial" pitchFamily="34" charset="0"/>
                <a:cs typeface="Arial" pitchFamily="34" charset="0"/>
              </a:rPr>
              <a:t>da Economia Política consiste em determinar as leis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regem </a:t>
            </a:r>
            <a:r>
              <a:rPr lang="pt-BR" dirty="0">
                <a:latin typeface="Arial" pitchFamily="34" charset="0"/>
                <a:cs typeface="Arial" pitchFamily="34" charset="0"/>
              </a:rPr>
              <a:t>esta distribuição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(...)». </a:t>
            </a:r>
            <a:r>
              <a:rPr lang="pt-BR" dirty="0">
                <a:latin typeface="Arial" pitchFamily="34" charset="0"/>
                <a:cs typeface="Arial" pitchFamily="34" charset="0"/>
              </a:rPr>
              <a:t>(Ricardo, 1965, p. 25).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Ricardo | Teoria da Distribuição de Renda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2560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Ricardo | Lei de ferro dos salários 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«lei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ferro dos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salários»,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segundo a qual são inúteis todas as tentativas de aumentar o ganho real dos trabalhadores porque os salários permanecerão, forçosamente, próximos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ao nível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subsistência, resume as doutrinas de livre mercado de David Ricardo, que formalizou a emergente ciência da economia no século XIX.</a:t>
            </a:r>
            <a:endParaRPr lang="pt-BR" sz="2400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0493" y="6387513"/>
            <a:ext cx="9029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David Ricardo,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Iron Law of Wages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1817,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R. McCulloch, ed. (London: John Murray, 1881), pp. 31, 50-58.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766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4149080"/>
            <a:ext cx="8229600" cy="204482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90000"/>
              </a:lnSpc>
              <a:buNone/>
            </a:pPr>
            <a:r>
              <a:rPr lang="pt-BR" dirty="0" smtClean="0">
                <a:effectLst/>
                <a:latin typeface="Arial" pitchFamily="34" charset="0"/>
                <a:cs typeface="Arial" pitchFamily="34" charset="0"/>
              </a:rPr>
              <a:t>    Ao final do processo, o Valor dos Fatores de Produção se igualariam ao Trabalho. Daí a abstração máxima alcançada pela Economia Política clássica:</a:t>
            </a:r>
          </a:p>
          <a:p>
            <a:pPr algn="just">
              <a:lnSpc>
                <a:spcPct val="90000"/>
              </a:lnSpc>
              <a:buNone/>
            </a:pPr>
            <a:r>
              <a:rPr lang="pt-BR" sz="3600" dirty="0" smtClean="0"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algn="ctr">
              <a:lnSpc>
                <a:spcPct val="90000"/>
              </a:lnSpc>
              <a:buNone/>
            </a:pPr>
            <a:r>
              <a:rPr lang="pt-BR" sz="3100" b="1" dirty="0" smtClean="0">
                <a:effectLst/>
                <a:latin typeface="Arial" pitchFamily="34" charset="0"/>
                <a:cs typeface="Arial" pitchFamily="34" charset="0"/>
              </a:rPr>
              <a:t> Valor da mercadoria = Trabalho humano</a:t>
            </a:r>
            <a:endParaRPr lang="pt-BR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Ricardo | Teoria do valor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10493" y="6387513"/>
            <a:ext cx="9029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David Ricardo,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 Iron Law of Wages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1817,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J. R. McCulloch, ed. (London: John Murray, 1881), pp. 31, 50-58.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10" y="1340768"/>
            <a:ext cx="912101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83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«economics»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6856" y="1628800"/>
            <a:ext cx="8229600" cy="151216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«Economics is the science which studies human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behaviour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as a relationship between ends and scarce means which have alternative uses»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5536" y="321297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Lionel Robbins, 1932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Essay on the Nature and Significance of Economic Science</a:t>
            </a:r>
            <a:r>
              <a:rPr lang="en-US" dirty="0">
                <a:latin typeface="Arial" pitchFamily="34" charset="0"/>
                <a:cs typeface="Arial" pitchFamily="34" charset="0"/>
              </a:rPr>
              <a:t>, Macmillan, London, 1945,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pag</a:t>
            </a:r>
            <a:r>
              <a:rPr lang="en-US" dirty="0">
                <a:latin typeface="Arial" pitchFamily="34" charset="0"/>
                <a:cs typeface="Arial" pitchFamily="34" charset="0"/>
              </a:rPr>
              <a:t>. 16.</a:t>
            </a:r>
          </a:p>
        </p:txBody>
      </p:sp>
      <p:sp>
        <p:nvSpPr>
          <p:cNvPr id="9" name="Seta para a direita 8"/>
          <p:cNvSpPr/>
          <p:nvPr/>
        </p:nvSpPr>
        <p:spPr>
          <a:xfrm>
            <a:off x="1259632" y="620688"/>
            <a:ext cx="1152128" cy="367973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4313000" y="4365104"/>
            <a:ext cx="75608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381947" y="5589238"/>
            <a:ext cx="45961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latin typeface="Arial" pitchFamily="34" charset="0"/>
                <a:cs typeface="Arial" pitchFamily="34" charset="0"/>
              </a:rPr>
              <a:t>«economia política»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27188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Mercantilismo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753" y="1484784"/>
            <a:ext cx="892899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Princípios do mercantilismo (a)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Philipp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von 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Hörnigk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Österreich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>
                <a:latin typeface="Arial" pitchFamily="34" charset="0"/>
                <a:cs typeface="Arial" pitchFamily="34" charset="0"/>
              </a:rPr>
              <a:t>Über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>
                <a:latin typeface="Arial" pitchFamily="34" charset="0"/>
                <a:cs typeface="Arial" pitchFamily="34" charset="0"/>
              </a:rPr>
              <a:t>Alles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2000" i="1" dirty="0" err="1">
                <a:latin typeface="Arial" pitchFamily="34" charset="0"/>
                <a:cs typeface="Arial" pitchFamily="34" charset="0"/>
              </a:rPr>
              <a:t>Wenn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 Sie </a:t>
            </a:r>
            <a:r>
              <a:rPr lang="pt-BR" sz="2000" i="1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Will</a:t>
            </a:r>
          </a:p>
          <a:p>
            <a:pPr marL="0" indent="0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+mj-lt"/>
              <a:buAutoNum type="arabicPeriod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Que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cada polegada do chão de um país seja utilizada para a agricultura, a mineração ou as manufaturas.</a:t>
            </a:r>
          </a:p>
          <a:p>
            <a:pPr lvl="0">
              <a:buFont typeface="+mj-lt"/>
              <a:buAutoNum type="arabicPeriod"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Que todas as primeiras matérias que se encontrem num país sejam utilizadas nas manufaturas nacionais, porque os bens acabados têm um valor maior que as matérias-primas</a:t>
            </a:r>
          </a:p>
          <a:p>
            <a:pPr lvl="0">
              <a:buFont typeface="+mj-lt"/>
              <a:buAutoNum type="arabicPeriod"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Que seja fomentada uma população grande e trabalhadora.</a:t>
            </a:r>
          </a:p>
          <a:p>
            <a:pPr lvl="0">
              <a:buFont typeface="+mj-lt"/>
              <a:buAutoNum type="arabicPeriod"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Que sejam proibidas todas as exportações de ouro e prata e que todo o dinheiro nacional seja mantido em circulação.</a:t>
            </a:r>
          </a:p>
          <a:p>
            <a:pPr>
              <a:buFont typeface="+mj-lt"/>
              <a:buAutoNum type="arabicPeriod"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20751" y="61888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latin typeface="Arial" pitchFamily="34" charset="0"/>
                <a:cs typeface="Arial" pitchFamily="34" charset="0"/>
              </a:rPr>
              <a:t>Philipp</a:t>
            </a:r>
            <a:r>
              <a:rPr lang="pt-BR" dirty="0">
                <a:latin typeface="Arial" pitchFamily="34" charset="0"/>
                <a:cs typeface="Arial" pitchFamily="34" charset="0"/>
              </a:rPr>
              <a:t> von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Hörnigk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Österreich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Über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Alles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,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Wenn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Sie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Will</a:t>
            </a:r>
            <a:r>
              <a:rPr lang="pt-BR" dirty="0">
                <a:latin typeface="Arial" pitchFamily="34" charset="0"/>
                <a:cs typeface="Arial" pitchFamily="34" charset="0"/>
              </a:rPr>
              <a:t> (1684), (</a:t>
            </a:r>
            <a:r>
              <a:rPr lang="pt-BR" b="1" i="1" dirty="0" err="1">
                <a:latin typeface="Arial" pitchFamily="34" charset="0"/>
                <a:cs typeface="Arial" pitchFamily="34" charset="0"/>
              </a:rPr>
              <a:t>Austria</a:t>
            </a:r>
            <a:r>
              <a:rPr lang="pt-BR" b="1" i="1" dirty="0">
                <a:latin typeface="Arial" pitchFamily="34" charset="0"/>
                <a:cs typeface="Arial" pitchFamily="34" charset="0"/>
              </a:rPr>
              <a:t> acima de tudo, se Ela quiser</a:t>
            </a:r>
            <a:r>
              <a:rPr lang="pt-BR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47822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Mercantilismo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7700"/>
            <a:ext cx="892899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[...]</a:t>
            </a:r>
          </a:p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Princípios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do mercantilismo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(b)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800" dirty="0" err="1">
                <a:latin typeface="Arial" pitchFamily="34" charset="0"/>
                <a:cs typeface="Arial" pitchFamily="34" charset="0"/>
              </a:rPr>
              <a:t>Philipp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 von 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Hörnigk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 em 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Österreich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Über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Alles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Wenn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 Sie </a:t>
            </a:r>
            <a:r>
              <a:rPr lang="pt-BR" sz="1800" i="1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pt-BR" sz="1800" i="1" dirty="0">
                <a:latin typeface="Arial" pitchFamily="34" charset="0"/>
                <a:cs typeface="Arial" pitchFamily="34" charset="0"/>
              </a:rPr>
              <a:t> Will</a:t>
            </a:r>
          </a:p>
          <a:p>
            <a:pPr marL="0" lvl="0" indent="0"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5. Que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seja obstaculizado tanto quanto for possível todas as importações de bens estrangeiros</a:t>
            </a:r>
          </a:p>
          <a:p>
            <a:pPr marL="0" lv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6. Que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onde sejam indispensáveis determinadas importações devam ser obtidas de primeira mão, em troca de outros bens nacionais, e não de ouro e prata.</a:t>
            </a:r>
          </a:p>
          <a:p>
            <a:pPr marL="0" lv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7. Que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na medida em que for possível, as importações sejam limitadas às primeiras matérias que possam acabar-se no país.</a:t>
            </a:r>
          </a:p>
          <a:p>
            <a:pPr marL="0" lv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8. Que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sejam procuradas constantemente as oportunidades para vender o excedente de manufaturas de um país aos estrangeiros, na medida necessária, em troca de ouro e prata.</a:t>
            </a:r>
          </a:p>
          <a:p>
            <a:pPr marL="0" lv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9. Que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não seja permitida nenhuma importação se os bens que se importam existissem suficiente e adequadamente no país.</a:t>
            </a:r>
          </a:p>
          <a:p>
            <a:pPr>
              <a:buFont typeface="+mj-lt"/>
              <a:buAutoNum type="arabicPeriod"/>
            </a:pP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20751" y="61888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latin typeface="Arial" pitchFamily="34" charset="0"/>
                <a:cs typeface="Arial" pitchFamily="34" charset="0"/>
              </a:rPr>
              <a:t>Philipp</a:t>
            </a:r>
            <a:r>
              <a:rPr lang="pt-BR" dirty="0">
                <a:latin typeface="Arial" pitchFamily="34" charset="0"/>
                <a:cs typeface="Arial" pitchFamily="34" charset="0"/>
              </a:rPr>
              <a:t> von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Hörnigk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Österreich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Über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Alles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,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Wenn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Sie 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Nur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 Will</a:t>
            </a:r>
            <a:r>
              <a:rPr lang="pt-BR" dirty="0">
                <a:latin typeface="Arial" pitchFamily="34" charset="0"/>
                <a:cs typeface="Arial" pitchFamily="34" charset="0"/>
              </a:rPr>
              <a:t> (1684),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b="1" i="1" dirty="0" smtClean="0">
                <a:latin typeface="Arial" pitchFamily="34" charset="0"/>
                <a:cs typeface="Arial" pitchFamily="34" charset="0"/>
              </a:rPr>
              <a:t>Áustria </a:t>
            </a:r>
            <a:r>
              <a:rPr lang="pt-BR" b="1" i="1" dirty="0">
                <a:latin typeface="Arial" pitchFamily="34" charset="0"/>
                <a:cs typeface="Arial" pitchFamily="34" charset="0"/>
              </a:rPr>
              <a:t>acima de tudo, se Ela quiser</a:t>
            </a:r>
            <a:r>
              <a:rPr lang="pt-BR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5120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O Estado desempenha um papel intervencionista na economia, implantando novas indústrias protegidas pelo aumento dos direitos alfandegários sobre 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importações </a:t>
            </a:r>
            <a:r>
              <a:rPr lang="pt-BR" dirty="0">
                <a:latin typeface="Arial" pitchFamily="34" charset="0"/>
                <a:cs typeface="Arial" pitchFamily="34" charset="0"/>
              </a:rPr>
              <a:t>(protecionismo), controlando os consumos internos de determinados produtos, melhorando 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infraestruturas </a:t>
            </a:r>
            <a:r>
              <a:rPr lang="pt-BR" dirty="0">
                <a:latin typeface="Arial" pitchFamily="34" charset="0"/>
                <a:cs typeface="Arial" pitchFamily="34" charset="0"/>
              </a:rPr>
              <a:t>e promovendo a colonização de novos territórios (monopólio), entendidos como forma de garantir o acesso a matérias-primas e o escoamento de produtos manufaturados.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Mercantilismo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| 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957" y="5376413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Thomas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(1664),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England’s Treasure By Foreign Trade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London, T. Clark.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William Petty (1662),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 Treatise of Taxes and Contributions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New York,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McKelley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tr.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It. Scritti: nascita delle scienze sociali, Milano, Iota Libri, 1972.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r>
              <a:rPr lang="it-IT" sz="1600" dirty="0">
                <a:latin typeface="Arial" pitchFamily="34" charset="0"/>
                <a:cs typeface="Arial" pitchFamily="34" charset="0"/>
              </a:rPr>
              <a:t>William Petty (1690), </a:t>
            </a:r>
            <a:r>
              <a:rPr lang="it-IT" sz="1600" b="1" dirty="0">
                <a:latin typeface="Arial" pitchFamily="34" charset="0"/>
                <a:cs typeface="Arial" pitchFamily="34" charset="0"/>
              </a:rPr>
              <a:t>Political Arithmetick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, tr. It. E. Zagari (a cura di), Aritmetica Politica, Napoli, Liguori, 1986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367359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158980"/>
            <a:ext cx="8856984" cy="1484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John Locke, A 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Review of the universal remedy for all diseases incident to coin. With application to our present circumstances. In a letter to Mr. Locke.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1696. London: A. and J. Churchill.</a:t>
            </a:r>
            <a:br>
              <a:rPr lang="en-US" sz="1600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Wing R1200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———. 1696. 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Several papers relating to money, interest and trade, &amp;c. Writ upon several occasions, and published at different times.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London: A. and J. Churchill.</a:t>
            </a:r>
            <a:br>
              <a:rPr lang="en-US" sz="1600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Includes advertisements.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342" y="1196752"/>
            <a:ext cx="7915796" cy="3953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Mercantilismo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| 4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6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4147</Words>
  <Application>Microsoft Office PowerPoint</Application>
  <PresentationFormat>Apresentação na tela (4:3)</PresentationFormat>
  <Paragraphs>233</Paragraphs>
  <Slides>49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0" baseType="lpstr">
      <vt:lpstr>Tema do Office</vt:lpstr>
      <vt:lpstr>«oikonomia» </vt:lpstr>
      <vt:lpstr>«économie politique»</vt:lpstr>
      <vt:lpstr>«economia política»</vt:lpstr>
      <vt:lpstr>«política»  </vt:lpstr>
      <vt:lpstr>«economics»</vt:lpstr>
      <vt:lpstr>Mercantilismo | 1</vt:lpstr>
      <vt:lpstr>Mercantilismo | 2</vt:lpstr>
      <vt:lpstr>Mercantilismo | 3</vt:lpstr>
      <vt:lpstr>Mercantilismo | 4</vt:lpstr>
      <vt:lpstr>Mercantilismo | 5</vt:lpstr>
      <vt:lpstr>Império Colonial Holandês | 1</vt:lpstr>
      <vt:lpstr>Império Colonial Holandês | 2</vt:lpstr>
      <vt:lpstr>Tulipomania | 1</vt:lpstr>
      <vt:lpstr>Tulipomania | 2</vt:lpstr>
      <vt:lpstr>Tulipomania | 3</vt:lpstr>
      <vt:lpstr>Tulipomania | 4 </vt:lpstr>
      <vt:lpstr>Crise das tulipas | 1 </vt:lpstr>
      <vt:lpstr>Crise das tulipas | 2</vt:lpstr>
      <vt:lpstr>Crise das tulipas | 3</vt:lpstr>
      <vt:lpstr>Crise das tulipas | 4 </vt:lpstr>
      <vt:lpstr>Slide 21</vt:lpstr>
      <vt:lpstr>Slide 22</vt:lpstr>
      <vt:lpstr>Slide 23</vt:lpstr>
      <vt:lpstr>Slide 24</vt:lpstr>
      <vt:lpstr>Preço e valor | 1</vt:lpstr>
      <vt:lpstr>Preço e valor | 2</vt:lpstr>
      <vt:lpstr>François Quesnay | 1</vt:lpstr>
      <vt:lpstr>François Quesnay | 2</vt:lpstr>
      <vt:lpstr>François Quesnay | 3</vt:lpstr>
      <vt:lpstr>François Quesnay | 4</vt:lpstr>
      <vt:lpstr>François Quesnay | 5</vt:lpstr>
      <vt:lpstr>Produção e distribuição da riqueza:  o «tableau economique»  Quesnay</vt:lpstr>
      <vt:lpstr>Thomas Robert Malthus | 1 </vt:lpstr>
      <vt:lpstr>Thomas Robert Malthus | 2 </vt:lpstr>
      <vt:lpstr>Thomas Robert Malthus | 3 </vt:lpstr>
      <vt:lpstr>Thomas Robert Malthus | 4 </vt:lpstr>
      <vt:lpstr>Thomas Robert Malthus | 5 </vt:lpstr>
      <vt:lpstr>Falhas da teoria de Malthus</vt:lpstr>
      <vt:lpstr>Por que Malthus errou? </vt:lpstr>
      <vt:lpstr>Reflexões finais </vt:lpstr>
      <vt:lpstr>Slide 41</vt:lpstr>
      <vt:lpstr>Slide 42</vt:lpstr>
      <vt:lpstr>Slide 43</vt:lpstr>
      <vt:lpstr>Slide 44</vt:lpstr>
      <vt:lpstr>Ricardo | Lei dos rendimentos decrescentes</vt:lpstr>
      <vt:lpstr>Ricardo | Teoria da Distribuição de Renda</vt:lpstr>
      <vt:lpstr>Ricardo | Teoria da Distribuição de Renda</vt:lpstr>
      <vt:lpstr>Ricardo | Lei de ferro dos salários </vt:lpstr>
      <vt:lpstr>Ricardo | Teoria do valor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38</cp:revision>
  <dcterms:created xsi:type="dcterms:W3CDTF">2011-05-04T02:55:39Z</dcterms:created>
  <dcterms:modified xsi:type="dcterms:W3CDTF">2014-05-08T16:50:32Z</dcterms:modified>
</cp:coreProperties>
</file>