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s/slide207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94.xml" ContentType="application/vnd.openxmlformats-officedocument.presentationml.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s/slide199.xml" ContentType="application/vnd.openxmlformats-officedocument.presentationml.slide+xml"/>
  <Override PartName="/ppt/slides/slide204.xml" ContentType="application/vnd.openxmlformats-officedocument.presentationml.slide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88.xml" ContentType="application/vnd.openxmlformats-officedocument.presentationml.slide+xml"/>
  <Override PartName="/ppt/slideLayouts/slideLayout21.xml" ContentType="application/vnd.openxmlformats-officedocument.presentationml.slideLayout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slides/slide191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s/slide180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s/slide196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192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s/slide206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193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slideLayouts/slideLayout20.xml" ContentType="application/vnd.openxmlformats-officedocument.presentationml.slideLayout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slides/slide208.xml" ContentType="application/vnd.openxmlformats-officedocument.presentationml.slide+xml"/>
  <Override PartName="/ppt/presProps.xml" ContentType="application/vnd.openxmlformats-officedocument.presentationml.pres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11"/>
  </p:notesMasterIdLst>
  <p:sldIdLst>
    <p:sldId id="256" r:id="rId3"/>
    <p:sldId id="257" r:id="rId4"/>
    <p:sldId id="258" r:id="rId5"/>
    <p:sldId id="259" r:id="rId6"/>
    <p:sldId id="263" r:id="rId7"/>
    <p:sldId id="264" r:id="rId8"/>
    <p:sldId id="265" r:id="rId9"/>
    <p:sldId id="266" r:id="rId10"/>
    <p:sldId id="260" r:id="rId11"/>
    <p:sldId id="261" r:id="rId12"/>
    <p:sldId id="277" r:id="rId13"/>
    <p:sldId id="278" r:id="rId14"/>
    <p:sldId id="279" r:id="rId15"/>
    <p:sldId id="280" r:id="rId16"/>
    <p:sldId id="281" r:id="rId17"/>
    <p:sldId id="262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82" r:id="rId29"/>
    <p:sldId id="283" r:id="rId30"/>
    <p:sldId id="320" r:id="rId31"/>
    <p:sldId id="321" r:id="rId32"/>
    <p:sldId id="329" r:id="rId33"/>
    <p:sldId id="330" r:id="rId34"/>
    <p:sldId id="331" r:id="rId35"/>
    <p:sldId id="313" r:id="rId36"/>
    <p:sldId id="314" r:id="rId37"/>
    <p:sldId id="284" r:id="rId38"/>
    <p:sldId id="285" r:id="rId39"/>
    <p:sldId id="286" r:id="rId40"/>
    <p:sldId id="287" r:id="rId41"/>
    <p:sldId id="288" r:id="rId42"/>
    <p:sldId id="289" r:id="rId43"/>
    <p:sldId id="290" r:id="rId44"/>
    <p:sldId id="292" r:id="rId45"/>
    <p:sldId id="293" r:id="rId46"/>
    <p:sldId id="294" r:id="rId47"/>
    <p:sldId id="295" r:id="rId48"/>
    <p:sldId id="296" r:id="rId49"/>
    <p:sldId id="304" r:id="rId50"/>
    <p:sldId id="297" r:id="rId51"/>
    <p:sldId id="298" r:id="rId52"/>
    <p:sldId id="307" r:id="rId53"/>
    <p:sldId id="308" r:id="rId54"/>
    <p:sldId id="299" r:id="rId55"/>
    <p:sldId id="306" r:id="rId56"/>
    <p:sldId id="305" r:id="rId57"/>
    <p:sldId id="300" r:id="rId58"/>
    <p:sldId id="317" r:id="rId59"/>
    <p:sldId id="301" r:id="rId60"/>
    <p:sldId id="302" r:id="rId61"/>
    <p:sldId id="303" r:id="rId62"/>
    <p:sldId id="316" r:id="rId63"/>
    <p:sldId id="318" r:id="rId64"/>
    <p:sldId id="319" r:id="rId65"/>
    <p:sldId id="326" r:id="rId66"/>
    <p:sldId id="327" r:id="rId67"/>
    <p:sldId id="328" r:id="rId68"/>
    <p:sldId id="324" r:id="rId69"/>
    <p:sldId id="322" r:id="rId70"/>
    <p:sldId id="323" r:id="rId71"/>
    <p:sldId id="309" r:id="rId72"/>
    <p:sldId id="310" r:id="rId73"/>
    <p:sldId id="311" r:id="rId74"/>
    <p:sldId id="312" r:id="rId75"/>
    <p:sldId id="315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  <p:sldId id="415" r:id="rId160"/>
    <p:sldId id="416" r:id="rId161"/>
    <p:sldId id="417" r:id="rId162"/>
    <p:sldId id="418" r:id="rId163"/>
    <p:sldId id="419" r:id="rId164"/>
    <p:sldId id="420" r:id="rId165"/>
    <p:sldId id="421" r:id="rId166"/>
    <p:sldId id="422" r:id="rId167"/>
    <p:sldId id="423" r:id="rId168"/>
    <p:sldId id="424" r:id="rId169"/>
    <p:sldId id="425" r:id="rId170"/>
    <p:sldId id="426" r:id="rId171"/>
    <p:sldId id="427" r:id="rId172"/>
    <p:sldId id="428" r:id="rId173"/>
    <p:sldId id="429" r:id="rId174"/>
    <p:sldId id="430" r:id="rId175"/>
    <p:sldId id="431" r:id="rId176"/>
    <p:sldId id="432" r:id="rId177"/>
    <p:sldId id="433" r:id="rId178"/>
    <p:sldId id="434" r:id="rId179"/>
    <p:sldId id="435" r:id="rId180"/>
    <p:sldId id="436" r:id="rId181"/>
    <p:sldId id="437" r:id="rId182"/>
    <p:sldId id="438" r:id="rId183"/>
    <p:sldId id="439" r:id="rId184"/>
    <p:sldId id="440" r:id="rId185"/>
    <p:sldId id="441" r:id="rId186"/>
    <p:sldId id="442" r:id="rId187"/>
    <p:sldId id="443" r:id="rId188"/>
    <p:sldId id="444" r:id="rId189"/>
    <p:sldId id="445" r:id="rId190"/>
    <p:sldId id="446" r:id="rId191"/>
    <p:sldId id="447" r:id="rId192"/>
    <p:sldId id="448" r:id="rId193"/>
    <p:sldId id="449" r:id="rId194"/>
    <p:sldId id="450" r:id="rId195"/>
    <p:sldId id="451" r:id="rId196"/>
    <p:sldId id="452" r:id="rId197"/>
    <p:sldId id="453" r:id="rId198"/>
    <p:sldId id="454" r:id="rId199"/>
    <p:sldId id="455" r:id="rId200"/>
    <p:sldId id="456" r:id="rId201"/>
    <p:sldId id="457" r:id="rId202"/>
    <p:sldId id="458" r:id="rId203"/>
    <p:sldId id="459" r:id="rId204"/>
    <p:sldId id="460" r:id="rId205"/>
    <p:sldId id="461" r:id="rId206"/>
    <p:sldId id="462" r:id="rId207"/>
    <p:sldId id="463" r:id="rId208"/>
    <p:sldId id="464" r:id="rId209"/>
    <p:sldId id="465" r:id="rId210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50" d="100"/>
          <a:sy n="50" d="100"/>
        </p:scale>
        <p:origin x="-522" y="-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70" Type="http://schemas.openxmlformats.org/officeDocument/2006/relationships/slide" Target="slides/slide168.xml"/><Relationship Id="rId191" Type="http://schemas.openxmlformats.org/officeDocument/2006/relationships/slide" Target="slides/slide189.xml"/><Relationship Id="rId205" Type="http://schemas.openxmlformats.org/officeDocument/2006/relationships/slide" Target="slides/slide203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144" Type="http://schemas.openxmlformats.org/officeDocument/2006/relationships/slide" Target="slides/slide142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65" Type="http://schemas.openxmlformats.org/officeDocument/2006/relationships/slide" Target="slides/slide163.xml"/><Relationship Id="rId181" Type="http://schemas.openxmlformats.org/officeDocument/2006/relationships/slide" Target="slides/slide179.xml"/><Relationship Id="rId186" Type="http://schemas.openxmlformats.org/officeDocument/2006/relationships/slide" Target="slides/slide184.xml"/><Relationship Id="rId211" Type="http://schemas.openxmlformats.org/officeDocument/2006/relationships/notesMaster" Target="notesMasters/notesMaster1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55" Type="http://schemas.openxmlformats.org/officeDocument/2006/relationships/slide" Target="slides/slide153.xml"/><Relationship Id="rId171" Type="http://schemas.openxmlformats.org/officeDocument/2006/relationships/slide" Target="slides/slide169.xml"/><Relationship Id="rId176" Type="http://schemas.openxmlformats.org/officeDocument/2006/relationships/slide" Target="slides/slide174.xml"/><Relationship Id="rId192" Type="http://schemas.openxmlformats.org/officeDocument/2006/relationships/slide" Target="slides/slide190.xml"/><Relationship Id="rId197" Type="http://schemas.openxmlformats.org/officeDocument/2006/relationships/slide" Target="slides/slide195.xml"/><Relationship Id="rId206" Type="http://schemas.openxmlformats.org/officeDocument/2006/relationships/slide" Target="slides/slide204.xml"/><Relationship Id="rId201" Type="http://schemas.openxmlformats.org/officeDocument/2006/relationships/slide" Target="slides/slide199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61" Type="http://schemas.openxmlformats.org/officeDocument/2006/relationships/slide" Target="slides/slide159.xml"/><Relationship Id="rId166" Type="http://schemas.openxmlformats.org/officeDocument/2006/relationships/slide" Target="slides/slide164.xml"/><Relationship Id="rId182" Type="http://schemas.openxmlformats.org/officeDocument/2006/relationships/slide" Target="slides/slide180.xml"/><Relationship Id="rId187" Type="http://schemas.openxmlformats.org/officeDocument/2006/relationships/slide" Target="slides/slide18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12" Type="http://schemas.openxmlformats.org/officeDocument/2006/relationships/presProps" Target="presProps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51" Type="http://schemas.openxmlformats.org/officeDocument/2006/relationships/slide" Target="slides/slide149.xml"/><Relationship Id="rId156" Type="http://schemas.openxmlformats.org/officeDocument/2006/relationships/slide" Target="slides/slide154.xml"/><Relationship Id="rId177" Type="http://schemas.openxmlformats.org/officeDocument/2006/relationships/slide" Target="slides/slide175.xml"/><Relationship Id="rId198" Type="http://schemas.openxmlformats.org/officeDocument/2006/relationships/slide" Target="slides/slide196.xml"/><Relationship Id="rId172" Type="http://schemas.openxmlformats.org/officeDocument/2006/relationships/slide" Target="slides/slide170.xml"/><Relationship Id="rId193" Type="http://schemas.openxmlformats.org/officeDocument/2006/relationships/slide" Target="slides/slide191.xml"/><Relationship Id="rId202" Type="http://schemas.openxmlformats.org/officeDocument/2006/relationships/slide" Target="slides/slide200.xml"/><Relationship Id="rId207" Type="http://schemas.openxmlformats.org/officeDocument/2006/relationships/slide" Target="slides/slide205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188" Type="http://schemas.openxmlformats.org/officeDocument/2006/relationships/slide" Target="slides/slide186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slide" Target="slides/slide160.xml"/><Relationship Id="rId183" Type="http://schemas.openxmlformats.org/officeDocument/2006/relationships/slide" Target="slides/slide181.xml"/><Relationship Id="rId21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openxmlformats.org/officeDocument/2006/relationships/slide" Target="slides/slide176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73" Type="http://schemas.openxmlformats.org/officeDocument/2006/relationships/slide" Target="slides/slide171.xml"/><Relationship Id="rId194" Type="http://schemas.openxmlformats.org/officeDocument/2006/relationships/slide" Target="slides/slide192.xml"/><Relationship Id="rId199" Type="http://schemas.openxmlformats.org/officeDocument/2006/relationships/slide" Target="slides/slide197.xml"/><Relationship Id="rId203" Type="http://schemas.openxmlformats.org/officeDocument/2006/relationships/slide" Target="slides/slide201.xml"/><Relationship Id="rId208" Type="http://schemas.openxmlformats.org/officeDocument/2006/relationships/slide" Target="slides/slide206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184" Type="http://schemas.openxmlformats.org/officeDocument/2006/relationships/slide" Target="slides/slide182.xml"/><Relationship Id="rId189" Type="http://schemas.openxmlformats.org/officeDocument/2006/relationships/slide" Target="slides/slide187.xml"/><Relationship Id="rId3" Type="http://schemas.openxmlformats.org/officeDocument/2006/relationships/slide" Target="slides/slide1.xml"/><Relationship Id="rId214" Type="http://schemas.openxmlformats.org/officeDocument/2006/relationships/theme" Target="theme/them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slide" Target="slides/slide172.xml"/><Relationship Id="rId179" Type="http://schemas.openxmlformats.org/officeDocument/2006/relationships/slide" Target="slides/slide177.xml"/><Relationship Id="rId195" Type="http://schemas.openxmlformats.org/officeDocument/2006/relationships/slide" Target="slides/slide193.xml"/><Relationship Id="rId209" Type="http://schemas.openxmlformats.org/officeDocument/2006/relationships/slide" Target="slides/slide207.xml"/><Relationship Id="rId190" Type="http://schemas.openxmlformats.org/officeDocument/2006/relationships/slide" Target="slides/slide188.xml"/><Relationship Id="rId204" Type="http://schemas.openxmlformats.org/officeDocument/2006/relationships/slide" Target="slides/slide202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Relationship Id="rId185" Type="http://schemas.openxmlformats.org/officeDocument/2006/relationships/slide" Target="slides/slide18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80" Type="http://schemas.openxmlformats.org/officeDocument/2006/relationships/slide" Target="slides/slide178.xml"/><Relationship Id="rId210" Type="http://schemas.openxmlformats.org/officeDocument/2006/relationships/slide" Target="slides/slide208.xml"/><Relationship Id="rId215" Type="http://schemas.openxmlformats.org/officeDocument/2006/relationships/tableStyles" Target="tableStyles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75" Type="http://schemas.openxmlformats.org/officeDocument/2006/relationships/slide" Target="slides/slide173.xml"/><Relationship Id="rId196" Type="http://schemas.openxmlformats.org/officeDocument/2006/relationships/slide" Target="slides/slide194.xml"/><Relationship Id="rId200" Type="http://schemas.openxmlformats.org/officeDocument/2006/relationships/slide" Target="slides/slide198.xml"/><Relationship Id="rId16" Type="http://schemas.openxmlformats.org/officeDocument/2006/relationships/slide" Target="slides/slide14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wmf"/><Relationship Id="rId2" Type="http://schemas.openxmlformats.org/officeDocument/2006/relationships/image" Target="../media/image150.wmf"/><Relationship Id="rId1" Type="http://schemas.openxmlformats.org/officeDocument/2006/relationships/image" Target="../media/image14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wmf"/><Relationship Id="rId2" Type="http://schemas.openxmlformats.org/officeDocument/2006/relationships/image" Target="../media/image154.wmf"/><Relationship Id="rId1" Type="http://schemas.openxmlformats.org/officeDocument/2006/relationships/image" Target="../media/image153.wmf"/><Relationship Id="rId5" Type="http://schemas.openxmlformats.org/officeDocument/2006/relationships/image" Target="../media/image157.wmf"/><Relationship Id="rId4" Type="http://schemas.openxmlformats.org/officeDocument/2006/relationships/image" Target="../media/image15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8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wmf"/><Relationship Id="rId1" Type="http://schemas.openxmlformats.org/officeDocument/2006/relationships/image" Target="../media/image17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C1EBB7-66B3-4223-94E2-855C1A2CE698}" type="datetimeFigureOut">
              <a:rPr lang="pt-BR" smtClean="0"/>
              <a:pPr/>
              <a:t>29/3/2016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7991B9-19D5-4B34-A8E4-836427D7EB4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80205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52189-49E9-4272-B18D-856DBD4100A7}" type="slidenum">
              <a:rPr lang="pt-BR" smtClean="0">
                <a:solidFill>
                  <a:prstClr val="black"/>
                </a:solidFill>
              </a:rPr>
              <a:pPr/>
              <a:t>142</a:t>
            </a:fld>
            <a:endParaRPr lang="pt-B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52189-49E9-4272-B18D-856DBD4100A7}" type="slidenum">
              <a:rPr lang="pt-BR" smtClean="0">
                <a:solidFill>
                  <a:prstClr val="black"/>
                </a:solidFill>
              </a:rPr>
              <a:pPr/>
              <a:t>143</a:t>
            </a:fld>
            <a:endParaRPr lang="pt-B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18B05-88AA-4DB9-9C4E-266CA36B04E8}" type="datetime1">
              <a:rPr lang="pt-BR" smtClean="0"/>
              <a:pPr/>
              <a:t>29/3/2016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D22D-C2B8-445E-A0F5-6228CD8F362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369393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9AE25-5223-460A-9E6B-B5D91B62584A}" type="datetime1">
              <a:rPr lang="pt-BR" smtClean="0"/>
              <a:pPr/>
              <a:t>29/3/2016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D22D-C2B8-445E-A0F5-6228CD8F362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182405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9FF71-439A-4DA2-81BE-60659505B7F7}" type="datetime1">
              <a:rPr lang="pt-BR" smtClean="0"/>
              <a:pPr/>
              <a:t>29/3/2016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D22D-C2B8-445E-A0F5-6228CD8F362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792452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79344-87DF-4263-8166-97EDCFE5F5CF}" type="datetimeFigureOut">
              <a:rPr lang="pt-BR" smtClean="0">
                <a:solidFill>
                  <a:prstClr val="white">
                    <a:tint val="95000"/>
                  </a:prstClr>
                </a:solidFill>
              </a:rPr>
              <a:pPr/>
              <a:t>29/3/2016</a:t>
            </a:fld>
            <a:endParaRPr lang="pt-BR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2C0AE-C290-405D-B892-173985E1B834}" type="slidenum">
              <a:rPr lang="pt-BR" smtClean="0">
                <a:solidFill>
                  <a:prstClr val="white">
                    <a:tint val="95000"/>
                  </a:prstClr>
                </a:solidFill>
              </a:rPr>
              <a:pPr/>
              <a:t>‹nº›</a:t>
            </a:fld>
            <a:endParaRPr lang="pt-BR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0" name="Retângulo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78544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79344-87DF-4263-8166-97EDCFE5F5CF}" type="datetimeFigureOut">
              <a:rPr lang="pt-BR" smtClean="0">
                <a:solidFill>
                  <a:prstClr val="black">
                    <a:tint val="95000"/>
                  </a:prstClr>
                </a:solidFill>
              </a:rPr>
              <a:pPr/>
              <a:t>29/3/2016</a:t>
            </a:fld>
            <a:endParaRPr lang="pt-BR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2C0AE-C290-405D-B892-173985E1B834}" type="slidenum">
              <a:rPr lang="pt-BR" smtClean="0">
                <a:solidFill>
                  <a:prstClr val="black">
                    <a:tint val="9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7776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tângulo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79344-87DF-4263-8166-97EDCFE5F5CF}" type="datetimeFigureOut">
              <a:rPr lang="pt-BR" smtClean="0">
                <a:solidFill>
                  <a:prstClr val="white">
                    <a:tint val="95000"/>
                  </a:prstClr>
                </a:solidFill>
              </a:rPr>
              <a:pPr/>
              <a:t>29/3/2016</a:t>
            </a:fld>
            <a:endParaRPr lang="pt-BR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2C0AE-C290-405D-B892-173985E1B834}" type="slidenum">
              <a:rPr lang="pt-BR" smtClean="0">
                <a:solidFill>
                  <a:prstClr val="white">
                    <a:tint val="95000"/>
                  </a:prstClr>
                </a:solidFill>
              </a:rPr>
              <a:pPr/>
              <a:t>‹nº›</a:t>
            </a:fld>
            <a:endParaRPr lang="pt-BR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01164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79344-87DF-4263-8166-97EDCFE5F5CF}" type="datetimeFigureOut">
              <a:rPr lang="pt-BR" smtClean="0">
                <a:solidFill>
                  <a:prstClr val="black">
                    <a:tint val="95000"/>
                  </a:prstClr>
                </a:solidFill>
              </a:rPr>
              <a:pPr/>
              <a:t>29/3/2016</a:t>
            </a:fld>
            <a:endParaRPr lang="pt-BR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2C0AE-C290-405D-B892-173985E1B834}" type="slidenum">
              <a:rPr lang="pt-BR" smtClean="0">
                <a:solidFill>
                  <a:prstClr val="black">
                    <a:tint val="9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34114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79344-87DF-4263-8166-97EDCFE5F5CF}" type="datetimeFigureOut">
              <a:rPr lang="pt-BR" smtClean="0">
                <a:solidFill>
                  <a:prstClr val="black">
                    <a:tint val="95000"/>
                  </a:prstClr>
                </a:solidFill>
              </a:rPr>
              <a:pPr/>
              <a:t>29/3/2016</a:t>
            </a:fld>
            <a:endParaRPr lang="pt-BR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2C0AE-C290-405D-B892-173985E1B834}" type="slidenum">
              <a:rPr lang="pt-BR" smtClean="0">
                <a:solidFill>
                  <a:prstClr val="black">
                    <a:tint val="9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57163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79344-87DF-4263-8166-97EDCFE5F5CF}" type="datetimeFigureOut">
              <a:rPr lang="pt-BR" smtClean="0">
                <a:solidFill>
                  <a:prstClr val="black">
                    <a:tint val="95000"/>
                  </a:prstClr>
                </a:solidFill>
              </a:rPr>
              <a:pPr/>
              <a:t>29/3/2016</a:t>
            </a:fld>
            <a:endParaRPr lang="pt-BR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2C0AE-C290-405D-B892-173985E1B834}" type="slidenum">
              <a:rPr lang="pt-BR" smtClean="0">
                <a:solidFill>
                  <a:prstClr val="black">
                    <a:tint val="9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89586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79344-87DF-4263-8166-97EDCFE5F5CF}" type="datetimeFigureOut">
              <a:rPr lang="pt-BR" smtClean="0">
                <a:solidFill>
                  <a:prstClr val="black">
                    <a:tint val="95000"/>
                  </a:prstClr>
                </a:solidFill>
              </a:rPr>
              <a:pPr/>
              <a:t>29/3/2016</a:t>
            </a:fld>
            <a:endParaRPr lang="pt-BR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2C0AE-C290-405D-B892-173985E1B834}" type="slidenum">
              <a:rPr lang="pt-BR" smtClean="0">
                <a:solidFill>
                  <a:prstClr val="black">
                    <a:tint val="9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94345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79344-87DF-4263-8166-97EDCFE5F5CF}" type="datetimeFigureOut">
              <a:rPr lang="pt-BR" smtClean="0">
                <a:solidFill>
                  <a:prstClr val="black">
                    <a:tint val="95000"/>
                  </a:prstClr>
                </a:solidFill>
              </a:rPr>
              <a:pPr/>
              <a:t>29/3/2016</a:t>
            </a:fld>
            <a:endParaRPr lang="pt-BR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2C0AE-C290-405D-B892-173985E1B834}" type="slidenum">
              <a:rPr lang="pt-BR" smtClean="0">
                <a:solidFill>
                  <a:prstClr val="black">
                    <a:tint val="9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2" name="Retângulo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tângulo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9946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2055F-97A6-4B8F-985D-50569DDCA12D}" type="datetime1">
              <a:rPr lang="pt-BR" smtClean="0"/>
              <a:pPr/>
              <a:t>29/3/2016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D22D-C2B8-445E-A0F5-6228CD8F362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4900311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DEA79344-87DF-4263-8166-97EDCFE5F5CF}" type="datetimeFigureOut">
              <a:rPr lang="pt-BR" smtClean="0">
                <a:solidFill>
                  <a:prstClr val="black">
                    <a:tint val="95000"/>
                  </a:prstClr>
                </a:solidFill>
              </a:rPr>
              <a:pPr/>
              <a:t>29/3/2016</a:t>
            </a:fld>
            <a:endParaRPr lang="pt-BR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tângulo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pt-B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6C12C0AE-C290-405D-B892-173985E1B834}" type="slidenum">
              <a:rPr lang="pt-BR" smtClean="0">
                <a:solidFill>
                  <a:prstClr val="black">
                    <a:tint val="9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76272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79344-87DF-4263-8166-97EDCFE5F5CF}" type="datetimeFigureOut">
              <a:rPr lang="pt-BR" smtClean="0">
                <a:solidFill>
                  <a:prstClr val="black">
                    <a:tint val="95000"/>
                  </a:prstClr>
                </a:solidFill>
              </a:rPr>
              <a:pPr/>
              <a:t>29/3/2016</a:t>
            </a:fld>
            <a:endParaRPr lang="pt-BR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2C0AE-C290-405D-B892-173985E1B834}" type="slidenum">
              <a:rPr lang="pt-BR" smtClean="0">
                <a:solidFill>
                  <a:prstClr val="black">
                    <a:tint val="9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47427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tângulo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79344-87DF-4263-8166-97EDCFE5F5CF}" type="datetimeFigureOut">
              <a:rPr lang="pt-BR" smtClean="0">
                <a:solidFill>
                  <a:prstClr val="black">
                    <a:tint val="95000"/>
                  </a:prstClr>
                </a:solidFill>
              </a:rPr>
              <a:pPr/>
              <a:t>29/3/2016</a:t>
            </a:fld>
            <a:endParaRPr lang="pt-BR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pt-BR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2C0AE-C290-405D-B892-173985E1B834}" type="slidenum">
              <a:rPr lang="pt-BR" smtClean="0">
                <a:solidFill>
                  <a:prstClr val="black">
                    <a:tint val="9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5848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1E17A-4C1A-4335-B763-1066F34D448A}" type="datetime1">
              <a:rPr lang="pt-BR" smtClean="0"/>
              <a:pPr/>
              <a:t>29/3/2016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D22D-C2B8-445E-A0F5-6228CD8F362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368253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0CADF-5D31-480C-BF49-18BCB1EB0670}" type="datetime1">
              <a:rPr lang="pt-BR" smtClean="0"/>
              <a:pPr/>
              <a:t>29/3/2016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D22D-C2B8-445E-A0F5-6228CD8F362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115256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FDEEE-6D53-472A-97A2-9E011F4060F7}" type="datetime1">
              <a:rPr lang="pt-BR" smtClean="0"/>
              <a:pPr/>
              <a:t>29/3/2016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D22D-C2B8-445E-A0F5-6228CD8F362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083753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3C542-AC65-447C-A3FE-C70D09CA7DFD}" type="datetime1">
              <a:rPr lang="pt-BR" smtClean="0"/>
              <a:pPr/>
              <a:t>29/3/2016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D22D-C2B8-445E-A0F5-6228CD8F362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210044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1D547-039E-43F1-9F3C-928918CF6CDF}" type="datetime1">
              <a:rPr lang="pt-BR" smtClean="0"/>
              <a:pPr/>
              <a:t>29/3/2016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D22D-C2B8-445E-A0F5-6228CD8F362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522936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20212-80E8-4999-90EA-2FC828886098}" type="datetime1">
              <a:rPr lang="pt-BR" smtClean="0"/>
              <a:pPr/>
              <a:t>29/3/2016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D22D-C2B8-445E-A0F5-6228CD8F362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981312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592B4-E4FA-470D-A95C-9703BDE8B3F2}" type="datetime1">
              <a:rPr lang="pt-BR" smtClean="0"/>
              <a:pPr/>
              <a:t>29/3/2016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D22D-C2B8-445E-A0F5-6228CD8F362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856441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84EEF-B33E-4571-BC67-8D38C08DA2A4}" type="datetime1">
              <a:rPr lang="pt-BR" smtClean="0"/>
              <a:pPr/>
              <a:t>29/3/2016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A7D22D-C2B8-445E-A0F5-6228CD8F362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299851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tângulo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DEA79344-87DF-4263-8166-97EDCFE5F5CF}" type="datetimeFigureOut">
              <a:rPr lang="pt-BR" smtClean="0">
                <a:solidFill>
                  <a:prstClr val="black">
                    <a:tint val="95000"/>
                  </a:prstClr>
                </a:solidFill>
              </a:rPr>
              <a:pPr/>
              <a:t>29/3/2016</a:t>
            </a:fld>
            <a:endParaRPr lang="pt-BR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pt-BR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6C12C0AE-C290-405D-B892-173985E1B834}" type="slidenum">
              <a:rPr lang="pt-BR" smtClean="0">
                <a:solidFill>
                  <a:prstClr val="black">
                    <a:tint val="9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1787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3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3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3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3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3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3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3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3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3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3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3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3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3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3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3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3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3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7.bin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3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3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3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3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3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3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3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3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3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17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cielo.br/scielo.php?pid=S0071-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12.bin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3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3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emf"/><Relationship Id="rId4" Type="http://schemas.openxmlformats.org/officeDocument/2006/relationships/image" Target="../media/image78.emf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emf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4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09984"/>
            <a:ext cx="3888432" cy="3491224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4" name="Retângulo 3"/>
          <p:cNvSpPr/>
          <p:nvPr/>
        </p:nvSpPr>
        <p:spPr>
          <a:xfrm>
            <a:off x="179512" y="332656"/>
            <a:ext cx="8640960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dirty="0" smtClean="0"/>
              <a:t>DEFINIÇÃO E FINALIDADES</a:t>
            </a:r>
          </a:p>
          <a:p>
            <a:endParaRPr lang="pt-BR" dirty="0" smtClean="0"/>
          </a:p>
          <a:p>
            <a:r>
              <a:rPr lang="pt-BR" dirty="0" smtClean="0"/>
              <a:t>Os silos são construções destinadas ao armazenamento e conservação de grãos secos, sementes, cereais e forragens verdes.</a:t>
            </a:r>
            <a:endParaRPr lang="pt-B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636912"/>
            <a:ext cx="3744415" cy="3312368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0707105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pt-BR" dirty="0" smtClean="0"/>
              <a:t>Propriedades Físicas do Produto armazenado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t-BR" sz="2400" dirty="0" smtClean="0"/>
              <a:t>Peso Específico (</a:t>
            </a:r>
            <a:r>
              <a:rPr lang="el-GR" sz="2400" dirty="0" smtClean="0"/>
              <a:t>ᵧ</a:t>
            </a:r>
            <a:r>
              <a:rPr lang="pt-BR" sz="2400" dirty="0" smtClean="0"/>
              <a:t> )</a:t>
            </a:r>
          </a:p>
          <a:p>
            <a:r>
              <a:rPr lang="pt-BR" sz="2400" dirty="0" smtClean="0"/>
              <a:t>Granulometria</a:t>
            </a:r>
          </a:p>
          <a:p>
            <a:r>
              <a:rPr lang="pt-BR" sz="2400" dirty="0" smtClean="0"/>
              <a:t>Ângulo de repouso do produto (</a:t>
            </a:r>
            <a:r>
              <a:rPr lang="el-GR" sz="2400" dirty="0" smtClean="0"/>
              <a:t>ᵩ</a:t>
            </a:r>
            <a:r>
              <a:rPr lang="pt-BR" sz="2400" dirty="0" smtClean="0"/>
              <a:t>r)</a:t>
            </a:r>
          </a:p>
          <a:p>
            <a:r>
              <a:rPr lang="pt-BR" sz="2400" dirty="0" smtClean="0"/>
              <a:t>Ângulo estático de atrito interno (</a:t>
            </a:r>
            <a:r>
              <a:rPr lang="el-GR" sz="2400" dirty="0" smtClean="0"/>
              <a:t>ᵩ</a:t>
            </a:r>
            <a:r>
              <a:rPr lang="pt-BR" sz="2400" dirty="0" smtClean="0"/>
              <a:t> i)</a:t>
            </a:r>
          </a:p>
          <a:p>
            <a:r>
              <a:rPr lang="pt-BR" sz="2400" dirty="0" smtClean="0"/>
              <a:t>Efetivo ângulo de atrito interno (</a:t>
            </a:r>
            <a:r>
              <a:rPr lang="el-GR" sz="2400" dirty="0" smtClean="0"/>
              <a:t>ᵩ</a:t>
            </a:r>
            <a:r>
              <a:rPr lang="pt-BR" sz="2400" dirty="0" smtClean="0"/>
              <a:t>e)</a:t>
            </a:r>
          </a:p>
          <a:p>
            <a:r>
              <a:rPr lang="pt-BR" sz="2400" dirty="0" smtClean="0"/>
              <a:t>Ângulo cinemático (dinâmico) de atrito (</a:t>
            </a:r>
            <a:r>
              <a:rPr lang="el-GR" sz="2400" dirty="0" smtClean="0"/>
              <a:t>ᵩ</a:t>
            </a:r>
            <a:r>
              <a:rPr lang="pt-BR" sz="2400" dirty="0" smtClean="0"/>
              <a:t>w) entre o produto armazenado e o material da parede (aço liso, aço rugoso, </a:t>
            </a:r>
            <a:r>
              <a:rPr lang="pt-BR" sz="2400" dirty="0" err="1" smtClean="0"/>
              <a:t>plático</a:t>
            </a:r>
            <a:r>
              <a:rPr lang="pt-BR" sz="2400" dirty="0" smtClean="0"/>
              <a:t>, madeira, concreto polido </a:t>
            </a:r>
            <a:r>
              <a:rPr lang="pt-BR" sz="2400" dirty="0" err="1" smtClean="0"/>
              <a:t>eoutros</a:t>
            </a:r>
            <a:r>
              <a:rPr lang="pt-BR" sz="2400" dirty="0" smtClean="0"/>
              <a:t>)</a:t>
            </a:r>
            <a:endParaRPr lang="pt-BR" sz="2400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65357093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 Discussão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-180528" y="1775191"/>
            <a:ext cx="2926160" cy="5470233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pt-BR" dirty="0" smtClean="0"/>
              <a:t>Duas hipóteses: com a </a:t>
            </a:r>
            <a:r>
              <a:rPr lang="pt-BR" u="sng" dirty="0" smtClean="0"/>
              <a:t>combinação mais desfavorável</a:t>
            </a:r>
            <a:r>
              <a:rPr lang="pt-BR" dirty="0" smtClean="0"/>
              <a:t> das propriedades físicas do produto (limite superior) e com a </a:t>
            </a:r>
            <a:r>
              <a:rPr lang="pt-BR" u="sng" dirty="0" smtClean="0"/>
              <a:t>combinação menos desfavorável </a:t>
            </a:r>
            <a:r>
              <a:rPr lang="pt-BR" dirty="0" smtClean="0"/>
              <a:t>(limite inferior), para a análise comparativa anterior</a:t>
            </a:r>
            <a:endParaRPr lang="pt-BR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7983" y="1440160"/>
            <a:ext cx="6226017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32149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 Discussão</a:t>
            </a:r>
            <a:endParaRPr lang="pt-BR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440160"/>
            <a:ext cx="6226017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251520" y="1772816"/>
            <a:ext cx="8656537" cy="48936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BR" sz="2400" dirty="0" smtClean="0">
                <a:solidFill>
                  <a:prstClr val="black"/>
                </a:solidFill>
              </a:rPr>
              <a:t> </a:t>
            </a:r>
            <a:r>
              <a:rPr lang="pt-BR" sz="2400" dirty="0">
                <a:solidFill>
                  <a:prstClr val="black"/>
                </a:solidFill>
              </a:rPr>
              <a:t>Com </a:t>
            </a:r>
            <a:r>
              <a:rPr lang="pt-BR" sz="2400" b="1" dirty="0">
                <a:solidFill>
                  <a:prstClr val="black"/>
                </a:solidFill>
              </a:rPr>
              <a:t>exceção da norma inglesa BMHB</a:t>
            </a:r>
            <a:r>
              <a:rPr lang="pt-BR" sz="2400" dirty="0">
                <a:solidFill>
                  <a:prstClr val="black"/>
                </a:solidFill>
              </a:rPr>
              <a:t>, as demais normas </a:t>
            </a:r>
            <a:r>
              <a:rPr lang="pt-BR" sz="2400" dirty="0" smtClean="0">
                <a:solidFill>
                  <a:prstClr val="black"/>
                </a:solidFill>
              </a:rPr>
              <a:t>adotam</a:t>
            </a:r>
            <a:r>
              <a:rPr lang="pt-BR" sz="2400" dirty="0">
                <a:solidFill>
                  <a:prstClr val="black"/>
                </a:solidFill>
              </a:rPr>
              <a:t>, para a previsão das </a:t>
            </a:r>
            <a:r>
              <a:rPr lang="pt-BR" sz="2400" b="1" dirty="0">
                <a:solidFill>
                  <a:prstClr val="black"/>
                </a:solidFill>
              </a:rPr>
              <a:t>pressões horizontais</a:t>
            </a:r>
            <a:r>
              <a:rPr lang="pt-BR" sz="2400" dirty="0">
                <a:solidFill>
                  <a:prstClr val="black"/>
                </a:solidFill>
              </a:rPr>
              <a:t>, o </a:t>
            </a:r>
            <a:r>
              <a:rPr lang="pt-BR" sz="2400" b="1" dirty="0">
                <a:solidFill>
                  <a:prstClr val="black"/>
                </a:solidFill>
              </a:rPr>
              <a:t>modelo de Janssen</a:t>
            </a:r>
            <a:r>
              <a:rPr lang="pt-BR" sz="2400" dirty="0">
                <a:solidFill>
                  <a:prstClr val="black"/>
                </a:solidFill>
              </a:rPr>
              <a:t> também </a:t>
            </a:r>
            <a:r>
              <a:rPr lang="pt-BR" sz="2400" b="1" dirty="0" smtClean="0">
                <a:solidFill>
                  <a:prstClr val="black"/>
                </a:solidFill>
              </a:rPr>
              <a:t>para silos </a:t>
            </a:r>
            <a:r>
              <a:rPr lang="pt-BR" sz="2400" b="1" dirty="0">
                <a:solidFill>
                  <a:prstClr val="black"/>
                </a:solidFill>
              </a:rPr>
              <a:t>de baixa relação altura/diâmetro</a:t>
            </a:r>
            <a:r>
              <a:rPr lang="pt-BR" sz="2400" dirty="0">
                <a:solidFill>
                  <a:prstClr val="black"/>
                </a:solidFill>
              </a:rPr>
              <a:t>. Como, neste caso, as propriedades físicas </a:t>
            </a:r>
            <a:r>
              <a:rPr lang="pt-BR" sz="2400" dirty="0" smtClean="0">
                <a:solidFill>
                  <a:prstClr val="black"/>
                </a:solidFill>
              </a:rPr>
              <a:t>dos produtos </a:t>
            </a:r>
            <a:r>
              <a:rPr lang="pt-BR" sz="2400" dirty="0">
                <a:solidFill>
                  <a:prstClr val="black"/>
                </a:solidFill>
              </a:rPr>
              <a:t>foram obtidas experimentalmente, o </a:t>
            </a:r>
            <a:r>
              <a:rPr lang="pt-BR" sz="2400" b="1" dirty="0">
                <a:solidFill>
                  <a:prstClr val="black"/>
                </a:solidFill>
              </a:rPr>
              <a:t>elemento diferenciador é o parâmetro K</a:t>
            </a:r>
            <a:r>
              <a:rPr lang="pt-BR" sz="2400" dirty="0" smtClean="0">
                <a:solidFill>
                  <a:prstClr val="black"/>
                </a:solidFill>
              </a:rPr>
              <a:t>, proposto </a:t>
            </a:r>
            <a:r>
              <a:rPr lang="pt-BR" sz="2400" dirty="0">
                <a:solidFill>
                  <a:prstClr val="black"/>
                </a:solidFill>
              </a:rPr>
              <a:t>por cada uma das normas. As normas ENV e ISO adotam a mesma </a:t>
            </a:r>
            <a:r>
              <a:rPr lang="pt-BR" sz="2400" dirty="0" smtClean="0">
                <a:solidFill>
                  <a:prstClr val="black"/>
                </a:solidFill>
              </a:rPr>
              <a:t>formulação para </a:t>
            </a:r>
            <a:r>
              <a:rPr lang="pt-BR" sz="2400" dirty="0">
                <a:solidFill>
                  <a:prstClr val="black"/>
                </a:solidFill>
              </a:rPr>
              <a:t>esse parâmetro; as normas DIN e AS, embora adotem formulações </a:t>
            </a:r>
            <a:r>
              <a:rPr lang="pt-BR" sz="2400" dirty="0" smtClean="0">
                <a:solidFill>
                  <a:prstClr val="black"/>
                </a:solidFill>
              </a:rPr>
              <a:t>bastante diferenciadas</a:t>
            </a:r>
            <a:r>
              <a:rPr lang="pt-BR" sz="2400" dirty="0">
                <a:solidFill>
                  <a:prstClr val="black"/>
                </a:solidFill>
              </a:rPr>
              <a:t>, obtiveram valores iguais, pelo fato do ângulo de atrito interno do produto</a:t>
            </a:r>
            <a:r>
              <a:rPr lang="pt-BR" sz="2400" dirty="0" smtClean="0">
                <a:solidFill>
                  <a:prstClr val="black"/>
                </a:solidFill>
              </a:rPr>
              <a:t>, </a:t>
            </a:r>
            <a:r>
              <a:rPr lang="pt-BR" sz="2400" dirty="0" err="1" smtClean="0">
                <a:solidFill>
                  <a:prstClr val="black"/>
                </a:solidFill>
              </a:rPr>
              <a:t>φi</a:t>
            </a:r>
            <a:r>
              <a:rPr lang="pt-BR" sz="2400" dirty="0">
                <a:solidFill>
                  <a:prstClr val="black"/>
                </a:solidFill>
              </a:rPr>
              <a:t>, ser igual ao ângulo de atrito com a parede, </a:t>
            </a:r>
            <a:r>
              <a:rPr lang="pt-BR" sz="2400" dirty="0" err="1">
                <a:solidFill>
                  <a:prstClr val="black"/>
                </a:solidFill>
              </a:rPr>
              <a:t>φw</a:t>
            </a:r>
            <a:r>
              <a:rPr lang="pt-BR" sz="2400" dirty="0">
                <a:solidFill>
                  <a:prstClr val="black"/>
                </a:solidFill>
              </a:rPr>
              <a:t>.</a:t>
            </a:r>
            <a:endParaRPr lang="pt-BR" sz="2400" dirty="0" smtClean="0">
              <a:solidFill>
                <a:prstClr val="black"/>
              </a:solidFill>
            </a:endParaRPr>
          </a:p>
          <a:p>
            <a:pPr algn="just">
              <a:buFont typeface="Wingdings" pitchFamily="2" charset="2"/>
              <a:buChar char="Ø"/>
            </a:pPr>
            <a:r>
              <a:rPr lang="pt-BR" sz="2400" dirty="0" smtClean="0">
                <a:solidFill>
                  <a:prstClr val="black"/>
                </a:solidFill>
              </a:rPr>
              <a:t> </a:t>
            </a:r>
            <a:r>
              <a:rPr lang="pt-BR" sz="2400" dirty="0">
                <a:solidFill>
                  <a:prstClr val="black"/>
                </a:solidFill>
              </a:rPr>
              <a:t>As </a:t>
            </a:r>
            <a:r>
              <a:rPr lang="pt-BR" sz="2400" b="1" dirty="0">
                <a:solidFill>
                  <a:prstClr val="black"/>
                </a:solidFill>
              </a:rPr>
              <a:t>formulações para o parâmetro K</a:t>
            </a:r>
            <a:r>
              <a:rPr lang="pt-BR" sz="2400" dirty="0" smtClean="0">
                <a:solidFill>
                  <a:prstClr val="black"/>
                </a:solidFill>
              </a:rPr>
              <a:t>, propostas </a:t>
            </a:r>
            <a:r>
              <a:rPr lang="pt-BR" sz="2400" dirty="0">
                <a:solidFill>
                  <a:prstClr val="black"/>
                </a:solidFill>
              </a:rPr>
              <a:t>pelas normas ENV-ISO e DIN, </a:t>
            </a:r>
            <a:r>
              <a:rPr lang="pt-BR" sz="2400" b="1" dirty="0">
                <a:solidFill>
                  <a:prstClr val="black"/>
                </a:solidFill>
              </a:rPr>
              <a:t>diferenciam entre si de 10%, </a:t>
            </a:r>
            <a:r>
              <a:rPr lang="pt-BR" sz="2400" dirty="0">
                <a:solidFill>
                  <a:prstClr val="black"/>
                </a:solidFill>
              </a:rPr>
              <a:t>o que levou </a:t>
            </a:r>
            <a:r>
              <a:rPr lang="pt-BR" sz="2400" dirty="0" smtClean="0">
                <a:solidFill>
                  <a:prstClr val="black"/>
                </a:solidFill>
              </a:rPr>
              <a:t>à pequena </a:t>
            </a:r>
            <a:r>
              <a:rPr lang="pt-BR" sz="2400" dirty="0">
                <a:solidFill>
                  <a:prstClr val="black"/>
                </a:solidFill>
              </a:rPr>
              <a:t>diferença </a:t>
            </a:r>
            <a:r>
              <a:rPr lang="pt-BR" sz="2400" dirty="0" smtClean="0">
                <a:solidFill>
                  <a:prstClr val="black"/>
                </a:solidFill>
              </a:rPr>
              <a:t>verificada. </a:t>
            </a:r>
            <a:endParaRPr lang="pt-BR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59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 Discussão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11560" y="5636239"/>
            <a:ext cx="8229600" cy="1221761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pt-BR" dirty="0" smtClean="0"/>
              <a:t>Boa correlação o que indica que, para a relação h/d analisada (0,98), o modelo linear de </a:t>
            </a:r>
            <a:r>
              <a:rPr lang="pt-BR" dirty="0" err="1" smtClean="0"/>
              <a:t>Rankine-Calil</a:t>
            </a:r>
            <a:r>
              <a:rPr lang="pt-BR" dirty="0" smtClean="0"/>
              <a:t> pode ser adotado. A diferença percentual entre os valores obtidos com a regressão linear e o modelo de </a:t>
            </a:r>
            <a:r>
              <a:rPr lang="pt-BR" dirty="0" err="1" smtClean="0"/>
              <a:t>Rankine-Calil</a:t>
            </a:r>
            <a:r>
              <a:rPr lang="pt-BR" dirty="0" smtClean="0"/>
              <a:t>, nesse caso, é de 7,8%.</a:t>
            </a:r>
            <a:endParaRPr lang="pt-BR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 t="1652"/>
          <a:stretch>
            <a:fillRect/>
          </a:stretch>
        </p:blipFill>
        <p:spPr bwMode="auto">
          <a:xfrm>
            <a:off x="1547664" y="1556792"/>
            <a:ext cx="5742062" cy="3947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31781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 Discussão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625609"/>
          </a:xfrm>
        </p:spPr>
        <p:txBody>
          <a:bodyPr>
            <a:normAutofit/>
          </a:bodyPr>
          <a:lstStyle/>
          <a:p>
            <a:r>
              <a:rPr lang="pt-BR" sz="2400" b="1" dirty="0" smtClean="0"/>
              <a:t>Pressões Verticais no Fundo do Silo: Análise e Discussão</a:t>
            </a:r>
            <a:endParaRPr lang="pt-BR" sz="2400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5186" y="1884098"/>
            <a:ext cx="6853238" cy="377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ipse 5"/>
          <p:cNvSpPr/>
          <p:nvPr/>
        </p:nvSpPr>
        <p:spPr>
          <a:xfrm>
            <a:off x="3874938" y="3396266"/>
            <a:ext cx="1152128" cy="20882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2708305" y="5661248"/>
            <a:ext cx="315983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dirty="0" smtClean="0">
                <a:solidFill>
                  <a:prstClr val="black"/>
                </a:solidFill>
              </a:rPr>
              <a:t>baixas </a:t>
            </a:r>
            <a:r>
              <a:rPr lang="pt-BR" b="1" dirty="0">
                <a:solidFill>
                  <a:prstClr val="black"/>
                </a:solidFill>
              </a:rPr>
              <a:t>pressões </a:t>
            </a:r>
            <a:r>
              <a:rPr lang="pt-BR" b="1" dirty="0" smtClean="0">
                <a:solidFill>
                  <a:prstClr val="black"/>
                </a:solidFill>
              </a:rPr>
              <a:t>pela posição</a:t>
            </a:r>
          </a:p>
          <a:p>
            <a:pPr algn="ctr"/>
            <a:r>
              <a:rPr lang="pt-BR" b="1" dirty="0">
                <a:solidFill>
                  <a:prstClr val="black"/>
                </a:solidFill>
              </a:rPr>
              <a:t>s</a:t>
            </a:r>
            <a:r>
              <a:rPr lang="pt-BR" b="1" dirty="0" smtClean="0">
                <a:solidFill>
                  <a:prstClr val="black"/>
                </a:solidFill>
              </a:rPr>
              <a:t>obre a tela metálica no túnel </a:t>
            </a:r>
          </a:p>
          <a:p>
            <a:pPr algn="ctr"/>
            <a:r>
              <a:rPr lang="pt-BR" b="1" dirty="0">
                <a:solidFill>
                  <a:prstClr val="black"/>
                </a:solidFill>
              </a:rPr>
              <a:t>d</a:t>
            </a:r>
            <a:r>
              <a:rPr lang="pt-BR" b="1" dirty="0" smtClean="0">
                <a:solidFill>
                  <a:prstClr val="black"/>
                </a:solidFill>
              </a:rPr>
              <a:t>e descarga, portanto não </a:t>
            </a:r>
          </a:p>
          <a:p>
            <a:pPr algn="ctr"/>
            <a:r>
              <a:rPr lang="pt-BR" b="1" dirty="0" smtClean="0">
                <a:solidFill>
                  <a:prstClr val="black"/>
                </a:solidFill>
              </a:rPr>
              <a:t>serão considerados</a:t>
            </a:r>
            <a:endParaRPr lang="pt-BR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888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 Discussão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60848"/>
            <a:ext cx="9095613" cy="2316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79257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 Discussão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 smtClean="0"/>
              <a:t>Silo piloto</a:t>
            </a:r>
            <a:endParaRPr lang="pt-BR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492896"/>
            <a:ext cx="7346881" cy="4051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2685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 Discussão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47601"/>
            <a:ext cx="8229600" cy="4625609"/>
          </a:xfrm>
        </p:spPr>
        <p:txBody>
          <a:bodyPr/>
          <a:lstStyle/>
          <a:p>
            <a:r>
              <a:rPr lang="pt-BR" b="1" dirty="0" smtClean="0"/>
              <a:t>Pressões Horizontais: Análise e Discussão</a:t>
            </a:r>
            <a:endParaRPr lang="pt-BR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204864"/>
            <a:ext cx="7488832" cy="45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ipse 5"/>
          <p:cNvSpPr/>
          <p:nvPr/>
        </p:nvSpPr>
        <p:spPr>
          <a:xfrm>
            <a:off x="6012160" y="6309320"/>
            <a:ext cx="936104" cy="4766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285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 Discussão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pt-BR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3" y="1484784"/>
            <a:ext cx="7626325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lipse 6"/>
          <p:cNvSpPr/>
          <p:nvPr/>
        </p:nvSpPr>
        <p:spPr>
          <a:xfrm>
            <a:off x="5940152" y="6021288"/>
            <a:ext cx="936104" cy="4766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564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 Discussão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pt-BR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3909" y="1327053"/>
            <a:ext cx="5730379" cy="541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ipse 5"/>
          <p:cNvSpPr/>
          <p:nvPr/>
        </p:nvSpPr>
        <p:spPr>
          <a:xfrm>
            <a:off x="5364088" y="6381328"/>
            <a:ext cx="936104" cy="4766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245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 Discussão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pt-BR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3909" y="1327053"/>
            <a:ext cx="5730379" cy="541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ipse 5"/>
          <p:cNvSpPr/>
          <p:nvPr/>
        </p:nvSpPr>
        <p:spPr>
          <a:xfrm>
            <a:off x="5364088" y="6381328"/>
            <a:ext cx="936104" cy="4766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251520" y="2636912"/>
            <a:ext cx="8656537" cy="34163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BR" sz="2400" dirty="0" smtClean="0">
                <a:solidFill>
                  <a:prstClr val="black"/>
                </a:solidFill>
              </a:rPr>
              <a:t> Os </a:t>
            </a:r>
            <a:r>
              <a:rPr lang="pt-BR" sz="2400" dirty="0">
                <a:solidFill>
                  <a:prstClr val="black"/>
                </a:solidFill>
              </a:rPr>
              <a:t>modelos </a:t>
            </a:r>
            <a:r>
              <a:rPr lang="pt-BR" sz="2400" dirty="0" smtClean="0">
                <a:solidFill>
                  <a:prstClr val="black"/>
                </a:solidFill>
              </a:rPr>
              <a:t>de </a:t>
            </a:r>
            <a:r>
              <a:rPr lang="pt-BR" sz="2400" dirty="0" err="1" smtClean="0">
                <a:solidFill>
                  <a:prstClr val="black"/>
                </a:solidFill>
              </a:rPr>
              <a:t>Airy</a:t>
            </a:r>
            <a:r>
              <a:rPr lang="pt-BR" sz="2400" dirty="0">
                <a:solidFill>
                  <a:prstClr val="black"/>
                </a:solidFill>
              </a:rPr>
              <a:t>, Janssen e M &amp;R </a:t>
            </a:r>
            <a:r>
              <a:rPr lang="pt-BR" sz="2400" dirty="0" err="1">
                <a:solidFill>
                  <a:prstClr val="black"/>
                </a:solidFill>
              </a:rPr>
              <a:t>Reimbert</a:t>
            </a:r>
            <a:r>
              <a:rPr lang="pt-BR" sz="2400" dirty="0">
                <a:solidFill>
                  <a:prstClr val="black"/>
                </a:solidFill>
              </a:rPr>
              <a:t> não se mostraram adequados aos valores </a:t>
            </a:r>
            <a:r>
              <a:rPr lang="pt-BR" sz="2400" dirty="0" smtClean="0">
                <a:solidFill>
                  <a:prstClr val="black"/>
                </a:solidFill>
              </a:rPr>
              <a:t>obtidos experimentalmente </a:t>
            </a:r>
            <a:r>
              <a:rPr lang="pt-BR" sz="2400" dirty="0">
                <a:solidFill>
                  <a:prstClr val="black"/>
                </a:solidFill>
              </a:rPr>
              <a:t>para as pressões horizontais na parede do silo, na </a:t>
            </a:r>
            <a:r>
              <a:rPr lang="pt-BR" sz="2400" dirty="0" smtClean="0">
                <a:solidFill>
                  <a:prstClr val="black"/>
                </a:solidFill>
              </a:rPr>
              <a:t>região correspondente</a:t>
            </a:r>
            <a:r>
              <a:rPr lang="pt-BR" sz="2400" dirty="0">
                <a:solidFill>
                  <a:prstClr val="black"/>
                </a:solidFill>
              </a:rPr>
              <a:t>, aproximadamente, ao último terço da altura (CP7, CP8, CP12, CP9</a:t>
            </a:r>
            <a:r>
              <a:rPr lang="pt-BR" sz="2400" dirty="0" smtClean="0">
                <a:solidFill>
                  <a:prstClr val="black"/>
                </a:solidFill>
              </a:rPr>
              <a:t>).</a:t>
            </a:r>
          </a:p>
          <a:p>
            <a:pPr algn="just">
              <a:buFont typeface="Wingdings" pitchFamily="2" charset="2"/>
              <a:buChar char="Ø"/>
            </a:pPr>
            <a:r>
              <a:rPr lang="pt-BR" sz="2400" dirty="0" smtClean="0">
                <a:solidFill>
                  <a:prstClr val="black"/>
                </a:solidFill>
              </a:rPr>
              <a:t>Os </a:t>
            </a:r>
            <a:r>
              <a:rPr lang="pt-BR" sz="2400" dirty="0">
                <a:solidFill>
                  <a:prstClr val="black"/>
                </a:solidFill>
              </a:rPr>
              <a:t>valores obtidos com o modelo linear de </a:t>
            </a:r>
            <a:r>
              <a:rPr lang="pt-BR" sz="2400" dirty="0" err="1">
                <a:solidFill>
                  <a:prstClr val="black"/>
                </a:solidFill>
              </a:rPr>
              <a:t>Rankine-Calil</a:t>
            </a:r>
            <a:r>
              <a:rPr lang="pt-BR" sz="2400" dirty="0">
                <a:solidFill>
                  <a:prstClr val="black"/>
                </a:solidFill>
              </a:rPr>
              <a:t> se afastam muito dos </a:t>
            </a:r>
            <a:r>
              <a:rPr lang="pt-BR" sz="2400" dirty="0" smtClean="0">
                <a:solidFill>
                  <a:prstClr val="black"/>
                </a:solidFill>
              </a:rPr>
              <a:t>valores experimentais</a:t>
            </a:r>
            <a:r>
              <a:rPr lang="pt-BR" sz="2400" dirty="0">
                <a:solidFill>
                  <a:prstClr val="black"/>
                </a:solidFill>
              </a:rPr>
              <a:t>, à medida que aumentou a relação h/d</a:t>
            </a:r>
            <a:r>
              <a:rPr lang="pt-BR" sz="2400" dirty="0" smtClean="0">
                <a:solidFill>
                  <a:prstClr val="black"/>
                </a:solidFill>
              </a:rPr>
              <a:t>.</a:t>
            </a:r>
          </a:p>
          <a:p>
            <a:pPr algn="just">
              <a:buFont typeface="Wingdings" pitchFamily="2" charset="2"/>
              <a:buChar char="Ø"/>
            </a:pPr>
            <a:r>
              <a:rPr lang="pt-BR" sz="2400" dirty="0" smtClean="0">
                <a:solidFill>
                  <a:prstClr val="black"/>
                </a:solidFill>
              </a:rPr>
              <a:t>O modelo </a:t>
            </a:r>
            <a:r>
              <a:rPr lang="pt-BR" sz="2400" dirty="0">
                <a:solidFill>
                  <a:prstClr val="black"/>
                </a:solidFill>
              </a:rPr>
              <a:t>de </a:t>
            </a:r>
            <a:r>
              <a:rPr lang="pt-BR" sz="2400" dirty="0" err="1">
                <a:solidFill>
                  <a:prstClr val="black"/>
                </a:solidFill>
              </a:rPr>
              <a:t>Bischara</a:t>
            </a:r>
            <a:r>
              <a:rPr lang="pt-BR" sz="2400" dirty="0">
                <a:solidFill>
                  <a:prstClr val="black"/>
                </a:solidFill>
              </a:rPr>
              <a:t> mostrou-se </a:t>
            </a:r>
            <a:r>
              <a:rPr lang="pt-BR" sz="2400" dirty="0" smtClean="0">
                <a:solidFill>
                  <a:prstClr val="black"/>
                </a:solidFill>
              </a:rPr>
              <a:t>bastante ajustado </a:t>
            </a:r>
            <a:r>
              <a:rPr lang="pt-BR" sz="2400" dirty="0">
                <a:solidFill>
                  <a:prstClr val="black"/>
                </a:solidFill>
              </a:rPr>
              <a:t>aos valores </a:t>
            </a:r>
            <a:r>
              <a:rPr lang="pt-BR" sz="2400" dirty="0" smtClean="0">
                <a:solidFill>
                  <a:prstClr val="black"/>
                </a:solidFill>
              </a:rPr>
              <a:t>experimentais.</a:t>
            </a:r>
            <a:endParaRPr lang="pt-BR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989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 smtClean="0"/>
              <a:t>ÂNGULO DE ATRITO INTERNO ( )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pt-BR" sz="2600" dirty="0" smtClean="0"/>
              <a:t>ângulo de inclinação da linha de corte da massa ensilada sob pressão com a horizontal, na representação gráfica que tem  as tensões de cisalhamento como ordenada e as tensões normais como abcissa. No cálculo da pressão horizontal  utilizamos o ângulo de atrito interno mínimo; caso este seja desconhecido podemos usar o mesmo valor do ângulo de talude natural; no  cálculo da pressão vertical e de atrito utilizamos o ângulo de atrito interno máximo</a:t>
            </a:r>
            <a:r>
              <a:rPr lang="pt-BR" dirty="0" smtClean="0"/>
              <a:t>. </a:t>
            </a:r>
            <a:endParaRPr lang="pt-BR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7" y="5013176"/>
            <a:ext cx="1800201" cy="158417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5013176"/>
            <a:ext cx="2160240" cy="1008111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39613809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 Discussão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pt-BR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060848"/>
            <a:ext cx="6551232" cy="4137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9855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 Discussão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pt-BR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564" y="2228850"/>
            <a:ext cx="7514201" cy="386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60082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 Discussão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pt-BR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060848"/>
            <a:ext cx="7727207" cy="4233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4944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 Discussão</a:t>
            </a:r>
            <a:endParaRPr lang="pt-BR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1628800"/>
            <a:ext cx="6156176" cy="396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-180528" y="1775191"/>
            <a:ext cx="2926160" cy="5470233"/>
          </a:xfrm>
          <a:prstGeom prst="rect">
            <a:avLst/>
          </a:prstGeom>
        </p:spPr>
        <p:txBody>
          <a:bodyPr vert="horz" lIns="54864" tIns="91440" rtlCol="0">
            <a:normAutofit fontScale="77500" lnSpcReduction="20000"/>
          </a:bodyPr>
          <a:lstStyle/>
          <a:p>
            <a:pPr marL="438912" indent="-320040" algn="just">
              <a:buClr>
                <a:srgbClr val="F0AD00"/>
              </a:buClr>
              <a:buSzPct val="80000"/>
              <a:buFont typeface="Wingdings 2"/>
              <a:buChar char=""/>
              <a:defRPr/>
            </a:pPr>
            <a:r>
              <a:rPr lang="pt-BR" sz="3200" dirty="0" smtClean="0">
                <a:solidFill>
                  <a:prstClr val="black"/>
                </a:solidFill>
              </a:rPr>
              <a:t>Duas hipóteses: com a </a:t>
            </a:r>
            <a:r>
              <a:rPr lang="pt-BR" sz="3200" u="sng" dirty="0" smtClean="0">
                <a:solidFill>
                  <a:prstClr val="black"/>
                </a:solidFill>
              </a:rPr>
              <a:t>combinação mais desfavorável</a:t>
            </a:r>
            <a:r>
              <a:rPr lang="pt-BR" sz="3200" dirty="0" smtClean="0">
                <a:solidFill>
                  <a:prstClr val="black"/>
                </a:solidFill>
              </a:rPr>
              <a:t> das propriedades físicas da </a:t>
            </a:r>
            <a:r>
              <a:rPr lang="pt-BR" sz="3200" b="1" dirty="0" smtClean="0">
                <a:solidFill>
                  <a:prstClr val="black"/>
                </a:solidFill>
              </a:rPr>
              <a:t>areia</a:t>
            </a:r>
            <a:r>
              <a:rPr lang="pt-BR" sz="3200" dirty="0" smtClean="0">
                <a:solidFill>
                  <a:prstClr val="black"/>
                </a:solidFill>
              </a:rPr>
              <a:t> (limite superior) e com a </a:t>
            </a:r>
            <a:r>
              <a:rPr lang="pt-BR" sz="3200" u="sng" dirty="0" smtClean="0">
                <a:solidFill>
                  <a:prstClr val="black"/>
                </a:solidFill>
              </a:rPr>
              <a:t>combinação menos desfavorável </a:t>
            </a:r>
            <a:r>
              <a:rPr lang="pt-BR" sz="3200" dirty="0" smtClean="0">
                <a:solidFill>
                  <a:prstClr val="black"/>
                </a:solidFill>
              </a:rPr>
              <a:t>(limite inferior), para a análise comparativa anterior</a:t>
            </a:r>
            <a:endParaRPr lang="pt-BR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 Discussão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pt-BR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495070"/>
            <a:ext cx="7344816" cy="5246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6822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 Discussão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pt-BR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7910" y="1412776"/>
            <a:ext cx="5901616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6172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 Discussão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pt-BR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7910" y="1412776"/>
            <a:ext cx="5901616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5"/>
          <p:cNvSpPr txBox="1"/>
          <p:nvPr/>
        </p:nvSpPr>
        <p:spPr>
          <a:xfrm>
            <a:off x="251520" y="2636912"/>
            <a:ext cx="8656537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BR" sz="2400" dirty="0" smtClean="0">
                <a:solidFill>
                  <a:prstClr val="black"/>
                </a:solidFill>
              </a:rPr>
              <a:t> Observa-se que, comparativamente </a:t>
            </a:r>
            <a:r>
              <a:rPr lang="pt-BR" sz="2400" dirty="0">
                <a:solidFill>
                  <a:prstClr val="black"/>
                </a:solidFill>
              </a:rPr>
              <a:t>às normas analisadas, a formulação proposta foi a que se </a:t>
            </a:r>
            <a:r>
              <a:rPr lang="pt-BR" sz="2400" dirty="0" smtClean="0">
                <a:solidFill>
                  <a:prstClr val="black"/>
                </a:solidFill>
              </a:rPr>
              <a:t>mostrou mais </a:t>
            </a:r>
            <a:r>
              <a:rPr lang="pt-BR" sz="2400" dirty="0">
                <a:solidFill>
                  <a:prstClr val="black"/>
                </a:solidFill>
              </a:rPr>
              <a:t>adequada para a previsão das pressões horizontais em silos de baixa </a:t>
            </a:r>
            <a:r>
              <a:rPr lang="pt-BR" sz="2400" dirty="0" smtClean="0">
                <a:solidFill>
                  <a:prstClr val="black"/>
                </a:solidFill>
              </a:rPr>
              <a:t>relação altura/diâmetro</a:t>
            </a:r>
            <a:r>
              <a:rPr lang="pt-BR" sz="2400" dirty="0">
                <a:solidFill>
                  <a:prstClr val="black"/>
                </a:solidFill>
              </a:rPr>
              <a:t>, com h/d&gt;1; para relações h/d≤1,0, a formulação de </a:t>
            </a:r>
            <a:r>
              <a:rPr lang="pt-BR" sz="2400" dirty="0" err="1">
                <a:solidFill>
                  <a:prstClr val="black"/>
                </a:solidFill>
              </a:rPr>
              <a:t>Rankine-Calil</a:t>
            </a:r>
            <a:r>
              <a:rPr lang="pt-BR" sz="2400" dirty="0">
                <a:solidFill>
                  <a:prstClr val="black"/>
                </a:solidFill>
              </a:rPr>
              <a:t> é </a:t>
            </a:r>
            <a:r>
              <a:rPr lang="pt-BR" sz="2400" dirty="0" smtClean="0">
                <a:solidFill>
                  <a:prstClr val="black"/>
                </a:solidFill>
              </a:rPr>
              <a:t>a que </a:t>
            </a:r>
            <a:r>
              <a:rPr lang="pt-BR" sz="2400" dirty="0">
                <a:solidFill>
                  <a:prstClr val="black"/>
                </a:solidFill>
              </a:rPr>
              <a:t>se apresenta mais indicada. </a:t>
            </a:r>
          </a:p>
        </p:txBody>
      </p:sp>
    </p:spTree>
    <p:extLst>
      <p:ext uri="{BB962C8B-B14F-4D97-AF65-F5344CB8AC3E}">
        <p14:creationId xmlns:p14="http://schemas.microsoft.com/office/powerpoint/2010/main" xmlns="" val="70702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 Discussão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0" y="1775191"/>
            <a:ext cx="9396536" cy="462560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BR" sz="2800" b="1" dirty="0" smtClean="0"/>
              <a:t>Pressão vertical na base do silo piloto: Análise e discussão</a:t>
            </a:r>
            <a:endParaRPr lang="pt-BR" sz="2800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708920"/>
            <a:ext cx="7824980" cy="352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9396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 Discussão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pt-BR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492896"/>
            <a:ext cx="7845726" cy="3802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73023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 Discussão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pt-BR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492896"/>
            <a:ext cx="8586513" cy="4086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504589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pt-BR" dirty="0" smtClean="0"/>
              <a:t>ÂNGULO DE ATRITO GRÃO PAREDE ( ’)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400" dirty="0" smtClean="0"/>
              <a:t>ângulo cujo arco tangente ‚ a relação entre a força de atrito e força horizontal exercida pelos grãos sobre a parede. </a:t>
            </a:r>
            <a:endParaRPr lang="pt-BR" sz="24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362200"/>
            <a:ext cx="20669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56592" y="3113211"/>
            <a:ext cx="8856984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077073"/>
            <a:ext cx="3096343" cy="2377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256451" y="2564904"/>
            <a:ext cx="6318448" cy="116955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1400" dirty="0" smtClean="0"/>
              <a:t>O lugar geométrico de </a:t>
            </a:r>
            <a:r>
              <a:rPr lang="pt-BR" sz="1400" dirty="0"/>
              <a:t>deslizamento na parede (WYL), para produtos de fluxo livre, pode ser obtido </a:t>
            </a:r>
            <a:r>
              <a:rPr lang="pt-BR" sz="1400" dirty="0" smtClean="0"/>
              <a:t>por uma </a:t>
            </a:r>
            <a:r>
              <a:rPr lang="pt-BR" sz="1400" dirty="0"/>
              <a:t>linha direta que passa pela origem. No caso de produtos coesivos, no qual </a:t>
            </a:r>
            <a:r>
              <a:rPr lang="pt-BR" sz="1400" dirty="0" smtClean="0"/>
              <a:t>o fluxo </a:t>
            </a:r>
            <a:r>
              <a:rPr lang="pt-BR" sz="1400" dirty="0"/>
              <a:t>não flui livre, o lugar geométrico de deslizamento na parede (WYL) é uma </a:t>
            </a:r>
            <a:r>
              <a:rPr lang="pt-BR" sz="1400" dirty="0" smtClean="0"/>
              <a:t>reta que </a:t>
            </a:r>
            <a:r>
              <a:rPr lang="pt-BR" sz="1400" dirty="0"/>
              <a:t>intercepta o eixo das ordenadas no diagrama </a:t>
            </a:r>
            <a:r>
              <a:rPr lang="pt-BR" sz="1400" dirty="0" err="1"/>
              <a:t>σw</a:t>
            </a:r>
            <a:r>
              <a:rPr lang="pt-BR" sz="1400" dirty="0"/>
              <a:t> x </a:t>
            </a:r>
            <a:r>
              <a:rPr lang="pt-BR" sz="1400" dirty="0" err="1"/>
              <a:t>τw</a:t>
            </a:r>
            <a:r>
              <a:rPr lang="pt-BR" sz="1400" dirty="0"/>
              <a:t>, apresentando </a:t>
            </a:r>
            <a:r>
              <a:rPr lang="pt-BR" sz="1400" dirty="0" smtClean="0"/>
              <a:t>uma ordenada </a:t>
            </a:r>
            <a:r>
              <a:rPr lang="pt-BR" sz="1400" dirty="0"/>
              <a:t>de valor (</a:t>
            </a:r>
            <a:r>
              <a:rPr lang="pt-BR" sz="1400" dirty="0" err="1"/>
              <a:t>cw</a:t>
            </a:r>
            <a:r>
              <a:rPr lang="pt-BR" sz="1400" dirty="0"/>
              <a:t>).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14847709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 Discussão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pt-BR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492896"/>
            <a:ext cx="8586513" cy="4086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5"/>
          <p:cNvSpPr txBox="1"/>
          <p:nvPr/>
        </p:nvSpPr>
        <p:spPr>
          <a:xfrm>
            <a:off x="251520" y="2636912"/>
            <a:ext cx="8656537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BR" sz="2400" dirty="0" smtClean="0">
                <a:solidFill>
                  <a:prstClr val="black"/>
                </a:solidFill>
              </a:rPr>
              <a:t> Embora </a:t>
            </a:r>
            <a:r>
              <a:rPr lang="pt-BR" sz="2400" dirty="0">
                <a:solidFill>
                  <a:prstClr val="black"/>
                </a:solidFill>
              </a:rPr>
              <a:t>a superfície livre do produto, nas três relações h/d ensaiadas, fosse plana</a:t>
            </a:r>
            <a:r>
              <a:rPr lang="pt-BR" sz="2400" dirty="0" smtClean="0">
                <a:solidFill>
                  <a:prstClr val="black"/>
                </a:solidFill>
              </a:rPr>
              <a:t>, observa-se que </a:t>
            </a:r>
            <a:r>
              <a:rPr lang="pt-BR" sz="2400" dirty="0">
                <a:solidFill>
                  <a:prstClr val="black"/>
                </a:solidFill>
              </a:rPr>
              <a:t>as pressões verticais na </a:t>
            </a:r>
            <a:r>
              <a:rPr lang="pt-BR" sz="2400" dirty="0" smtClean="0">
                <a:solidFill>
                  <a:prstClr val="black"/>
                </a:solidFill>
              </a:rPr>
              <a:t>região central </a:t>
            </a:r>
            <a:r>
              <a:rPr lang="pt-BR" sz="2400" dirty="0">
                <a:solidFill>
                  <a:prstClr val="black"/>
                </a:solidFill>
              </a:rPr>
              <a:t>do fundo do silo foram sempre maiores do que as pressões junto à parede, </a:t>
            </a:r>
            <a:r>
              <a:rPr lang="pt-BR" sz="2400" dirty="0" smtClean="0">
                <a:solidFill>
                  <a:prstClr val="black"/>
                </a:solidFill>
              </a:rPr>
              <a:t>de certa </a:t>
            </a:r>
            <a:r>
              <a:rPr lang="pt-BR" sz="2400" dirty="0">
                <a:solidFill>
                  <a:prstClr val="black"/>
                </a:solidFill>
              </a:rPr>
              <a:t>forma semelhante aos valores obtidos com a formulação da norma australiana </a:t>
            </a:r>
            <a:r>
              <a:rPr lang="pt-BR" sz="2400" dirty="0" smtClean="0">
                <a:solidFill>
                  <a:prstClr val="black"/>
                </a:solidFill>
              </a:rPr>
              <a:t>para silos de fundo plano.</a:t>
            </a:r>
            <a:endParaRPr lang="pt-BR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480689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 Discussão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pt-BR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124075"/>
            <a:ext cx="6997224" cy="473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66290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 Discussão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pt-BR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916832"/>
            <a:ext cx="8022755" cy="448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21159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 Discussão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pt-BR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717540"/>
            <a:ext cx="6840760" cy="4140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3980789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 Discussão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467544" y="4655511"/>
            <a:ext cx="8229600" cy="1725817"/>
          </a:xfrm>
        </p:spPr>
        <p:txBody>
          <a:bodyPr>
            <a:normAutofit/>
          </a:bodyPr>
          <a:lstStyle/>
          <a:p>
            <a:pPr algn="just"/>
            <a:r>
              <a:rPr lang="pt-BR" sz="2400" dirty="0" smtClean="0"/>
              <a:t>Observa-se, nos gráficos e na tabela, que o modelo empírico proposto, comparativamente ao conjunto dos valores experimentais, </a:t>
            </a:r>
            <a:r>
              <a:rPr lang="pt-BR" sz="2400" b="1" dirty="0" smtClean="0"/>
              <a:t>faz uma boa previsão das pressões verticais na base do silo.</a:t>
            </a:r>
            <a:endParaRPr lang="pt-BR" sz="2400" b="1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803" y="1772816"/>
            <a:ext cx="8671669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0925116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 Discussão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107504" y="1484784"/>
            <a:ext cx="8686800" cy="4625609"/>
          </a:xfrm>
        </p:spPr>
        <p:txBody>
          <a:bodyPr>
            <a:normAutofit/>
          </a:bodyPr>
          <a:lstStyle/>
          <a:p>
            <a:pPr algn="just"/>
            <a:r>
              <a:rPr lang="pt-BR" sz="2400" dirty="0" smtClean="0"/>
              <a:t>Desempenho do modelo empírico proposto para as pressões verticais em silos que não tenham a superfície livre do produto nivelada e, também, com outro produto diferente da areia.</a:t>
            </a:r>
            <a:endParaRPr lang="pt-BR" sz="2400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646961"/>
            <a:ext cx="7252345" cy="4211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5000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 Discussão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446856" y="4248615"/>
            <a:ext cx="8229600" cy="1916689"/>
          </a:xfrm>
        </p:spPr>
        <p:txBody>
          <a:bodyPr>
            <a:normAutofit/>
          </a:bodyPr>
          <a:lstStyle/>
          <a:p>
            <a:pPr algn="just"/>
            <a:r>
              <a:rPr lang="pt-BR" sz="2400" dirty="0" smtClean="0"/>
              <a:t>No gráfico e na tabela, observa-se que o modelo empírico proposto, comparativamente aos outros modelos, também apresenta uma boa estimativa das pressões verticais na base do silo protótipo.</a:t>
            </a:r>
            <a:endParaRPr lang="pt-BR" sz="2400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556792"/>
            <a:ext cx="872557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9844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Conclusões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484784"/>
            <a:ext cx="8892480" cy="568863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t-BR" sz="2600" b="1" dirty="0" smtClean="0">
                <a:solidFill>
                  <a:srgbClr val="FF3300"/>
                </a:solidFill>
              </a:rPr>
              <a:t>EM RELAÇÃO ÀS PRESSÕES HORIZONTAIS NAS PAREDES</a:t>
            </a:r>
          </a:p>
          <a:p>
            <a:pPr algn="just"/>
            <a:r>
              <a:rPr lang="pt-BR" dirty="0" smtClean="0"/>
              <a:t>A análise comparativa realizada com as </a:t>
            </a:r>
            <a:r>
              <a:rPr lang="pt-BR" b="1" dirty="0" smtClean="0"/>
              <a:t>principais normas internacionais mostraram a existência de diferenças bastante significativas entre os valores obtidos, considerando a combinação mais desfavorável das propriedades dos produtos</a:t>
            </a:r>
            <a:r>
              <a:rPr lang="pt-BR" dirty="0" smtClean="0"/>
              <a:t>. </a:t>
            </a:r>
          </a:p>
          <a:p>
            <a:pPr algn="just"/>
            <a:r>
              <a:rPr lang="pt-BR" dirty="0" smtClean="0"/>
              <a:t>Na condição </a:t>
            </a:r>
            <a:r>
              <a:rPr lang="pt-BR" b="1" dirty="0" smtClean="0"/>
              <a:t>estática</a:t>
            </a:r>
            <a:r>
              <a:rPr lang="pt-BR" dirty="0" smtClean="0"/>
              <a:t>, ocorreram diferenças de até </a:t>
            </a:r>
            <a:r>
              <a:rPr lang="pt-BR" b="1" dirty="0" smtClean="0"/>
              <a:t>32%</a:t>
            </a:r>
            <a:r>
              <a:rPr lang="pt-BR" dirty="0" smtClean="0"/>
              <a:t> enquanto, na </a:t>
            </a:r>
            <a:r>
              <a:rPr lang="pt-BR" b="1" dirty="0" smtClean="0"/>
              <a:t>dinâmica</a:t>
            </a:r>
            <a:r>
              <a:rPr lang="pt-BR" dirty="0" smtClean="0"/>
              <a:t>, de até </a:t>
            </a:r>
            <a:r>
              <a:rPr lang="pt-BR" b="1" dirty="0" smtClean="0"/>
              <a:t>77%</a:t>
            </a:r>
            <a:r>
              <a:rPr lang="pt-BR" dirty="0" smtClean="0"/>
              <a:t>.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xmlns="" val="384653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Conclusões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484784"/>
            <a:ext cx="8892480" cy="5688632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pt-BR" dirty="0" smtClean="0"/>
              <a:t>Os modelos de </a:t>
            </a:r>
            <a:r>
              <a:rPr lang="pt-BR" b="1" dirty="0" err="1" smtClean="0"/>
              <a:t>Airy</a:t>
            </a:r>
            <a:r>
              <a:rPr lang="pt-BR" dirty="0" smtClean="0"/>
              <a:t>, </a:t>
            </a:r>
            <a:r>
              <a:rPr lang="pt-BR" b="1" dirty="0" smtClean="0"/>
              <a:t>Janssen</a:t>
            </a:r>
            <a:r>
              <a:rPr lang="pt-BR" dirty="0" smtClean="0"/>
              <a:t> e M &amp; A </a:t>
            </a:r>
            <a:r>
              <a:rPr lang="pt-BR" b="1" dirty="0" err="1" smtClean="0"/>
              <a:t>Reimbert</a:t>
            </a:r>
            <a:r>
              <a:rPr lang="pt-BR" dirty="0" smtClean="0"/>
              <a:t> </a:t>
            </a:r>
            <a:r>
              <a:rPr lang="pt-BR" b="1" dirty="0" smtClean="0"/>
              <a:t>não se mostraram adequados para a previsão das pressões horizontais na parede do silo na situação de carregamento, tanto no silo protótipo quanto em nenhuma das relações h/d ensaiadas no silo piloto</a:t>
            </a:r>
            <a:r>
              <a:rPr lang="pt-BR" dirty="0" smtClean="0"/>
              <a:t>.</a:t>
            </a:r>
          </a:p>
          <a:p>
            <a:pPr algn="just"/>
            <a:r>
              <a:rPr lang="pt-BR" dirty="0" smtClean="0"/>
              <a:t>No </a:t>
            </a:r>
            <a:r>
              <a:rPr lang="pt-BR" u="sng" dirty="0" smtClean="0"/>
              <a:t>silo protótipo</a:t>
            </a:r>
            <a:r>
              <a:rPr lang="pt-BR" dirty="0" smtClean="0"/>
              <a:t>, os </a:t>
            </a:r>
            <a:r>
              <a:rPr lang="pt-BR" b="1" dirty="0" smtClean="0"/>
              <a:t>valores experimentais  </a:t>
            </a:r>
            <a:r>
              <a:rPr lang="pt-BR" dirty="0" smtClean="0"/>
              <a:t>chegaram a ser </a:t>
            </a:r>
            <a:r>
              <a:rPr lang="pt-BR" b="1" dirty="0" smtClean="0"/>
              <a:t>maiores</a:t>
            </a:r>
            <a:r>
              <a:rPr lang="pt-BR" dirty="0" smtClean="0"/>
              <a:t> que os obtidos com os modelos acima citados: </a:t>
            </a:r>
            <a:r>
              <a:rPr lang="pt-BR" b="1" dirty="0" smtClean="0"/>
              <a:t>136, 70 e 48%, </a:t>
            </a:r>
            <a:r>
              <a:rPr lang="pt-BR" dirty="0" smtClean="0"/>
              <a:t>respectivamente.</a:t>
            </a:r>
          </a:p>
          <a:p>
            <a:pPr algn="just"/>
            <a:r>
              <a:rPr lang="pt-BR" dirty="0" smtClean="0"/>
              <a:t>No </a:t>
            </a:r>
            <a:r>
              <a:rPr lang="pt-BR" u="sng" dirty="0" smtClean="0"/>
              <a:t>silo piloto</a:t>
            </a:r>
            <a:r>
              <a:rPr lang="pt-BR" dirty="0" smtClean="0"/>
              <a:t>, os valores experimentais foram </a:t>
            </a:r>
            <a:r>
              <a:rPr lang="pt-BR" b="1" dirty="0" smtClean="0"/>
              <a:t>maiores</a:t>
            </a:r>
            <a:r>
              <a:rPr lang="pt-BR" dirty="0" smtClean="0"/>
              <a:t> que os modelos de </a:t>
            </a:r>
            <a:r>
              <a:rPr lang="pt-BR" b="1" dirty="0" err="1" smtClean="0"/>
              <a:t>Airy</a:t>
            </a:r>
            <a:r>
              <a:rPr lang="pt-BR" dirty="0" smtClean="0"/>
              <a:t>, </a:t>
            </a:r>
            <a:r>
              <a:rPr lang="pt-BR" b="1" dirty="0" smtClean="0"/>
              <a:t>Janssen</a:t>
            </a:r>
            <a:r>
              <a:rPr lang="pt-BR" dirty="0" smtClean="0"/>
              <a:t> e M &amp; A </a:t>
            </a:r>
            <a:r>
              <a:rPr lang="pt-BR" b="1" dirty="0" err="1" smtClean="0"/>
              <a:t>Reimbert</a:t>
            </a:r>
            <a:r>
              <a:rPr lang="pt-BR" dirty="0" smtClean="0"/>
              <a:t>, </a:t>
            </a:r>
            <a:r>
              <a:rPr lang="pt-BR" u="sng" dirty="0" smtClean="0"/>
              <a:t>em média</a:t>
            </a:r>
            <a:r>
              <a:rPr lang="pt-BR" dirty="0" smtClean="0"/>
              <a:t>, </a:t>
            </a:r>
            <a:r>
              <a:rPr lang="pt-BR" b="1" dirty="0" smtClean="0"/>
              <a:t>para as três relações h/d </a:t>
            </a:r>
            <a:r>
              <a:rPr lang="pt-BR" dirty="0" smtClean="0"/>
              <a:t>ensaiadas: </a:t>
            </a:r>
            <a:r>
              <a:rPr lang="pt-BR" b="1" dirty="0" smtClean="0"/>
              <a:t>103, 67 e 54%, </a:t>
            </a:r>
            <a:r>
              <a:rPr lang="pt-BR" dirty="0" smtClean="0"/>
              <a:t>respectivamente.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xmlns="" val="84689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Conclusões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484784"/>
            <a:ext cx="8892480" cy="5688632"/>
          </a:xfrm>
        </p:spPr>
        <p:txBody>
          <a:bodyPr>
            <a:normAutofit/>
          </a:bodyPr>
          <a:lstStyle/>
          <a:p>
            <a:pPr algn="just"/>
            <a:r>
              <a:rPr lang="pt-BR" b="1" dirty="0" smtClean="0"/>
              <a:t>A maioria das normas internacionais adota a teoria de Janssen para a determinação das pressões horizontais, mesmo para silos de baixa relação altura/diâmetro</a:t>
            </a:r>
            <a:r>
              <a:rPr lang="pt-BR" dirty="0" smtClean="0"/>
              <a:t> ou, como no caso da </a:t>
            </a:r>
            <a:r>
              <a:rPr lang="pt-BR" b="1" dirty="0" smtClean="0"/>
              <a:t>norma inglesa</a:t>
            </a:r>
            <a:r>
              <a:rPr lang="pt-BR" dirty="0" smtClean="0"/>
              <a:t>, que adota uma </a:t>
            </a:r>
            <a:r>
              <a:rPr lang="pt-BR" b="1" dirty="0" smtClean="0"/>
              <a:t>formulação semelhante</a:t>
            </a:r>
            <a:r>
              <a:rPr lang="pt-BR" dirty="0" smtClean="0"/>
              <a:t> a de M &amp; A </a:t>
            </a:r>
            <a:r>
              <a:rPr lang="pt-BR" b="1" dirty="0" err="1" smtClean="0"/>
              <a:t>Reimbert</a:t>
            </a:r>
            <a:r>
              <a:rPr lang="pt-BR" dirty="0" smtClean="0"/>
              <a:t>, </a:t>
            </a:r>
            <a:r>
              <a:rPr lang="pt-BR" b="1" dirty="0" smtClean="0"/>
              <a:t>resultando que nenhuma delas se mostrou adequada para a previsão das pressões horizontais, sobretudo no terço inferior da parede do silo, tanto no silo protótipo quanto no silo piloto</a:t>
            </a:r>
            <a:r>
              <a:rPr lang="pt-BR" dirty="0" smtClean="0"/>
              <a:t>, nas três relações h/d ensaiadas. 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xmlns="" val="294242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 smtClean="0"/>
              <a:t>ÂNGULO DE TALUDE NATURAL ( </a:t>
            </a:r>
            <a:r>
              <a:rPr lang="el-GR" dirty="0" smtClean="0"/>
              <a:t>α</a:t>
            </a:r>
            <a:r>
              <a:rPr lang="pt-BR" dirty="0" smtClean="0"/>
              <a:t>  )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 smtClean="0"/>
              <a:t>a massa de grãos ao ser descarregada sobre uma plano horizontal se acumula de forma cônica, define-se ângulo de talude natural de uma massa de grãos, que depende do formato e do tamanho destes, como sendo a inclinação da superfície lateral em relação ao plano horizontal.</a:t>
            </a:r>
          </a:p>
          <a:p>
            <a:endParaRPr lang="pt-BR" dirty="0" smtClean="0"/>
          </a:p>
          <a:p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251861564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Conclusões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340768"/>
            <a:ext cx="8892480" cy="5688632"/>
          </a:xfrm>
        </p:spPr>
        <p:txBody>
          <a:bodyPr>
            <a:normAutofit fontScale="92500"/>
          </a:bodyPr>
          <a:lstStyle/>
          <a:p>
            <a:pPr algn="just"/>
            <a:r>
              <a:rPr lang="pt-BR" dirty="0" smtClean="0"/>
              <a:t>Considerando a </a:t>
            </a:r>
            <a:r>
              <a:rPr lang="pt-BR" b="1" dirty="0" smtClean="0"/>
              <a:t>combinação mais desfavorável das propriedades dos produtos, na profundidade máxima, os valores experimentais chegaram a ser maiores que os obtidos com as normas analisadas em até 110% no silo protótipo e, no silo piloto, de até 53%, na relação h/d=0,98; 43%, na relação h/d=1,25 e 46%, na relação h/d=1,49</a:t>
            </a:r>
            <a:r>
              <a:rPr lang="pt-BR" dirty="0" smtClean="0"/>
              <a:t>. </a:t>
            </a:r>
          </a:p>
          <a:p>
            <a:pPr algn="just"/>
            <a:r>
              <a:rPr lang="pt-BR" dirty="0" smtClean="0">
                <a:solidFill>
                  <a:srgbClr val="FF0000"/>
                </a:solidFill>
              </a:rPr>
              <a:t>As diferenças percentuais acima obtidas entre os valores teóricos e os experimentais é uma das razões do grande número de acidentes com silos de baixa relação altura/diâmetro que ocorrem em todo o mundo.</a:t>
            </a:r>
            <a:endParaRPr lang="pt-B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228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Conclusões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916832"/>
            <a:ext cx="8568952" cy="5688632"/>
          </a:xfrm>
        </p:spPr>
        <p:txBody>
          <a:bodyPr>
            <a:normAutofit/>
          </a:bodyPr>
          <a:lstStyle/>
          <a:p>
            <a:pPr algn="just"/>
            <a:r>
              <a:rPr lang="pt-BR" dirty="0" smtClean="0"/>
              <a:t>Tendo em vista os </a:t>
            </a:r>
            <a:r>
              <a:rPr lang="pt-BR" b="1" dirty="0" smtClean="0"/>
              <a:t>valores experimentais </a:t>
            </a:r>
            <a:r>
              <a:rPr lang="pt-BR" dirty="0" smtClean="0"/>
              <a:t>obtidos </a:t>
            </a:r>
            <a:r>
              <a:rPr lang="pt-BR" b="1" dirty="0" smtClean="0"/>
              <a:t>tanto no silo protótipo quanto no silo piloto para a relação h/d=0,98</a:t>
            </a:r>
            <a:r>
              <a:rPr lang="pt-BR" dirty="0" smtClean="0"/>
              <a:t>, </a:t>
            </a:r>
            <a:r>
              <a:rPr lang="pt-BR" b="1" dirty="0" smtClean="0"/>
              <a:t>recomenda-se a adoção do modelo linear de </a:t>
            </a:r>
            <a:r>
              <a:rPr lang="pt-BR" b="1" dirty="0" err="1" smtClean="0"/>
              <a:t>Rankine-Calil</a:t>
            </a:r>
            <a:r>
              <a:rPr lang="pt-BR" b="1" dirty="0" smtClean="0"/>
              <a:t> para silos com relações h/d≤1</a:t>
            </a:r>
            <a:r>
              <a:rPr lang="pt-BR" dirty="0" smtClean="0"/>
              <a:t>, isto é:</a:t>
            </a:r>
            <a:endParaRPr lang="pt-BR" b="1" dirty="0">
              <a:solidFill>
                <a:srgbClr val="FF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0605" y="4869161"/>
            <a:ext cx="4543603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52893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Conclusões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916832"/>
            <a:ext cx="8568952" cy="5688632"/>
          </a:xfrm>
        </p:spPr>
        <p:txBody>
          <a:bodyPr>
            <a:normAutofit/>
          </a:bodyPr>
          <a:lstStyle/>
          <a:p>
            <a:pPr algn="just"/>
            <a:r>
              <a:rPr lang="pt-BR" dirty="0" smtClean="0"/>
              <a:t>Para a determinação das </a:t>
            </a:r>
            <a:r>
              <a:rPr lang="pt-BR" b="1" dirty="0" smtClean="0"/>
              <a:t>pressões horizontais em silos 1&lt;h/d&lt;1,5, propõe-se o modelo empírico baseado no ajuste estatístico dos valores das pressões horizontais obtidas experimentalmente</a:t>
            </a:r>
            <a:r>
              <a:rPr lang="pt-BR" dirty="0" smtClean="0"/>
              <a:t>, como a seguir:</a:t>
            </a:r>
            <a:endParaRPr lang="pt-BR" b="1" dirty="0">
              <a:solidFill>
                <a:srgbClr val="FF0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4869160"/>
            <a:ext cx="3672408" cy="1149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731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Conclusões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556792"/>
            <a:ext cx="8568952" cy="5688632"/>
          </a:xfrm>
        </p:spPr>
        <p:txBody>
          <a:bodyPr>
            <a:normAutofit/>
          </a:bodyPr>
          <a:lstStyle/>
          <a:p>
            <a:pPr algn="just"/>
            <a:r>
              <a:rPr lang="pt-BR" dirty="0" smtClean="0"/>
              <a:t>Considerando o </a:t>
            </a:r>
            <a:r>
              <a:rPr lang="pt-BR" b="1" dirty="0" smtClean="0"/>
              <a:t>dimensionamento</a:t>
            </a:r>
            <a:r>
              <a:rPr lang="pt-BR" dirty="0" smtClean="0"/>
              <a:t> da estrutura do silo pelo método dos estados limites, as </a:t>
            </a:r>
            <a:r>
              <a:rPr lang="pt-BR" b="1" dirty="0" smtClean="0"/>
              <a:t>pressões horizontais</a:t>
            </a:r>
            <a:r>
              <a:rPr lang="pt-BR" dirty="0" smtClean="0"/>
              <a:t> deverão ser obtidas através da </a:t>
            </a:r>
            <a:r>
              <a:rPr lang="pt-BR" b="1" dirty="0" smtClean="0"/>
              <a:t>combinação</a:t>
            </a:r>
            <a:r>
              <a:rPr lang="pt-BR" dirty="0" smtClean="0"/>
              <a:t> </a:t>
            </a:r>
            <a:r>
              <a:rPr lang="pt-BR" b="1" dirty="0" smtClean="0"/>
              <a:t>mais</a:t>
            </a:r>
            <a:r>
              <a:rPr lang="pt-BR" dirty="0" smtClean="0"/>
              <a:t> </a:t>
            </a:r>
            <a:r>
              <a:rPr lang="pt-BR" b="1" dirty="0" smtClean="0"/>
              <a:t>desfavorável</a:t>
            </a:r>
            <a:r>
              <a:rPr lang="pt-BR" dirty="0" smtClean="0"/>
              <a:t> (limite superior) e da </a:t>
            </a:r>
            <a:r>
              <a:rPr lang="pt-BR" b="1" dirty="0" smtClean="0"/>
              <a:t>menos</a:t>
            </a:r>
            <a:r>
              <a:rPr lang="pt-BR" dirty="0" smtClean="0"/>
              <a:t> </a:t>
            </a:r>
            <a:r>
              <a:rPr lang="pt-BR" b="1" dirty="0" smtClean="0"/>
              <a:t>desfavorável</a:t>
            </a:r>
            <a:r>
              <a:rPr lang="pt-BR" dirty="0" smtClean="0"/>
              <a:t> (limite inferior) das </a:t>
            </a:r>
            <a:r>
              <a:rPr lang="pt-BR" b="1" dirty="0" smtClean="0"/>
              <a:t>propriedades</a:t>
            </a:r>
            <a:r>
              <a:rPr lang="pt-BR" dirty="0" smtClean="0"/>
              <a:t> </a:t>
            </a:r>
            <a:r>
              <a:rPr lang="pt-BR" b="1" dirty="0" smtClean="0"/>
              <a:t>físicas</a:t>
            </a:r>
            <a:r>
              <a:rPr lang="pt-BR" dirty="0" smtClean="0"/>
              <a:t> do(s) </a:t>
            </a:r>
            <a:r>
              <a:rPr lang="pt-BR" b="1" dirty="0" smtClean="0"/>
              <a:t>produto(s</a:t>
            </a:r>
            <a:r>
              <a:rPr lang="pt-BR" dirty="0" smtClean="0"/>
              <a:t>) a ser(em) armazenado(s) no silo.</a:t>
            </a:r>
          </a:p>
        </p:txBody>
      </p:sp>
    </p:spTree>
    <p:extLst>
      <p:ext uri="{BB962C8B-B14F-4D97-AF65-F5344CB8AC3E}">
        <p14:creationId xmlns:p14="http://schemas.microsoft.com/office/powerpoint/2010/main" xmlns="" val="135686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Conclusões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556792"/>
            <a:ext cx="8568952" cy="5688632"/>
          </a:xfrm>
        </p:spPr>
        <p:txBody>
          <a:bodyPr>
            <a:normAutofit/>
          </a:bodyPr>
          <a:lstStyle/>
          <a:p>
            <a:pPr algn="just">
              <a:buNone/>
            </a:pPr>
            <a:endParaRPr lang="pt-BR" dirty="0" smtClean="0"/>
          </a:p>
          <a:p>
            <a:pPr algn="just"/>
            <a:r>
              <a:rPr lang="pt-BR" dirty="0" smtClean="0"/>
              <a:t>Tendo em vista as resultados obtidos experimentalmente, </a:t>
            </a:r>
            <a:r>
              <a:rPr lang="pt-BR" b="1" dirty="0" smtClean="0"/>
              <a:t>recomenda-se o coeficiente de sobrepressão de 1,15 para as pressões horizontais na parede na condição de descarregamento.</a:t>
            </a:r>
            <a:endParaRPr lang="pt-B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528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Conclusões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484784"/>
            <a:ext cx="8892480" cy="5688632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pt-BR" b="1" dirty="0" smtClean="0">
                <a:solidFill>
                  <a:srgbClr val="FF3300"/>
                </a:solidFill>
              </a:rPr>
              <a:t>EM RELAÇÃO ÀS PRESSÕES VERTICAIS NA BASE DO SILO</a:t>
            </a:r>
          </a:p>
          <a:p>
            <a:pPr algn="just"/>
            <a:r>
              <a:rPr lang="pt-BR" dirty="0" smtClean="0"/>
              <a:t>As formulações previstas pela </a:t>
            </a:r>
            <a:r>
              <a:rPr lang="pt-BR" u="sng" dirty="0" smtClean="0"/>
              <a:t>norma americana ACI</a:t>
            </a:r>
            <a:r>
              <a:rPr lang="pt-BR" dirty="0" smtClean="0"/>
              <a:t> e a </a:t>
            </a:r>
            <a:r>
              <a:rPr lang="pt-BR" u="sng" dirty="0" smtClean="0"/>
              <a:t>norma europeia ISO</a:t>
            </a:r>
            <a:r>
              <a:rPr lang="pt-BR" dirty="0" smtClean="0"/>
              <a:t>, para a previsão das pressões verticais na base do silo, </a:t>
            </a:r>
            <a:r>
              <a:rPr lang="pt-BR" b="1" dirty="0" smtClean="0"/>
              <a:t>não se mostraram adequadas comparativamente aos valores obtidos experimentalmente, tanto no silo protótipo quanto nas três relações h/d ensaiadas com o silo piloto</a:t>
            </a:r>
            <a:r>
              <a:rPr lang="pt-BR" dirty="0" smtClean="0"/>
              <a:t>. </a:t>
            </a:r>
            <a:r>
              <a:rPr lang="pt-BR" b="1" dirty="0" smtClean="0"/>
              <a:t>O modelo de Janssen, sem nenhuma alteração, proposto pela norma ACI apresentou valores menores que os obtidos experimentalmente na região central da base do silo, em até 49%, na relação h/d=1,49.</a:t>
            </a:r>
            <a:r>
              <a:rPr lang="pt-BR" dirty="0" smtClean="0"/>
              <a:t> Tendo em vista os resultados obtidos experimentalmente, observou-se que a formulação proposta pela </a:t>
            </a:r>
            <a:r>
              <a:rPr lang="pt-BR" u="sng" dirty="0" smtClean="0"/>
              <a:t>norma australiana AS</a:t>
            </a:r>
            <a:r>
              <a:rPr lang="pt-BR" dirty="0" smtClean="0"/>
              <a:t> </a:t>
            </a:r>
            <a:r>
              <a:rPr lang="pt-BR" b="1" dirty="0" smtClean="0"/>
              <a:t>é um pouco conservadora para previsão das pressões verticais na região central da base do silo, na relação h/d&lt;1, e, para relações 1&lt;h/d&lt;1,5, ela não se mostrou adequada, tendo em vista que apresentou valores inferiores aos obtidos experimentalmente.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xmlns="" val="24538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Conclusões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775191"/>
            <a:ext cx="8229600" cy="5082809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pt-BR" dirty="0" smtClean="0"/>
              <a:t>Da observação da conformação do conjunto dos valores experimentais, </a:t>
            </a:r>
            <a:r>
              <a:rPr lang="pt-BR" b="1" dirty="0" smtClean="0"/>
              <a:t>propõe-se o modelo empírico para a previsão das pressões verticais em silos com h/d&lt;1,5, com a superfície livre do produto plana ou não</a:t>
            </a:r>
            <a:r>
              <a:rPr lang="pt-BR" dirty="0" smtClean="0"/>
              <a:t>, como a seguir:</a:t>
            </a:r>
          </a:p>
          <a:p>
            <a:pPr algn="just"/>
            <a:endParaRPr lang="pt-BR" dirty="0" smtClean="0"/>
          </a:p>
          <a:p>
            <a:pPr algn="just"/>
            <a:endParaRPr lang="pt-BR" dirty="0" smtClean="0"/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Tendo em vista as resultados obtidos experimentalmente, </a:t>
            </a:r>
            <a:r>
              <a:rPr lang="pt-BR" b="1" dirty="0" smtClean="0"/>
              <a:t>recomenda-se o coeficiente de sobrepressão de 1,1 para as pressões verticais na base do silo na condição de descarregamento</a:t>
            </a:r>
            <a:r>
              <a:rPr lang="pt-BR" dirty="0" smtClean="0"/>
              <a:t>.</a:t>
            </a:r>
            <a:endParaRPr lang="pt-BR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2635" y="3717032"/>
            <a:ext cx="5280039" cy="936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1771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3568" y="2420888"/>
            <a:ext cx="8077200" cy="1673352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PARTES E SISTEMAS DE UM SILO VERTICAL CILÍNDRICO METÁLICO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xmlns="" val="404269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Corpo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775191"/>
            <a:ext cx="8363272" cy="4390113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BR" sz="2800" dirty="0" smtClean="0"/>
              <a:t>O corpo do silo é o seu fechamento lateral. </a:t>
            </a:r>
          </a:p>
          <a:p>
            <a:pPr algn="just">
              <a:buFont typeface="Wingdings" pitchFamily="2" charset="2"/>
              <a:buChar char="Ø"/>
            </a:pPr>
            <a:r>
              <a:rPr lang="pt-BR" sz="2800" dirty="0" smtClean="0"/>
              <a:t>É constituído de chapas metálicas galvanizadas, onduladas e curvas que, ligadas entre si, formam anéis. </a:t>
            </a:r>
          </a:p>
          <a:p>
            <a:pPr algn="just">
              <a:buFont typeface="Wingdings" pitchFamily="2" charset="2"/>
              <a:buChar char="Ø"/>
            </a:pPr>
            <a:r>
              <a:rPr lang="pt-BR" sz="2800" dirty="0" smtClean="0"/>
              <a:t>Estes, sobrepostos, formam o corpo, no diâmetro e na altura desejada. Diretamente sobre o corpo, se encontra a cobertura com sua estrutura de sustentação e a estrutura de sustentação da termometria. 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xmlns="" val="17923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751" y="155448"/>
            <a:ext cx="8229600" cy="1252728"/>
          </a:xfrm>
        </p:spPr>
        <p:txBody>
          <a:bodyPr/>
          <a:lstStyle/>
          <a:p>
            <a:r>
              <a:rPr lang="pt-BR" dirty="0" smtClean="0"/>
              <a:t>Corpo</a:t>
            </a:r>
            <a:endParaRPr lang="pt-B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1287" y="0"/>
            <a:ext cx="5539724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5" name="CaixaDeTexto 4"/>
          <p:cNvSpPr txBox="1"/>
          <p:nvPr/>
        </p:nvSpPr>
        <p:spPr>
          <a:xfrm>
            <a:off x="7429839" y="4067780"/>
            <a:ext cx="167866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prstClr val="black"/>
                </a:solidFill>
              </a:rPr>
              <a:t>Escada externa </a:t>
            </a:r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093135" y="3573016"/>
            <a:ext cx="167866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prstClr val="black"/>
                </a:solidFill>
              </a:rPr>
              <a:t>Escada interna </a:t>
            </a:r>
          </a:p>
        </p:txBody>
      </p:sp>
      <p:sp>
        <p:nvSpPr>
          <p:cNvPr id="7" name="Retângulo 6"/>
          <p:cNvSpPr/>
          <p:nvPr/>
        </p:nvSpPr>
        <p:spPr>
          <a:xfrm>
            <a:off x="7501847" y="4509120"/>
            <a:ext cx="1584175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prstClr val="black"/>
                </a:solidFill>
              </a:rPr>
              <a:t>plataforma e a porta dupla de acesso inferior</a:t>
            </a:r>
          </a:p>
        </p:txBody>
      </p:sp>
      <p:sp>
        <p:nvSpPr>
          <p:cNvPr id="8" name="Retângulo 7"/>
          <p:cNvSpPr/>
          <p:nvPr/>
        </p:nvSpPr>
        <p:spPr>
          <a:xfrm>
            <a:off x="805103" y="2492896"/>
            <a:ext cx="207300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prstClr val="black"/>
                </a:solidFill>
              </a:rPr>
              <a:t>plataforma superior</a:t>
            </a:r>
          </a:p>
        </p:txBody>
      </p:sp>
      <p:sp>
        <p:nvSpPr>
          <p:cNvPr id="9" name="Retângulo 8"/>
          <p:cNvSpPr/>
          <p:nvPr/>
        </p:nvSpPr>
        <p:spPr>
          <a:xfrm>
            <a:off x="7285823" y="980728"/>
            <a:ext cx="167225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prstClr val="black"/>
                </a:solidFill>
              </a:rPr>
              <a:t>porta de acesso</a:t>
            </a:r>
          </a:p>
        </p:txBody>
      </p:sp>
      <p:sp>
        <p:nvSpPr>
          <p:cNvPr id="10" name="Retângulo 9"/>
          <p:cNvSpPr/>
          <p:nvPr/>
        </p:nvSpPr>
        <p:spPr>
          <a:xfrm>
            <a:off x="7357831" y="2996952"/>
            <a:ext cx="122501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prstClr val="black"/>
                </a:solidFill>
              </a:rPr>
              <a:t>montantes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-9845" y="1494130"/>
            <a:ext cx="331236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prstClr val="black"/>
                </a:solidFill>
              </a:rPr>
              <a:t>os reforços do cilindro para silos de grande porte e o controle de nível, indicador de silo cheio</a:t>
            </a:r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7429839" y="2278613"/>
            <a:ext cx="144016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prstClr val="black"/>
                </a:solidFill>
              </a:rPr>
              <a:t>pêndulos da termometria </a:t>
            </a:r>
            <a:endParaRPr lang="pt-B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537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 smtClean="0"/>
              <a:t>PESO ESPECÍFICO APARENTE ( )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just"/>
            <a:r>
              <a:rPr lang="pt-BR" dirty="0" smtClean="0"/>
              <a:t>define-se peso específico aparente de uma massa de grãos, como sendo a relação entre o seu peso total e o volume total.</a:t>
            </a:r>
          </a:p>
          <a:p>
            <a:r>
              <a:rPr lang="pt-BR" dirty="0"/>
              <a:t> </a:t>
            </a:r>
            <a:r>
              <a:rPr lang="pt-BR" sz="1100" dirty="0"/>
              <a:t>Valores de peso específico a 13% de umidade  Grãos Peso específico (kg/m3</a:t>
            </a:r>
            <a:r>
              <a:rPr lang="pt-BR" sz="1100" dirty="0" smtClean="0"/>
              <a:t>).   </a:t>
            </a:r>
            <a:r>
              <a:rPr lang="pt-BR" sz="1100" dirty="0"/>
              <a:t>Arroz com casca 580 a 620  arroz descascado 750 a </a:t>
            </a:r>
            <a:r>
              <a:rPr lang="pt-BR" sz="1100" dirty="0" smtClean="0"/>
              <a:t>820;   </a:t>
            </a:r>
            <a:r>
              <a:rPr lang="pt-BR" sz="1100" dirty="0"/>
              <a:t>amendoim descascado 340 a </a:t>
            </a:r>
            <a:r>
              <a:rPr lang="pt-BR" sz="1100" dirty="0" smtClean="0"/>
              <a:t>420.</a:t>
            </a:r>
          </a:p>
          <a:p>
            <a:r>
              <a:rPr lang="pt-BR" sz="2000" dirty="0" smtClean="0"/>
              <a:t> </a:t>
            </a:r>
            <a:endParaRPr lang="pt-BR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861048"/>
            <a:ext cx="6481763" cy="246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513331862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Cobertura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BR" dirty="0" smtClean="0"/>
              <a:t>A </a:t>
            </a:r>
            <a:r>
              <a:rPr lang="pt-BR" dirty="0"/>
              <a:t>cobertura do </a:t>
            </a:r>
            <a:r>
              <a:rPr lang="pt-BR" dirty="0" smtClean="0"/>
              <a:t>silo é </a:t>
            </a:r>
            <a:r>
              <a:rPr lang="pt-BR" dirty="0"/>
              <a:t>o seu fechamento </a:t>
            </a:r>
            <a:r>
              <a:rPr lang="pt-BR" dirty="0" smtClean="0"/>
              <a:t>superior. </a:t>
            </a:r>
          </a:p>
          <a:p>
            <a:pPr algn="just">
              <a:buFont typeface="Wingdings" pitchFamily="2" charset="2"/>
              <a:buChar char="Ø"/>
            </a:pPr>
            <a:r>
              <a:rPr lang="pt-BR" dirty="0" smtClean="0"/>
              <a:t>É </a:t>
            </a:r>
            <a:r>
              <a:rPr lang="pt-BR" dirty="0"/>
              <a:t>fabricado em perfilados de chapas metálicas galvanizadas planas, </a:t>
            </a:r>
            <a:r>
              <a:rPr lang="pt-BR" dirty="0" smtClean="0"/>
              <a:t>com reforços </a:t>
            </a:r>
            <a:r>
              <a:rPr lang="pt-BR" dirty="0"/>
              <a:t>nas bordas laterais que sobrepassam uns aos outros</a:t>
            </a:r>
            <a:r>
              <a:rPr lang="pt-BR" dirty="0" smtClean="0"/>
              <a:t>, oferecendo </a:t>
            </a:r>
            <a:r>
              <a:rPr lang="pt-BR" dirty="0"/>
              <a:t>boa vedação e resistência. </a:t>
            </a:r>
            <a:endParaRPr lang="pt-BR" dirty="0" smtClean="0"/>
          </a:p>
          <a:p>
            <a:pPr algn="just">
              <a:buFont typeface="Wingdings" pitchFamily="2" charset="2"/>
              <a:buChar char="Ø"/>
            </a:pPr>
            <a:r>
              <a:rPr lang="pt-BR" dirty="0" smtClean="0"/>
              <a:t>Estas </a:t>
            </a:r>
            <a:r>
              <a:rPr lang="pt-BR" dirty="0"/>
              <a:t>chapas são </a:t>
            </a:r>
            <a:r>
              <a:rPr lang="pt-BR" dirty="0" err="1" smtClean="0"/>
              <a:t>auto-portantes</a:t>
            </a:r>
            <a:r>
              <a:rPr lang="pt-BR" dirty="0" smtClean="0"/>
              <a:t> até </a:t>
            </a:r>
            <a:r>
              <a:rPr lang="pt-BR" dirty="0"/>
              <a:t>um diâmetro de silo em torno de 11 metros. </a:t>
            </a:r>
          </a:p>
        </p:txBody>
      </p:sp>
    </p:spTree>
    <p:extLst>
      <p:ext uri="{BB962C8B-B14F-4D97-AF65-F5344CB8AC3E}">
        <p14:creationId xmlns:p14="http://schemas.microsoft.com/office/powerpoint/2010/main" xmlns="" val="391726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496" y="155448"/>
            <a:ext cx="8229600" cy="1252728"/>
          </a:xfrm>
        </p:spPr>
        <p:txBody>
          <a:bodyPr/>
          <a:lstStyle/>
          <a:p>
            <a:r>
              <a:rPr lang="pt-BR" dirty="0" smtClean="0"/>
              <a:t>Cobertura</a:t>
            </a:r>
            <a:endParaRPr lang="pt-B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5223" y="1827584"/>
            <a:ext cx="5539724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6" name="CaixaDeTexto 5"/>
          <p:cNvSpPr txBox="1"/>
          <p:nvPr/>
        </p:nvSpPr>
        <p:spPr>
          <a:xfrm>
            <a:off x="251520" y="2880320"/>
            <a:ext cx="2110713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prstClr val="black"/>
                </a:solidFill>
              </a:rPr>
              <a:t>respiros  para </a:t>
            </a:r>
            <a:r>
              <a:rPr lang="pt-BR" dirty="0">
                <a:solidFill>
                  <a:prstClr val="black"/>
                </a:solidFill>
              </a:rPr>
              <a:t>saída e entrada de ar </a:t>
            </a:r>
          </a:p>
        </p:txBody>
      </p:sp>
      <p:sp>
        <p:nvSpPr>
          <p:cNvPr id="7" name="Retângulo 6"/>
          <p:cNvSpPr/>
          <p:nvPr/>
        </p:nvSpPr>
        <p:spPr>
          <a:xfrm>
            <a:off x="6804248" y="3240360"/>
            <a:ext cx="2110713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prstClr val="black"/>
                </a:solidFill>
              </a:rPr>
              <a:t>estrutura das chapas que definem o diâmetro dos silos</a:t>
            </a:r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6205703" y="1700808"/>
            <a:ext cx="290280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prstClr val="black"/>
                </a:solidFill>
              </a:rPr>
              <a:t>internamente o distribuidor elétrico de grãos</a:t>
            </a:r>
          </a:p>
        </p:txBody>
      </p:sp>
      <p:sp>
        <p:nvSpPr>
          <p:cNvPr id="9" name="Retângulo 8"/>
          <p:cNvSpPr/>
          <p:nvPr/>
        </p:nvSpPr>
        <p:spPr>
          <a:xfrm>
            <a:off x="6876256" y="2376264"/>
            <a:ext cx="115127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prstClr val="black"/>
                </a:solidFill>
              </a:rPr>
              <a:t>cobertura</a:t>
            </a:r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1043609" y="1980627"/>
            <a:ext cx="172819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prstClr val="black"/>
                </a:solidFill>
              </a:rPr>
              <a:t>escada que leva até a cumeeira</a:t>
            </a:r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3347865" y="1558533"/>
            <a:ext cx="216023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prstClr val="black"/>
                </a:solidFill>
              </a:rPr>
              <a:t>cumeeira onde se </a:t>
            </a:r>
            <a:r>
              <a:rPr lang="pt-BR" dirty="0" smtClean="0">
                <a:solidFill>
                  <a:prstClr val="black"/>
                </a:solidFill>
              </a:rPr>
              <a:t>dá</a:t>
            </a:r>
          </a:p>
          <a:p>
            <a:r>
              <a:rPr lang="pt-BR" dirty="0" smtClean="0">
                <a:solidFill>
                  <a:prstClr val="black"/>
                </a:solidFill>
              </a:rPr>
              <a:t>a </a:t>
            </a:r>
            <a:r>
              <a:rPr lang="pt-BR" dirty="0">
                <a:solidFill>
                  <a:prstClr val="black"/>
                </a:solidFill>
              </a:rPr>
              <a:t>entrada </a:t>
            </a:r>
            <a:r>
              <a:rPr lang="pt-BR" dirty="0" smtClean="0">
                <a:solidFill>
                  <a:prstClr val="black"/>
                </a:solidFill>
              </a:rPr>
              <a:t>dos grãos</a:t>
            </a:r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6876256" y="2808312"/>
            <a:ext cx="172819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prstClr val="black"/>
                </a:solidFill>
              </a:rPr>
              <a:t>porta de acesso </a:t>
            </a:r>
            <a:endParaRPr lang="pt-B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948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Fundo e Base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484784"/>
            <a:ext cx="5868144" cy="2116832"/>
          </a:xfrm>
        </p:spPr>
        <p:txBody>
          <a:bodyPr>
            <a:normAutofit lnSpcReduction="10000"/>
          </a:bodyPr>
          <a:lstStyle/>
          <a:p>
            <a:pPr algn="just">
              <a:buFont typeface="Wingdings" pitchFamily="2" charset="2"/>
              <a:buChar char="Ø"/>
            </a:pPr>
            <a:r>
              <a:rPr lang="pt-BR" sz="2800" dirty="0" smtClean="0"/>
              <a:t>O </a:t>
            </a:r>
            <a:r>
              <a:rPr lang="pt-BR" sz="2800" dirty="0"/>
              <a:t>fundo do </a:t>
            </a:r>
            <a:r>
              <a:rPr lang="pt-BR" sz="2800" dirty="0" smtClean="0"/>
              <a:t>silo é </a:t>
            </a:r>
            <a:r>
              <a:rPr lang="pt-BR" sz="2800" dirty="0"/>
              <a:t>o seu fechamento inferior</a:t>
            </a:r>
            <a:r>
              <a:rPr lang="pt-BR" sz="2800" dirty="0" smtClean="0"/>
              <a:t>, podendo </a:t>
            </a:r>
            <a:r>
              <a:rPr lang="pt-BR" sz="2800" dirty="0"/>
              <a:t>ser </a:t>
            </a:r>
            <a:r>
              <a:rPr lang="pt-BR" sz="2800" dirty="0" smtClean="0"/>
              <a:t>plano, ou </a:t>
            </a:r>
            <a:r>
              <a:rPr lang="pt-BR" sz="2800" dirty="0"/>
              <a:t>cônico</a:t>
            </a:r>
            <a:r>
              <a:rPr lang="pt-BR" sz="2800" dirty="0" smtClean="0"/>
              <a:t>, parcialmente cônico </a:t>
            </a:r>
            <a:r>
              <a:rPr lang="pt-BR" sz="2800" dirty="0"/>
              <a:t>e plano, a exemplo dos </a:t>
            </a:r>
            <a:r>
              <a:rPr lang="pt-BR" sz="2800" dirty="0" err="1"/>
              <a:t>graneleiros</a:t>
            </a:r>
            <a:r>
              <a:rPr lang="pt-BR" sz="2800" dirty="0"/>
              <a:t> semi V</a:t>
            </a:r>
            <a:r>
              <a:rPr lang="pt-BR" sz="2800" dirty="0" smtClean="0"/>
              <a:t>. 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2420888"/>
            <a:ext cx="2876514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3284984"/>
            <a:ext cx="3162612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5231" y="0"/>
            <a:ext cx="3048769" cy="2223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4335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Fundo e Base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2043751"/>
            <a:ext cx="8229600" cy="4625609"/>
          </a:xfrm>
        </p:spPr>
        <p:txBody>
          <a:bodyPr>
            <a:normAutofit fontScale="92500" lnSpcReduction="20000"/>
          </a:bodyPr>
          <a:lstStyle/>
          <a:p>
            <a:pPr algn="just">
              <a:buFont typeface="Wingdings" pitchFamily="2" charset="2"/>
              <a:buChar char="Ø"/>
            </a:pPr>
            <a:r>
              <a:rPr lang="pt-BR" dirty="0" smtClean="0"/>
              <a:t>Os </a:t>
            </a:r>
            <a:r>
              <a:rPr lang="pt-BR" dirty="0"/>
              <a:t>silos cônicos dispensam a rosca varredora e descarregadora</a:t>
            </a:r>
            <a:r>
              <a:rPr lang="pt-BR" dirty="0" smtClean="0"/>
              <a:t>, aumentam </a:t>
            </a:r>
            <a:r>
              <a:rPr lang="pt-BR" dirty="0"/>
              <a:t>a capacidade da célula e a sua velocidade de descarga, e </a:t>
            </a:r>
            <a:r>
              <a:rPr lang="pt-BR" dirty="0" smtClean="0"/>
              <a:t>são usados </a:t>
            </a:r>
            <a:r>
              <a:rPr lang="pt-BR" dirty="0"/>
              <a:t>geralmente como silos pulmões e/ ou de expedição</a:t>
            </a:r>
            <a:r>
              <a:rPr lang="pt-BR" dirty="0" smtClean="0"/>
              <a:t>. </a:t>
            </a:r>
          </a:p>
          <a:p>
            <a:pPr algn="just">
              <a:buFont typeface="Wingdings" pitchFamily="2" charset="2"/>
              <a:buChar char="Ø"/>
            </a:pPr>
            <a:r>
              <a:rPr lang="pt-BR" dirty="0" smtClean="0"/>
              <a:t> A </a:t>
            </a:r>
            <a:r>
              <a:rPr lang="pt-BR" dirty="0"/>
              <a:t>base é a estrutura que transfere as cargas verticais </a:t>
            </a:r>
            <a:r>
              <a:rPr lang="pt-BR" dirty="0" smtClean="0"/>
              <a:t>que o </a:t>
            </a:r>
            <a:r>
              <a:rPr lang="pt-BR" dirty="0"/>
              <a:t>seu dimensionamento </a:t>
            </a:r>
            <a:r>
              <a:rPr lang="pt-BR" dirty="0" smtClean="0"/>
              <a:t>que a </a:t>
            </a:r>
            <a:r>
              <a:rPr lang="pt-BR" dirty="0"/>
              <a:t>carga sobre o anel é 40% da soma do peso próprio do silo com o </a:t>
            </a:r>
            <a:r>
              <a:rPr lang="pt-BR" dirty="0" smtClean="0"/>
              <a:t>peso da </a:t>
            </a:r>
            <a:r>
              <a:rPr lang="pt-BR" dirty="0"/>
              <a:t>capacidade estática de grãos. No silo fundo plano, a base </a:t>
            </a:r>
            <a:r>
              <a:rPr lang="pt-BR" dirty="0" smtClean="0"/>
              <a:t>se confunde </a:t>
            </a:r>
            <a:r>
              <a:rPr lang="pt-BR" dirty="0"/>
              <a:t>com o fundo do </a:t>
            </a:r>
            <a:r>
              <a:rPr lang="pt-BR" dirty="0" smtClean="0"/>
              <a:t>silo</a:t>
            </a:r>
            <a:r>
              <a:rPr lang="pt-BR" dirty="0"/>
              <a:t>.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0"/>
            <a:ext cx="319509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78978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52413" y="-27384"/>
            <a:ext cx="8640762" cy="1439862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pt-BR" altLang="pt-BR" dirty="0" smtClean="0"/>
              <a:t>Características técnicas dos Silos armazenadores</a:t>
            </a:r>
          </a:p>
        </p:txBody>
      </p:sp>
      <p:pic>
        <p:nvPicPr>
          <p:cNvPr id="12291" name="Picture 4" descr="ac6bf94add045e7c4aab9f65d3ef65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1773238"/>
            <a:ext cx="7848600" cy="508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715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12776"/>
            <a:ext cx="8964613" cy="5445224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90000"/>
              </a:lnSpc>
            </a:pPr>
            <a:r>
              <a:rPr lang="pt-BR" altLang="pt-BR" sz="2800" b="1" dirty="0" smtClean="0"/>
              <a:t>Corpo Galvanizado</a:t>
            </a:r>
            <a:r>
              <a:rPr lang="pt-BR" altLang="pt-BR" sz="2800" dirty="0" smtClean="0"/>
              <a:t>: As parede dos silos são construídas com chapas galvanizadas corrugadas garantindo resistência e maior durabilidade. </a:t>
            </a:r>
          </a:p>
          <a:p>
            <a:pPr algn="just" eaLnBrk="1" hangingPunct="1">
              <a:lnSpc>
                <a:spcPct val="90000"/>
              </a:lnSpc>
            </a:pPr>
            <a:endParaRPr lang="pt-BR" altLang="pt-BR" sz="2800" b="1" dirty="0" smtClean="0"/>
          </a:p>
          <a:p>
            <a:pPr algn="just" eaLnBrk="1" hangingPunct="1">
              <a:lnSpc>
                <a:spcPct val="90000"/>
              </a:lnSpc>
            </a:pPr>
            <a:r>
              <a:rPr lang="pt-BR" altLang="pt-BR" sz="2800" b="1" dirty="0" smtClean="0"/>
              <a:t>Reforços</a:t>
            </a:r>
            <a:r>
              <a:rPr lang="pt-BR" altLang="pt-BR" sz="2800" dirty="0" smtClean="0"/>
              <a:t>: O corpo do silo é estruturado com reforços resistentes, adequadamente dimensionados fixados ao corpo do silo, e dimensionados dentro das normas de engenharia exigidas.</a:t>
            </a:r>
          </a:p>
          <a:p>
            <a:pPr algn="just" eaLnBrk="1" hangingPunct="1">
              <a:lnSpc>
                <a:spcPct val="90000"/>
              </a:lnSpc>
            </a:pPr>
            <a:endParaRPr lang="pt-BR" altLang="pt-BR" sz="2800" b="1" dirty="0" smtClean="0"/>
          </a:p>
          <a:p>
            <a:pPr algn="just" eaLnBrk="1" hangingPunct="1">
              <a:lnSpc>
                <a:spcPct val="90000"/>
              </a:lnSpc>
            </a:pPr>
            <a:r>
              <a:rPr lang="pt-BR" altLang="pt-BR" sz="2800" b="1" dirty="0" smtClean="0"/>
              <a:t>Fixação</a:t>
            </a:r>
            <a:r>
              <a:rPr lang="pt-BR" altLang="pt-BR" sz="2800" dirty="0" smtClean="0"/>
              <a:t>: Os silos são fixados a base de concreto por meio de </a:t>
            </a:r>
            <a:r>
              <a:rPr lang="pt-BR" altLang="pt-BR" sz="2800" dirty="0" err="1" smtClean="0"/>
              <a:t>chumbadores</a:t>
            </a:r>
            <a:r>
              <a:rPr lang="pt-BR" altLang="pt-BR" sz="2800" dirty="0" smtClean="0"/>
              <a:t> tipo ancora executados em aço de alta resistência e sapatas da base, executadas em aço galvanizado, garantindo sólida fixação.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252413" y="-27384"/>
            <a:ext cx="8640762" cy="1439862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pt-BR" altLang="pt-BR" dirty="0" smtClean="0"/>
              <a:t>Características técnicas dos Silos armazenadores</a:t>
            </a:r>
          </a:p>
        </p:txBody>
      </p:sp>
    </p:spTree>
    <p:extLst>
      <p:ext uri="{BB962C8B-B14F-4D97-AF65-F5344CB8AC3E}">
        <p14:creationId xmlns:p14="http://schemas.microsoft.com/office/powerpoint/2010/main" xmlns="" val="200880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12776"/>
            <a:ext cx="8820150" cy="5256312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pt-BR" altLang="pt-BR" sz="2400" b="1" dirty="0" smtClean="0"/>
              <a:t>Parafusos</a:t>
            </a:r>
            <a:r>
              <a:rPr lang="pt-BR" altLang="pt-BR" sz="2400" dirty="0" smtClean="0"/>
              <a:t>: Para fixação entre as chapas são utilizados parafusos bicromatizados resistentes as adversidades do tempo, com porcas e arruelas de </a:t>
            </a:r>
            <a:r>
              <a:rPr lang="pt-BR" altLang="pt-BR" sz="2400" dirty="0" err="1" smtClean="0"/>
              <a:t>neoprene</a:t>
            </a:r>
            <a:r>
              <a:rPr lang="pt-BR" altLang="pt-BR" sz="2400" dirty="0" smtClean="0"/>
              <a:t>, garantindo assim  a vedação do silo.</a:t>
            </a:r>
          </a:p>
          <a:p>
            <a:pPr algn="just" eaLnBrk="1" hangingPunct="1">
              <a:lnSpc>
                <a:spcPct val="90000"/>
              </a:lnSpc>
            </a:pPr>
            <a:endParaRPr lang="pt-BR" altLang="pt-BR" sz="2400" b="1" dirty="0" smtClean="0"/>
          </a:p>
          <a:p>
            <a:pPr algn="just" eaLnBrk="1" hangingPunct="1">
              <a:lnSpc>
                <a:spcPct val="90000"/>
              </a:lnSpc>
            </a:pPr>
            <a:r>
              <a:rPr lang="pt-BR" altLang="pt-BR" sz="2400" b="1" dirty="0" smtClean="0"/>
              <a:t>Telhado</a:t>
            </a:r>
            <a:r>
              <a:rPr lang="pt-BR" altLang="pt-BR" sz="2400" dirty="0" smtClean="0"/>
              <a:t>: O telhado com chapa em lance único inclinado, garante aos silos melhor adequação estrutural e vedação contra umidade. São projetados para resistir a sustentação dos cabos de termometria, bem como o apoio central de passarelas no topo do silo.</a:t>
            </a:r>
          </a:p>
          <a:p>
            <a:pPr algn="just" eaLnBrk="1" hangingPunct="1">
              <a:lnSpc>
                <a:spcPct val="90000"/>
              </a:lnSpc>
            </a:pPr>
            <a:endParaRPr lang="pt-BR" altLang="pt-BR" sz="2400" dirty="0" smtClean="0"/>
          </a:p>
          <a:p>
            <a:pPr algn="just" eaLnBrk="1" hangingPunct="1">
              <a:lnSpc>
                <a:spcPct val="90000"/>
              </a:lnSpc>
            </a:pPr>
            <a:r>
              <a:rPr lang="pt-BR" altLang="pt-BR" sz="2400" b="1" dirty="0" smtClean="0"/>
              <a:t>Respiros</a:t>
            </a:r>
            <a:r>
              <a:rPr lang="pt-BR" altLang="pt-BR" sz="2400" dirty="0" smtClean="0"/>
              <a:t>: Os silos são dotados de respiros, criteriosamente projetados para evitar acúmulo de impurezas e impedir a entrada de águas da chuva. Dispõem de telas de proteção para evitar a entrada de pássaros e outros animais.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252413" y="-27384"/>
            <a:ext cx="8640762" cy="1439862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pt-BR" altLang="pt-BR" dirty="0" smtClean="0"/>
              <a:t>Características técnicas dos Silos armazenadores</a:t>
            </a:r>
          </a:p>
        </p:txBody>
      </p:sp>
    </p:spTree>
    <p:extLst>
      <p:ext uri="{BB962C8B-B14F-4D97-AF65-F5344CB8AC3E}">
        <p14:creationId xmlns:p14="http://schemas.microsoft.com/office/powerpoint/2010/main" xmlns="" val="111146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12776"/>
            <a:ext cx="8820150" cy="5184874"/>
          </a:xfrm>
        </p:spPr>
        <p:txBody>
          <a:bodyPr>
            <a:normAutofit lnSpcReduction="10000"/>
          </a:bodyPr>
          <a:lstStyle/>
          <a:p>
            <a:pPr algn="just" eaLnBrk="1" hangingPunct="1">
              <a:lnSpc>
                <a:spcPct val="80000"/>
              </a:lnSpc>
            </a:pPr>
            <a:r>
              <a:rPr lang="pt-BR" altLang="pt-BR" sz="2400" b="1" dirty="0" smtClean="0"/>
              <a:t>Acesso</a:t>
            </a:r>
            <a:r>
              <a:rPr lang="pt-BR" altLang="pt-BR" sz="2400" dirty="0" smtClean="0"/>
              <a:t>: O acesso a essas portas é feito de maneira segura com escadas e plataformas galvanizadas incorporadas as paredes do silo. Estas escadas são instaladas na parede do silo, no teto, na parte interna do mesmo. A escada da parede do silo poderá ser de forma caracol facilitando o acesso na mesma.</a:t>
            </a:r>
          </a:p>
          <a:p>
            <a:pPr algn="just" eaLnBrk="1" hangingPunct="1">
              <a:lnSpc>
                <a:spcPct val="80000"/>
              </a:lnSpc>
            </a:pPr>
            <a:endParaRPr lang="pt-BR" altLang="pt-BR" sz="2400" b="1" dirty="0" smtClean="0"/>
          </a:p>
          <a:p>
            <a:pPr algn="just" eaLnBrk="1" hangingPunct="1">
              <a:lnSpc>
                <a:spcPct val="80000"/>
              </a:lnSpc>
            </a:pPr>
            <a:r>
              <a:rPr lang="pt-BR" altLang="pt-BR" sz="2400" b="1" dirty="0" smtClean="0"/>
              <a:t>Descarga</a:t>
            </a:r>
            <a:r>
              <a:rPr lang="pt-BR" altLang="pt-BR" sz="2400" dirty="0" smtClean="0"/>
              <a:t>: A descarga do produto armazenado poderá ser feita de modo gravitacional com a incorporação de sistema lateral de descarga na parede dos silos, bem como através de comportas inferiores, através de sistema de registro e cremalheira. Fazem parte também do sistema de descarga final dos silos a rosca varredora que propicia a possibilidade de esvaziamento total do silo.</a:t>
            </a:r>
          </a:p>
          <a:p>
            <a:pPr algn="just" eaLnBrk="1" hangingPunct="1">
              <a:lnSpc>
                <a:spcPct val="80000"/>
              </a:lnSpc>
            </a:pPr>
            <a:endParaRPr lang="pt-BR" altLang="pt-BR" sz="2400" b="1" dirty="0" smtClean="0"/>
          </a:p>
          <a:p>
            <a:pPr algn="just" eaLnBrk="1" hangingPunct="1">
              <a:lnSpc>
                <a:spcPct val="80000"/>
              </a:lnSpc>
            </a:pPr>
            <a:r>
              <a:rPr lang="pt-BR" altLang="pt-BR" sz="2400" b="1" dirty="0" smtClean="0"/>
              <a:t>Piso</a:t>
            </a:r>
            <a:r>
              <a:rPr lang="pt-BR" altLang="pt-BR" sz="2400" dirty="0" smtClean="0"/>
              <a:t>: O piso dos silos poderá ser totalmente perfurado ou por caneletas com chapa perfurada galvanizada, com um desenho e furação para os diversos tipos de grãos garantindo excelente vazão de ar ao produto armazenado através dos seus ventiladores.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252413" y="-27384"/>
            <a:ext cx="8640762" cy="1439862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pt-BR" altLang="pt-BR" dirty="0" smtClean="0"/>
              <a:t>Características técnicas dos Silos armazenadores</a:t>
            </a:r>
          </a:p>
        </p:txBody>
      </p:sp>
    </p:spTree>
    <p:extLst>
      <p:ext uri="{BB962C8B-B14F-4D97-AF65-F5344CB8AC3E}">
        <p14:creationId xmlns:p14="http://schemas.microsoft.com/office/powerpoint/2010/main" xmlns="" val="202669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" y="1412776"/>
            <a:ext cx="8820150" cy="5256312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80000"/>
              </a:lnSpc>
              <a:buFontTx/>
              <a:buNone/>
            </a:pPr>
            <a:endParaRPr lang="pt-BR" altLang="pt-BR" sz="2400" dirty="0" smtClean="0"/>
          </a:p>
          <a:p>
            <a:pPr algn="just" eaLnBrk="1" hangingPunct="1">
              <a:lnSpc>
                <a:spcPct val="80000"/>
              </a:lnSpc>
            </a:pPr>
            <a:r>
              <a:rPr lang="pt-BR" altLang="pt-BR" sz="2400" b="1" dirty="0" smtClean="0"/>
              <a:t>Espalhador de Grãos: </a:t>
            </a:r>
            <a:r>
              <a:rPr lang="pt-BR" altLang="pt-BR" sz="2400" dirty="0" smtClean="0"/>
              <a:t>O espalhador de grãos instalados são usados para distribuir de maneira homogênea a entrada de grãos e impurezas no silo. Este sistema de homogeneização torna o sistema de aeração mais eficiente, garantindo o melhor fluxo de ar entre os grãos.</a:t>
            </a:r>
          </a:p>
          <a:p>
            <a:pPr algn="just" eaLnBrk="1" hangingPunct="1">
              <a:lnSpc>
                <a:spcPct val="80000"/>
              </a:lnSpc>
            </a:pPr>
            <a:endParaRPr lang="pt-BR" altLang="pt-BR" sz="2400" dirty="0" smtClean="0"/>
          </a:p>
          <a:p>
            <a:pPr algn="just" eaLnBrk="1" hangingPunct="1">
              <a:lnSpc>
                <a:spcPct val="80000"/>
              </a:lnSpc>
            </a:pPr>
            <a:r>
              <a:rPr lang="pt-BR" altLang="pt-BR" sz="2400" b="1" dirty="0" smtClean="0"/>
              <a:t>Aeração e Condicionamento</a:t>
            </a:r>
            <a:r>
              <a:rPr lang="pt-BR" altLang="pt-BR" sz="2400" dirty="0" smtClean="0"/>
              <a:t>: Uma completa linha de ventiladores para aeração dos silos proporcionando a garantia de qualidade do produto armazenado.Os ventiladores são fabricados com aço de alta resistência, balanceados para proporcionar melhor desempenho, com baixo nível de ruído e economia de energia.</a:t>
            </a:r>
          </a:p>
          <a:p>
            <a:pPr algn="just" eaLnBrk="1" hangingPunct="1">
              <a:lnSpc>
                <a:spcPct val="80000"/>
              </a:lnSpc>
            </a:pPr>
            <a:r>
              <a:rPr lang="pt-BR" altLang="pt-BR" sz="2400" dirty="0" smtClean="0"/>
              <a:t>Também prove (Alguns silos) um sistema de termometria portátil computadorizada, com sensores que garantem precisão nas leituras, com fácil operação na coleta de dados, facilitando o gerenciamento da temperatura da massa de grãos.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252413" y="-27384"/>
            <a:ext cx="8640762" cy="1439862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pt-BR" altLang="pt-BR" dirty="0" smtClean="0"/>
              <a:t>Características técnicas dos Silos armazenadores</a:t>
            </a:r>
          </a:p>
        </p:txBody>
      </p:sp>
    </p:spTree>
    <p:extLst>
      <p:ext uri="{BB962C8B-B14F-4D97-AF65-F5344CB8AC3E}">
        <p14:creationId xmlns:p14="http://schemas.microsoft.com/office/powerpoint/2010/main" xmlns="" val="272030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420888"/>
            <a:ext cx="8077200" cy="2176264"/>
          </a:xfrm>
        </p:spPr>
        <p:txBody>
          <a:bodyPr>
            <a:normAutofit/>
          </a:bodyPr>
          <a:lstStyle/>
          <a:p>
            <a:pPr algn="ctr"/>
            <a:r>
              <a:rPr lang="pt-BR" dirty="0" smtClean="0"/>
              <a:t>Ações, esforços e sistemas construtivos de coberturas para silos cilíndricos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32387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87208" cy="11430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pt-BR" sz="2000" dirty="0" smtClean="0"/>
              <a:t>:</a:t>
            </a:r>
            <a:br>
              <a:rPr lang="pt-BR" sz="2000" dirty="0" smtClean="0"/>
            </a:br>
            <a:r>
              <a:rPr lang="pt-BR" sz="2000" dirty="0" smtClean="0"/>
              <a:t>PLANOS DE ENCHIMENTO E ESVAZIAMENTO, ALTURA E ORDENADA DE PROFUNDIDADE DA MASSA ENSILADA</a:t>
            </a:r>
            <a:r>
              <a:rPr lang="pt-BR" dirty="0" smtClean="0"/>
              <a:t/>
            </a:r>
            <a:br>
              <a:rPr lang="pt-BR" dirty="0" smtClean="0"/>
            </a:br>
            <a:endParaRPr lang="pt-BR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7848872" cy="4608511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061294713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Coberturas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827727"/>
            <a:ext cx="8229600" cy="4625609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pt-BR" dirty="0" smtClean="0"/>
              <a:t>Qual a função da cobertura dos silos?</a:t>
            </a:r>
          </a:p>
          <a:p>
            <a:pPr algn="just">
              <a:lnSpc>
                <a:spcPct val="150000"/>
              </a:lnSpc>
            </a:pPr>
            <a:r>
              <a:rPr lang="pt-BR" dirty="0" smtClean="0"/>
              <a:t>Quais são os tipos de cobertura dos silos?</a:t>
            </a:r>
          </a:p>
          <a:p>
            <a:pPr algn="just">
              <a:lnSpc>
                <a:spcPct val="150000"/>
              </a:lnSpc>
            </a:pPr>
            <a:r>
              <a:rPr lang="pt-BR" dirty="0" smtClean="0"/>
              <a:t>Qual é (são) a mais comum?</a:t>
            </a:r>
          </a:p>
          <a:p>
            <a:pPr algn="just">
              <a:lnSpc>
                <a:spcPct val="150000"/>
              </a:lnSpc>
            </a:pPr>
            <a:r>
              <a:rPr lang="pt-BR" dirty="0" smtClean="0"/>
              <a:t>Silos de diferentes tamanhos têm diferentes relações com o tipo de cobertura?</a:t>
            </a:r>
          </a:p>
          <a:p>
            <a:pPr algn="just">
              <a:lnSpc>
                <a:spcPct val="150000"/>
              </a:lnSpc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93811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Coberturas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25609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pt-BR" b="1" dirty="0" smtClean="0"/>
              <a:t>Sistemas estruturais e construtivos</a:t>
            </a:r>
          </a:p>
          <a:p>
            <a:pPr algn="just"/>
            <a:r>
              <a:rPr lang="pt-BR" dirty="0" smtClean="0"/>
              <a:t>A forma da cobertura de um silo pode ser plana, cônica ou duplamente curvada.</a:t>
            </a:r>
          </a:p>
          <a:p>
            <a:pPr algn="just"/>
            <a:r>
              <a:rPr lang="pt-BR" dirty="0" smtClean="0"/>
              <a:t>A forma cônica é a mais comum, pois permite que o plano de cobertura fique aproximadamente paralelo ao produto armazenado.</a:t>
            </a:r>
          </a:p>
          <a:p>
            <a:pPr algn="just"/>
            <a:r>
              <a:rPr lang="pt-BR" dirty="0" smtClean="0"/>
              <a:t>Já a cobertura em cúpula exige dupla curvatura dos elementos e das telhas sendo mais difícil de fabricar com boa precisão geométrica. Por este motivo as coberturas em cúpula são pouco empregadas em silos.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38643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Coberturas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25609"/>
          </a:xfrm>
        </p:spPr>
        <p:txBody>
          <a:bodyPr/>
          <a:lstStyle/>
          <a:p>
            <a:pPr>
              <a:buNone/>
            </a:pPr>
            <a:r>
              <a:rPr lang="pt-BR" b="1" dirty="0" smtClean="0"/>
              <a:t>Sistemas estruturais e construtivos</a:t>
            </a:r>
            <a:endParaRPr lang="pt-BR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5129" t="19760" r="16950" b="21021"/>
          <a:stretch>
            <a:fillRect/>
          </a:stretch>
        </p:blipFill>
        <p:spPr bwMode="auto">
          <a:xfrm>
            <a:off x="119739" y="2160240"/>
            <a:ext cx="8967315" cy="458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81243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Coberturas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25609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pt-BR" b="1" dirty="0" smtClean="0"/>
              <a:t>Sistemas estruturais e construtivos</a:t>
            </a:r>
          </a:p>
          <a:p>
            <a:pPr algn="just"/>
            <a:r>
              <a:rPr lang="pt-BR" dirty="0" smtClean="0"/>
              <a:t>A cobertura pode ser </a:t>
            </a:r>
            <a:r>
              <a:rPr lang="pt-BR" dirty="0" err="1" smtClean="0"/>
              <a:t>auto-portante</a:t>
            </a:r>
            <a:r>
              <a:rPr lang="pt-BR" dirty="0" smtClean="0"/>
              <a:t> ou pode necessitar de uma estrutura de suporte. A ABNT NBR 7821:1983 definiu o </a:t>
            </a:r>
            <a:r>
              <a:rPr lang="pt-BR" b="1" dirty="0" smtClean="0"/>
              <a:t>teto cônico suportado </a:t>
            </a:r>
            <a:r>
              <a:rPr lang="pt-BR" dirty="0" smtClean="0"/>
              <a:t>sendo um teto com a </a:t>
            </a:r>
            <a:r>
              <a:rPr lang="pt-BR" b="1" dirty="0" smtClean="0"/>
              <a:t>forma</a:t>
            </a:r>
            <a:r>
              <a:rPr lang="pt-BR" dirty="0" smtClean="0"/>
              <a:t> aproximada de uma superfície </a:t>
            </a:r>
            <a:r>
              <a:rPr lang="pt-BR" b="1" dirty="0" smtClean="0"/>
              <a:t>cônica reta</a:t>
            </a:r>
            <a:r>
              <a:rPr lang="pt-BR" dirty="0" smtClean="0"/>
              <a:t>, cujo suporte consiste em </a:t>
            </a:r>
            <a:r>
              <a:rPr lang="pt-BR" b="1" dirty="0" smtClean="0"/>
              <a:t>terças apoiadas em vigas radiais ou apoiadas em treliças</a:t>
            </a:r>
            <a:r>
              <a:rPr lang="pt-BR" dirty="0" smtClean="0"/>
              <a:t>, com ou sem colunas e o teto cônico </a:t>
            </a:r>
            <a:r>
              <a:rPr lang="pt-BR" dirty="0" err="1" smtClean="0"/>
              <a:t>auto-portante</a:t>
            </a:r>
            <a:r>
              <a:rPr lang="pt-BR" dirty="0" smtClean="0"/>
              <a:t> tem a forma aproximada de uma superfície cônica reta </a:t>
            </a:r>
            <a:r>
              <a:rPr lang="pt-BR" b="1" dirty="0" smtClean="0"/>
              <a:t>suportado apenas pelo seu perímetro</a:t>
            </a:r>
            <a:r>
              <a:rPr lang="pt-BR" dirty="0" smtClean="0"/>
              <a:t>, e cujas </a:t>
            </a:r>
            <a:r>
              <a:rPr lang="pt-BR" b="1" dirty="0" smtClean="0"/>
              <a:t>chapas sustentam-se a si mesmas sem o auxílio de vigas radiais ou poligonais</a:t>
            </a:r>
            <a:r>
              <a:rPr lang="pt-BR" dirty="0" smtClean="0"/>
              <a:t>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73465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Coberturas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2560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pt-BR" b="1" dirty="0" smtClean="0"/>
              <a:t>Sistemas estruturais e construtivos</a:t>
            </a:r>
          </a:p>
          <a:p>
            <a:pPr algn="just">
              <a:lnSpc>
                <a:spcPct val="150000"/>
              </a:lnSpc>
            </a:pPr>
            <a:r>
              <a:rPr lang="pt-BR" dirty="0" smtClean="0"/>
              <a:t>A </a:t>
            </a:r>
            <a:r>
              <a:rPr lang="pt-BR" b="1" dirty="0" smtClean="0"/>
              <a:t>estrutura de apoio das chapas de cobertura</a:t>
            </a:r>
            <a:r>
              <a:rPr lang="pt-BR" dirty="0" smtClean="0"/>
              <a:t> em geral é constituída por um </a:t>
            </a:r>
            <a:r>
              <a:rPr lang="pt-BR" b="1" dirty="0" smtClean="0"/>
              <a:t>conjunto de elementos radiais ligados a um anel externo fixado nos montantes do silo</a:t>
            </a:r>
            <a:r>
              <a:rPr lang="pt-BR" dirty="0" smtClean="0"/>
              <a:t> (TRAHAIR, 1985).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47958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Coberturas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37321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BR" b="1" dirty="0" smtClean="0"/>
              <a:t>Sistemas estruturais e construtivos</a:t>
            </a:r>
          </a:p>
          <a:p>
            <a:pPr algn="just">
              <a:lnSpc>
                <a:spcPct val="150000"/>
              </a:lnSpc>
            </a:pPr>
            <a:r>
              <a:rPr lang="pt-BR" dirty="0" smtClean="0"/>
              <a:t>Para </a:t>
            </a:r>
            <a:r>
              <a:rPr lang="pt-BR" b="1" dirty="0" smtClean="0"/>
              <a:t>coberturas de pequenos silos</a:t>
            </a:r>
            <a:r>
              <a:rPr lang="pt-BR" dirty="0" smtClean="0"/>
              <a:t>, o anel externo pode ser eliminado e a cobertura pode ser ligada diretamente à parede do silo.</a:t>
            </a:r>
          </a:p>
          <a:p>
            <a:pPr algn="just">
              <a:lnSpc>
                <a:spcPct val="150000"/>
              </a:lnSpc>
            </a:pPr>
            <a:r>
              <a:rPr lang="pt-BR" dirty="0" smtClean="0"/>
              <a:t>Para </a:t>
            </a:r>
            <a:r>
              <a:rPr lang="pt-BR" b="1" dirty="0" smtClean="0"/>
              <a:t>coberturas de maiores dimensões </a:t>
            </a:r>
            <a:r>
              <a:rPr lang="pt-BR" dirty="0" smtClean="0"/>
              <a:t>empregam-se adicionalmente enrijecedores na cobertura e na parede do silo. </a:t>
            </a:r>
          </a:p>
        </p:txBody>
      </p:sp>
    </p:spTree>
    <p:extLst>
      <p:ext uri="{BB962C8B-B14F-4D97-AF65-F5344CB8AC3E}">
        <p14:creationId xmlns:p14="http://schemas.microsoft.com/office/powerpoint/2010/main" xmlns="" val="23210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Coberturas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3195879"/>
            <a:ext cx="8229600" cy="1169225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pt-BR" dirty="0" smtClean="0"/>
              <a:t>Qual é a função do anel interno?</a:t>
            </a:r>
          </a:p>
          <a:p>
            <a:pPr algn="ctr">
              <a:lnSpc>
                <a:spcPct val="150000"/>
              </a:lnSpc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9725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Coberturas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25609"/>
          </a:xfrm>
        </p:spPr>
        <p:txBody>
          <a:bodyPr>
            <a:normAutofit lnSpcReduction="10000"/>
          </a:bodyPr>
          <a:lstStyle/>
          <a:p>
            <a:pPr>
              <a:lnSpc>
                <a:spcPct val="160000"/>
              </a:lnSpc>
              <a:buNone/>
            </a:pPr>
            <a:r>
              <a:rPr lang="pt-BR" b="1" dirty="0" smtClean="0"/>
              <a:t>Sistemas estruturais e construtivos</a:t>
            </a:r>
          </a:p>
          <a:p>
            <a:pPr algn="just">
              <a:lnSpc>
                <a:spcPct val="160000"/>
              </a:lnSpc>
            </a:pPr>
            <a:r>
              <a:rPr lang="pt-BR" dirty="0" smtClean="0"/>
              <a:t>Geralmente, as coberturas necessitam também de um </a:t>
            </a:r>
            <a:r>
              <a:rPr lang="pt-BR" b="1" dirty="0" smtClean="0"/>
              <a:t>anel interno </a:t>
            </a:r>
            <a:r>
              <a:rPr lang="pt-BR" dirty="0" smtClean="0"/>
              <a:t>para formar uma abertura por onde entra o produto a ser armazenado e também para permitir o apoio do carregador do silo.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7061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Coberturas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7504" y="1484784"/>
            <a:ext cx="8820472" cy="5373216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60000"/>
              </a:lnSpc>
              <a:buNone/>
            </a:pPr>
            <a:r>
              <a:rPr lang="pt-BR" b="1" dirty="0" smtClean="0"/>
              <a:t>Sistemas estruturais e construtivos</a:t>
            </a:r>
          </a:p>
          <a:p>
            <a:pPr algn="just">
              <a:lnSpc>
                <a:spcPct val="160000"/>
              </a:lnSpc>
            </a:pPr>
            <a:r>
              <a:rPr lang="pt-BR" dirty="0" smtClean="0"/>
              <a:t>Quando os elementos radiais forem ligados a um anel interno devem-se prever ligações capazes de transmitir o momento fletor dos elementos radiais para o anel. </a:t>
            </a:r>
          </a:p>
          <a:p>
            <a:pPr algn="just">
              <a:lnSpc>
                <a:spcPct val="160000"/>
              </a:lnSpc>
            </a:pPr>
            <a:r>
              <a:rPr lang="pt-BR" dirty="0" smtClean="0"/>
              <a:t>As barras radiais e os anéis podem ser formados por perfis laminados a quente, perfis de chapa dobrada a frio, perfis tubulares, treliças de banzos paralelos ou podem ser fabricados a partir de chapas para a composição de seções.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98061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Coberturas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827727"/>
            <a:ext cx="8229600" cy="4625609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pt-BR" dirty="0" smtClean="0"/>
              <a:t>Quais são as ações consideradas no projeto de estruturas de coberturas nos silos?</a:t>
            </a:r>
          </a:p>
          <a:p>
            <a:pPr algn="just">
              <a:lnSpc>
                <a:spcPct val="150000"/>
              </a:lnSpc>
            </a:pPr>
            <a:r>
              <a:rPr lang="pt-BR" dirty="0" smtClean="0"/>
              <a:t>Como são transmitidas as cargas da cobertura para a estrutura do silo?</a:t>
            </a:r>
          </a:p>
          <a:p>
            <a:pPr algn="just">
              <a:lnSpc>
                <a:spcPct val="150000"/>
              </a:lnSpc>
            </a:pPr>
            <a:r>
              <a:rPr lang="pt-BR" dirty="0" smtClean="0"/>
              <a:t>Como são obtidas cada uma das cargas?</a:t>
            </a:r>
          </a:p>
          <a:p>
            <a:pPr algn="just">
              <a:lnSpc>
                <a:spcPct val="150000"/>
              </a:lnSpc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66385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630736"/>
            <a:ext cx="6768752" cy="589460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4" name="CaixaDeTexto 3"/>
          <p:cNvSpPr txBox="1"/>
          <p:nvPr/>
        </p:nvSpPr>
        <p:spPr>
          <a:xfrm>
            <a:off x="2771800" y="156507"/>
            <a:ext cx="2032929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pt-BR" dirty="0" smtClean="0"/>
              <a:t>Silo de Fundo Plano</a:t>
            </a:r>
            <a:endParaRPr lang="pt-BR" dirty="0"/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374481690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04064"/>
            <a:ext cx="8229600" cy="1252728"/>
          </a:xfrm>
        </p:spPr>
        <p:txBody>
          <a:bodyPr/>
          <a:lstStyle/>
          <a:p>
            <a:pPr algn="ctr"/>
            <a:r>
              <a:rPr lang="pt-BR" dirty="0" smtClean="0"/>
              <a:t>AÇÕES A CONSIDERAR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>
              <a:lnSpc>
                <a:spcPct val="150000"/>
              </a:lnSpc>
            </a:pPr>
            <a:r>
              <a:rPr lang="pt-BR" dirty="0" smtClean="0"/>
              <a:t>As principais ações a serem consideradas no </a:t>
            </a:r>
            <a:r>
              <a:rPr lang="pt-BR" b="1" dirty="0" smtClean="0"/>
              <a:t>projeto das estruturas de coberturas de silos </a:t>
            </a:r>
            <a:r>
              <a:rPr lang="pt-BR" dirty="0" smtClean="0"/>
              <a:t>são:</a:t>
            </a:r>
          </a:p>
          <a:p>
            <a:pPr lvl="1" algn="just">
              <a:lnSpc>
                <a:spcPct val="110000"/>
              </a:lnSpc>
            </a:pPr>
            <a:r>
              <a:rPr lang="pt-BR" dirty="0" smtClean="0"/>
              <a:t>os peso próprio (F</a:t>
            </a:r>
            <a:r>
              <a:rPr lang="pt-BR" baseline="-25000" dirty="0" smtClean="0"/>
              <a:t>G</a:t>
            </a:r>
            <a:r>
              <a:rPr lang="pt-BR" dirty="0" smtClean="0"/>
              <a:t>);</a:t>
            </a:r>
          </a:p>
          <a:p>
            <a:pPr lvl="1" algn="just">
              <a:lnSpc>
                <a:spcPct val="110000"/>
              </a:lnSpc>
            </a:pPr>
            <a:r>
              <a:rPr lang="pt-BR" dirty="0" smtClean="0"/>
              <a:t>a sobrecarga (F</a:t>
            </a:r>
            <a:r>
              <a:rPr lang="pt-BR" baseline="-25000" dirty="0" smtClean="0"/>
              <a:t>Q</a:t>
            </a:r>
            <a:r>
              <a:rPr lang="pt-BR" dirty="0" smtClean="0"/>
              <a:t>);</a:t>
            </a:r>
          </a:p>
          <a:p>
            <a:pPr lvl="1" algn="just">
              <a:lnSpc>
                <a:spcPct val="110000"/>
              </a:lnSpc>
            </a:pPr>
            <a:r>
              <a:rPr lang="pt-BR" dirty="0" smtClean="0"/>
              <a:t>a pressão de vento (F</a:t>
            </a:r>
            <a:r>
              <a:rPr lang="pt-BR" baseline="-25000" dirty="0" smtClean="0"/>
              <a:t>W</a:t>
            </a:r>
            <a:r>
              <a:rPr lang="pt-BR" dirty="0" smtClean="0"/>
              <a:t>);</a:t>
            </a:r>
          </a:p>
          <a:p>
            <a:pPr lvl="1" algn="just">
              <a:lnSpc>
                <a:spcPct val="110000"/>
              </a:lnSpc>
            </a:pPr>
            <a:r>
              <a:rPr lang="pt-BR" dirty="0" smtClean="0"/>
              <a:t>ações dos equipamentos de carregamento (F</a:t>
            </a:r>
            <a:r>
              <a:rPr lang="pt-BR" baseline="-25000" dirty="0" smtClean="0"/>
              <a:t>E</a:t>
            </a:r>
            <a:r>
              <a:rPr lang="pt-BR" dirty="0" smtClean="0"/>
              <a:t>) e;</a:t>
            </a:r>
          </a:p>
          <a:p>
            <a:pPr lvl="1" algn="just">
              <a:lnSpc>
                <a:spcPct val="110000"/>
              </a:lnSpc>
            </a:pPr>
            <a:r>
              <a:rPr lang="pt-BR" dirty="0" smtClean="0"/>
              <a:t>as forças dos cabos de termometria (F</a:t>
            </a:r>
            <a:r>
              <a:rPr lang="pt-BR" baseline="-25000" dirty="0" smtClean="0"/>
              <a:t>C</a:t>
            </a:r>
            <a:r>
              <a:rPr lang="pt-BR" dirty="0" smtClean="0"/>
              <a:t>).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51781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Ações a considerar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775191"/>
            <a:ext cx="8229600" cy="5082809"/>
          </a:xfrm>
        </p:spPr>
        <p:txBody>
          <a:bodyPr>
            <a:normAutofit fontScale="77500" lnSpcReduction="20000"/>
          </a:bodyPr>
          <a:lstStyle/>
          <a:p>
            <a:pPr algn="just">
              <a:lnSpc>
                <a:spcPct val="150000"/>
              </a:lnSpc>
              <a:buNone/>
            </a:pPr>
            <a:r>
              <a:rPr lang="pt-BR" b="1" dirty="0" smtClean="0"/>
              <a:t>PESO PRÓPRIO DA COBERTURA (F</a:t>
            </a:r>
            <a:r>
              <a:rPr lang="pt-BR" sz="4100" baseline="-25000" dirty="0" smtClean="0"/>
              <a:t>G</a:t>
            </a:r>
            <a:r>
              <a:rPr lang="pt-BR" b="1" dirty="0" smtClean="0"/>
              <a:t>)</a:t>
            </a:r>
          </a:p>
          <a:p>
            <a:pPr algn="just">
              <a:lnSpc>
                <a:spcPct val="150000"/>
              </a:lnSpc>
              <a:buNone/>
            </a:pPr>
            <a:endParaRPr lang="pt-BR" sz="1400" b="1" dirty="0" smtClean="0"/>
          </a:p>
          <a:p>
            <a:pPr algn="just">
              <a:lnSpc>
                <a:spcPct val="150000"/>
              </a:lnSpc>
            </a:pPr>
            <a:r>
              <a:rPr lang="pt-BR" dirty="0" smtClean="0"/>
              <a:t>No Brasil, as cargas referentes ao peso próprio dos materiais e as sobrecargas são definidas pela norma ABNT </a:t>
            </a:r>
            <a:r>
              <a:rPr lang="pt-BR" b="1" dirty="0" smtClean="0"/>
              <a:t>NBR 6120:1980 “Cargas para o cálculo de estruturas de edificações”</a:t>
            </a:r>
            <a:r>
              <a:rPr lang="pt-BR" dirty="0" smtClean="0"/>
              <a:t>. </a:t>
            </a:r>
          </a:p>
          <a:p>
            <a:pPr algn="just">
              <a:lnSpc>
                <a:spcPct val="150000"/>
              </a:lnSpc>
            </a:pPr>
            <a:r>
              <a:rPr lang="pt-BR" dirty="0" smtClean="0"/>
              <a:t>Para o dimensionamento das estruturas é importante a </a:t>
            </a:r>
            <a:r>
              <a:rPr lang="pt-BR" b="1" dirty="0" smtClean="0"/>
              <a:t>determinação das ações decorrentes do peso próprio</a:t>
            </a:r>
            <a:r>
              <a:rPr lang="pt-BR" dirty="0" smtClean="0"/>
              <a:t>, mesmo sendo pequenas quando comparadas com outras cargas, principalmente na cobertura.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4985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Ações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-180528" y="1628800"/>
            <a:ext cx="3960440" cy="4625609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pt-BR" b="1" dirty="0" smtClean="0"/>
              <a:t>	Peso próprio da cobertura (F</a:t>
            </a:r>
            <a:r>
              <a:rPr lang="pt-BR" sz="4100" baseline="-25000" dirty="0" smtClean="0"/>
              <a:t>G</a:t>
            </a:r>
            <a:r>
              <a:rPr lang="pt-BR" b="1" dirty="0" smtClean="0"/>
              <a:t>)</a:t>
            </a:r>
          </a:p>
          <a:p>
            <a:pPr algn="just">
              <a:buNone/>
            </a:pPr>
            <a:r>
              <a:rPr lang="pt-BR" sz="2800" dirty="0" smtClean="0"/>
              <a:t>	</a:t>
            </a:r>
          </a:p>
          <a:p>
            <a:pPr algn="just">
              <a:buNone/>
            </a:pPr>
            <a:r>
              <a:rPr lang="pt-BR" sz="2800" dirty="0" smtClean="0"/>
              <a:t>	Elementos estruturais e de vedação de uma cobertura de um silo metálico cilíndrico vertical.</a:t>
            </a:r>
          </a:p>
        </p:txBody>
      </p:sp>
      <p:grpSp>
        <p:nvGrpSpPr>
          <p:cNvPr id="17" name="Grupo 16"/>
          <p:cNvGrpSpPr/>
          <p:nvPr/>
        </p:nvGrpSpPr>
        <p:grpSpPr>
          <a:xfrm>
            <a:off x="3600822" y="-55713"/>
            <a:ext cx="5579690" cy="6913713"/>
            <a:chOff x="3564310" y="-55713"/>
            <a:chExt cx="5579690" cy="6913713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35801" t="14720" r="30977" b="12201"/>
            <a:stretch>
              <a:fillRect/>
            </a:stretch>
          </p:blipFill>
          <p:spPr bwMode="auto">
            <a:xfrm>
              <a:off x="3779912" y="-55713"/>
              <a:ext cx="5364088" cy="6913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CaixaDeTexto 4"/>
            <p:cNvSpPr txBox="1"/>
            <p:nvPr/>
          </p:nvSpPr>
          <p:spPr>
            <a:xfrm>
              <a:off x="6228184" y="404664"/>
              <a:ext cx="166738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t-BR" dirty="0" smtClean="0">
                  <a:solidFill>
                    <a:prstClr val="black"/>
                  </a:solidFill>
                </a:rPr>
                <a:t>Tampa Vedante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6" name="CaixaDeTexto 5"/>
            <p:cNvSpPr txBox="1"/>
            <p:nvPr/>
          </p:nvSpPr>
          <p:spPr>
            <a:xfrm>
              <a:off x="6228184" y="899428"/>
              <a:ext cx="138691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t-BR" dirty="0" smtClean="0">
                  <a:solidFill>
                    <a:prstClr val="black"/>
                  </a:solidFill>
                </a:rPr>
                <a:t>Fechamento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7" name="CaixaDeTexto 6"/>
            <p:cNvSpPr txBox="1"/>
            <p:nvPr/>
          </p:nvSpPr>
          <p:spPr>
            <a:xfrm>
              <a:off x="6228184" y="1331476"/>
              <a:ext cx="156722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t-BR" dirty="0" smtClean="0">
                  <a:solidFill>
                    <a:prstClr val="black"/>
                  </a:solidFill>
                </a:rPr>
                <a:t>Bocal Superior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8" name="CaixaDeTexto 7"/>
            <p:cNvSpPr txBox="1"/>
            <p:nvPr/>
          </p:nvSpPr>
          <p:spPr>
            <a:xfrm>
              <a:off x="6300192" y="1763524"/>
              <a:ext cx="221464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t-BR" dirty="0" smtClean="0">
                  <a:solidFill>
                    <a:prstClr val="black"/>
                  </a:solidFill>
                </a:rPr>
                <a:t>Espalhador de Grãos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7452320" y="2195572"/>
              <a:ext cx="129554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t-BR" dirty="0" smtClean="0">
                  <a:solidFill>
                    <a:prstClr val="black"/>
                  </a:solidFill>
                </a:rPr>
                <a:t>Anel Tensor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7452320" y="2636912"/>
              <a:ext cx="94929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t-BR" dirty="0" smtClean="0">
                  <a:solidFill>
                    <a:prstClr val="black"/>
                  </a:solidFill>
                </a:rPr>
                <a:t>Suporte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7488138" y="3038708"/>
              <a:ext cx="140936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pt-BR" dirty="0" smtClean="0">
                  <a:solidFill>
                    <a:prstClr val="black"/>
                  </a:solidFill>
                </a:rPr>
                <a:t>Parafusos de</a:t>
              </a:r>
            </a:p>
            <a:p>
              <a:pPr algn="ctr"/>
              <a:r>
                <a:rPr lang="pt-BR" dirty="0" smtClean="0">
                  <a:solidFill>
                    <a:prstClr val="black"/>
                  </a:solidFill>
                </a:rPr>
                <a:t>Fixação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4050804" y="3263652"/>
              <a:ext cx="70378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t-BR" dirty="0" smtClean="0">
                  <a:solidFill>
                    <a:prstClr val="black"/>
                  </a:solidFill>
                </a:rPr>
                <a:t>Telha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3972694" y="3716496"/>
              <a:ext cx="93038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t-BR" dirty="0" smtClean="0">
                  <a:solidFill>
                    <a:prstClr val="black"/>
                  </a:solidFill>
                </a:rPr>
                <a:t>Reforço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3729236" y="4847828"/>
              <a:ext cx="178286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t-BR" dirty="0" smtClean="0">
                  <a:solidFill>
                    <a:prstClr val="black"/>
                  </a:solidFill>
                </a:rPr>
                <a:t>Suporte da Telha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15" name="CaixaDeTexto 14"/>
            <p:cNvSpPr txBox="1"/>
            <p:nvPr/>
          </p:nvSpPr>
          <p:spPr>
            <a:xfrm>
              <a:off x="3564310" y="5233392"/>
              <a:ext cx="203485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t-BR" dirty="0" smtClean="0">
                  <a:solidFill>
                    <a:prstClr val="black"/>
                  </a:solidFill>
                </a:rPr>
                <a:t>Suporte do Reforço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16" name="CaixaDeTexto 15"/>
            <p:cNvSpPr txBox="1"/>
            <p:nvPr/>
          </p:nvSpPr>
          <p:spPr>
            <a:xfrm>
              <a:off x="3707611" y="5613856"/>
              <a:ext cx="180049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t-BR" dirty="0" smtClean="0">
                  <a:solidFill>
                    <a:prstClr val="black"/>
                  </a:solidFill>
                </a:rPr>
                <a:t>Chapa da Parede</a:t>
              </a:r>
              <a:endParaRPr lang="pt-BR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9179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Ações a considerar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>
              <a:lnSpc>
                <a:spcPct val="150000"/>
              </a:lnSpc>
              <a:buNone/>
            </a:pPr>
            <a:r>
              <a:rPr lang="pt-BR" b="1" dirty="0" smtClean="0"/>
              <a:t>Peso próprio da cobertura (F</a:t>
            </a:r>
            <a:r>
              <a:rPr lang="pt-BR" sz="4100" baseline="-25000" dirty="0" smtClean="0"/>
              <a:t>G</a:t>
            </a:r>
            <a:r>
              <a:rPr lang="pt-BR" b="1" dirty="0" smtClean="0"/>
              <a:t>)</a:t>
            </a:r>
          </a:p>
          <a:p>
            <a:pPr algn="just">
              <a:lnSpc>
                <a:spcPct val="150000"/>
              </a:lnSpc>
            </a:pPr>
            <a:r>
              <a:rPr lang="pt-BR" dirty="0" smtClean="0"/>
              <a:t>ESTEVES JUNIOR (1989) propõe os seguintes valores para </a:t>
            </a:r>
            <a:r>
              <a:rPr lang="pt-BR" b="1" dirty="0" smtClean="0"/>
              <a:t>estimativa da carga na cobertura em projeção vertical em silos metálicos, cujos diâmetros não ultrapassem 20 metros e com inclinação de 30º</a:t>
            </a:r>
            <a:r>
              <a:rPr lang="pt-BR" dirty="0" smtClean="0"/>
              <a:t>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24323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Ações a considerar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>
              <a:lnSpc>
                <a:spcPct val="150000"/>
              </a:lnSpc>
              <a:buNone/>
            </a:pPr>
            <a:r>
              <a:rPr lang="pt-BR" b="1" dirty="0" smtClean="0"/>
              <a:t>Peso próprio da cobertura (F</a:t>
            </a:r>
            <a:r>
              <a:rPr lang="pt-BR" sz="4100" baseline="-25000" dirty="0" smtClean="0"/>
              <a:t>G</a:t>
            </a:r>
            <a:r>
              <a:rPr lang="pt-BR" b="1" dirty="0" smtClean="0"/>
              <a:t>)</a:t>
            </a:r>
          </a:p>
          <a:p>
            <a:pPr algn="just">
              <a:lnSpc>
                <a:spcPct val="150000"/>
              </a:lnSpc>
            </a:pPr>
            <a:r>
              <a:rPr lang="pt-BR" dirty="0" smtClean="0"/>
              <a:t>Telhas e reforços:</a:t>
            </a:r>
          </a:p>
          <a:p>
            <a:pPr algn="ctr">
              <a:lnSpc>
                <a:spcPct val="150000"/>
              </a:lnSpc>
              <a:buNone/>
            </a:pPr>
            <a:r>
              <a:rPr lang="pt-BR" i="1" dirty="0" smtClean="0"/>
              <a:t>				</a:t>
            </a:r>
            <a:endParaRPr lang="pt-BR" i="1" baseline="30000" dirty="0" smtClean="0"/>
          </a:p>
          <a:p>
            <a:pPr algn="just">
              <a:lnSpc>
                <a:spcPct val="150000"/>
              </a:lnSpc>
            </a:pPr>
            <a:r>
              <a:rPr lang="pt-BR" dirty="0" smtClean="0"/>
              <a:t>Anéis tensores para d ≥ 8m:</a:t>
            </a:r>
          </a:p>
          <a:p>
            <a:pPr algn="just">
              <a:lnSpc>
                <a:spcPct val="150000"/>
              </a:lnSpc>
            </a:pPr>
            <a:endParaRPr lang="pt-BR" dirty="0" smtClean="0"/>
          </a:p>
          <a:p>
            <a:pPr algn="just">
              <a:lnSpc>
                <a:spcPct val="150000"/>
              </a:lnSpc>
            </a:pPr>
            <a:r>
              <a:rPr lang="pt-BR" dirty="0" smtClean="0"/>
              <a:t>Tampa vedante, fechamento, bocal superior, espalhador de grãos:</a:t>
            </a:r>
          </a:p>
          <a:p>
            <a:pPr algn="just">
              <a:lnSpc>
                <a:spcPct val="150000"/>
              </a:lnSpc>
            </a:pPr>
            <a:endParaRPr lang="pt-BR" dirty="0" smtClean="0"/>
          </a:p>
          <a:p>
            <a:pPr algn="just">
              <a:lnSpc>
                <a:spcPct val="150000"/>
              </a:lnSpc>
            </a:pPr>
            <a:endParaRPr lang="pt-BR" dirty="0"/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/>
        </p:nvGraphicFramePr>
        <p:xfrm>
          <a:off x="4932040" y="4293096"/>
          <a:ext cx="3862570" cy="897113"/>
        </p:xfrm>
        <a:graphic>
          <a:graphicData uri="http://schemas.openxmlformats.org/presentationml/2006/ole">
            <p:oleObj spid="_x0000_s2053" name="Equação" r:id="rId3" imgW="1968500" imgH="457200" progId="Equation.3">
              <p:embed/>
            </p:oleObj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3851920" y="2564904"/>
          <a:ext cx="1992991" cy="504056"/>
        </p:xfrm>
        <a:graphic>
          <a:graphicData uri="http://schemas.openxmlformats.org/presentationml/2006/ole">
            <p:oleObj spid="_x0000_s2054" name="Equação" r:id="rId4" imgW="901309" imgH="228501" progId="Equation.3">
              <p:embed/>
            </p:oleObj>
          </a:graphicData>
        </a:graphic>
      </p:graphicFrame>
      <p:graphicFrame>
        <p:nvGraphicFramePr>
          <p:cNvPr id="3076" name="Object 4"/>
          <p:cNvGraphicFramePr>
            <a:graphicFrameLocks noChangeAspect="1"/>
          </p:cNvGraphicFramePr>
          <p:nvPr/>
        </p:nvGraphicFramePr>
        <p:xfrm>
          <a:off x="5724128" y="5861050"/>
          <a:ext cx="1957784" cy="530901"/>
        </p:xfrm>
        <a:graphic>
          <a:graphicData uri="http://schemas.openxmlformats.org/presentationml/2006/ole">
            <p:oleObj spid="_x0000_s2055" name="Equação" r:id="rId5" imgW="888614" imgH="241195" progId="Equation.3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53693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Ações a considerar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775191"/>
            <a:ext cx="8229600" cy="5082809"/>
          </a:xfrm>
        </p:spPr>
        <p:txBody>
          <a:bodyPr>
            <a:normAutofit fontScale="92500"/>
          </a:bodyPr>
          <a:lstStyle/>
          <a:p>
            <a:pPr algn="just">
              <a:lnSpc>
                <a:spcPct val="150000"/>
              </a:lnSpc>
              <a:buNone/>
            </a:pPr>
            <a:r>
              <a:rPr lang="pt-BR" b="1" dirty="0" smtClean="0"/>
              <a:t>SOBRECARGA NA COBERTURA (F</a:t>
            </a:r>
            <a:r>
              <a:rPr lang="pt-BR" sz="4100" baseline="-25000" dirty="0" smtClean="0"/>
              <a:t>Q</a:t>
            </a:r>
            <a:r>
              <a:rPr lang="pt-BR" b="1" dirty="0" smtClean="0"/>
              <a:t>)</a:t>
            </a:r>
          </a:p>
          <a:p>
            <a:pPr algn="just">
              <a:lnSpc>
                <a:spcPct val="150000"/>
              </a:lnSpc>
            </a:pPr>
            <a:r>
              <a:rPr lang="pt-BR" dirty="0" smtClean="0"/>
              <a:t>Para TRAHAIR (1985), deve-se </a:t>
            </a:r>
            <a:r>
              <a:rPr lang="pt-BR" b="1" dirty="0" smtClean="0"/>
              <a:t>considerar</a:t>
            </a:r>
            <a:r>
              <a:rPr lang="pt-BR" dirty="0" smtClean="0"/>
              <a:t> como sobrecarga sobre a cobertura do silo uma </a:t>
            </a:r>
            <a:r>
              <a:rPr lang="pt-BR" b="1" dirty="0" smtClean="0"/>
              <a:t>carga uniformemente distribuída</a:t>
            </a:r>
            <a:r>
              <a:rPr lang="pt-BR" dirty="0" smtClean="0"/>
              <a:t> prevendo o armazenamento provisório de material ou equipamentos durante as operações de montagem e manutenção  da cobertura. </a:t>
            </a:r>
          </a:p>
        </p:txBody>
      </p:sp>
    </p:spTree>
    <p:extLst>
      <p:ext uri="{BB962C8B-B14F-4D97-AF65-F5344CB8AC3E}">
        <p14:creationId xmlns:p14="http://schemas.microsoft.com/office/powerpoint/2010/main" xmlns="" val="272159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Ações a considerar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775191"/>
            <a:ext cx="8229600" cy="5082809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50000"/>
              </a:lnSpc>
              <a:buNone/>
            </a:pPr>
            <a:r>
              <a:rPr lang="pt-BR" b="1" dirty="0" smtClean="0"/>
              <a:t>Sobrecarga na cobertura (F</a:t>
            </a:r>
            <a:r>
              <a:rPr lang="pt-BR" sz="4100" baseline="-25000" dirty="0" smtClean="0"/>
              <a:t>Q</a:t>
            </a:r>
            <a:r>
              <a:rPr lang="pt-BR" b="1" dirty="0" smtClean="0"/>
              <a:t>)</a:t>
            </a:r>
          </a:p>
          <a:p>
            <a:pPr algn="just">
              <a:lnSpc>
                <a:spcPct val="150000"/>
              </a:lnSpc>
            </a:pPr>
            <a:r>
              <a:rPr lang="pt-BR" dirty="0" smtClean="0"/>
              <a:t>Deve-se </a:t>
            </a:r>
            <a:r>
              <a:rPr lang="pt-BR" b="1" dirty="0" smtClean="0"/>
              <a:t>considerar também</a:t>
            </a:r>
            <a:r>
              <a:rPr lang="pt-BR" dirty="0" smtClean="0"/>
              <a:t> uma </a:t>
            </a:r>
            <a:r>
              <a:rPr lang="pt-BR" b="1" dirty="0" smtClean="0"/>
              <a:t>carga concentrada</a:t>
            </a:r>
            <a:r>
              <a:rPr lang="pt-BR" dirty="0" smtClean="0"/>
              <a:t> nos locais onde possam ser fixados equipamentos para içamento das peças durante a montagem. </a:t>
            </a:r>
          </a:p>
          <a:p>
            <a:pPr algn="just">
              <a:lnSpc>
                <a:spcPct val="150000"/>
              </a:lnSpc>
            </a:pPr>
            <a:r>
              <a:rPr lang="pt-BR" dirty="0" smtClean="0"/>
              <a:t>As </a:t>
            </a:r>
            <a:r>
              <a:rPr lang="pt-BR" b="1" dirty="0" smtClean="0"/>
              <a:t>terças</a:t>
            </a:r>
            <a:r>
              <a:rPr lang="pt-BR" dirty="0" smtClean="0"/>
              <a:t> devem também suportar, no seu ponto mais crítico, uma força concentrada correspondente ao peso de um homem em pé.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10092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Ações a considerar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775191"/>
            <a:ext cx="8229600" cy="5082809"/>
          </a:xfrm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50000"/>
              </a:lnSpc>
              <a:buNone/>
            </a:pPr>
            <a:r>
              <a:rPr lang="pt-BR" b="1" dirty="0" smtClean="0"/>
              <a:t>Sobrecarga na cobertura (F</a:t>
            </a:r>
            <a:r>
              <a:rPr lang="pt-BR" sz="4100" baseline="-25000" dirty="0" smtClean="0"/>
              <a:t>Q</a:t>
            </a:r>
            <a:r>
              <a:rPr lang="pt-BR" b="1" dirty="0" smtClean="0"/>
              <a:t>)</a:t>
            </a:r>
          </a:p>
          <a:p>
            <a:pPr algn="just">
              <a:lnSpc>
                <a:spcPct val="150000"/>
              </a:lnSpc>
            </a:pPr>
            <a:r>
              <a:rPr lang="pt-BR" dirty="0" smtClean="0"/>
              <a:t>Além disso, </a:t>
            </a:r>
            <a:r>
              <a:rPr lang="pt-BR" b="1" dirty="0" smtClean="0"/>
              <a:t>devem ser previstas</a:t>
            </a:r>
            <a:r>
              <a:rPr lang="pt-BR" dirty="0" smtClean="0"/>
              <a:t> no projeto da cobertura as </a:t>
            </a:r>
            <a:r>
              <a:rPr lang="pt-BR" b="1" dirty="0" smtClean="0"/>
              <a:t>cargas estáticas e dinâmicas</a:t>
            </a:r>
            <a:r>
              <a:rPr lang="pt-BR" dirty="0" smtClean="0"/>
              <a:t> e as </a:t>
            </a:r>
            <a:r>
              <a:rPr lang="pt-BR" b="1" dirty="0" smtClean="0"/>
              <a:t>possíveis forças horizontais dos equipamentos de carregamento</a:t>
            </a:r>
            <a:r>
              <a:rPr lang="pt-BR" dirty="0" smtClean="0"/>
              <a:t>. </a:t>
            </a:r>
          </a:p>
          <a:p>
            <a:pPr algn="just">
              <a:lnSpc>
                <a:spcPct val="150000"/>
              </a:lnSpc>
            </a:pPr>
            <a:r>
              <a:rPr lang="pt-BR" dirty="0" smtClean="0"/>
              <a:t>Em algumas circunstâncias também é possível que o silo seja </a:t>
            </a:r>
            <a:r>
              <a:rPr lang="pt-BR" b="1" dirty="0" smtClean="0"/>
              <a:t>pressurizado</a:t>
            </a:r>
            <a:r>
              <a:rPr lang="pt-BR" dirty="0" smtClean="0"/>
              <a:t> internamente por processos de aeração do produto. Nestes casos, devem-se levar em conta as pressões correspondentes.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85626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Ações a considerar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-108520" y="1775191"/>
            <a:ext cx="9144000" cy="5082809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pt-BR" sz="2800" b="1" dirty="0" smtClean="0"/>
              <a:t>CARGA DOS EQUIPAMENTOS DE CARREGAMENTO (F</a:t>
            </a:r>
            <a:r>
              <a:rPr lang="pt-BR" sz="2800" baseline="-25000" dirty="0" smtClean="0"/>
              <a:t>E</a:t>
            </a:r>
            <a:r>
              <a:rPr lang="pt-BR" sz="2800" b="1" dirty="0" smtClean="0"/>
              <a:t>)</a:t>
            </a:r>
          </a:p>
          <a:p>
            <a:pPr algn="ctr">
              <a:lnSpc>
                <a:spcPct val="150000"/>
              </a:lnSpc>
              <a:buNone/>
            </a:pPr>
            <a:endParaRPr lang="pt-BR" sz="1600" b="1" dirty="0" smtClean="0"/>
          </a:p>
          <a:p>
            <a:pPr algn="just">
              <a:lnSpc>
                <a:spcPct val="150000"/>
              </a:lnSpc>
            </a:pPr>
            <a:r>
              <a:rPr lang="pt-BR" sz="3000" dirty="0" smtClean="0"/>
              <a:t>TRAHAIR (1985) sugere que as </a:t>
            </a:r>
            <a:r>
              <a:rPr lang="pt-BR" sz="3000" b="1" dirty="0" smtClean="0"/>
              <a:t>cargas de máquinas e instalações</a:t>
            </a:r>
            <a:r>
              <a:rPr lang="pt-BR" sz="3000" dirty="0" smtClean="0"/>
              <a:t> devem ser </a:t>
            </a:r>
            <a:r>
              <a:rPr lang="pt-BR" sz="3000" b="1" dirty="0" smtClean="0"/>
              <a:t>fornecidas pelos fabricantes destes equipamentos</a:t>
            </a:r>
            <a:r>
              <a:rPr lang="pt-BR" sz="3000" dirty="0" smtClean="0"/>
              <a:t>. Além do peso próprio e os efeitos de carga dinâmica de máquinas e instalações.</a:t>
            </a:r>
            <a:endParaRPr lang="pt-BR" sz="3000" dirty="0"/>
          </a:p>
        </p:txBody>
      </p:sp>
    </p:spTree>
    <p:extLst>
      <p:ext uri="{BB962C8B-B14F-4D97-AF65-F5344CB8AC3E}">
        <p14:creationId xmlns:p14="http://schemas.microsoft.com/office/powerpoint/2010/main" xmlns="" val="162202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Ações a considerar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340949"/>
            <a:ext cx="8229600" cy="5589241"/>
          </a:xfrm>
        </p:spPr>
        <p:txBody>
          <a:bodyPr>
            <a:normAutofit fontScale="85000" lnSpcReduction="10000"/>
          </a:bodyPr>
          <a:lstStyle/>
          <a:p>
            <a:pPr algn="just">
              <a:lnSpc>
                <a:spcPct val="150000"/>
              </a:lnSpc>
              <a:buNone/>
            </a:pPr>
            <a:r>
              <a:rPr lang="pt-BR" b="1" dirty="0" smtClean="0"/>
              <a:t>PRESSÃO DO VENTO (F</a:t>
            </a:r>
            <a:r>
              <a:rPr lang="pt-BR" sz="4100" baseline="-25000" dirty="0" smtClean="0"/>
              <a:t>W</a:t>
            </a:r>
            <a:r>
              <a:rPr lang="pt-BR" b="1" dirty="0" smtClean="0"/>
              <a:t>)</a:t>
            </a:r>
          </a:p>
          <a:p>
            <a:pPr algn="just">
              <a:lnSpc>
                <a:spcPct val="150000"/>
              </a:lnSpc>
            </a:pPr>
            <a:r>
              <a:rPr lang="pt-BR" dirty="0" smtClean="0"/>
              <a:t>A ação do vento em silos, especialmente quando </a:t>
            </a:r>
            <a:r>
              <a:rPr lang="pt-BR" b="1" dirty="0" smtClean="0"/>
              <a:t>vazios</a:t>
            </a:r>
            <a:r>
              <a:rPr lang="pt-BR" dirty="0" smtClean="0"/>
              <a:t>, tem sido responsável por inúmeros acidentes.</a:t>
            </a:r>
          </a:p>
          <a:p>
            <a:pPr algn="just">
              <a:lnSpc>
                <a:spcPct val="150000"/>
              </a:lnSpc>
            </a:pPr>
            <a:r>
              <a:rPr lang="pt-BR" dirty="0" smtClean="0"/>
              <a:t>Os </a:t>
            </a:r>
            <a:r>
              <a:rPr lang="pt-BR" b="1" dirty="0" smtClean="0"/>
              <a:t>silos cilíndrico metálicos</a:t>
            </a:r>
            <a:r>
              <a:rPr lang="pt-BR" dirty="0" smtClean="0"/>
              <a:t> são os que mais têm sofrido com a ação do vento. Deve-se projetar o silo </a:t>
            </a:r>
            <a:r>
              <a:rPr lang="pt-BR" b="1" dirty="0" smtClean="0"/>
              <a:t>considerando o efeito do arrancamento da cobertura superior</a:t>
            </a:r>
            <a:r>
              <a:rPr lang="pt-BR" dirty="0" smtClean="0"/>
              <a:t> e dimensionar as chapas onduladas a resistirem à flambagem elástica com a possível colocação de anéis enrijecedores.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95259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t-BR" sz="3200" dirty="0" smtClean="0"/>
              <a:t>SILO FUNDO NÃO PLANO</a:t>
            </a:r>
            <a:endParaRPr lang="pt-BR" sz="32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9142" y="1340768"/>
            <a:ext cx="7131290" cy="4968552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682756292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Ações a considerar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775191"/>
            <a:ext cx="8229600" cy="5082809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None/>
            </a:pPr>
            <a:r>
              <a:rPr lang="pt-BR" b="1" dirty="0" smtClean="0"/>
              <a:t>Pressão do vento (F</a:t>
            </a:r>
            <a:r>
              <a:rPr lang="pt-BR" sz="4100" baseline="-25000" dirty="0" smtClean="0"/>
              <a:t>W</a:t>
            </a:r>
            <a:r>
              <a:rPr lang="pt-BR" b="1" dirty="0" smtClean="0"/>
              <a:t>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26941" t="24800" r="27286" b="21020"/>
          <a:stretch>
            <a:fillRect/>
          </a:stretch>
        </p:blipFill>
        <p:spPr bwMode="auto">
          <a:xfrm>
            <a:off x="1331639" y="2564904"/>
            <a:ext cx="6190045" cy="4293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2349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Ações a considerar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340949"/>
            <a:ext cx="8229600" cy="5589241"/>
          </a:xfrm>
        </p:spPr>
        <p:txBody>
          <a:bodyPr>
            <a:normAutofit fontScale="92500"/>
          </a:bodyPr>
          <a:lstStyle/>
          <a:p>
            <a:pPr algn="just">
              <a:lnSpc>
                <a:spcPct val="150000"/>
              </a:lnSpc>
              <a:buNone/>
            </a:pPr>
            <a:r>
              <a:rPr lang="pt-BR" b="1" dirty="0" smtClean="0"/>
              <a:t>Pressão do vento (F</a:t>
            </a:r>
            <a:r>
              <a:rPr lang="pt-BR" sz="4100" baseline="-25000" dirty="0" smtClean="0"/>
              <a:t>W</a:t>
            </a:r>
            <a:r>
              <a:rPr lang="pt-BR" b="1" dirty="0" smtClean="0"/>
              <a:t>)</a:t>
            </a:r>
          </a:p>
          <a:p>
            <a:pPr algn="just">
              <a:lnSpc>
                <a:spcPct val="150000"/>
              </a:lnSpc>
            </a:pPr>
            <a:r>
              <a:rPr lang="pt-BR" dirty="0" smtClean="0"/>
              <a:t>No Brasil as forças de vento são especificadas pela ABNT </a:t>
            </a:r>
            <a:r>
              <a:rPr lang="pt-BR" b="1" dirty="0" smtClean="0"/>
              <a:t>NBR 6123:1988 “Forças devidas ao vento em edificações”</a:t>
            </a:r>
            <a:r>
              <a:rPr lang="pt-BR" dirty="0" smtClean="0"/>
              <a:t> e considera que a força de vento depende da diferença de pressão nas faces opostas (externas e internas) da parte da edificação em estudo e adota: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50127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Espaço Reservado para Data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fld id="{9EA98BDE-FC02-4729-91B7-A9ED84797ED5}" type="datetime8">
              <a:rPr lang="pt-BR" altLang="pt-BR" smtClean="0">
                <a:solidFill>
                  <a:prstClr val="black">
                    <a:tint val="95000"/>
                  </a:prstClr>
                </a:solidFill>
              </a:rPr>
              <a:pPr/>
              <a:t>29/3/2016 18:58</a:t>
            </a:fld>
            <a:endParaRPr lang="pt-BR" altLang="pt-BR" smtClean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031" name="Espaço Reservado para Número de Slide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0E153E8E-2891-4F22-8CB2-BE729B66F898}" type="slidenum">
              <a:rPr lang="pt-BR" altLang="pt-BR" smtClean="0">
                <a:solidFill>
                  <a:prstClr val="black">
                    <a:tint val="95000"/>
                  </a:prstClr>
                </a:solidFill>
              </a:rPr>
              <a:pPr/>
              <a:t>172</a:t>
            </a:fld>
            <a:endParaRPr lang="pt-BR" altLang="pt-BR" smtClean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0" y="53975"/>
            <a:ext cx="9072687" cy="1143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pt-BR" b="1" dirty="0" smtClean="0"/>
              <a:t>AÇÃO DO VENTO SOBRE </a:t>
            </a:r>
            <a:br>
              <a:rPr lang="pt-BR" b="1" dirty="0" smtClean="0"/>
            </a:br>
            <a:r>
              <a:rPr lang="pt-BR" b="1" dirty="0" smtClean="0"/>
              <a:t>OS TELHADOS </a:t>
            </a:r>
            <a:endParaRPr lang="pt-BR" b="1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116013" y="1557338"/>
          <a:ext cx="2967037" cy="631825"/>
        </p:xfrm>
        <a:graphic>
          <a:graphicData uri="http://schemas.openxmlformats.org/presentationml/2006/ole">
            <p:oleObj spid="_x0000_s3079" name="Equação" r:id="rId3" imgW="1129810" imgH="241195" progId="Equation.3">
              <p:embed/>
            </p:oleObj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5435600" y="1484313"/>
          <a:ext cx="2089150" cy="642937"/>
        </p:xfrm>
        <a:graphic>
          <a:graphicData uri="http://schemas.openxmlformats.org/presentationml/2006/ole">
            <p:oleObj spid="_x0000_s3080" name="Equação" r:id="rId4" imgW="825500" imgH="254000" progId="Equation.3">
              <p:embed/>
            </p:oleObj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3563938" y="2349500"/>
          <a:ext cx="2347912" cy="555625"/>
        </p:xfrm>
        <a:graphic>
          <a:graphicData uri="http://schemas.openxmlformats.org/presentationml/2006/ole">
            <p:oleObj spid="_x0000_s3081" name="Equação" r:id="rId5" imgW="965200" imgH="228600" progId="Equation.3">
              <p:embed/>
            </p:oleObj>
          </a:graphicData>
        </a:graphic>
      </p:graphicFrame>
      <p:sp>
        <p:nvSpPr>
          <p:cNvPr id="9" name="Espaço Reservado para Conteúdo 2"/>
          <p:cNvSpPr txBox="1">
            <a:spLocks/>
          </p:cNvSpPr>
          <p:nvPr/>
        </p:nvSpPr>
        <p:spPr bwMode="auto">
          <a:xfrm>
            <a:off x="900113" y="3063875"/>
            <a:ext cx="7993062" cy="382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algn="just" eaLnBrk="0" hangingPunct="0">
              <a:spcBef>
                <a:spcPts val="600"/>
              </a:spcBef>
              <a:buClr>
                <a:srgbClr val="F0AD00"/>
              </a:buClr>
              <a:buSzPct val="70000"/>
              <a:defRPr/>
            </a:pPr>
            <a:r>
              <a:rPr lang="pt-BR" sz="1600" dirty="0">
                <a:solidFill>
                  <a:prstClr val="black"/>
                </a:solidFill>
                <a:sym typeface="Symbol"/>
              </a:rPr>
              <a:t></a:t>
            </a:r>
            <a:r>
              <a:rPr lang="pt-BR" sz="1600" i="1" dirty="0">
                <a:solidFill>
                  <a:prstClr val="black"/>
                </a:solidFill>
                <a:sym typeface="Symbol"/>
              </a:rPr>
              <a:t>p</a:t>
            </a:r>
            <a:r>
              <a:rPr lang="pt-BR" sz="1600" dirty="0">
                <a:solidFill>
                  <a:prstClr val="black"/>
                </a:solidFill>
                <a:sym typeface="Symbol"/>
              </a:rPr>
              <a:t> = diferença de pressão nas faces opostas (externa e interna);</a:t>
            </a:r>
          </a:p>
          <a:p>
            <a:pPr marL="273050" indent="-273050" algn="just" eaLnBrk="0" hangingPunct="0">
              <a:spcBef>
                <a:spcPts val="600"/>
              </a:spcBef>
              <a:buClr>
                <a:srgbClr val="F0AD00"/>
              </a:buClr>
              <a:buSzPct val="70000"/>
              <a:defRPr/>
            </a:pPr>
            <a:r>
              <a:rPr lang="pt-BR" sz="1600" i="1" dirty="0" err="1">
                <a:solidFill>
                  <a:prstClr val="black"/>
                </a:solidFill>
                <a:sym typeface="Symbol"/>
              </a:rPr>
              <a:t>C</a:t>
            </a:r>
            <a:r>
              <a:rPr lang="pt-BR" sz="1600" i="1" baseline="-25000" dirty="0" err="1">
                <a:solidFill>
                  <a:prstClr val="black"/>
                </a:solidFill>
                <a:sym typeface="Symbol"/>
              </a:rPr>
              <a:t>pe</a:t>
            </a:r>
            <a:r>
              <a:rPr lang="pt-BR" sz="1600" dirty="0">
                <a:solidFill>
                  <a:prstClr val="black"/>
                </a:solidFill>
                <a:sym typeface="Symbol"/>
              </a:rPr>
              <a:t> = coeficiente de pressão externo;</a:t>
            </a:r>
          </a:p>
          <a:p>
            <a:pPr marL="273050" indent="-273050" algn="just" eaLnBrk="0" hangingPunct="0">
              <a:spcBef>
                <a:spcPts val="600"/>
              </a:spcBef>
              <a:buClr>
                <a:srgbClr val="F0AD00"/>
              </a:buClr>
              <a:buSzPct val="70000"/>
              <a:defRPr/>
            </a:pPr>
            <a:r>
              <a:rPr lang="pt-BR" sz="1600" i="1" dirty="0" err="1">
                <a:solidFill>
                  <a:prstClr val="black"/>
                </a:solidFill>
                <a:sym typeface="Symbol"/>
              </a:rPr>
              <a:t>C</a:t>
            </a:r>
            <a:r>
              <a:rPr lang="pt-BR" sz="1600" i="1" baseline="-25000" dirty="0" err="1">
                <a:solidFill>
                  <a:prstClr val="black"/>
                </a:solidFill>
                <a:sym typeface="Symbol"/>
              </a:rPr>
              <a:t>pi</a:t>
            </a:r>
            <a:r>
              <a:rPr lang="pt-BR" sz="1600" dirty="0">
                <a:solidFill>
                  <a:prstClr val="black"/>
                </a:solidFill>
                <a:sym typeface="Symbol"/>
              </a:rPr>
              <a:t> = coeficiente de pressão interno;</a:t>
            </a:r>
          </a:p>
          <a:p>
            <a:pPr marL="273050" indent="-273050" algn="just" eaLnBrk="0" hangingPunct="0">
              <a:spcBef>
                <a:spcPts val="600"/>
              </a:spcBef>
              <a:buClr>
                <a:srgbClr val="F0AD00"/>
              </a:buClr>
              <a:buSzPct val="70000"/>
              <a:defRPr/>
            </a:pPr>
            <a:r>
              <a:rPr lang="pt-BR" sz="1600" i="1" dirty="0">
                <a:solidFill>
                  <a:prstClr val="black"/>
                </a:solidFill>
                <a:sym typeface="Symbol"/>
              </a:rPr>
              <a:t>q</a:t>
            </a:r>
            <a:r>
              <a:rPr lang="pt-BR" sz="1600" dirty="0">
                <a:solidFill>
                  <a:prstClr val="black"/>
                </a:solidFill>
                <a:sym typeface="Symbol"/>
              </a:rPr>
              <a:t> = pressão dinâmica, em N/m</a:t>
            </a:r>
            <a:r>
              <a:rPr lang="pt-BR" sz="1600" baseline="30000" dirty="0">
                <a:solidFill>
                  <a:prstClr val="black"/>
                </a:solidFill>
                <a:sym typeface="Symbol"/>
              </a:rPr>
              <a:t>2</a:t>
            </a:r>
            <a:r>
              <a:rPr lang="pt-BR" sz="1600" dirty="0">
                <a:solidFill>
                  <a:prstClr val="black"/>
                </a:solidFill>
                <a:sym typeface="Symbol"/>
              </a:rPr>
              <a:t>;</a:t>
            </a:r>
          </a:p>
          <a:p>
            <a:pPr marL="273050" indent="-273050" algn="just" eaLnBrk="0" hangingPunct="0">
              <a:spcBef>
                <a:spcPts val="600"/>
              </a:spcBef>
              <a:buClr>
                <a:srgbClr val="F0AD00"/>
              </a:buClr>
              <a:buSzPct val="70000"/>
              <a:defRPr/>
            </a:pPr>
            <a:r>
              <a:rPr lang="pt-BR" sz="1600" i="1" dirty="0" err="1">
                <a:solidFill>
                  <a:prstClr val="black"/>
                </a:solidFill>
                <a:sym typeface="Symbol"/>
              </a:rPr>
              <a:t>V</a:t>
            </a:r>
            <a:r>
              <a:rPr lang="pt-BR" sz="1600" i="1" baseline="-25000" dirty="0" err="1">
                <a:solidFill>
                  <a:prstClr val="black"/>
                </a:solidFill>
                <a:sym typeface="Symbol"/>
              </a:rPr>
              <a:t>k</a:t>
            </a:r>
            <a:r>
              <a:rPr lang="pt-BR" sz="1600" dirty="0">
                <a:solidFill>
                  <a:prstClr val="black"/>
                </a:solidFill>
                <a:sym typeface="Symbol"/>
              </a:rPr>
              <a:t> = velocidade característica do vento, em m/s;</a:t>
            </a:r>
          </a:p>
          <a:p>
            <a:pPr marL="273050" indent="-273050" algn="just" eaLnBrk="0" hangingPunct="0">
              <a:spcBef>
                <a:spcPts val="600"/>
              </a:spcBef>
              <a:buClr>
                <a:srgbClr val="F0AD00"/>
              </a:buClr>
              <a:buSzPct val="70000"/>
              <a:defRPr/>
            </a:pPr>
            <a:r>
              <a:rPr lang="pt-BR" sz="1600" i="1" dirty="0">
                <a:solidFill>
                  <a:prstClr val="black"/>
                </a:solidFill>
                <a:sym typeface="Symbol"/>
              </a:rPr>
              <a:t>V</a:t>
            </a:r>
            <a:r>
              <a:rPr lang="pt-BR" sz="1600" i="1" baseline="-25000" dirty="0">
                <a:solidFill>
                  <a:prstClr val="black"/>
                </a:solidFill>
                <a:sym typeface="Symbol"/>
              </a:rPr>
              <a:t>0</a:t>
            </a:r>
            <a:r>
              <a:rPr lang="pt-BR" sz="1600" dirty="0">
                <a:solidFill>
                  <a:prstClr val="black"/>
                </a:solidFill>
                <a:sym typeface="Symbol"/>
              </a:rPr>
              <a:t> = velocidade básica do vento, em m/s;</a:t>
            </a:r>
          </a:p>
          <a:p>
            <a:pPr marL="273050" indent="-273050" algn="just" eaLnBrk="0" hangingPunct="0">
              <a:spcBef>
                <a:spcPts val="600"/>
              </a:spcBef>
              <a:buClr>
                <a:srgbClr val="F0AD00"/>
              </a:buClr>
              <a:buSzPct val="70000"/>
              <a:defRPr/>
            </a:pPr>
            <a:r>
              <a:rPr lang="pt-BR" sz="1600" i="1" dirty="0">
                <a:solidFill>
                  <a:prstClr val="black"/>
                </a:solidFill>
                <a:sym typeface="Symbol"/>
              </a:rPr>
              <a:t>S</a:t>
            </a:r>
            <a:r>
              <a:rPr lang="pt-BR" sz="1600" i="1" baseline="-25000" dirty="0">
                <a:solidFill>
                  <a:prstClr val="black"/>
                </a:solidFill>
                <a:sym typeface="Symbol"/>
              </a:rPr>
              <a:t>1</a:t>
            </a:r>
            <a:r>
              <a:rPr lang="pt-BR" sz="1600" dirty="0">
                <a:solidFill>
                  <a:prstClr val="black"/>
                </a:solidFill>
                <a:sym typeface="Symbol"/>
              </a:rPr>
              <a:t> = fator que considera a topografia;</a:t>
            </a:r>
          </a:p>
          <a:p>
            <a:pPr marL="273050" indent="-273050" algn="just" eaLnBrk="0" hangingPunct="0">
              <a:spcBef>
                <a:spcPts val="600"/>
              </a:spcBef>
              <a:buClr>
                <a:srgbClr val="F0AD00"/>
              </a:buClr>
              <a:buSzPct val="70000"/>
              <a:defRPr/>
            </a:pPr>
            <a:r>
              <a:rPr lang="pt-BR" sz="1600" i="1" dirty="0">
                <a:solidFill>
                  <a:prstClr val="black"/>
                </a:solidFill>
                <a:sym typeface="Symbol"/>
              </a:rPr>
              <a:t>S</a:t>
            </a:r>
            <a:r>
              <a:rPr lang="pt-BR" sz="1600" i="1" baseline="-25000" dirty="0">
                <a:solidFill>
                  <a:prstClr val="black"/>
                </a:solidFill>
                <a:sym typeface="Symbol"/>
              </a:rPr>
              <a:t>2</a:t>
            </a:r>
            <a:r>
              <a:rPr lang="pt-BR" sz="1600" dirty="0">
                <a:solidFill>
                  <a:prstClr val="black"/>
                </a:solidFill>
                <a:sym typeface="Symbol"/>
              </a:rPr>
              <a:t> = fator que considera a rugosidade do terreno e a altura (onde atua o vento);</a:t>
            </a:r>
          </a:p>
          <a:p>
            <a:pPr marL="273050" indent="-273050" algn="just" eaLnBrk="0" hangingPunct="0">
              <a:spcBef>
                <a:spcPts val="600"/>
              </a:spcBef>
              <a:buClr>
                <a:srgbClr val="F0AD00"/>
              </a:buClr>
              <a:buSzPct val="70000"/>
              <a:defRPr/>
            </a:pPr>
            <a:r>
              <a:rPr lang="pt-BR" sz="1600" i="1" dirty="0">
                <a:solidFill>
                  <a:prstClr val="black"/>
                </a:solidFill>
                <a:sym typeface="Symbol"/>
              </a:rPr>
              <a:t>S</a:t>
            </a:r>
            <a:r>
              <a:rPr lang="pt-BR" sz="1600" i="1" baseline="-25000" dirty="0">
                <a:solidFill>
                  <a:prstClr val="black"/>
                </a:solidFill>
                <a:sym typeface="Symbol"/>
              </a:rPr>
              <a:t>3</a:t>
            </a:r>
            <a:r>
              <a:rPr lang="pt-BR" sz="1600" dirty="0">
                <a:solidFill>
                  <a:prstClr val="black"/>
                </a:solidFill>
                <a:sym typeface="Symbol"/>
              </a:rPr>
              <a:t> = </a:t>
            </a:r>
            <a:r>
              <a:rPr lang="pt-BR" sz="1500" dirty="0">
                <a:solidFill>
                  <a:prstClr val="black"/>
                </a:solidFill>
                <a:sym typeface="Symbol"/>
              </a:rPr>
              <a:t>fator estatístico, considera o grau de segurança requerido e a vida útil da edificação</a:t>
            </a:r>
          </a:p>
        </p:txBody>
      </p:sp>
      <p:graphicFrame>
        <p:nvGraphicFramePr>
          <p:cNvPr id="1029" name="Objeto 1"/>
          <p:cNvGraphicFramePr>
            <a:graphicFrameLocks noChangeAspect="1"/>
          </p:cNvGraphicFramePr>
          <p:nvPr/>
        </p:nvGraphicFramePr>
        <p:xfrm>
          <a:off x="5292080" y="3645024"/>
          <a:ext cx="2351087" cy="565150"/>
        </p:xfrm>
        <a:graphic>
          <a:graphicData uri="http://schemas.openxmlformats.org/presentationml/2006/ole">
            <p:oleObj spid="_x0000_s3082" name="Equação" r:id="rId6" imgW="1002865" imgH="241195" progId="Equation.3">
              <p:embed/>
            </p:oleObj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5148064" y="3356992"/>
            <a:ext cx="2759089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600" b="1" dirty="0" smtClean="0">
                <a:solidFill>
                  <a:prstClr val="black"/>
                </a:solidFill>
              </a:rPr>
              <a:t>Coeficiente </a:t>
            </a:r>
            <a:r>
              <a:rPr lang="pt-BR" sz="1600" b="1" dirty="0">
                <a:solidFill>
                  <a:prstClr val="black"/>
                </a:solidFill>
              </a:rPr>
              <a:t>de pressão (total)</a:t>
            </a:r>
          </a:p>
        </p:txBody>
      </p:sp>
      <p:graphicFrame>
        <p:nvGraphicFramePr>
          <p:cNvPr id="123910" name="Object 2"/>
          <p:cNvGraphicFramePr>
            <a:graphicFrameLocks noChangeAspect="1"/>
          </p:cNvGraphicFramePr>
          <p:nvPr/>
        </p:nvGraphicFramePr>
        <p:xfrm>
          <a:off x="1763688" y="5964510"/>
          <a:ext cx="6980238" cy="704850"/>
        </p:xfrm>
        <a:graphic>
          <a:graphicData uri="http://schemas.openxmlformats.org/presentationml/2006/ole">
            <p:oleObj spid="_x0000_s3083" name="Equação" r:id="rId7" imgW="2514600" imgH="254000" progId="Equation.3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36652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827088" y="1412875"/>
            <a:ext cx="7931150" cy="1008063"/>
          </a:xfrm>
        </p:spPr>
        <p:txBody>
          <a:bodyPr/>
          <a:lstStyle/>
          <a:p>
            <a:pPr>
              <a:lnSpc>
                <a:spcPct val="150000"/>
              </a:lnSpc>
              <a:buFont typeface="Wingdings" pitchFamily="2" charset="2"/>
              <a:buNone/>
            </a:pPr>
            <a:r>
              <a:rPr lang="pt-BR" altLang="pt-BR" b="1" smtClean="0"/>
              <a:t>VELOCIDADE DO VENTO</a:t>
            </a:r>
          </a:p>
          <a:p>
            <a:pPr>
              <a:lnSpc>
                <a:spcPct val="150000"/>
              </a:lnSpc>
              <a:buFont typeface="Wingdings" pitchFamily="2" charset="2"/>
              <a:buNone/>
            </a:pPr>
            <a:endParaRPr lang="pt-BR" altLang="pt-BR" sz="900" smtClean="0"/>
          </a:p>
        </p:txBody>
      </p:sp>
      <p:sp>
        <p:nvSpPr>
          <p:cNvPr id="98307" name="Espaço Reservado para Data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fld id="{6807EF3F-F8AA-40EB-B693-0260958E7133}" type="datetime8">
              <a:rPr lang="pt-BR" altLang="pt-BR" smtClean="0">
                <a:solidFill>
                  <a:prstClr val="black">
                    <a:tint val="95000"/>
                  </a:prstClr>
                </a:solidFill>
              </a:rPr>
              <a:pPr/>
              <a:t>29/3/2016 18:58</a:t>
            </a:fld>
            <a:endParaRPr lang="pt-BR" altLang="pt-BR" smtClean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98308" name="Espaço Reservado para Número de Slide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A0D25457-9A78-46F8-A133-CA8D5DB8AAE6}" type="slidenum">
              <a:rPr lang="pt-BR" altLang="pt-BR" smtClean="0">
                <a:solidFill>
                  <a:prstClr val="black">
                    <a:tint val="95000"/>
                  </a:prstClr>
                </a:solidFill>
              </a:rPr>
              <a:pPr/>
              <a:t>173</a:t>
            </a:fld>
            <a:endParaRPr lang="pt-BR" altLang="pt-BR" smtClean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 bwMode="auto">
          <a:xfrm>
            <a:off x="684213" y="1984375"/>
            <a:ext cx="7704137" cy="382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algn="just" eaLnBrk="0" hangingPunct="0">
              <a:lnSpc>
                <a:spcPct val="150000"/>
              </a:lnSpc>
              <a:spcBef>
                <a:spcPts val="600"/>
              </a:spcBef>
              <a:buClr>
                <a:srgbClr val="F0AD00"/>
              </a:buClr>
              <a:buSzPct val="70000"/>
              <a:defRPr/>
            </a:pPr>
            <a:r>
              <a:rPr lang="pt-BR" sz="2000" dirty="0">
                <a:solidFill>
                  <a:prstClr val="black"/>
                </a:solidFill>
              </a:rPr>
              <a:t>	VELOCIDADE BÁSICA DO VENTO</a:t>
            </a:r>
            <a:endParaRPr lang="pt-BR" sz="2000" dirty="0">
              <a:solidFill>
                <a:prstClr val="black"/>
              </a:solidFill>
              <a:sym typeface="Symbol"/>
            </a:endParaRPr>
          </a:p>
          <a:p>
            <a:pPr marL="273050" indent="-273050" algn="just" eaLnBrk="0" hangingPunct="0">
              <a:lnSpc>
                <a:spcPct val="150000"/>
              </a:lnSpc>
              <a:spcBef>
                <a:spcPts val="600"/>
              </a:spcBef>
              <a:buClr>
                <a:srgbClr val="F0AD00"/>
              </a:buClr>
              <a:buSzPct val="70000"/>
              <a:defRPr/>
            </a:pPr>
            <a:r>
              <a:rPr lang="pt-BR" sz="2400" dirty="0">
                <a:solidFill>
                  <a:prstClr val="black"/>
                </a:solidFill>
              </a:rPr>
              <a:t>	As estações meteorológicas registram a velocidade do vento ao longo do tempo. Fixando-se um pequeno intervalo de tempo padrão obtém-se a velocidade média do vento neste intervalo. A velocidade média, assim encontrada, é uma velocidade média básica ou de referência. A NBR 6123/88 adota, para a velocidade básica V</a:t>
            </a:r>
            <a:r>
              <a:rPr lang="pt-BR" sz="2400" baseline="-25000" dirty="0">
                <a:solidFill>
                  <a:prstClr val="black"/>
                </a:solidFill>
              </a:rPr>
              <a:t>0.</a:t>
            </a:r>
            <a:endParaRPr lang="pt-BR" sz="2400" dirty="0">
              <a:solidFill>
                <a:prstClr val="black"/>
              </a:solidFill>
            </a:endParaRPr>
          </a:p>
        </p:txBody>
      </p:sp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424073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Espaço Reservado para Data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fld id="{2652A62C-B573-4942-B938-5F36D8F078E4}" type="datetime8">
              <a:rPr lang="pt-BR" altLang="pt-BR" smtClean="0">
                <a:solidFill>
                  <a:prstClr val="black">
                    <a:tint val="95000"/>
                  </a:prstClr>
                </a:solidFill>
              </a:rPr>
              <a:pPr/>
              <a:t>29/3/2016 18:58</a:t>
            </a:fld>
            <a:endParaRPr lang="pt-BR" altLang="pt-BR" smtClean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99331" name="Espaço Reservado para Número de Slide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4824F072-8CA8-451D-9ED4-817E4F6B0305}" type="slidenum">
              <a:rPr lang="pt-BR" altLang="pt-BR" smtClean="0">
                <a:solidFill>
                  <a:prstClr val="black">
                    <a:tint val="95000"/>
                  </a:prstClr>
                </a:solidFill>
              </a:rPr>
              <a:pPr/>
              <a:t>174</a:t>
            </a:fld>
            <a:endParaRPr lang="pt-BR" altLang="pt-BR" smtClean="0">
              <a:solidFill>
                <a:prstClr val="black">
                  <a:tint val="95000"/>
                </a:prstClr>
              </a:solidFill>
            </a:endParaRPr>
          </a:p>
        </p:txBody>
      </p:sp>
      <p:pic>
        <p:nvPicPr>
          <p:cNvPr id="99332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260648"/>
            <a:ext cx="6810041" cy="60480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99333" name="CaixaDeTexto 2"/>
          <p:cNvSpPr txBox="1">
            <a:spLocks noChangeArrowheads="1"/>
          </p:cNvSpPr>
          <p:nvPr/>
        </p:nvSpPr>
        <p:spPr bwMode="auto">
          <a:xfrm>
            <a:off x="1908175" y="6308725"/>
            <a:ext cx="567213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>
                <a:solidFill>
                  <a:prstClr val="black"/>
                </a:solidFill>
              </a:rPr>
              <a:t>Velocidades básicas adotadas no Brasil. Fonte ABNT (1988)</a:t>
            </a:r>
          </a:p>
        </p:txBody>
      </p:sp>
      <p:sp>
        <p:nvSpPr>
          <p:cNvPr id="99334" name="CaixaDeTexto 3"/>
          <p:cNvSpPr txBox="1">
            <a:spLocks noChangeArrowheads="1"/>
          </p:cNvSpPr>
          <p:nvPr/>
        </p:nvSpPr>
        <p:spPr bwMode="auto">
          <a:xfrm>
            <a:off x="251520" y="4779416"/>
            <a:ext cx="2305050" cy="1385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t-BR" sz="1200">
                <a:solidFill>
                  <a:prstClr val="black"/>
                </a:solidFill>
              </a:rPr>
              <a:t>V</a:t>
            </a:r>
            <a:r>
              <a:rPr lang="pt-BR" sz="1200" baseline="-25000">
                <a:solidFill>
                  <a:prstClr val="black"/>
                </a:solidFill>
              </a:rPr>
              <a:t>0</a:t>
            </a:r>
            <a:r>
              <a:rPr lang="pt-BR" sz="1200">
                <a:solidFill>
                  <a:prstClr val="black"/>
                </a:solidFill>
              </a:rPr>
              <a:t> = Máxima velocidade média medida (anemômetro) sobre 3 segundos, que pode ser excedida em média uma vez em 50 anos a 10 m sobre o nível do terreno em lugar aberto e plano.</a:t>
            </a:r>
          </a:p>
        </p:txBody>
      </p:sp>
    </p:spTree>
    <p:extLst>
      <p:ext uri="{BB962C8B-B14F-4D97-AF65-F5344CB8AC3E}">
        <p14:creationId xmlns:p14="http://schemas.microsoft.com/office/powerpoint/2010/main" xmlns="" val="31058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827088" y="1412875"/>
            <a:ext cx="7931150" cy="1008063"/>
          </a:xfrm>
        </p:spPr>
        <p:txBody>
          <a:bodyPr/>
          <a:lstStyle/>
          <a:p>
            <a:pPr>
              <a:lnSpc>
                <a:spcPct val="150000"/>
              </a:lnSpc>
              <a:buFont typeface="Wingdings" pitchFamily="2" charset="2"/>
              <a:buNone/>
            </a:pPr>
            <a:r>
              <a:rPr lang="pt-BR" altLang="pt-BR" b="1" smtClean="0"/>
              <a:t>EFEITOS DO TERRENO E ALTURA </a:t>
            </a:r>
            <a:endParaRPr lang="pt-BR" altLang="pt-BR" sz="900" smtClean="0"/>
          </a:p>
        </p:txBody>
      </p:sp>
      <p:sp>
        <p:nvSpPr>
          <p:cNvPr id="100355" name="Espaço Reservado para Data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fld id="{A85813D3-AAAD-4C64-AD01-B3A43C079324}" type="datetime8">
              <a:rPr lang="pt-BR" altLang="pt-BR" smtClean="0">
                <a:solidFill>
                  <a:prstClr val="black">
                    <a:tint val="95000"/>
                  </a:prstClr>
                </a:solidFill>
              </a:rPr>
              <a:pPr/>
              <a:t>29/3/2016 18:58</a:t>
            </a:fld>
            <a:endParaRPr lang="pt-BR" altLang="pt-BR" smtClean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00356" name="Espaço Reservado para Número de Slide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5CC8AE0C-7CDD-4301-8C4F-9C5839118519}" type="slidenum">
              <a:rPr lang="pt-BR" altLang="pt-BR" smtClean="0">
                <a:solidFill>
                  <a:prstClr val="black">
                    <a:tint val="95000"/>
                  </a:prstClr>
                </a:solidFill>
              </a:rPr>
              <a:pPr/>
              <a:t>175</a:t>
            </a:fld>
            <a:endParaRPr lang="pt-BR" altLang="pt-BR" smtClean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00357" name="Espaço Reservado para Conteúdo 2"/>
          <p:cNvSpPr txBox="1">
            <a:spLocks/>
          </p:cNvSpPr>
          <p:nvPr/>
        </p:nvSpPr>
        <p:spPr bwMode="auto">
          <a:xfrm>
            <a:off x="684213" y="1984375"/>
            <a:ext cx="7704137" cy="382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algn="just" eaLnBrk="0" hangingPunct="0">
              <a:lnSpc>
                <a:spcPct val="150000"/>
              </a:lnSpc>
              <a:spcBef>
                <a:spcPts val="600"/>
              </a:spcBef>
              <a:buClr>
                <a:srgbClr val="F0AD00"/>
              </a:buClr>
              <a:buSzPct val="70000"/>
            </a:pPr>
            <a:r>
              <a:rPr lang="pt-BR" altLang="pt-BR" sz="2000">
                <a:solidFill>
                  <a:prstClr val="black"/>
                </a:solidFill>
                <a:cs typeface="Arial" charset="0"/>
              </a:rPr>
              <a:t>	</a:t>
            </a:r>
            <a:r>
              <a:rPr lang="pt-BR" altLang="pt-BR" sz="2400">
                <a:solidFill>
                  <a:prstClr val="black"/>
                </a:solidFill>
                <a:cs typeface="Arial" charset="0"/>
              </a:rPr>
              <a:t>A velocidade do vento depende do atrito encontrado pelo vento com o meio, assim depende das obstruções fornecidas ao nível do solo (árvores, construções e etc.) e também da altura em relação ao solo, pois para alturas maiores o ar circundante (mais rarefeito) fornece menor atrito. </a:t>
            </a:r>
          </a:p>
        </p:txBody>
      </p:sp>
      <p:sp>
        <p:nvSpPr>
          <p:cNvPr id="9" name="Títu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1057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827088" y="1412875"/>
            <a:ext cx="7931150" cy="1008063"/>
          </a:xfrm>
        </p:spPr>
        <p:txBody>
          <a:bodyPr/>
          <a:lstStyle/>
          <a:p>
            <a:pPr>
              <a:lnSpc>
                <a:spcPct val="150000"/>
              </a:lnSpc>
              <a:buFont typeface="Wingdings" pitchFamily="2" charset="2"/>
              <a:buNone/>
            </a:pPr>
            <a:r>
              <a:rPr lang="pt-BR" altLang="pt-BR" b="1" smtClean="0"/>
              <a:t>EFEITOS DO TERRENO E ALTURA </a:t>
            </a:r>
            <a:endParaRPr lang="pt-BR" altLang="pt-BR" sz="900" smtClean="0"/>
          </a:p>
        </p:txBody>
      </p:sp>
      <p:sp>
        <p:nvSpPr>
          <p:cNvPr id="101379" name="Espaço Reservado para Data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fld id="{DCC425A2-D61F-4CAA-8BD6-302474A79A49}" type="datetime8">
              <a:rPr lang="pt-BR" altLang="pt-BR" smtClean="0">
                <a:solidFill>
                  <a:prstClr val="black">
                    <a:tint val="95000"/>
                  </a:prstClr>
                </a:solidFill>
              </a:rPr>
              <a:pPr/>
              <a:t>29/3/2016 18:58</a:t>
            </a:fld>
            <a:endParaRPr lang="pt-BR" altLang="pt-BR" smtClean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01380" name="Espaço Reservado para Número de Slide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3CFF7E33-E541-4025-B049-AB2293259E75}" type="slidenum">
              <a:rPr lang="pt-BR" altLang="pt-BR" smtClean="0">
                <a:solidFill>
                  <a:prstClr val="black">
                    <a:tint val="95000"/>
                  </a:prstClr>
                </a:solidFill>
              </a:rPr>
              <a:pPr/>
              <a:t>176</a:t>
            </a:fld>
            <a:endParaRPr lang="pt-BR" altLang="pt-BR" smtClean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01381" name="Espaço Reservado para Conteúdo 2"/>
          <p:cNvSpPr txBox="1">
            <a:spLocks/>
          </p:cNvSpPr>
          <p:nvPr/>
        </p:nvSpPr>
        <p:spPr bwMode="auto">
          <a:xfrm>
            <a:off x="323850" y="1989138"/>
            <a:ext cx="8424863" cy="382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algn="just" eaLnBrk="0" hangingPunct="0">
              <a:lnSpc>
                <a:spcPct val="150000"/>
              </a:lnSpc>
              <a:spcBef>
                <a:spcPts val="600"/>
              </a:spcBef>
              <a:buClr>
                <a:srgbClr val="F0AD00"/>
              </a:buClr>
              <a:buSzPct val="70000"/>
            </a:pPr>
            <a:r>
              <a:rPr lang="pt-BR" altLang="pt-BR" sz="2000">
                <a:solidFill>
                  <a:prstClr val="black"/>
                </a:solidFill>
                <a:cs typeface="Arial" charset="0"/>
              </a:rPr>
              <a:t>	</a:t>
            </a:r>
            <a:r>
              <a:rPr lang="pt-BR" altLang="pt-BR" sz="2400">
                <a:solidFill>
                  <a:prstClr val="black"/>
                </a:solidFill>
                <a:cs typeface="Arial" charset="0"/>
              </a:rPr>
              <a:t>Além da correção pela rugosidade e altura, a norma brasileira (ABNT, 1988) também corrige a velocidade do vento por um fator topográfico S1. O fator topográfico, S1, segundo a NBR 6123/88, leva em conta as variações do relevo do terreno e é determinado como segue: </a:t>
            </a:r>
          </a:p>
          <a:p>
            <a:pPr marL="273050" indent="-273050" algn="just" eaLnBrk="0" hangingPunct="0">
              <a:lnSpc>
                <a:spcPct val="150000"/>
              </a:lnSpc>
              <a:spcBef>
                <a:spcPts val="600"/>
              </a:spcBef>
              <a:buClr>
                <a:srgbClr val="F0AD00"/>
              </a:buClr>
              <a:buSzPct val="70000"/>
            </a:pPr>
            <a:endParaRPr lang="pt-BR" altLang="pt-BR" sz="2400">
              <a:solidFill>
                <a:prstClr val="black"/>
              </a:solidFill>
              <a:cs typeface="Arial" charset="0"/>
            </a:endParaRPr>
          </a:p>
          <a:p>
            <a:pPr marL="273050" indent="-273050" algn="just" eaLnBrk="0" hangingPunct="0">
              <a:lnSpc>
                <a:spcPct val="150000"/>
              </a:lnSpc>
              <a:spcBef>
                <a:spcPts val="600"/>
              </a:spcBef>
              <a:buClr>
                <a:srgbClr val="F0AD00"/>
              </a:buClr>
              <a:buSzPct val="70000"/>
            </a:pPr>
            <a:endParaRPr lang="pt-BR" altLang="pt-BR" sz="24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9" name="Títu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pic>
        <p:nvPicPr>
          <p:cNvPr id="10138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6288" y="4824413"/>
            <a:ext cx="7942262" cy="1844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07796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827088" y="1412875"/>
            <a:ext cx="7931150" cy="1008063"/>
          </a:xfrm>
        </p:spPr>
        <p:txBody>
          <a:bodyPr/>
          <a:lstStyle/>
          <a:p>
            <a:pPr>
              <a:lnSpc>
                <a:spcPct val="150000"/>
              </a:lnSpc>
              <a:buFont typeface="Wingdings" pitchFamily="2" charset="2"/>
              <a:buNone/>
            </a:pPr>
            <a:r>
              <a:rPr lang="pt-BR" altLang="pt-BR" b="1" smtClean="0"/>
              <a:t>EFEITOS DO TERRENO E ALTURA </a:t>
            </a:r>
            <a:endParaRPr lang="pt-BR" altLang="pt-BR" sz="900" smtClean="0"/>
          </a:p>
        </p:txBody>
      </p:sp>
      <p:sp>
        <p:nvSpPr>
          <p:cNvPr id="102403" name="Espaço Reservado para Data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fld id="{B964F589-8334-4185-83F7-16F57A5F00C8}" type="datetime8">
              <a:rPr lang="pt-BR" altLang="pt-BR" smtClean="0">
                <a:solidFill>
                  <a:prstClr val="black">
                    <a:tint val="95000"/>
                  </a:prstClr>
                </a:solidFill>
              </a:rPr>
              <a:pPr/>
              <a:t>29/3/2016 18:58</a:t>
            </a:fld>
            <a:endParaRPr lang="pt-BR" altLang="pt-BR" smtClean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02404" name="Espaço Reservado para Número de Slide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FDECC6B7-0BAB-45EE-9058-5FEE8DA47FD6}" type="slidenum">
              <a:rPr lang="pt-BR" altLang="pt-BR" smtClean="0">
                <a:solidFill>
                  <a:prstClr val="black">
                    <a:tint val="95000"/>
                  </a:prstClr>
                </a:solidFill>
              </a:rPr>
              <a:pPr/>
              <a:t>177</a:t>
            </a:fld>
            <a:endParaRPr lang="pt-BR" altLang="pt-BR" smtClean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02405" name="Espaço Reservado para Conteúdo 2"/>
          <p:cNvSpPr txBox="1">
            <a:spLocks/>
          </p:cNvSpPr>
          <p:nvPr/>
        </p:nvSpPr>
        <p:spPr bwMode="auto">
          <a:xfrm>
            <a:off x="684213" y="1984375"/>
            <a:ext cx="7704137" cy="382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algn="just" eaLnBrk="0" hangingPunct="0">
              <a:lnSpc>
                <a:spcPct val="150000"/>
              </a:lnSpc>
              <a:spcBef>
                <a:spcPts val="600"/>
              </a:spcBef>
              <a:buClr>
                <a:srgbClr val="F0AD00"/>
              </a:buClr>
              <a:buSzPct val="70000"/>
            </a:pPr>
            <a:r>
              <a:rPr lang="pt-BR" altLang="pt-BR" sz="2000">
                <a:solidFill>
                  <a:prstClr val="black"/>
                </a:solidFill>
                <a:cs typeface="Arial" charset="0"/>
              </a:rPr>
              <a:t>	</a:t>
            </a:r>
            <a:r>
              <a:rPr lang="pt-BR" altLang="pt-BR" sz="2400">
                <a:solidFill>
                  <a:prstClr val="black"/>
                </a:solidFill>
                <a:cs typeface="Arial" charset="0"/>
              </a:rPr>
              <a:t>Para considerar este efeito a norma brasileira (ABNT, 1988) utiliza o fator S2, apresentado na tabela 01, em função da categoria do terreno e da classe da edificação. </a:t>
            </a:r>
          </a:p>
          <a:p>
            <a:pPr marL="273050" indent="-273050" algn="just" eaLnBrk="0" hangingPunct="0">
              <a:lnSpc>
                <a:spcPct val="150000"/>
              </a:lnSpc>
              <a:spcBef>
                <a:spcPts val="600"/>
              </a:spcBef>
              <a:buClr>
                <a:srgbClr val="F0AD00"/>
              </a:buClr>
              <a:buSzPct val="70000"/>
            </a:pPr>
            <a:endParaRPr lang="pt-BR" altLang="pt-BR" sz="2400">
              <a:solidFill>
                <a:prstClr val="black"/>
              </a:solidFill>
              <a:cs typeface="Arial" charset="0"/>
            </a:endParaRPr>
          </a:p>
          <a:p>
            <a:pPr marL="273050" indent="-273050" algn="just" eaLnBrk="0" hangingPunct="0">
              <a:lnSpc>
                <a:spcPct val="150000"/>
              </a:lnSpc>
              <a:spcBef>
                <a:spcPts val="600"/>
              </a:spcBef>
              <a:buClr>
                <a:srgbClr val="F0AD00"/>
              </a:buClr>
              <a:buSzPct val="70000"/>
            </a:pPr>
            <a:r>
              <a:rPr lang="pt-BR" altLang="pt-BR" sz="2400">
                <a:solidFill>
                  <a:prstClr val="black"/>
                </a:solidFill>
                <a:cs typeface="Arial" charset="0"/>
              </a:rPr>
              <a:t>	S2 = Fator de rugosidade do terreno, dimensões da edificação e altura acima do terreno</a:t>
            </a:r>
          </a:p>
        </p:txBody>
      </p:sp>
      <p:sp>
        <p:nvSpPr>
          <p:cNvPr id="9" name="Títu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55667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Data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fld id="{C57DA272-3B52-4891-8EF9-614F5F6D7F96}" type="datetime8">
              <a:rPr lang="pt-BR" altLang="pt-BR" smtClean="0">
                <a:solidFill>
                  <a:prstClr val="black">
                    <a:tint val="95000"/>
                  </a:prstClr>
                </a:solidFill>
              </a:rPr>
              <a:pPr/>
              <a:t>29/3/2016 18:58</a:t>
            </a:fld>
            <a:endParaRPr lang="pt-BR" altLang="pt-BR" smtClean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03427" name="Espaço Reservado para Número de Slide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ECD4A947-B66C-4258-A3D6-8810AF098815}" type="slidenum">
              <a:rPr lang="pt-BR" altLang="pt-BR" smtClean="0">
                <a:solidFill>
                  <a:prstClr val="black">
                    <a:tint val="95000"/>
                  </a:prstClr>
                </a:solidFill>
              </a:rPr>
              <a:pPr/>
              <a:t>178</a:t>
            </a:fld>
            <a:endParaRPr lang="pt-BR" altLang="pt-BR" smtClean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03428" name="Espaço Reservado para Conteúdo 2"/>
          <p:cNvSpPr txBox="1">
            <a:spLocks/>
          </p:cNvSpPr>
          <p:nvPr/>
        </p:nvSpPr>
        <p:spPr bwMode="auto">
          <a:xfrm>
            <a:off x="900113" y="1557338"/>
            <a:ext cx="7704137" cy="382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algn="just" eaLnBrk="0" hangingPunct="0">
              <a:lnSpc>
                <a:spcPct val="150000"/>
              </a:lnSpc>
              <a:spcBef>
                <a:spcPts val="600"/>
              </a:spcBef>
              <a:buClr>
                <a:srgbClr val="F0AD00"/>
              </a:buClr>
              <a:buSzPct val="70000"/>
            </a:pPr>
            <a:r>
              <a:rPr lang="pt-BR" altLang="pt-BR" sz="1600">
                <a:solidFill>
                  <a:prstClr val="black"/>
                </a:solidFill>
                <a:cs typeface="Arial" charset="0"/>
              </a:rPr>
              <a:t>A norma brasileira (ABNT, 1988) admite as seguintes categorias de terrenos: </a:t>
            </a:r>
          </a:p>
          <a:p>
            <a:pPr marL="273050" indent="-273050" algn="just" eaLnBrk="0" hangingPunct="0">
              <a:lnSpc>
                <a:spcPct val="150000"/>
              </a:lnSpc>
              <a:spcBef>
                <a:spcPts val="600"/>
              </a:spcBef>
              <a:buClr>
                <a:srgbClr val="F0AD00"/>
              </a:buClr>
              <a:buSzPct val="70000"/>
            </a:pPr>
            <a:r>
              <a:rPr lang="pt-BR" altLang="pt-BR" sz="1600">
                <a:solidFill>
                  <a:prstClr val="black"/>
                </a:solidFill>
                <a:cs typeface="Arial" charset="0"/>
              </a:rPr>
              <a:t>• Categoria I - Superfícies lisas de grandes dimensões. </a:t>
            </a:r>
          </a:p>
          <a:p>
            <a:pPr marL="273050" indent="-273050" algn="just" eaLnBrk="0" hangingPunct="0">
              <a:lnSpc>
                <a:spcPct val="150000"/>
              </a:lnSpc>
              <a:spcBef>
                <a:spcPts val="600"/>
              </a:spcBef>
              <a:buClr>
                <a:srgbClr val="F0AD00"/>
              </a:buClr>
              <a:buSzPct val="70000"/>
            </a:pPr>
            <a:r>
              <a:rPr lang="pt-BR" altLang="pt-BR" sz="1600">
                <a:solidFill>
                  <a:prstClr val="black"/>
                </a:solidFill>
                <a:cs typeface="Arial" charset="0"/>
              </a:rPr>
              <a:t>• Categoria II - Terrenos abertos em nível, ou aproximadamente em nível, com poucos obstáculos isolados. </a:t>
            </a:r>
          </a:p>
          <a:p>
            <a:pPr marL="273050" indent="-273050" algn="just" eaLnBrk="0" hangingPunct="0">
              <a:lnSpc>
                <a:spcPct val="150000"/>
              </a:lnSpc>
              <a:spcBef>
                <a:spcPts val="600"/>
              </a:spcBef>
              <a:buClr>
                <a:srgbClr val="F0AD00"/>
              </a:buClr>
              <a:buSzPct val="70000"/>
            </a:pPr>
            <a:r>
              <a:rPr lang="pt-BR" altLang="pt-BR" sz="1600">
                <a:solidFill>
                  <a:prstClr val="black"/>
                </a:solidFill>
                <a:cs typeface="Arial" charset="0"/>
              </a:rPr>
              <a:t>• Categoria III - Terrenos planos ou ondulados com obstáculos, tais como: sebes e muros, poucos quebra-ventos de árvores, edificações baixas e esparsas (cota média do topo dos obstáculos de 3,00 m). </a:t>
            </a:r>
          </a:p>
          <a:p>
            <a:pPr marL="273050" indent="-273050" algn="just" eaLnBrk="0" hangingPunct="0">
              <a:lnSpc>
                <a:spcPct val="150000"/>
              </a:lnSpc>
              <a:spcBef>
                <a:spcPts val="600"/>
              </a:spcBef>
              <a:buClr>
                <a:srgbClr val="F0AD00"/>
              </a:buClr>
              <a:buSzPct val="70000"/>
            </a:pPr>
            <a:r>
              <a:rPr lang="pt-BR" altLang="pt-BR" sz="1600">
                <a:solidFill>
                  <a:prstClr val="black"/>
                </a:solidFill>
                <a:cs typeface="Arial" charset="0"/>
              </a:rPr>
              <a:t>• Categoria IV - Terrenos cobertos por obstáculos numerosos e pouco espaçados em zona florestal, industrial ou urbanizada (cota média do topo dos obstáculos de 10,00 m). </a:t>
            </a:r>
          </a:p>
          <a:p>
            <a:pPr marL="273050" indent="-273050" algn="just" eaLnBrk="0" hangingPunct="0">
              <a:spcBef>
                <a:spcPts val="600"/>
              </a:spcBef>
              <a:buClr>
                <a:srgbClr val="F0AD00"/>
              </a:buClr>
              <a:buSzPct val="70000"/>
            </a:pPr>
            <a:r>
              <a:rPr lang="pt-BR" altLang="pt-BR" sz="1600">
                <a:solidFill>
                  <a:prstClr val="black"/>
                </a:solidFill>
                <a:cs typeface="Arial" charset="0"/>
              </a:rPr>
              <a:t>• Categoria V - Terrenos cobertos por obstáculos numerosos, grandes, altos e pouco espaçados (cota média do topo dos obstáculos de 25,00 m ou mais). </a:t>
            </a:r>
          </a:p>
        </p:txBody>
      </p:sp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29557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Data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fld id="{04C72A3C-1523-4B43-BC60-CA92A5959D94}" type="datetime8">
              <a:rPr lang="pt-BR" altLang="pt-BR" smtClean="0">
                <a:solidFill>
                  <a:prstClr val="black">
                    <a:tint val="95000"/>
                  </a:prstClr>
                </a:solidFill>
              </a:rPr>
              <a:pPr/>
              <a:t>29/3/2016 18:58</a:t>
            </a:fld>
            <a:endParaRPr lang="pt-BR" altLang="pt-BR" smtClean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04451" name="Espaço Reservado para Número de Slide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5FE2B295-1E7B-4963-98C4-96D484134C9C}" type="slidenum">
              <a:rPr lang="pt-BR" altLang="pt-BR" smtClean="0">
                <a:solidFill>
                  <a:prstClr val="black">
                    <a:tint val="95000"/>
                  </a:prstClr>
                </a:solidFill>
              </a:rPr>
              <a:pPr/>
              <a:t>179</a:t>
            </a:fld>
            <a:endParaRPr lang="pt-BR" altLang="pt-BR" smtClean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04452" name="Espaço Reservado para Conteúdo 2"/>
          <p:cNvSpPr txBox="1">
            <a:spLocks/>
          </p:cNvSpPr>
          <p:nvPr/>
        </p:nvSpPr>
        <p:spPr bwMode="auto">
          <a:xfrm>
            <a:off x="828675" y="1557338"/>
            <a:ext cx="7704138" cy="382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algn="just" eaLnBrk="0" hangingPunct="0">
              <a:lnSpc>
                <a:spcPct val="150000"/>
              </a:lnSpc>
              <a:spcBef>
                <a:spcPts val="600"/>
              </a:spcBef>
              <a:buClr>
                <a:srgbClr val="F0AD00"/>
              </a:buClr>
              <a:buSzPct val="70000"/>
            </a:pPr>
            <a:r>
              <a:rPr lang="pt-BR" altLang="pt-BR">
                <a:solidFill>
                  <a:prstClr val="black"/>
                </a:solidFill>
                <a:cs typeface="Arial" charset="0"/>
              </a:rPr>
              <a:t>A fim de considerar a parte da edificação em estudo, sua forma e tamanho, a norma brasileira (ABNT, 1988) define as seguintes classes: </a:t>
            </a:r>
          </a:p>
          <a:p>
            <a:pPr marL="273050" indent="-273050" algn="just" eaLnBrk="0" hangingPunct="0">
              <a:lnSpc>
                <a:spcPct val="150000"/>
              </a:lnSpc>
              <a:spcBef>
                <a:spcPts val="600"/>
              </a:spcBef>
              <a:buClr>
                <a:srgbClr val="F0AD00"/>
              </a:buClr>
              <a:buSzPct val="70000"/>
            </a:pPr>
            <a:r>
              <a:rPr lang="pt-BR" altLang="pt-BR">
                <a:solidFill>
                  <a:prstClr val="black"/>
                </a:solidFill>
                <a:cs typeface="Arial" charset="0"/>
              </a:rPr>
              <a:t>• Classe A - Todas as unidades de vedação, seus elementos de fixação e peças individuais de estruturas sem vedação. Toda edificação na qual a maior dimensão horizontal ou vertical não exceda 20 metros. </a:t>
            </a:r>
          </a:p>
          <a:p>
            <a:pPr marL="273050" indent="-273050" algn="just" eaLnBrk="0" hangingPunct="0">
              <a:lnSpc>
                <a:spcPct val="150000"/>
              </a:lnSpc>
              <a:spcBef>
                <a:spcPts val="600"/>
              </a:spcBef>
              <a:buClr>
                <a:srgbClr val="F0AD00"/>
              </a:buClr>
              <a:buSzPct val="70000"/>
            </a:pPr>
            <a:r>
              <a:rPr lang="pt-BR" altLang="pt-BR">
                <a:solidFill>
                  <a:prstClr val="black"/>
                </a:solidFill>
                <a:cs typeface="Arial" charset="0"/>
              </a:rPr>
              <a:t>• Classe B - Toda edificação, ou parte de edificação, para a qual a maior dimensão horizontal ou vertical da superfície frontal esteja entre 20 e 50 metros. </a:t>
            </a:r>
          </a:p>
          <a:p>
            <a:pPr marL="273050" indent="-273050" algn="just" eaLnBrk="0" hangingPunct="0">
              <a:lnSpc>
                <a:spcPct val="150000"/>
              </a:lnSpc>
              <a:spcBef>
                <a:spcPts val="600"/>
              </a:spcBef>
              <a:buClr>
                <a:srgbClr val="F0AD00"/>
              </a:buClr>
              <a:buSzPct val="70000"/>
            </a:pPr>
            <a:r>
              <a:rPr lang="pt-BR" altLang="pt-BR">
                <a:solidFill>
                  <a:prstClr val="black"/>
                </a:solidFill>
                <a:cs typeface="Arial" charset="0"/>
              </a:rPr>
              <a:t>• Classe C - Toda edificação, ou parte de edificação, para a qual a maior dimensão horizontal ou vertical da superfície frontal exceda 50 metros. </a:t>
            </a: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53466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pt-BR" dirty="0" smtClean="0"/>
              <a:t>PARTES E SISTEMAS DE UM SILO VERTICAL METÁLICO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pt-BR" dirty="0" smtClean="0"/>
              <a:t>COBERTURA : </a:t>
            </a:r>
          </a:p>
          <a:p>
            <a:r>
              <a:rPr lang="pt-BR" dirty="0"/>
              <a:t> </a:t>
            </a:r>
            <a:r>
              <a:rPr lang="pt-BR" dirty="0" smtClean="0"/>
              <a:t>                 -fechamento superior do silo.</a:t>
            </a:r>
          </a:p>
          <a:p>
            <a:r>
              <a:rPr lang="pt-BR" dirty="0" smtClean="0"/>
              <a:t>                 - Flash (cumeeira).</a:t>
            </a:r>
          </a:p>
          <a:p>
            <a:r>
              <a:rPr lang="pt-BR" dirty="0" smtClean="0"/>
              <a:t>                 - Anel de sustentação.</a:t>
            </a:r>
          </a:p>
          <a:p>
            <a:r>
              <a:rPr lang="pt-BR" dirty="0" smtClean="0"/>
              <a:t>                 - Chapas da coberturas (telhas).</a:t>
            </a:r>
          </a:p>
          <a:p>
            <a:r>
              <a:rPr lang="pt-BR" dirty="0" smtClean="0"/>
              <a:t>                 - Respiros.</a:t>
            </a:r>
          </a:p>
          <a:p>
            <a:r>
              <a:rPr lang="pt-BR" dirty="0" smtClean="0"/>
              <a:t>                 - Porta de visita.</a:t>
            </a:r>
          </a:p>
          <a:p>
            <a:r>
              <a:rPr lang="pt-BR" dirty="0" smtClean="0"/>
              <a:t>                 - Escada da cobertura.</a:t>
            </a:r>
          </a:p>
          <a:p>
            <a:r>
              <a:rPr lang="pt-BR" dirty="0" smtClean="0"/>
              <a:t>                 - Estrutura de sustentação da cobertura.</a:t>
            </a:r>
          </a:p>
          <a:p>
            <a:r>
              <a:rPr lang="pt-BR" dirty="0" smtClean="0"/>
              <a:t>                 - Estrutura de sustentação da termometria.</a:t>
            </a:r>
          </a:p>
          <a:p>
            <a:r>
              <a:rPr lang="pt-BR" dirty="0" smtClean="0"/>
              <a:t>                 - Anel externo de pró-tensão.</a:t>
            </a:r>
          </a:p>
          <a:p>
            <a:r>
              <a:rPr lang="pt-BR" dirty="0" smtClean="0"/>
              <a:t>                 - Espalhador de cereal.</a:t>
            </a:r>
          </a:p>
          <a:p>
            <a:r>
              <a:rPr lang="pt-BR" dirty="0" smtClean="0"/>
              <a:t>                 - Elementos de fixação e vedação</a:t>
            </a:r>
          </a:p>
          <a:p>
            <a:endParaRPr lang="pt-B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700808"/>
            <a:ext cx="3019425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1832" y="4221088"/>
            <a:ext cx="1509713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435640315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Espaço Reservado para Data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fld id="{35ADB2F0-CDE1-497F-866B-7FBF06AF9D23}" type="datetime8">
              <a:rPr lang="pt-BR" altLang="pt-BR" smtClean="0">
                <a:solidFill>
                  <a:prstClr val="black">
                    <a:tint val="95000"/>
                  </a:prstClr>
                </a:solidFill>
              </a:rPr>
              <a:pPr/>
              <a:t>29/3/2016 18:58</a:t>
            </a:fld>
            <a:endParaRPr lang="pt-BR" altLang="pt-BR" smtClean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05475" name="Espaço Reservado para Número de Slide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B8381B19-6C07-41A7-80CE-FC9E510AB5AE}" type="slidenum">
              <a:rPr lang="pt-BR" altLang="pt-BR" smtClean="0">
                <a:solidFill>
                  <a:prstClr val="black">
                    <a:tint val="95000"/>
                  </a:prstClr>
                </a:solidFill>
              </a:rPr>
              <a:pPr/>
              <a:t>180</a:t>
            </a:fld>
            <a:endParaRPr lang="pt-BR" altLang="pt-BR" smtClean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05476" name="Espaço Reservado para Conteúdo 2"/>
          <p:cNvSpPr txBox="1">
            <a:spLocks/>
          </p:cNvSpPr>
          <p:nvPr/>
        </p:nvSpPr>
        <p:spPr bwMode="auto">
          <a:xfrm>
            <a:off x="828675" y="1557338"/>
            <a:ext cx="7704138" cy="382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algn="just" eaLnBrk="0" hangingPunct="0">
              <a:lnSpc>
                <a:spcPct val="150000"/>
              </a:lnSpc>
              <a:spcBef>
                <a:spcPts val="600"/>
              </a:spcBef>
              <a:buClr>
                <a:srgbClr val="F0AD00"/>
              </a:buClr>
              <a:buSzPct val="70000"/>
            </a:pPr>
            <a:r>
              <a:rPr lang="pt-BR" altLang="pt-BR">
                <a:solidFill>
                  <a:prstClr val="black"/>
                </a:solidFill>
                <a:cs typeface="Arial" charset="0"/>
              </a:rPr>
              <a:t>O fator S2 pode ser calculado para uma altura z acima do nível geral do terreno :		        sendo: F</a:t>
            </a:r>
            <a:r>
              <a:rPr lang="pt-BR" altLang="pt-BR" baseline="-25000">
                <a:solidFill>
                  <a:prstClr val="black"/>
                </a:solidFill>
                <a:cs typeface="Arial" charset="0"/>
              </a:rPr>
              <a:t>r</a:t>
            </a:r>
            <a:r>
              <a:rPr lang="pt-BR" altLang="pt-BR">
                <a:solidFill>
                  <a:prstClr val="black"/>
                </a:solidFill>
                <a:cs typeface="Arial" charset="0"/>
              </a:rPr>
              <a:t> o fator de rajada e z a altura, sendo que z</a:t>
            </a:r>
            <a:r>
              <a:rPr lang="pt-BR" altLang="pt-BR" baseline="-25000">
                <a:solidFill>
                  <a:prstClr val="black"/>
                </a:solidFill>
                <a:cs typeface="Arial" charset="0"/>
              </a:rPr>
              <a:t>g</a:t>
            </a:r>
            <a:r>
              <a:rPr lang="pt-BR" altLang="pt-BR">
                <a:solidFill>
                  <a:prstClr val="black"/>
                </a:solidFill>
                <a:cs typeface="Arial" charset="0"/>
              </a:rPr>
              <a:t> define o contorno superior da camada atmosférica.</a:t>
            </a: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2" name="CaixaDeTexto 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123728" y="2060848"/>
            <a:ext cx="1970924" cy="362984"/>
          </a:xfrm>
          <a:prstGeom prst="rect">
            <a:avLst/>
          </a:prstGeom>
          <a:blipFill rotWithShape="1">
            <a:blip r:embed="rId2" cstate="print"/>
            <a:stretch>
              <a:fillRect b="-15000"/>
            </a:stretch>
          </a:blipFill>
        </p:spPr>
        <p:txBody>
          <a:bodyPr/>
          <a:lstStyle/>
          <a:p>
            <a:pPr>
              <a:defRPr/>
            </a:pPr>
            <a:r>
              <a:rPr lang="pt-BR">
                <a:noFill/>
              </a:rPr>
              <a:t> </a:t>
            </a:r>
          </a:p>
        </p:txBody>
      </p:sp>
      <p:pic>
        <p:nvPicPr>
          <p:cNvPr id="10547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4075" y="2852738"/>
            <a:ext cx="4341813" cy="35353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34398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Espaço Reservado para Data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fld id="{D589B6DE-5A82-4CC8-A121-9B266ECF6275}" type="datetime8">
              <a:rPr lang="pt-BR" altLang="pt-BR" smtClean="0">
                <a:solidFill>
                  <a:prstClr val="black">
                    <a:tint val="95000"/>
                  </a:prstClr>
                </a:solidFill>
              </a:rPr>
              <a:pPr/>
              <a:t>29/3/2016 18:58</a:t>
            </a:fld>
            <a:endParaRPr lang="pt-BR" altLang="pt-BR" smtClean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06499" name="Espaço Reservado para Número de Slide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F6CC7D1D-274D-47FB-B34A-6883CC62CB98}" type="slidenum">
              <a:rPr lang="pt-BR" altLang="pt-BR" smtClean="0">
                <a:solidFill>
                  <a:prstClr val="black">
                    <a:tint val="95000"/>
                  </a:prstClr>
                </a:solidFill>
              </a:rPr>
              <a:pPr/>
              <a:t>181</a:t>
            </a:fld>
            <a:endParaRPr lang="pt-BR" altLang="pt-BR" smtClean="0">
              <a:solidFill>
                <a:prstClr val="black">
                  <a:tint val="95000"/>
                </a:prstClr>
              </a:solidFill>
            </a:endParaRPr>
          </a:p>
        </p:txBody>
      </p:sp>
      <p:pic>
        <p:nvPicPr>
          <p:cNvPr id="106500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-17463"/>
            <a:ext cx="7723188" cy="6878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2955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107523" name="Espaço Reservado para Data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fld id="{084CFA71-68F1-43E5-985A-A974E6AE4154}" type="datetime8">
              <a:rPr lang="pt-BR" altLang="pt-BR" smtClean="0">
                <a:solidFill>
                  <a:prstClr val="black">
                    <a:tint val="95000"/>
                  </a:prstClr>
                </a:solidFill>
              </a:rPr>
              <a:pPr/>
              <a:t>29/3/2016 18:58</a:t>
            </a:fld>
            <a:endParaRPr lang="pt-BR" altLang="pt-BR" smtClean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07524" name="Espaço Reservado para Número de Slide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4D099C78-DAD3-4614-B0E9-722805CD4B14}" type="slidenum">
              <a:rPr lang="pt-BR" altLang="pt-BR" smtClean="0">
                <a:solidFill>
                  <a:prstClr val="black">
                    <a:tint val="95000"/>
                  </a:prstClr>
                </a:solidFill>
              </a:rPr>
              <a:pPr/>
              <a:t>182</a:t>
            </a:fld>
            <a:endParaRPr lang="pt-BR" altLang="pt-BR" smtClean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07525" name="Espaço Reservado para Conteúdo 6"/>
          <p:cNvSpPr>
            <a:spLocks noGrp="1"/>
          </p:cNvSpPr>
          <p:nvPr>
            <p:ph sz="quarter" idx="1"/>
          </p:nvPr>
        </p:nvSpPr>
        <p:spPr>
          <a:xfrm>
            <a:off x="849313" y="1435100"/>
            <a:ext cx="7467600" cy="4873625"/>
          </a:xfrm>
        </p:spPr>
        <p:txBody>
          <a:bodyPr/>
          <a:lstStyle/>
          <a:p>
            <a:r>
              <a:rPr lang="pt-BR" altLang="pt-BR" b="1" smtClean="0"/>
              <a:t>S</a:t>
            </a:r>
            <a:r>
              <a:rPr lang="pt-BR" altLang="pt-BR" b="1" baseline="-25000" smtClean="0"/>
              <a:t>3</a:t>
            </a:r>
            <a:r>
              <a:rPr lang="pt-BR" altLang="pt-BR" b="1" smtClean="0"/>
              <a:t> = Fator estatístico</a:t>
            </a:r>
          </a:p>
          <a:p>
            <a:pPr>
              <a:buFont typeface="Wingdings" pitchFamily="2" charset="2"/>
              <a:buNone/>
            </a:pPr>
            <a:r>
              <a:rPr lang="pt-BR" altLang="pt-BR" smtClean="0"/>
              <a:t>	Valores mínimos do fator estatístico S3 NBR 6123/1988 </a:t>
            </a:r>
          </a:p>
        </p:txBody>
      </p:sp>
      <p:pic>
        <p:nvPicPr>
          <p:cNvPr id="107526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5550" y="2665413"/>
            <a:ext cx="6667500" cy="3571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07527" name="Retângulo 2"/>
          <p:cNvSpPr>
            <a:spLocks noChangeArrowheads="1"/>
          </p:cNvSpPr>
          <p:nvPr/>
        </p:nvSpPr>
        <p:spPr bwMode="auto">
          <a:xfrm>
            <a:off x="684213" y="6165850"/>
            <a:ext cx="8135937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200">
                <a:solidFill>
                  <a:prstClr val="black"/>
                </a:solidFill>
              </a:rPr>
              <a:t>A velocidade básica Vo é a velocidade do vento que apresenta um período de recorrência médio de 50 anos. </a:t>
            </a:r>
          </a:p>
          <a:p>
            <a:r>
              <a:rPr lang="pt-BR" sz="1200">
                <a:solidFill>
                  <a:prstClr val="black"/>
                </a:solidFill>
              </a:rPr>
              <a:t>A probabilidade de que a velocidade Vo seja igualada ou excedida neste período é de 63%.</a:t>
            </a:r>
          </a:p>
        </p:txBody>
      </p:sp>
    </p:spTree>
    <p:extLst>
      <p:ext uri="{BB962C8B-B14F-4D97-AF65-F5344CB8AC3E}">
        <p14:creationId xmlns:p14="http://schemas.microsoft.com/office/powerpoint/2010/main" xmlns="" val="365715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Ações a considerar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340949"/>
            <a:ext cx="8229600" cy="5589241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None/>
            </a:pPr>
            <a:r>
              <a:rPr lang="pt-BR" b="1" dirty="0" smtClean="0"/>
              <a:t>Pressão do vento (F</a:t>
            </a:r>
            <a:r>
              <a:rPr lang="pt-BR" sz="4100" baseline="-25000" dirty="0" smtClean="0"/>
              <a:t>W</a:t>
            </a:r>
            <a:r>
              <a:rPr lang="pt-BR" b="1" dirty="0" smtClean="0"/>
              <a:t>)</a:t>
            </a:r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/>
        </p:nvGraphicFramePr>
        <p:xfrm>
          <a:off x="832084" y="2348880"/>
          <a:ext cx="6980276" cy="3384376"/>
        </p:xfrm>
        <a:graphic>
          <a:graphicData uri="http://schemas.openxmlformats.org/presentationml/2006/ole">
            <p:oleObj spid="_x0000_s4099" name="Equação" r:id="rId3" imgW="2514600" imgH="1219200" progId="Equation.3">
              <p:embed/>
            </p:oleObj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144016" y="2379652"/>
            <a:ext cx="8820472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prstClr val="black"/>
                </a:solidFill>
              </a:rPr>
              <a:t>Onde:</a:t>
            </a:r>
          </a:p>
          <a:p>
            <a:r>
              <a:rPr lang="pt-BR" sz="2000" dirty="0" smtClean="0">
                <a:solidFill>
                  <a:prstClr val="black"/>
                </a:solidFill>
                <a:sym typeface="Symbol"/>
              </a:rPr>
              <a:t>p é a diferença de pressão nas faces opostas;</a:t>
            </a:r>
          </a:p>
          <a:p>
            <a:r>
              <a:rPr lang="pt-BR" sz="2000" dirty="0" err="1" smtClean="0">
                <a:solidFill>
                  <a:prstClr val="black"/>
                </a:solidFill>
                <a:sym typeface="Symbol"/>
              </a:rPr>
              <a:t>C</a:t>
            </a:r>
            <a:r>
              <a:rPr lang="pt-BR" sz="2000" baseline="-25000" dirty="0" err="1" smtClean="0">
                <a:solidFill>
                  <a:prstClr val="black"/>
                </a:solidFill>
                <a:sym typeface="Symbol"/>
              </a:rPr>
              <a:t>pe</a:t>
            </a:r>
            <a:r>
              <a:rPr lang="pt-BR" sz="2000" dirty="0" smtClean="0">
                <a:solidFill>
                  <a:prstClr val="black"/>
                </a:solidFill>
                <a:sym typeface="Symbol"/>
              </a:rPr>
              <a:t> é o coeficiente de pressão externa;</a:t>
            </a:r>
          </a:p>
          <a:p>
            <a:r>
              <a:rPr lang="pt-BR" sz="2000" dirty="0" err="1" smtClean="0">
                <a:solidFill>
                  <a:prstClr val="black"/>
                </a:solidFill>
                <a:sym typeface="Symbol"/>
              </a:rPr>
              <a:t>Cp</a:t>
            </a:r>
            <a:r>
              <a:rPr lang="pt-BR" sz="2000" dirty="0" smtClean="0">
                <a:solidFill>
                  <a:prstClr val="black"/>
                </a:solidFill>
                <a:sym typeface="Symbol"/>
              </a:rPr>
              <a:t> é o coeficiente de pressão interna;</a:t>
            </a:r>
          </a:p>
          <a:p>
            <a:r>
              <a:rPr lang="pt-BR" sz="2000" dirty="0" smtClean="0">
                <a:solidFill>
                  <a:prstClr val="black"/>
                </a:solidFill>
                <a:sym typeface="Symbol"/>
              </a:rPr>
              <a:t>q é a pressão dinâmica, em N/m</a:t>
            </a:r>
            <a:r>
              <a:rPr lang="pt-BR" sz="2000" baseline="30000" dirty="0" smtClean="0">
                <a:solidFill>
                  <a:prstClr val="black"/>
                </a:solidFill>
                <a:sym typeface="Symbol"/>
              </a:rPr>
              <a:t>2</a:t>
            </a:r>
            <a:r>
              <a:rPr lang="pt-BR" sz="2000" dirty="0" smtClean="0">
                <a:solidFill>
                  <a:prstClr val="black"/>
                </a:solidFill>
                <a:sym typeface="Symbol"/>
              </a:rPr>
              <a:t>;</a:t>
            </a:r>
          </a:p>
          <a:p>
            <a:r>
              <a:rPr lang="pt-BR" sz="2000" dirty="0" err="1" smtClean="0">
                <a:solidFill>
                  <a:prstClr val="black"/>
                </a:solidFill>
                <a:sym typeface="Symbol"/>
              </a:rPr>
              <a:t>V</a:t>
            </a:r>
            <a:r>
              <a:rPr lang="pt-BR" sz="2000" baseline="-25000" dirty="0" err="1" smtClean="0">
                <a:solidFill>
                  <a:prstClr val="black"/>
                </a:solidFill>
                <a:sym typeface="Symbol"/>
              </a:rPr>
              <a:t>k</a:t>
            </a:r>
            <a:r>
              <a:rPr lang="pt-BR" sz="2000" dirty="0" smtClean="0">
                <a:solidFill>
                  <a:prstClr val="black"/>
                </a:solidFill>
                <a:sym typeface="Symbol"/>
              </a:rPr>
              <a:t> é a velocidade característica do vento, em m/s;</a:t>
            </a:r>
          </a:p>
          <a:p>
            <a:r>
              <a:rPr lang="pt-BR" sz="2000" dirty="0" smtClean="0">
                <a:solidFill>
                  <a:prstClr val="black"/>
                </a:solidFill>
                <a:sym typeface="Symbol"/>
              </a:rPr>
              <a:t>V</a:t>
            </a:r>
            <a:r>
              <a:rPr lang="pt-BR" sz="2000" baseline="-25000" dirty="0" smtClean="0">
                <a:solidFill>
                  <a:prstClr val="black"/>
                </a:solidFill>
                <a:sym typeface="Symbol"/>
              </a:rPr>
              <a:t>0</a:t>
            </a:r>
            <a:r>
              <a:rPr lang="pt-BR" sz="2000" dirty="0" smtClean="0">
                <a:solidFill>
                  <a:prstClr val="black"/>
                </a:solidFill>
                <a:sym typeface="Symbol"/>
              </a:rPr>
              <a:t> é a velocidade básica do vento, em m/s;</a:t>
            </a:r>
          </a:p>
          <a:p>
            <a:r>
              <a:rPr lang="pt-BR" sz="2000" dirty="0" smtClean="0">
                <a:solidFill>
                  <a:prstClr val="black"/>
                </a:solidFill>
                <a:sym typeface="Symbol"/>
              </a:rPr>
              <a:t>S</a:t>
            </a:r>
            <a:r>
              <a:rPr lang="pt-BR" sz="2000" baseline="-25000" dirty="0" smtClean="0">
                <a:solidFill>
                  <a:prstClr val="black"/>
                </a:solidFill>
                <a:sym typeface="Symbol"/>
              </a:rPr>
              <a:t>1</a:t>
            </a:r>
            <a:r>
              <a:rPr lang="pt-BR" sz="2000" dirty="0" smtClean="0">
                <a:solidFill>
                  <a:prstClr val="black"/>
                </a:solidFill>
                <a:sym typeface="Symbol"/>
              </a:rPr>
              <a:t> é o fator que considera a topografia;</a:t>
            </a:r>
          </a:p>
          <a:p>
            <a:r>
              <a:rPr lang="pt-BR" sz="2000" dirty="0" smtClean="0">
                <a:solidFill>
                  <a:prstClr val="black"/>
                </a:solidFill>
                <a:sym typeface="Symbol"/>
              </a:rPr>
              <a:t>S</a:t>
            </a:r>
            <a:r>
              <a:rPr lang="pt-BR" sz="2000" baseline="-25000" dirty="0" smtClean="0">
                <a:solidFill>
                  <a:prstClr val="black"/>
                </a:solidFill>
                <a:sym typeface="Symbol"/>
              </a:rPr>
              <a:t>2</a:t>
            </a:r>
            <a:r>
              <a:rPr lang="pt-BR" sz="2000" dirty="0" smtClean="0">
                <a:solidFill>
                  <a:prstClr val="black"/>
                </a:solidFill>
                <a:sym typeface="Symbol"/>
              </a:rPr>
              <a:t> é o fator que considera a rugosidade do terreno e a altura </a:t>
            </a:r>
            <a:r>
              <a:rPr lang="pt-BR" sz="2000" dirty="0" smtClean="0">
                <a:solidFill>
                  <a:prstClr val="black"/>
                </a:solidFill>
                <a:sym typeface="Wingdings" pitchFamily="2" charset="2"/>
              </a:rPr>
              <a:t>(onde atua o vento)</a:t>
            </a:r>
          </a:p>
          <a:p>
            <a:r>
              <a:rPr lang="pt-BR" sz="2000" dirty="0" smtClean="0">
                <a:solidFill>
                  <a:prstClr val="black"/>
                </a:solidFill>
                <a:sym typeface="Wingdings" pitchFamily="2" charset="2"/>
              </a:rPr>
              <a:t>S</a:t>
            </a:r>
            <a:r>
              <a:rPr lang="pt-BR" sz="2000" baseline="-25000" dirty="0" smtClean="0">
                <a:solidFill>
                  <a:prstClr val="black"/>
                </a:solidFill>
                <a:sym typeface="Wingdings" pitchFamily="2" charset="2"/>
              </a:rPr>
              <a:t>3</a:t>
            </a:r>
            <a:r>
              <a:rPr lang="pt-BR" sz="2000" dirty="0" smtClean="0">
                <a:solidFill>
                  <a:prstClr val="black"/>
                </a:solidFill>
                <a:sym typeface="Wingdings" pitchFamily="2" charset="2"/>
              </a:rPr>
              <a:t> é o fator estatístico que considera o grau de segurança requerido e a vida útil da edificação</a:t>
            </a:r>
          </a:p>
          <a:p>
            <a:r>
              <a:rPr lang="pt-BR" sz="2000" dirty="0" smtClean="0">
                <a:solidFill>
                  <a:prstClr val="black"/>
                </a:solidFill>
                <a:sym typeface="Symbol"/>
              </a:rPr>
              <a:t></a:t>
            </a:r>
            <a:r>
              <a:rPr lang="pt-BR" sz="2000" dirty="0" err="1" smtClean="0">
                <a:solidFill>
                  <a:prstClr val="black"/>
                </a:solidFill>
                <a:sym typeface="Symbol"/>
              </a:rPr>
              <a:t>C</a:t>
            </a:r>
            <a:r>
              <a:rPr lang="pt-BR" sz="2000" baseline="-25000" dirty="0" err="1" smtClean="0">
                <a:solidFill>
                  <a:prstClr val="black"/>
                </a:solidFill>
                <a:sym typeface="Symbol"/>
              </a:rPr>
              <a:t>p</a:t>
            </a:r>
            <a:r>
              <a:rPr lang="pt-BR" sz="2000" baseline="-25000" dirty="0" smtClean="0">
                <a:solidFill>
                  <a:prstClr val="black"/>
                </a:solidFill>
                <a:sym typeface="Symbol"/>
              </a:rPr>
              <a:t> </a:t>
            </a:r>
            <a:r>
              <a:rPr lang="pt-BR" sz="2000" dirty="0" smtClean="0">
                <a:solidFill>
                  <a:prstClr val="black"/>
                </a:solidFill>
                <a:sym typeface="Symbol"/>
              </a:rPr>
              <a:t>é o coeficiente de pressão total.</a:t>
            </a:r>
            <a:endParaRPr lang="pt-BR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864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Ações a considerar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584175"/>
            <a:ext cx="8229600" cy="5589241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pt-BR" dirty="0" smtClean="0"/>
              <a:t>PORTELLA e GODOY (2005) concluem em seu trabalho que </a:t>
            </a:r>
            <a:r>
              <a:rPr lang="pt-BR" b="1" dirty="0" smtClean="0"/>
              <a:t>as forças críticas de silos </a:t>
            </a:r>
            <a:r>
              <a:rPr lang="pt-BR" dirty="0" smtClean="0"/>
              <a:t>são apenas </a:t>
            </a:r>
            <a:r>
              <a:rPr lang="pt-BR" b="1" dirty="0" smtClean="0"/>
              <a:t>marginalmente</a:t>
            </a:r>
            <a:r>
              <a:rPr lang="pt-BR" dirty="0" smtClean="0"/>
              <a:t> afetadas pela distribuição de </a:t>
            </a:r>
            <a:r>
              <a:rPr lang="pt-BR" b="1" dirty="0" smtClean="0"/>
              <a:t>pressão negativa</a:t>
            </a:r>
            <a:r>
              <a:rPr lang="pt-BR" dirty="0" smtClean="0"/>
              <a:t> em torno do tanque e pela </a:t>
            </a:r>
            <a:r>
              <a:rPr lang="pt-BR" b="1" dirty="0" smtClean="0"/>
              <a:t>distribuição das pressões ao longo  da altura do corpo do silo</a:t>
            </a:r>
            <a:r>
              <a:rPr lang="pt-BR" dirty="0" smtClean="0"/>
              <a:t>. Para os tanques com um telhado cônico, a distorção é induzida por efeitos locais devidos a pressões d0 vento positivo na região do barlavento. A cobertura de um tanque oferece rigidez adicional à estrutura, de modo que a capacidade de resistir à deformação do tanque com um telhado cônico é aumentada por um fator de dois em relação a um tanque sem cobertura.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64300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27114" t="27720" r="22684" b="26921"/>
          <a:stretch>
            <a:fillRect/>
          </a:stretch>
        </p:blipFill>
        <p:spPr bwMode="auto">
          <a:xfrm>
            <a:off x="1027606" y="1988840"/>
            <a:ext cx="7072786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340949"/>
            <a:ext cx="8363272" cy="5760459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pt-BR" sz="2800" b="1" dirty="0" smtClean="0"/>
              <a:t>Pressão do vento (F</a:t>
            </a:r>
            <a:r>
              <a:rPr lang="pt-BR" sz="2800" baseline="-25000" dirty="0" smtClean="0"/>
              <a:t>W</a:t>
            </a:r>
            <a:r>
              <a:rPr lang="pt-BR" sz="2800" b="1" dirty="0" smtClean="0"/>
              <a:t>)</a:t>
            </a:r>
          </a:p>
          <a:p>
            <a:pPr algn="just"/>
            <a:r>
              <a:rPr lang="pt-BR" sz="1800" dirty="0" smtClean="0"/>
              <a:t>Ruína local sob carregamento de vento, ocorrida por ausência de cobertura. </a:t>
            </a:r>
          </a:p>
          <a:p>
            <a:pPr algn="just"/>
            <a:endParaRPr lang="pt-BR" sz="2400" dirty="0" smtClean="0"/>
          </a:p>
          <a:p>
            <a:pPr algn="just"/>
            <a:endParaRPr lang="pt-BR" sz="2400" dirty="0" smtClean="0"/>
          </a:p>
          <a:p>
            <a:pPr algn="just"/>
            <a:endParaRPr lang="pt-BR" sz="2400" dirty="0" smtClean="0"/>
          </a:p>
          <a:p>
            <a:pPr algn="just"/>
            <a:endParaRPr lang="pt-BR" sz="2400" dirty="0" smtClean="0"/>
          </a:p>
          <a:p>
            <a:pPr algn="just"/>
            <a:endParaRPr lang="pt-BR" sz="2400" dirty="0" smtClean="0"/>
          </a:p>
          <a:p>
            <a:pPr algn="just"/>
            <a:endParaRPr lang="pt-BR" sz="2400" dirty="0" smtClean="0"/>
          </a:p>
          <a:p>
            <a:pPr algn="just"/>
            <a:endParaRPr lang="pt-BR" sz="2400" dirty="0" smtClean="0"/>
          </a:p>
          <a:p>
            <a:pPr algn="just"/>
            <a:endParaRPr lang="pt-BR" sz="2400" dirty="0" smtClean="0"/>
          </a:p>
          <a:p>
            <a:pPr algn="just"/>
            <a:endParaRPr lang="pt-BR" sz="2400" dirty="0" smtClean="0"/>
          </a:p>
          <a:p>
            <a:pPr algn="just">
              <a:buNone/>
            </a:pPr>
            <a:endParaRPr lang="pt-BR" sz="2400" dirty="0" smtClean="0"/>
          </a:p>
          <a:p>
            <a:pPr algn="just"/>
            <a:r>
              <a:rPr lang="pt-BR" sz="1800" dirty="0" smtClean="0"/>
              <a:t>A deformação prolongada ocorreu até a primeira mudança na espessura da parede de 8 para 10 mm. A cobertura enrijece o topo, como se fosse um diafragma no topo da superfície cilíndrica e a deformação toma a forma de metade de uma onda senoidal, no sentido vertical.</a:t>
            </a:r>
            <a:endParaRPr lang="pt-BR" sz="180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Ações a considerar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36243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Ações a considerar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584175"/>
            <a:ext cx="8229600" cy="5589241"/>
          </a:xfrm>
        </p:spPr>
        <p:txBody>
          <a:bodyPr>
            <a:normAutofit/>
          </a:bodyPr>
          <a:lstStyle/>
          <a:p>
            <a:pPr algn="just"/>
            <a:r>
              <a:rPr lang="pt-BR" sz="3000" dirty="0" smtClean="0"/>
              <a:t>Em SABRANSKY e MELBOURNE (1987) foi apresentado o </a:t>
            </a:r>
            <a:r>
              <a:rPr lang="pt-BR" sz="3000" b="1" dirty="0" smtClean="0"/>
              <a:t>estudo das distribuições de pressões</a:t>
            </a:r>
            <a:r>
              <a:rPr lang="pt-BR" sz="3000" dirty="0" smtClean="0"/>
              <a:t> em modelos de silos cilíndricos de cobertura cônica a partir de ensaios em túnel de vento, comparando-se os resultados aos silos em escala real. </a:t>
            </a:r>
          </a:p>
          <a:p>
            <a:pPr algn="just"/>
            <a:r>
              <a:rPr lang="pt-BR" sz="3000" dirty="0" smtClean="0"/>
              <a:t>Há um relato de acidentes de amassamento da parede cilíndrica do silo metálico a barlavento e de tombamento do silo, sendo raros os acidentes nas coberturas cônicas, embora estas sejam leves e delgadas.</a:t>
            </a:r>
            <a:endParaRPr lang="pt-BR" sz="3000" dirty="0"/>
          </a:p>
        </p:txBody>
      </p:sp>
    </p:spTree>
    <p:extLst>
      <p:ext uri="{BB962C8B-B14F-4D97-AF65-F5344CB8AC3E}">
        <p14:creationId xmlns:p14="http://schemas.microsoft.com/office/powerpoint/2010/main" xmlns="" val="124336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Ações a considerar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589241"/>
          </a:xfrm>
        </p:spPr>
        <p:txBody>
          <a:bodyPr>
            <a:normAutofit lnSpcReduction="10000"/>
          </a:bodyPr>
          <a:lstStyle/>
          <a:p>
            <a:pPr algn="just"/>
            <a:r>
              <a:rPr lang="pt-BR" sz="3000" dirty="0" smtClean="0"/>
              <a:t>Segundo ANDRADE JÚNIOR (2002) o estudo dos silos cilíndricos e de coberturas cônicas sob a ação do vento inicia-se com a </a:t>
            </a:r>
            <a:r>
              <a:rPr lang="pt-BR" sz="3000" u="sng" dirty="0" smtClean="0"/>
              <a:t>constatação</a:t>
            </a:r>
            <a:r>
              <a:rPr lang="pt-BR" sz="3000" dirty="0" smtClean="0"/>
              <a:t> do </a:t>
            </a:r>
            <a:r>
              <a:rPr lang="pt-BR" sz="3000" b="1" dirty="0" smtClean="0"/>
              <a:t>problema de perda de estabilidade do costado e da necessidade de caracterização do comportamento do silo</a:t>
            </a:r>
            <a:r>
              <a:rPr lang="pt-BR" sz="3000" dirty="0" smtClean="0"/>
              <a:t>. Realizou estudos teóricos e experimentais sobre as ações do vento em silos. O trabalho foi desenvolvido com ensaios de modelos aerodinâmicos e aeroelásticos em um túnel de vento na Universidade de </a:t>
            </a:r>
            <a:r>
              <a:rPr lang="pt-BR" sz="3000" dirty="0" err="1" smtClean="0"/>
              <a:t>Cranfield</a:t>
            </a:r>
            <a:r>
              <a:rPr lang="pt-BR" sz="3000" dirty="0" smtClean="0"/>
              <a:t>, Inglaterra, com o objetivo de determinar os coeficientes aerodinâmicos no costado e na cobertura.</a:t>
            </a:r>
            <a:endParaRPr lang="pt-BR" sz="3000" dirty="0"/>
          </a:p>
        </p:txBody>
      </p:sp>
    </p:spTree>
    <p:extLst>
      <p:ext uri="{BB962C8B-B14F-4D97-AF65-F5344CB8AC3E}">
        <p14:creationId xmlns:p14="http://schemas.microsoft.com/office/powerpoint/2010/main" xmlns="" val="76429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Ações a considerar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536504"/>
          </a:xfrm>
        </p:spPr>
        <p:txBody>
          <a:bodyPr>
            <a:normAutofit/>
          </a:bodyPr>
          <a:lstStyle/>
          <a:p>
            <a:pPr algn="just"/>
            <a:r>
              <a:rPr lang="pt-BR" sz="3000" dirty="0" smtClean="0"/>
              <a:t>Segundo BRIASSOULIS e PECKNOLD (1986) a </a:t>
            </a:r>
            <a:r>
              <a:rPr lang="pt-BR" sz="3000" b="1" dirty="0" smtClean="0"/>
              <a:t>distribuição dos coeficientes de pressão para uma cúpula</a:t>
            </a:r>
            <a:r>
              <a:rPr lang="pt-BR" sz="3000" dirty="0" smtClean="0"/>
              <a:t> montada em uma base cilíndrica pode ser aproximada admitindo uma </a:t>
            </a:r>
            <a:r>
              <a:rPr lang="pt-BR" sz="3000" b="1" dirty="0" smtClean="0"/>
              <a:t>variação linear da borda de barlavento do topo da cúpula</a:t>
            </a:r>
            <a:r>
              <a:rPr lang="pt-BR" sz="3000" dirty="0" smtClean="0"/>
              <a:t> e uma </a:t>
            </a:r>
            <a:r>
              <a:rPr lang="pt-BR" sz="3000" b="1" dirty="0" smtClean="0"/>
              <a:t>variação linear do topo para a borda de sotavento</a:t>
            </a:r>
            <a:r>
              <a:rPr lang="pt-BR" sz="3000" dirty="0" smtClean="0"/>
              <a:t> e </a:t>
            </a:r>
            <a:r>
              <a:rPr lang="pt-BR" sz="3000" b="1" dirty="0" smtClean="0"/>
              <a:t>propõem uma distribuição de pressão simples para coberturas cônicas</a:t>
            </a:r>
            <a:r>
              <a:rPr lang="pt-BR" sz="3000" dirty="0" smtClean="0"/>
              <a:t>, conforme figura a seguir.</a:t>
            </a:r>
            <a:endParaRPr lang="pt-BR" sz="3000" dirty="0"/>
          </a:p>
        </p:txBody>
      </p:sp>
    </p:spTree>
    <p:extLst>
      <p:ext uri="{BB962C8B-B14F-4D97-AF65-F5344CB8AC3E}">
        <p14:creationId xmlns:p14="http://schemas.microsoft.com/office/powerpoint/2010/main" xmlns="" val="186395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26203" t="24800" r="27286" b="22280"/>
          <a:stretch>
            <a:fillRect/>
          </a:stretch>
        </p:blipFill>
        <p:spPr bwMode="auto">
          <a:xfrm>
            <a:off x="683568" y="116632"/>
            <a:ext cx="7879296" cy="5252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590872" y="5445224"/>
            <a:ext cx="8229600" cy="100811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38912" indent="-320040" algn="just">
              <a:buClr>
                <a:srgbClr val="F0AD00"/>
              </a:buClr>
              <a:buSzPct val="80000"/>
              <a:buFont typeface="Wingdings 2"/>
              <a:buChar char=""/>
              <a:defRPr/>
            </a:pPr>
            <a:r>
              <a:rPr lang="pt-BR" sz="3000" dirty="0" smtClean="0">
                <a:solidFill>
                  <a:prstClr val="black"/>
                </a:solidFill>
              </a:rPr>
              <a:t>A pressão permanece aproximadamente constante, perpendicular à direção do vento.</a:t>
            </a:r>
            <a:endParaRPr lang="pt-BR" sz="3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107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pt-BR" b="1" cap="all" dirty="0" smtClean="0"/>
              <a:t>Corpo Do Silo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marL="0" indent="0" hangingPunct="0">
              <a:buNone/>
            </a:pPr>
            <a:r>
              <a:rPr lang="pt-BR" i="1" dirty="0" smtClean="0"/>
              <a:t>                  - fechamento </a:t>
            </a:r>
            <a:r>
              <a:rPr lang="pt-BR" i="1" dirty="0"/>
              <a:t>lateral do silo.</a:t>
            </a:r>
            <a:endParaRPr lang="pt-BR" dirty="0"/>
          </a:p>
          <a:p>
            <a:pPr hangingPunct="0"/>
            <a:r>
              <a:rPr lang="pt-BR" dirty="0"/>
              <a:t>             - Chapas corrugadas ou lisas de espessura variável.</a:t>
            </a:r>
          </a:p>
          <a:p>
            <a:pPr hangingPunct="0"/>
            <a:r>
              <a:rPr lang="pt-BR" dirty="0"/>
              <a:t>             - Porta de visita.</a:t>
            </a:r>
          </a:p>
          <a:p>
            <a:pPr hangingPunct="0"/>
            <a:r>
              <a:rPr lang="pt-BR" dirty="0"/>
              <a:t>             - Escada do corpo.</a:t>
            </a:r>
          </a:p>
          <a:p>
            <a:pPr hangingPunct="0"/>
            <a:r>
              <a:rPr lang="pt-BR" dirty="0"/>
              <a:t>             - Elementos de fixação e vedação (parafusos com </a:t>
            </a:r>
            <a:r>
              <a:rPr lang="pt-BR" dirty="0" smtClean="0"/>
              <a:t>arruela </a:t>
            </a:r>
            <a:r>
              <a:rPr lang="pt-BR" dirty="0"/>
              <a:t>acoplada DIN 267 grau 8.8 ou SAE grau 5, porcas,</a:t>
            </a:r>
          </a:p>
          <a:p>
            <a:pPr hangingPunct="0"/>
            <a:r>
              <a:rPr lang="pt-BR" dirty="0"/>
              <a:t>               arruelas lisas e arruelas de vedação de polietileno e</a:t>
            </a:r>
          </a:p>
          <a:p>
            <a:pPr hangingPunct="0"/>
            <a:r>
              <a:rPr lang="pt-BR" dirty="0"/>
              <a:t>               filetes de massa de calafetar).</a:t>
            </a:r>
          </a:p>
          <a:p>
            <a:pPr hangingPunct="0"/>
            <a:r>
              <a:rPr lang="pt-BR" dirty="0"/>
              <a:t>             - Montantes ou colunas.</a:t>
            </a:r>
          </a:p>
          <a:p>
            <a:pPr hangingPunct="0"/>
            <a:r>
              <a:rPr lang="pt-BR" dirty="0"/>
              <a:t>             - Costura de fixação e vedação horizontal e vertical</a:t>
            </a:r>
            <a:r>
              <a:rPr lang="pt-BR" dirty="0" smtClean="0"/>
              <a:t>.</a:t>
            </a:r>
          </a:p>
          <a:p>
            <a:pPr hangingPunct="0"/>
            <a:r>
              <a:rPr lang="pt-BR" dirty="0" smtClean="0"/>
              <a:t>             - Chumbadores do silo na base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287998270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Ações a considerar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5013176"/>
          </a:xfrm>
        </p:spPr>
        <p:txBody>
          <a:bodyPr>
            <a:normAutofit lnSpcReduction="10000"/>
          </a:bodyPr>
          <a:lstStyle/>
          <a:p>
            <a:pPr algn="just"/>
            <a:r>
              <a:rPr lang="pt-BR" sz="3000" dirty="0" smtClean="0"/>
              <a:t>Com essa aproximação, </a:t>
            </a:r>
            <a:r>
              <a:rPr lang="pt-BR" sz="3000" b="1" dirty="0" smtClean="0"/>
              <a:t>três parâmetros são requeridos</a:t>
            </a:r>
            <a:r>
              <a:rPr lang="pt-BR" sz="3000" dirty="0" smtClean="0"/>
              <a:t> para especificar a distribuição de pressão de vento na cobertura. </a:t>
            </a:r>
          </a:p>
          <a:p>
            <a:pPr algn="just"/>
            <a:r>
              <a:rPr lang="pt-BR" sz="3000" dirty="0" smtClean="0"/>
              <a:t>Esses parâmetros foram determinados usando os coeficientes de pressão para uma cúpula montada em uma base cilíndrica. </a:t>
            </a:r>
          </a:p>
          <a:p>
            <a:pPr algn="just"/>
            <a:r>
              <a:rPr lang="pt-BR" sz="3000" b="1" dirty="0" smtClean="0"/>
              <a:t>Os coeficientes de pressão dependem da relação altura/diâmetro da cúpula e relação altura/diâmetro do cilíndrico</a:t>
            </a:r>
            <a:r>
              <a:rPr lang="pt-BR" sz="3000" dirty="0" smtClean="0"/>
              <a:t>. A cobertura de silo cônica tipicamente tem uma </a:t>
            </a:r>
            <a:r>
              <a:rPr lang="pt-BR" sz="3000" b="1" dirty="0" smtClean="0"/>
              <a:t>inclinação</a:t>
            </a:r>
            <a:r>
              <a:rPr lang="pt-BR" sz="3000" dirty="0" smtClean="0"/>
              <a:t> de aproximadamente </a:t>
            </a:r>
            <a:r>
              <a:rPr lang="pt-BR" sz="3000" b="1" dirty="0" smtClean="0"/>
              <a:t>30º</a:t>
            </a:r>
            <a:r>
              <a:rPr lang="pt-BR" sz="3000" dirty="0" smtClean="0"/>
              <a:t>.</a:t>
            </a:r>
            <a:endParaRPr lang="pt-BR" sz="3000" dirty="0"/>
          </a:p>
        </p:txBody>
      </p:sp>
    </p:spTree>
    <p:extLst>
      <p:ext uri="{BB962C8B-B14F-4D97-AF65-F5344CB8AC3E}">
        <p14:creationId xmlns:p14="http://schemas.microsoft.com/office/powerpoint/2010/main" xmlns="" val="335718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Ações a considerar</a:t>
            </a:r>
            <a:endParaRPr lang="pt-BR" dirty="0"/>
          </a:p>
        </p:txBody>
      </p:sp>
      <p:pic>
        <p:nvPicPr>
          <p:cNvPr id="118787" name="Picture 3"/>
          <p:cNvPicPr>
            <a:picLocks noChangeAspect="1" noChangeArrowheads="1"/>
          </p:cNvPicPr>
          <p:nvPr/>
        </p:nvPicPr>
        <p:blipFill>
          <a:blip r:embed="rId2" cstate="print"/>
          <a:srcRect l="38016" t="34880" r="32453" b="10941"/>
          <a:stretch>
            <a:fillRect/>
          </a:stretch>
        </p:blipFill>
        <p:spPr bwMode="auto">
          <a:xfrm>
            <a:off x="4530136" y="1556793"/>
            <a:ext cx="4578368" cy="4921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844824"/>
            <a:ext cx="4834880" cy="4536504"/>
          </a:xfrm>
        </p:spPr>
        <p:txBody>
          <a:bodyPr>
            <a:normAutofit lnSpcReduction="10000"/>
          </a:bodyPr>
          <a:lstStyle/>
          <a:p>
            <a:pPr algn="just"/>
            <a:r>
              <a:rPr lang="pt-BR" sz="3000" dirty="0" smtClean="0"/>
              <a:t>BRIASSOULIS e PECKNOLD (1986) selecionaram uma cúpula com relação altura/diâmetro de ¼,5 para representar a geometria de coberturas. A distribuição de pressão de vento obtida nestas condições é:</a:t>
            </a:r>
            <a:endParaRPr lang="pt-BR" sz="3000" dirty="0"/>
          </a:p>
        </p:txBody>
      </p:sp>
    </p:spTree>
    <p:extLst>
      <p:ext uri="{BB962C8B-B14F-4D97-AF65-F5344CB8AC3E}">
        <p14:creationId xmlns:p14="http://schemas.microsoft.com/office/powerpoint/2010/main" xmlns="" val="115150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Ações a considerar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5472608"/>
          </a:xfrm>
        </p:spPr>
        <p:txBody>
          <a:bodyPr>
            <a:normAutofit/>
          </a:bodyPr>
          <a:lstStyle/>
          <a:p>
            <a:pPr algn="just"/>
            <a:r>
              <a:rPr lang="pt-BR" sz="3000" dirty="0" smtClean="0"/>
              <a:t>Os </a:t>
            </a:r>
            <a:r>
              <a:rPr lang="pt-BR" sz="3000" b="1" dirty="0" smtClean="0"/>
              <a:t>coeficientes de pressão (</a:t>
            </a:r>
            <a:r>
              <a:rPr lang="pt-BR" sz="3000" b="1" dirty="0" err="1" smtClean="0"/>
              <a:t>C</a:t>
            </a:r>
            <a:r>
              <a:rPr lang="pt-BR" sz="3000" b="1" baseline="-25000" dirty="0" err="1" smtClean="0"/>
              <a:t>p</a:t>
            </a:r>
            <a:r>
              <a:rPr lang="pt-BR" sz="3000" b="1" dirty="0" smtClean="0"/>
              <a:t>) incluem influência da altura da parede</a:t>
            </a:r>
            <a:r>
              <a:rPr lang="pt-BR" sz="3000" dirty="0" smtClean="0"/>
              <a:t>, então a pressão na cobertura é dada simplificadamente por:</a:t>
            </a:r>
          </a:p>
          <a:p>
            <a:pPr algn="just"/>
            <a:endParaRPr lang="pt-BR" sz="3000" dirty="0" smtClean="0"/>
          </a:p>
          <a:p>
            <a:pPr algn="just"/>
            <a:endParaRPr lang="pt-BR" sz="3000" dirty="0" smtClean="0"/>
          </a:p>
          <a:p>
            <a:pPr algn="just">
              <a:buNone/>
            </a:pPr>
            <a:r>
              <a:rPr lang="pt-BR" sz="3000" dirty="0" smtClean="0"/>
              <a:t>	sendo </a:t>
            </a:r>
            <a:r>
              <a:rPr lang="pt-BR" sz="3000" dirty="0" err="1" smtClean="0"/>
              <a:t>q</a:t>
            </a:r>
            <a:r>
              <a:rPr lang="pt-BR" sz="3000" baseline="-25000" dirty="0" err="1" smtClean="0"/>
              <a:t>r</a:t>
            </a:r>
            <a:r>
              <a:rPr lang="pt-BR" sz="3000" dirty="0" smtClean="0"/>
              <a:t> a velocidade da pressão na cobertura</a:t>
            </a:r>
          </a:p>
          <a:p>
            <a:pPr algn="just">
              <a:buNone/>
            </a:pPr>
            <a:r>
              <a:rPr lang="pt-BR" sz="3000" dirty="0" smtClean="0"/>
              <a:t>	V a velocidade do vento 10 m acima do solo em campo aberto para a velocidade do vento básico.</a:t>
            </a:r>
          </a:p>
        </p:txBody>
      </p:sp>
      <p:graphicFrame>
        <p:nvGraphicFramePr>
          <p:cNvPr id="6" name="Objeto 5"/>
          <p:cNvGraphicFramePr>
            <a:graphicFrameLocks noChangeAspect="1"/>
          </p:cNvGraphicFramePr>
          <p:nvPr/>
        </p:nvGraphicFramePr>
        <p:xfrm>
          <a:off x="2276475" y="3157785"/>
          <a:ext cx="4745038" cy="703263"/>
        </p:xfrm>
        <a:graphic>
          <a:graphicData uri="http://schemas.openxmlformats.org/presentationml/2006/ole">
            <p:oleObj spid="_x0000_s5123" name="Equação" r:id="rId3" imgW="1714500" imgH="254000" progId="Equation.3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53390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Ações a considerar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47260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pt-BR" sz="3000" dirty="0" smtClean="0"/>
              <a:t>	</a:t>
            </a:r>
          </a:p>
          <a:p>
            <a:pPr algn="just"/>
            <a:r>
              <a:rPr lang="pt-BR" sz="3000" b="1" dirty="0" smtClean="0"/>
              <a:t>A magnitude da força de vento na cobertura aumenta consideravelmente de silo alto para o baixo</a:t>
            </a:r>
            <a:r>
              <a:rPr lang="pt-BR" sz="3000" dirty="0" smtClean="0"/>
              <a:t>, enquanto que a </a:t>
            </a:r>
            <a:r>
              <a:rPr lang="pt-BR" sz="3000" b="1" dirty="0" smtClean="0"/>
              <a:t>força de vento nas paredes não aumenta significativamente</a:t>
            </a:r>
            <a:r>
              <a:rPr lang="pt-BR" sz="3000" dirty="0" smtClean="0"/>
              <a:t>. </a:t>
            </a:r>
          </a:p>
          <a:p>
            <a:pPr algn="just"/>
            <a:r>
              <a:rPr lang="pt-BR" sz="3000" dirty="0" smtClean="0"/>
              <a:t>O carregamento do vento sobre o telhado </a:t>
            </a:r>
            <a:r>
              <a:rPr lang="pt-BR" sz="3000" b="1" dirty="0" smtClean="0"/>
              <a:t>puxa para cima o telhado</a:t>
            </a:r>
            <a:r>
              <a:rPr lang="pt-BR" sz="3000" dirty="0" smtClean="0"/>
              <a:t> e a </a:t>
            </a:r>
            <a:r>
              <a:rPr lang="pt-BR" sz="3000" b="1" dirty="0" smtClean="0"/>
              <a:t>parte superior da parede para dentro</a:t>
            </a:r>
            <a:r>
              <a:rPr lang="pt-BR" sz="3000" dirty="0" smtClean="0"/>
              <a:t>. Esse comportamento influencia o estado de tensões na estrutura da parede cilíndrica.</a:t>
            </a:r>
          </a:p>
        </p:txBody>
      </p:sp>
    </p:spTree>
    <p:extLst>
      <p:ext uri="{BB962C8B-B14F-4D97-AF65-F5344CB8AC3E}">
        <p14:creationId xmlns:p14="http://schemas.microsoft.com/office/powerpoint/2010/main" xmlns="" val="276836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Ações a considerar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844824"/>
            <a:ext cx="8424936" cy="4536504"/>
          </a:xfrm>
        </p:spPr>
        <p:txBody>
          <a:bodyPr>
            <a:normAutofit/>
          </a:bodyPr>
          <a:lstStyle/>
          <a:p>
            <a:pPr algn="just"/>
            <a:r>
              <a:rPr lang="pt-BR" sz="3000" dirty="0" smtClean="0"/>
              <a:t>GAYLORD e GAYLORD (1984) apresentam coeficientes de pressão </a:t>
            </a:r>
            <a:r>
              <a:rPr lang="pt-BR" sz="3000" dirty="0" err="1" smtClean="0"/>
              <a:t>C</a:t>
            </a:r>
            <a:r>
              <a:rPr lang="pt-BR" sz="3000" baseline="-25000" dirty="0" err="1" smtClean="0"/>
              <a:t>p</a:t>
            </a:r>
            <a:r>
              <a:rPr lang="pt-BR" sz="3000" dirty="0" smtClean="0"/>
              <a:t> para silos e elementos de suporte.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7008" t="22280" r="6250" b="22177"/>
          <a:stretch>
            <a:fillRect/>
          </a:stretch>
        </p:blipFill>
        <p:spPr bwMode="auto">
          <a:xfrm>
            <a:off x="-36512" y="3356992"/>
            <a:ext cx="9212471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28775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Ações a considerar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844824"/>
            <a:ext cx="8424936" cy="4536504"/>
          </a:xfrm>
        </p:spPr>
        <p:txBody>
          <a:bodyPr>
            <a:normAutofit/>
          </a:bodyPr>
          <a:lstStyle/>
          <a:p>
            <a:pPr algn="just"/>
            <a:r>
              <a:rPr lang="pt-BR" sz="3000" dirty="0" smtClean="0"/>
              <a:t>GAYLORD e GAYLORD (1984)</a:t>
            </a:r>
          </a:p>
          <a:p>
            <a:pPr algn="just"/>
            <a:endParaRPr lang="pt-BR" sz="3000" dirty="0" smtClean="0"/>
          </a:p>
          <a:p>
            <a:pPr algn="just"/>
            <a:endParaRPr lang="pt-BR" sz="3000" dirty="0" smtClean="0"/>
          </a:p>
          <a:p>
            <a:pPr algn="just"/>
            <a:endParaRPr lang="pt-BR" sz="3000" dirty="0" smtClean="0"/>
          </a:p>
          <a:p>
            <a:pPr algn="just"/>
            <a:endParaRPr lang="pt-BR" sz="3000" dirty="0" smtClean="0"/>
          </a:p>
          <a:p>
            <a:pPr algn="just"/>
            <a:endParaRPr lang="pt-BR" sz="3000" dirty="0" smtClean="0"/>
          </a:p>
          <a:p>
            <a:pPr algn="just"/>
            <a:endParaRPr lang="pt-BR" sz="3000" dirty="0"/>
          </a:p>
        </p:txBody>
      </p:sp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2" cstate="print"/>
          <a:srcRect l="8485" t="29840" r="6250" b="34880"/>
          <a:stretch>
            <a:fillRect/>
          </a:stretch>
        </p:blipFill>
        <p:spPr bwMode="auto">
          <a:xfrm>
            <a:off x="-17966" y="1613520"/>
            <a:ext cx="9270486" cy="224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475928" y="3941440"/>
            <a:ext cx="8424936" cy="2583904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438912" indent="-320040" algn="just">
              <a:buClr>
                <a:srgbClr val="F0AD00"/>
              </a:buClr>
              <a:buSzPct val="80000"/>
              <a:buFont typeface="Wingdings 2"/>
              <a:buChar char=""/>
              <a:defRPr/>
            </a:pPr>
            <a:r>
              <a:rPr lang="pt-BR" sz="3000" dirty="0" smtClean="0">
                <a:solidFill>
                  <a:prstClr val="black"/>
                </a:solidFill>
              </a:rPr>
              <a:t>Observam que as pressões do vento especificadas pelas normas incluem uma tolerância para ambos os coeficientes de pressão e fator de rajada, e seria excessivamente conservador o uso destes com os coeficientes indicados.</a:t>
            </a:r>
          </a:p>
        </p:txBody>
      </p:sp>
    </p:spTree>
    <p:extLst>
      <p:ext uri="{BB962C8B-B14F-4D97-AF65-F5344CB8AC3E}">
        <p14:creationId xmlns:p14="http://schemas.microsoft.com/office/powerpoint/2010/main" xmlns="" val="292681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silos-armazenad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0"/>
            <a:ext cx="2279650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5" descr="terminal6-bateria5-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b="1" smtClean="0">
                <a:solidFill>
                  <a:srgbClr val="CC3300"/>
                </a:solidFill>
              </a:rPr>
              <a:t>Bateria</a:t>
            </a:r>
          </a:p>
        </p:txBody>
      </p:sp>
    </p:spTree>
    <p:extLst>
      <p:ext uri="{BB962C8B-B14F-4D97-AF65-F5344CB8AC3E}">
        <p14:creationId xmlns:p14="http://schemas.microsoft.com/office/powerpoint/2010/main" xmlns="" val="212478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Ações a considerar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700808"/>
            <a:ext cx="8280920" cy="4536504"/>
          </a:xfrm>
        </p:spPr>
        <p:txBody>
          <a:bodyPr>
            <a:normAutofit fontScale="92500"/>
          </a:bodyPr>
          <a:lstStyle/>
          <a:p>
            <a:pPr marL="118872" indent="0" algn="just">
              <a:buNone/>
            </a:pPr>
            <a:r>
              <a:rPr lang="pt-BR" sz="3000" b="1" dirty="0" smtClean="0"/>
              <a:t>CABOS DE TERMOMETRIA</a:t>
            </a:r>
          </a:p>
          <a:p>
            <a:pPr algn="just"/>
            <a:r>
              <a:rPr lang="pt-BR" sz="3000" dirty="0" smtClean="0"/>
              <a:t>Durante a estocagem a qualidade dos produtos granulares pode ser afetada por diferentes fatores </a:t>
            </a:r>
            <a:r>
              <a:rPr lang="pt-BR" sz="3000" b="1" dirty="0" smtClean="0"/>
              <a:t>roedores, insetos e fungos</a:t>
            </a:r>
            <a:r>
              <a:rPr lang="pt-BR" sz="3000" dirty="0" smtClean="0"/>
              <a:t>, além do aumento da temperatura local dos grãos que é um indicativo de um problema de deterioração. </a:t>
            </a:r>
          </a:p>
          <a:p>
            <a:pPr algn="just"/>
            <a:r>
              <a:rPr lang="pt-BR" sz="3000" dirty="0" smtClean="0"/>
              <a:t>Segundo SCHWAB et al. (1991) a inspeção diária da temperatura dos grãos estocados pode detectar a presença de um “hot spot”, ou seja, um local quente antes de qualquer grão ser seriamente deteriorado.</a:t>
            </a:r>
          </a:p>
          <a:p>
            <a:pPr algn="just"/>
            <a:endParaRPr lang="pt-BR" sz="3000" dirty="0" smtClean="0"/>
          </a:p>
          <a:p>
            <a:pPr marL="118872" indent="0" algn="just">
              <a:buNone/>
            </a:pPr>
            <a:endParaRPr lang="pt-BR" sz="3000" dirty="0"/>
          </a:p>
        </p:txBody>
      </p:sp>
    </p:spTree>
    <p:extLst>
      <p:ext uri="{BB962C8B-B14F-4D97-AF65-F5344CB8AC3E}">
        <p14:creationId xmlns:p14="http://schemas.microsoft.com/office/powerpoint/2010/main" xmlns="" val="102316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Ações a considerar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700808"/>
            <a:ext cx="8280920" cy="4536504"/>
          </a:xfrm>
        </p:spPr>
        <p:txBody>
          <a:bodyPr>
            <a:normAutofit/>
          </a:bodyPr>
          <a:lstStyle/>
          <a:p>
            <a:pPr marL="118872" indent="0" algn="just">
              <a:buNone/>
            </a:pPr>
            <a:r>
              <a:rPr lang="pt-BR" sz="3000" b="1" dirty="0" smtClean="0"/>
              <a:t>Cabos de Termometria</a:t>
            </a:r>
          </a:p>
          <a:p>
            <a:pPr algn="just"/>
            <a:r>
              <a:rPr lang="pt-BR" sz="3000" dirty="0" smtClean="0"/>
              <a:t>O operador pode escolher arejar os grãos para </a:t>
            </a:r>
            <a:r>
              <a:rPr lang="pt-BR" sz="3000" b="1" dirty="0" smtClean="0"/>
              <a:t>esfriar</a:t>
            </a:r>
            <a:r>
              <a:rPr lang="pt-BR" sz="3000" dirty="0" smtClean="0"/>
              <a:t> o “hot spot” ou </a:t>
            </a:r>
            <a:r>
              <a:rPr lang="pt-BR" sz="3000" b="1" dirty="0" smtClean="0"/>
              <a:t>remover o grão do silo</a:t>
            </a:r>
            <a:r>
              <a:rPr lang="pt-BR" sz="3000" dirty="0" smtClean="0"/>
              <a:t>. Um dos métodos para controlar a qualidade da massa de grãos estocados no interior de um silo é o </a:t>
            </a:r>
            <a:r>
              <a:rPr lang="pt-BR" sz="3000" b="1" dirty="0" smtClean="0"/>
              <a:t>constante monitoramento da temperatura da massa de grãos</a:t>
            </a:r>
            <a:r>
              <a:rPr lang="pt-BR" sz="3000" dirty="0" smtClean="0"/>
              <a:t> com a utilização de CABOS DE TERMOMETRIA suspensos na cobertura.</a:t>
            </a:r>
          </a:p>
          <a:p>
            <a:pPr algn="just"/>
            <a:endParaRPr lang="pt-BR" sz="3000" dirty="0" smtClean="0"/>
          </a:p>
          <a:p>
            <a:pPr marL="118872" indent="0" algn="just">
              <a:buNone/>
            </a:pPr>
            <a:endParaRPr lang="pt-BR" sz="3000" dirty="0"/>
          </a:p>
        </p:txBody>
      </p:sp>
    </p:spTree>
    <p:extLst>
      <p:ext uri="{BB962C8B-B14F-4D97-AF65-F5344CB8AC3E}">
        <p14:creationId xmlns:p14="http://schemas.microsoft.com/office/powerpoint/2010/main" xmlns="" val="161208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Ações a considerar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700808"/>
            <a:ext cx="8280920" cy="4536504"/>
          </a:xfrm>
        </p:spPr>
        <p:txBody>
          <a:bodyPr>
            <a:normAutofit fontScale="92500" lnSpcReduction="20000"/>
          </a:bodyPr>
          <a:lstStyle/>
          <a:p>
            <a:pPr marL="118872" indent="0" algn="just">
              <a:buNone/>
            </a:pPr>
            <a:r>
              <a:rPr lang="pt-BR" sz="3000" b="1" dirty="0" smtClean="0"/>
              <a:t>Cabos de Termometria</a:t>
            </a:r>
          </a:p>
          <a:p>
            <a:pPr algn="just"/>
            <a:r>
              <a:rPr lang="pt-BR" sz="3000" dirty="0" smtClean="0"/>
              <a:t>Devido a </a:t>
            </a:r>
            <a:r>
              <a:rPr lang="pt-BR" sz="3000" b="1" dirty="0" smtClean="0"/>
              <a:t>localização</a:t>
            </a:r>
            <a:r>
              <a:rPr lang="pt-BR" sz="3000" dirty="0" smtClean="0"/>
              <a:t> dos cabos dentro da massa de grãos, uma f</a:t>
            </a:r>
            <a:r>
              <a:rPr lang="pt-BR" sz="3000" b="1" dirty="0" smtClean="0"/>
              <a:t>orça vertical é transmitida para a estrutura de cobertura</a:t>
            </a:r>
            <a:r>
              <a:rPr lang="pt-BR" sz="3000" dirty="0" smtClean="0"/>
              <a:t> nos pontos de fixação dos cabos. </a:t>
            </a:r>
          </a:p>
          <a:p>
            <a:pPr algn="just"/>
            <a:r>
              <a:rPr lang="pt-BR" sz="3000" dirty="0" smtClean="0"/>
              <a:t>De acordo com THOMPSON (1987) essas forças podem </a:t>
            </a:r>
            <a:r>
              <a:rPr lang="pt-BR" sz="3000" b="1" dirty="0" smtClean="0"/>
              <a:t>não causar a falha total na estrutura</a:t>
            </a:r>
            <a:r>
              <a:rPr lang="pt-BR" sz="3000" dirty="0" smtClean="0"/>
              <a:t>, no entanto, pode ocorrer um </a:t>
            </a:r>
            <a:r>
              <a:rPr lang="pt-BR" sz="3000" b="1" dirty="0" smtClean="0"/>
              <a:t>problema localizado nos pontos de fixação dos cabos</a:t>
            </a:r>
            <a:r>
              <a:rPr lang="pt-BR" sz="3000" dirty="0" smtClean="0"/>
              <a:t>. Até o presente momento as cargas que esses cabos transmitem para a estrutura de cobertura não são bem avaliadas.</a:t>
            </a:r>
          </a:p>
          <a:p>
            <a:pPr marL="118872" indent="0" algn="just">
              <a:buNone/>
            </a:pPr>
            <a:endParaRPr lang="pt-BR" sz="3000" dirty="0"/>
          </a:p>
        </p:txBody>
      </p:sp>
    </p:spTree>
    <p:extLst>
      <p:ext uri="{BB962C8B-B14F-4D97-AF65-F5344CB8AC3E}">
        <p14:creationId xmlns:p14="http://schemas.microsoft.com/office/powerpoint/2010/main" xmlns="" val="342336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3754" y="764704"/>
            <a:ext cx="3689788" cy="288032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60648"/>
            <a:ext cx="4824536" cy="388843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5" name="Retângulo 4"/>
          <p:cNvSpPr/>
          <p:nvPr/>
        </p:nvSpPr>
        <p:spPr>
          <a:xfrm>
            <a:off x="611560" y="4365104"/>
            <a:ext cx="82089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 smtClean="0"/>
              <a:t>http://www.scielo.br/scielo.php?pid=S1415-43662009000700023&amp;script=sci_arttext</a:t>
            </a:r>
            <a:endParaRPr lang="pt-BR" sz="1200" dirty="0"/>
          </a:p>
        </p:txBody>
      </p:sp>
      <p:sp>
        <p:nvSpPr>
          <p:cNvPr id="6" name="Retângulo 5"/>
          <p:cNvSpPr/>
          <p:nvPr/>
        </p:nvSpPr>
        <p:spPr>
          <a:xfrm>
            <a:off x="726077" y="4618250"/>
            <a:ext cx="79928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 smtClean="0"/>
              <a:t>Blocos de concreto para construção modular de silos cilíndricos</a:t>
            </a:r>
            <a:endParaRPr lang="pt-BR" sz="1200" dirty="0"/>
          </a:p>
        </p:txBody>
      </p:sp>
      <p:sp>
        <p:nvSpPr>
          <p:cNvPr id="7" name="Retângulo 6"/>
          <p:cNvSpPr/>
          <p:nvPr/>
        </p:nvSpPr>
        <p:spPr>
          <a:xfrm>
            <a:off x="726077" y="5172475"/>
            <a:ext cx="15557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 smtClean="0"/>
              <a:t>Silos e sua construção</a:t>
            </a:r>
            <a:endParaRPr lang="pt-BR" sz="1200" dirty="0"/>
          </a:p>
        </p:txBody>
      </p:sp>
      <p:sp>
        <p:nvSpPr>
          <p:cNvPr id="8" name="Retângulo 7"/>
          <p:cNvSpPr/>
          <p:nvPr/>
        </p:nvSpPr>
        <p:spPr>
          <a:xfrm>
            <a:off x="790339" y="4895476"/>
            <a:ext cx="80301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 smtClean="0">
                <a:hlinkClick r:id="rId4"/>
              </a:rPr>
              <a:t>http://www.scielo.br/scielo.php?pid=S0071-</a:t>
            </a:r>
            <a:r>
              <a:rPr lang="pt-BR" sz="1200" dirty="0" smtClean="0"/>
              <a:t> 2761948000100001&amp;script=</a:t>
            </a:r>
            <a:r>
              <a:rPr lang="pt-BR" sz="1200" dirty="0" err="1" smtClean="0"/>
              <a:t>sci_arttext</a:t>
            </a:r>
            <a:endParaRPr lang="pt-BR" sz="12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723328" y="3950056"/>
            <a:ext cx="1239763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t-BR" dirty="0" smtClean="0"/>
              <a:t>Bibliografia</a:t>
            </a:r>
            <a:endParaRPr lang="pt-BR" dirty="0"/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5517207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 smtClean="0"/>
              <a:t>Imagens: Silos interno e externo</a:t>
            </a:r>
            <a:endParaRPr lang="pt-BR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3409524" cy="278095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780928"/>
            <a:ext cx="2941687" cy="3019797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4063" y="5013176"/>
            <a:ext cx="3076575" cy="1381125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833579214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Ações a considerar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700808"/>
            <a:ext cx="8280920" cy="5157192"/>
          </a:xfrm>
        </p:spPr>
        <p:txBody>
          <a:bodyPr>
            <a:normAutofit fontScale="92500" lnSpcReduction="20000"/>
          </a:bodyPr>
          <a:lstStyle/>
          <a:p>
            <a:pPr marL="118872" indent="0" algn="just">
              <a:buNone/>
            </a:pPr>
            <a:r>
              <a:rPr lang="pt-BR" sz="3000" b="1" dirty="0" smtClean="0"/>
              <a:t>Cabos de Termometria</a:t>
            </a:r>
          </a:p>
          <a:p>
            <a:pPr algn="just"/>
            <a:r>
              <a:rPr lang="pt-BR" sz="3000" dirty="0" smtClean="0"/>
              <a:t>REIMBERT e REIMBERT (1971) propuseram que a carga vertical total agindo em um cabo suspenso dentro de uma massa de produto granular pode ser determinada pela </a:t>
            </a:r>
            <a:r>
              <a:rPr lang="pt-BR" sz="3000" b="1" dirty="0" smtClean="0"/>
              <a:t>integração da força vertical tangencial sobre a superfície do cabo</a:t>
            </a:r>
            <a:r>
              <a:rPr lang="pt-BR" sz="3000" dirty="0" smtClean="0"/>
              <a:t>. A força vertical tangencial é função da </a:t>
            </a:r>
            <a:r>
              <a:rPr lang="pt-BR" sz="3000" b="1" dirty="0" smtClean="0"/>
              <a:t>pressão lateral </a:t>
            </a:r>
            <a:r>
              <a:rPr lang="pt-BR" sz="3000" dirty="0" smtClean="0"/>
              <a:t>existente dentro do silo e do </a:t>
            </a:r>
            <a:r>
              <a:rPr lang="pt-BR" sz="3000" b="1" dirty="0" smtClean="0"/>
              <a:t>coeficiente de atrito </a:t>
            </a:r>
            <a:r>
              <a:rPr lang="pt-BR" sz="3000" dirty="0" smtClean="0"/>
              <a:t>do cabo com o produto granular, sendo a força de atrito agindo sobre um elemento </a:t>
            </a:r>
            <a:r>
              <a:rPr lang="pt-BR" sz="3000" i="1" dirty="0" err="1" smtClean="0"/>
              <a:t>dz</a:t>
            </a:r>
            <a:r>
              <a:rPr lang="pt-BR" sz="3000" dirty="0" smtClean="0"/>
              <a:t> do cabo:</a:t>
            </a:r>
          </a:p>
          <a:p>
            <a:pPr algn="just"/>
            <a:endParaRPr lang="pt-BR" sz="2200" dirty="0" smtClean="0"/>
          </a:p>
          <a:p>
            <a:pPr algn="just"/>
            <a:endParaRPr lang="pt-BR" sz="3000" dirty="0" smtClean="0"/>
          </a:p>
          <a:p>
            <a:pPr algn="just"/>
            <a:r>
              <a:rPr lang="pt-BR" sz="3000" dirty="0" smtClean="0"/>
              <a:t>E a força de atrito ao longo de todo o comprimento do cabo:</a:t>
            </a:r>
          </a:p>
          <a:p>
            <a:pPr marL="118872" indent="0" algn="just">
              <a:buNone/>
            </a:pPr>
            <a:endParaRPr lang="pt-BR" sz="3000" dirty="0"/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/>
        </p:nvGraphicFramePr>
        <p:xfrm>
          <a:off x="3109402" y="5214950"/>
          <a:ext cx="2105540" cy="533403"/>
        </p:xfrm>
        <a:graphic>
          <a:graphicData uri="http://schemas.openxmlformats.org/presentationml/2006/ole">
            <p:oleObj spid="_x0000_s6148" name="Equação" r:id="rId3" imgW="952087" imgH="241195" progId="Equation.3">
              <p:embed/>
            </p:oleObj>
          </a:graphicData>
        </a:graphic>
      </p:graphicFrame>
      <p:graphicFrame>
        <p:nvGraphicFramePr>
          <p:cNvPr id="201731" name="Object 3"/>
          <p:cNvGraphicFramePr>
            <a:graphicFrameLocks noChangeAspect="1"/>
          </p:cNvGraphicFramePr>
          <p:nvPr/>
        </p:nvGraphicFramePr>
        <p:xfrm>
          <a:off x="2968610" y="5926263"/>
          <a:ext cx="1960580" cy="931761"/>
        </p:xfrm>
        <a:graphic>
          <a:graphicData uri="http://schemas.openxmlformats.org/presentationml/2006/ole">
            <p:oleObj spid="_x0000_s6149" name="Equação" r:id="rId4" imgW="1016000" imgH="482600" progId="Equation.3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77856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/>
          <p:cNvGrpSpPr/>
          <p:nvPr/>
        </p:nvGrpSpPr>
        <p:grpSpPr>
          <a:xfrm>
            <a:off x="5252256" y="1412776"/>
            <a:ext cx="3816675" cy="4968552"/>
            <a:chOff x="6084168" y="116632"/>
            <a:chExt cx="3816675" cy="4968552"/>
          </a:xfrm>
        </p:grpSpPr>
        <p:pic>
          <p:nvPicPr>
            <p:cNvPr id="125956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6772" t="12941" r="37270" b="12163"/>
            <a:stretch/>
          </p:blipFill>
          <p:spPr bwMode="auto">
            <a:xfrm>
              <a:off x="6084168" y="116632"/>
              <a:ext cx="3816675" cy="4968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CaixaDeTexto 5"/>
            <p:cNvSpPr txBox="1"/>
            <p:nvPr/>
          </p:nvSpPr>
          <p:spPr>
            <a:xfrm>
              <a:off x="8193666" y="3765857"/>
              <a:ext cx="4876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 smtClean="0">
                  <a:solidFill>
                    <a:srgbClr val="FF0000"/>
                  </a:solidFill>
                </a:rPr>
                <a:t>7%</a:t>
              </a:r>
              <a:endParaRPr lang="pt-BR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7478838" y="2060848"/>
              <a:ext cx="6017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 smtClean="0">
                  <a:solidFill>
                    <a:srgbClr val="FF0000"/>
                  </a:solidFill>
                </a:rPr>
                <a:t>50%</a:t>
              </a:r>
              <a:endParaRPr lang="pt-BR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8748464" y="2339588"/>
              <a:ext cx="6222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 smtClean="0">
                  <a:solidFill>
                    <a:srgbClr val="FF0000"/>
                  </a:solidFill>
                </a:rPr>
                <a:t>80%</a:t>
              </a:r>
              <a:endParaRPr lang="pt-BR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Ações a considerar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68682" y="1571612"/>
            <a:ext cx="5760640" cy="4536504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pt-BR" sz="3000" b="1" dirty="0" smtClean="0"/>
              <a:t>Cabos de Termometria</a:t>
            </a:r>
          </a:p>
          <a:p>
            <a:pPr algn="just"/>
            <a:r>
              <a:rPr lang="pt-BR" sz="3000" dirty="0" smtClean="0"/>
              <a:t>SCHWAB et al. (1991) mediu a força vertical em cabos de termometria idênticos logo após o carregamento.</a:t>
            </a:r>
          </a:p>
          <a:p>
            <a:pPr algn="just"/>
            <a:endParaRPr lang="pt-BR" sz="3000" dirty="0" smtClean="0"/>
          </a:p>
          <a:p>
            <a:pPr algn="just"/>
            <a:endParaRPr lang="pt-BR" sz="3000" dirty="0" smtClean="0"/>
          </a:p>
          <a:p>
            <a:pPr algn="just"/>
            <a:endParaRPr lang="pt-BR" sz="3000" dirty="0" smtClean="0"/>
          </a:p>
          <a:p>
            <a:pPr algn="just"/>
            <a:endParaRPr lang="pt-BR" sz="3000" dirty="0" smtClean="0"/>
          </a:p>
          <a:p>
            <a:pPr algn="just"/>
            <a:endParaRPr lang="pt-BR" sz="3000" dirty="0" smtClean="0"/>
          </a:p>
          <a:p>
            <a:pPr marL="118872" indent="0" algn="just">
              <a:buNone/>
            </a:pPr>
            <a:endParaRPr lang="pt-BR" sz="3000" dirty="0"/>
          </a:p>
        </p:txBody>
      </p:sp>
      <p:pic>
        <p:nvPicPr>
          <p:cNvPr id="12595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94" t="44400" r="29603" b="26138"/>
          <a:stretch/>
        </p:blipFill>
        <p:spPr bwMode="auto">
          <a:xfrm>
            <a:off x="107504" y="4005064"/>
            <a:ext cx="5768302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642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Ações a considerar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844824"/>
            <a:ext cx="8424936" cy="4536504"/>
          </a:xfrm>
        </p:spPr>
        <p:txBody>
          <a:bodyPr>
            <a:normAutofit fontScale="85000" lnSpcReduction="10000"/>
          </a:bodyPr>
          <a:lstStyle/>
          <a:p>
            <a:pPr algn="just">
              <a:lnSpc>
                <a:spcPct val="150000"/>
              </a:lnSpc>
              <a:buNone/>
            </a:pPr>
            <a:r>
              <a:rPr lang="pt-BR" sz="3000" b="1" dirty="0" smtClean="0"/>
              <a:t>Cabos de Termometria</a:t>
            </a:r>
            <a:endParaRPr lang="pt-BR" sz="3000" dirty="0" smtClean="0"/>
          </a:p>
          <a:p>
            <a:pPr algn="just">
              <a:lnSpc>
                <a:spcPct val="150000"/>
              </a:lnSpc>
            </a:pPr>
            <a:r>
              <a:rPr lang="pt-BR" sz="3000" dirty="0" smtClean="0"/>
              <a:t>SCHWAB et al. (1991) com base nos resultados obtidos </a:t>
            </a:r>
            <a:r>
              <a:rPr lang="pt-BR" sz="3000" b="1" dirty="0" smtClean="0"/>
              <a:t>CONCLUIU que a força vertical de atrito é maior nos cabos localizados próximo das paredes do silo e que o nível de preenchimento dos grãos e a taxa do fluxo de descarregamento não influenciam significativamente na força vertical de atrito</a:t>
            </a:r>
            <a:r>
              <a:rPr lang="pt-BR" sz="3000" dirty="0" smtClean="0"/>
              <a:t>. </a:t>
            </a:r>
          </a:p>
          <a:p>
            <a:pPr algn="just">
              <a:lnSpc>
                <a:spcPct val="150000"/>
              </a:lnSpc>
            </a:pPr>
            <a:endParaRPr lang="pt-BR" sz="3000" dirty="0" smtClean="0"/>
          </a:p>
          <a:p>
            <a:pPr algn="just">
              <a:lnSpc>
                <a:spcPct val="150000"/>
              </a:lnSpc>
            </a:pPr>
            <a:endParaRPr lang="pt-BR" sz="3000" dirty="0" smtClean="0"/>
          </a:p>
          <a:p>
            <a:pPr algn="just">
              <a:lnSpc>
                <a:spcPct val="150000"/>
              </a:lnSpc>
            </a:pPr>
            <a:endParaRPr lang="pt-BR" sz="3000" dirty="0" smtClean="0"/>
          </a:p>
          <a:p>
            <a:pPr algn="just">
              <a:lnSpc>
                <a:spcPct val="150000"/>
              </a:lnSpc>
            </a:pPr>
            <a:endParaRPr lang="pt-BR" sz="3000" dirty="0" smtClean="0"/>
          </a:p>
          <a:p>
            <a:pPr algn="just">
              <a:lnSpc>
                <a:spcPct val="150000"/>
              </a:lnSpc>
            </a:pPr>
            <a:endParaRPr lang="pt-BR" sz="3000" dirty="0" smtClean="0"/>
          </a:p>
          <a:p>
            <a:pPr algn="just">
              <a:lnSpc>
                <a:spcPct val="150000"/>
              </a:lnSpc>
            </a:pPr>
            <a:endParaRPr lang="pt-BR" sz="3000" dirty="0"/>
          </a:p>
        </p:txBody>
      </p:sp>
    </p:spTree>
    <p:extLst>
      <p:ext uri="{BB962C8B-B14F-4D97-AF65-F5344CB8AC3E}">
        <p14:creationId xmlns:p14="http://schemas.microsoft.com/office/powerpoint/2010/main" xmlns="" val="93500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Ações a considerar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571612"/>
            <a:ext cx="8424936" cy="5643602"/>
          </a:xfrm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50000"/>
              </a:lnSpc>
              <a:buNone/>
            </a:pPr>
            <a:r>
              <a:rPr lang="pt-BR" sz="3000" b="1" dirty="0" smtClean="0"/>
              <a:t>Cabos de Termometria</a:t>
            </a:r>
          </a:p>
          <a:p>
            <a:pPr algn="just">
              <a:lnSpc>
                <a:spcPct val="150000"/>
              </a:lnSpc>
            </a:pPr>
            <a:r>
              <a:rPr lang="pt-BR" sz="3000" dirty="0" smtClean="0"/>
              <a:t>THOMPSON (1987) realizou um estudo para </a:t>
            </a:r>
            <a:r>
              <a:rPr lang="pt-BR" sz="3000" b="1" dirty="0" smtClean="0"/>
              <a:t>determinar a força vertical transmitida pelos cabos de termometria</a:t>
            </a:r>
            <a:r>
              <a:rPr lang="pt-BR" sz="3000" dirty="0" smtClean="0"/>
              <a:t> </a:t>
            </a:r>
            <a:r>
              <a:rPr lang="pt-BR" sz="3000" b="1" dirty="0" smtClean="0"/>
              <a:t>durante os carregamento estático e dinâmico variando a posição dos cabos dentro do silo (centro do silo, metade do raio e próximo à parede), a altura dos grãos e o diâmetro do cabo. </a:t>
            </a:r>
            <a:endParaRPr lang="pt-BR" sz="3000" dirty="0" smtClean="0"/>
          </a:p>
          <a:p>
            <a:pPr algn="just">
              <a:lnSpc>
                <a:spcPct val="150000"/>
              </a:lnSpc>
            </a:pPr>
            <a:r>
              <a:rPr lang="pt-BR" sz="3000" dirty="0" smtClean="0"/>
              <a:t> Para ambas as condições de carregamento a carga vertical é diretamente proporcional à altura dos grãos e ao diâmetro dos cabos. </a:t>
            </a:r>
          </a:p>
          <a:p>
            <a:pPr algn="just">
              <a:lnSpc>
                <a:spcPct val="150000"/>
              </a:lnSpc>
            </a:pPr>
            <a:endParaRPr lang="pt-BR" sz="3000" dirty="0"/>
          </a:p>
        </p:txBody>
      </p:sp>
    </p:spTree>
    <p:extLst>
      <p:ext uri="{BB962C8B-B14F-4D97-AF65-F5344CB8AC3E}">
        <p14:creationId xmlns:p14="http://schemas.microsoft.com/office/powerpoint/2010/main" xmlns="" val="206766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Ações a considerar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500174"/>
            <a:ext cx="8424936" cy="5357826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pt-BR" sz="3000" b="1" dirty="0" smtClean="0"/>
              <a:t>Cabos de Termometria</a:t>
            </a:r>
            <a:endParaRPr lang="pt-BR" sz="3000" dirty="0" smtClean="0"/>
          </a:p>
          <a:p>
            <a:pPr algn="just"/>
            <a:r>
              <a:rPr lang="pt-BR" sz="3000" dirty="0" smtClean="0"/>
              <a:t>WICKSTROM (1980) baseado em referências fez </a:t>
            </a:r>
            <a:r>
              <a:rPr lang="pt-BR" sz="3000" b="1" dirty="0" smtClean="0"/>
              <a:t>recomendações para adoção do valor da força de tração em cada cabo</a:t>
            </a:r>
            <a:r>
              <a:rPr lang="pt-BR" sz="3000" dirty="0" smtClean="0"/>
              <a:t>. </a:t>
            </a:r>
          </a:p>
          <a:p>
            <a:pPr algn="just"/>
            <a:endParaRPr lang="pt-BR" sz="3000" dirty="0" smtClean="0"/>
          </a:p>
          <a:p>
            <a:pPr algn="just"/>
            <a:endParaRPr lang="pt-BR" sz="3000" dirty="0" smtClean="0"/>
          </a:p>
          <a:p>
            <a:pPr algn="just"/>
            <a:endParaRPr lang="pt-BR" sz="3000" dirty="0" smtClean="0"/>
          </a:p>
          <a:p>
            <a:pPr algn="just"/>
            <a:endParaRPr lang="pt-BR" sz="3000" dirty="0" smtClean="0"/>
          </a:p>
          <a:p>
            <a:pPr algn="just"/>
            <a:endParaRPr lang="pt-BR" sz="3000" dirty="0" smtClean="0"/>
          </a:p>
          <a:p>
            <a:pPr algn="just"/>
            <a:endParaRPr lang="pt-BR" sz="3000" dirty="0" smtClean="0"/>
          </a:p>
          <a:p>
            <a:pPr algn="just"/>
            <a:r>
              <a:rPr lang="pt-BR" sz="3000" dirty="0" smtClean="0"/>
              <a:t>Um gráfico apresentava tração &lt; 9,79 </a:t>
            </a:r>
            <a:r>
              <a:rPr lang="pt-BR" sz="3000" dirty="0" err="1" smtClean="0"/>
              <a:t>kN</a:t>
            </a:r>
            <a:r>
              <a:rPr lang="pt-BR" sz="3000" dirty="0" smtClean="0"/>
              <a:t> em silos com profundidade de grãos de 24,32 m e diâmetro de 9,14 m. </a:t>
            </a:r>
          </a:p>
          <a:p>
            <a:pPr algn="just"/>
            <a:endParaRPr lang="pt-BR" sz="3000" dirty="0" smtClean="0"/>
          </a:p>
          <a:p>
            <a:pPr algn="just"/>
            <a:endParaRPr lang="pt-BR" sz="3000" dirty="0" smtClean="0"/>
          </a:p>
          <a:p>
            <a:pPr algn="just"/>
            <a:endParaRPr lang="pt-BR" sz="3000" dirty="0" smtClean="0"/>
          </a:p>
          <a:p>
            <a:pPr algn="just"/>
            <a:endParaRPr lang="pt-BR" sz="3000" dirty="0" smtClean="0"/>
          </a:p>
          <a:p>
            <a:pPr algn="just"/>
            <a:endParaRPr lang="pt-BR" sz="3000" dirty="0" smtClean="0"/>
          </a:p>
          <a:p>
            <a:pPr algn="just"/>
            <a:endParaRPr lang="pt-BR" sz="3000" dirty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58066837"/>
              </p:ext>
            </p:extLst>
          </p:nvPr>
        </p:nvGraphicFramePr>
        <p:xfrm>
          <a:off x="2000232" y="3143250"/>
          <a:ext cx="5286411" cy="22860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5099"/>
                <a:gridCol w="1057282"/>
                <a:gridCol w="1674030"/>
              </a:tblGrid>
              <a:tr h="681794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>
                          <a:solidFill>
                            <a:schemeClr val="tx1"/>
                          </a:solidFill>
                        </a:rPr>
                        <a:t>Sugestão</a:t>
                      </a:r>
                      <a:endParaRPr lang="pt-BR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>
                          <a:solidFill>
                            <a:schemeClr val="tx1"/>
                          </a:solidFill>
                        </a:rPr>
                        <a:t>Tração </a:t>
                      </a:r>
                    </a:p>
                    <a:p>
                      <a:pPr algn="ctr"/>
                      <a:r>
                        <a:rPr lang="pt-BR" sz="140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pt-BR" sz="1400" dirty="0" err="1" smtClean="0">
                          <a:solidFill>
                            <a:schemeClr val="tx1"/>
                          </a:solidFill>
                        </a:rPr>
                        <a:t>kN</a:t>
                      </a:r>
                      <a:r>
                        <a:rPr lang="pt-BR" sz="14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pt-BR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>
                          <a:solidFill>
                            <a:schemeClr val="tx1"/>
                          </a:solidFill>
                        </a:rPr>
                        <a:t>Profundidade </a:t>
                      </a:r>
                    </a:p>
                    <a:p>
                      <a:pPr algn="ctr"/>
                      <a:r>
                        <a:rPr lang="pt-BR" sz="1400" dirty="0" smtClean="0">
                          <a:solidFill>
                            <a:schemeClr val="tx1"/>
                          </a:solidFill>
                        </a:rPr>
                        <a:t>de Grãos (m)</a:t>
                      </a:r>
                      <a:endParaRPr lang="pt-BR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01055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Escritório</a:t>
                      </a:r>
                      <a:r>
                        <a:rPr lang="pt-BR" sz="1400" baseline="0" dirty="0" smtClean="0"/>
                        <a:t> George A. Rolfs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&lt; 6,23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24,32</a:t>
                      </a:r>
                      <a:endParaRPr lang="pt-BR" sz="1400" dirty="0"/>
                    </a:p>
                  </a:txBody>
                  <a:tcPr/>
                </a:tc>
              </a:tr>
              <a:tr h="401055">
                <a:tc rowSpan="3">
                  <a:txBody>
                    <a:bodyPr/>
                    <a:lstStyle/>
                    <a:p>
                      <a:r>
                        <a:rPr lang="pt-BR" sz="1400" dirty="0" smtClean="0"/>
                        <a:t>Buri Aere-o </a:t>
                      </a:r>
                      <a:r>
                        <a:rPr lang="pt-BR" sz="1400" dirty="0" err="1" smtClean="0"/>
                        <a:t>and</a:t>
                      </a:r>
                      <a:r>
                        <a:rPr lang="pt-BR" sz="1400" dirty="0" smtClean="0"/>
                        <a:t> Eletrônicas</a:t>
                      </a:r>
                      <a:r>
                        <a:rPr lang="pt-BR" sz="1400" baseline="0" dirty="0" smtClean="0"/>
                        <a:t> Corporation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7,12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&lt;15,24</a:t>
                      </a:r>
                      <a:endParaRPr lang="pt-BR" sz="1400" dirty="0"/>
                    </a:p>
                  </a:txBody>
                  <a:tcPr/>
                </a:tc>
              </a:tr>
              <a:tr h="401055"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14,24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&gt;22,86</a:t>
                      </a:r>
                      <a:endParaRPr lang="pt-BR" sz="1400" dirty="0"/>
                    </a:p>
                  </a:txBody>
                  <a:tcPr/>
                </a:tc>
              </a:tr>
              <a:tr h="401055"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28,47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&gt;45,72</a:t>
                      </a:r>
                      <a:endParaRPr lang="pt-BR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14480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Ações a considerar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643050"/>
            <a:ext cx="8424936" cy="4536504"/>
          </a:xfrm>
        </p:spPr>
        <p:txBody>
          <a:bodyPr>
            <a:normAutofit fontScale="92500"/>
          </a:bodyPr>
          <a:lstStyle/>
          <a:p>
            <a:pPr algn="just">
              <a:buNone/>
            </a:pPr>
            <a:r>
              <a:rPr lang="pt-BR" sz="3000" b="1" dirty="0" smtClean="0"/>
              <a:t>Cabos de Termometria</a:t>
            </a:r>
            <a:endParaRPr lang="pt-BR" sz="3000" dirty="0" smtClean="0"/>
          </a:p>
          <a:p>
            <a:pPr algn="just"/>
            <a:r>
              <a:rPr lang="pt-BR" sz="3000" dirty="0" smtClean="0"/>
              <a:t>As referências utilizadas por WICKSTROM (1980) definiram esses valores a partir de forças de ruptura teórica dos cabos utilizados. De todas as informações avaliadas, cita a estimativa do Buri Aerai-o and. Eletrônicas Corporation, sendo </a:t>
            </a:r>
            <a:r>
              <a:rPr lang="pt-BR" sz="3000" b="1" dirty="0" smtClean="0"/>
              <a:t>a mais alta e que provavelmente permite um fator razoável de segurança, desde que não haja pesos fixados na parte inferior dos cabos para conservar os cabos imóveis durante o carregamento</a:t>
            </a:r>
            <a:r>
              <a:rPr lang="pt-BR" sz="3000" dirty="0" smtClean="0"/>
              <a:t>. </a:t>
            </a:r>
          </a:p>
          <a:p>
            <a:pPr algn="just"/>
            <a:endParaRPr lang="pt-BR" sz="3000" dirty="0" smtClean="0"/>
          </a:p>
          <a:p>
            <a:pPr algn="just"/>
            <a:endParaRPr lang="pt-BR" sz="3000" dirty="0" smtClean="0"/>
          </a:p>
          <a:p>
            <a:pPr algn="just"/>
            <a:endParaRPr lang="pt-BR" sz="3000" dirty="0" smtClean="0"/>
          </a:p>
          <a:p>
            <a:pPr algn="just"/>
            <a:endParaRPr lang="pt-BR" sz="3000" dirty="0" smtClean="0"/>
          </a:p>
          <a:p>
            <a:pPr algn="just"/>
            <a:endParaRPr lang="pt-BR" sz="3000" dirty="0" smtClean="0"/>
          </a:p>
          <a:p>
            <a:pPr algn="just"/>
            <a:endParaRPr lang="pt-BR" sz="3000" dirty="0"/>
          </a:p>
        </p:txBody>
      </p:sp>
    </p:spTree>
    <p:extLst>
      <p:ext uri="{BB962C8B-B14F-4D97-AF65-F5344CB8AC3E}">
        <p14:creationId xmlns:p14="http://schemas.microsoft.com/office/powerpoint/2010/main" xmlns="" val="152954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Ações a considerar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571612"/>
            <a:ext cx="8424936" cy="4536504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None/>
            </a:pPr>
            <a:r>
              <a:rPr lang="pt-BR" sz="3000" b="1" dirty="0" smtClean="0"/>
              <a:t>Cabos de Termometria</a:t>
            </a:r>
          </a:p>
          <a:p>
            <a:pPr algn="just">
              <a:lnSpc>
                <a:spcPct val="150000"/>
              </a:lnSpc>
            </a:pPr>
            <a:r>
              <a:rPr lang="pt-BR" sz="3000" dirty="0" smtClean="0"/>
              <a:t>A partir da análise das informações, o autor </a:t>
            </a:r>
            <a:r>
              <a:rPr lang="pt-BR" sz="3000" b="1" dirty="0" smtClean="0"/>
              <a:t>recomenda uma tração de 14,24 KN por cabo e a utilização de uma linha de pesca com resistência de 89 N com quatro voltas para fixar os cabos durante o carregamento</a:t>
            </a:r>
            <a:r>
              <a:rPr lang="pt-BR" sz="3000" dirty="0" smtClean="0"/>
              <a:t>.</a:t>
            </a:r>
          </a:p>
          <a:p>
            <a:pPr algn="just">
              <a:lnSpc>
                <a:spcPct val="150000"/>
              </a:lnSpc>
            </a:pPr>
            <a:endParaRPr lang="pt-BR" sz="3000" dirty="0" smtClean="0"/>
          </a:p>
          <a:p>
            <a:pPr algn="just">
              <a:lnSpc>
                <a:spcPct val="150000"/>
              </a:lnSpc>
            </a:pPr>
            <a:endParaRPr lang="pt-BR" sz="3000" dirty="0" smtClean="0"/>
          </a:p>
          <a:p>
            <a:pPr algn="just">
              <a:lnSpc>
                <a:spcPct val="150000"/>
              </a:lnSpc>
            </a:pPr>
            <a:endParaRPr lang="pt-BR" sz="3000" dirty="0" smtClean="0"/>
          </a:p>
          <a:p>
            <a:pPr algn="just">
              <a:lnSpc>
                <a:spcPct val="150000"/>
              </a:lnSpc>
            </a:pPr>
            <a:endParaRPr lang="pt-BR" sz="3000" dirty="0" smtClean="0"/>
          </a:p>
          <a:p>
            <a:pPr algn="just">
              <a:lnSpc>
                <a:spcPct val="150000"/>
              </a:lnSpc>
            </a:pPr>
            <a:endParaRPr lang="pt-BR" sz="3000" dirty="0" smtClean="0"/>
          </a:p>
          <a:p>
            <a:pPr algn="just">
              <a:lnSpc>
                <a:spcPct val="150000"/>
              </a:lnSpc>
            </a:pPr>
            <a:endParaRPr lang="pt-BR" sz="3000" dirty="0"/>
          </a:p>
        </p:txBody>
      </p:sp>
    </p:spTree>
    <p:extLst>
      <p:ext uri="{BB962C8B-B14F-4D97-AF65-F5344CB8AC3E}">
        <p14:creationId xmlns:p14="http://schemas.microsoft.com/office/powerpoint/2010/main" xmlns="" val="217561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Combinações de Ações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500174"/>
            <a:ext cx="8424936" cy="4536504"/>
          </a:xfrm>
        </p:spPr>
        <p:txBody>
          <a:bodyPr>
            <a:normAutofit/>
          </a:bodyPr>
          <a:lstStyle/>
          <a:p>
            <a:pPr algn="just"/>
            <a:r>
              <a:rPr lang="pt-BR" sz="3000" dirty="0" smtClean="0"/>
              <a:t>A estrutura da cobertura do silo deve ser dimensionada para a combinação de carregamento mais desfavorável. Para as condições normais de carregamento dessa estrutura entende-se que as </a:t>
            </a:r>
            <a:r>
              <a:rPr lang="pt-BR" sz="3000" b="1" dirty="0" smtClean="0"/>
              <a:t>combinações mais desfavoráveis para o estado limite último </a:t>
            </a:r>
            <a:r>
              <a:rPr lang="pt-BR" sz="3000" dirty="0" smtClean="0"/>
              <a:t>sejam:</a:t>
            </a:r>
          </a:p>
          <a:p>
            <a:pPr algn="just"/>
            <a:r>
              <a:rPr lang="pt-BR" sz="3000" dirty="0" smtClean="0"/>
              <a:t>Para </a:t>
            </a:r>
            <a:r>
              <a:rPr lang="pt-BR" sz="3000" b="1" dirty="0" smtClean="0"/>
              <a:t>sobrepressão</a:t>
            </a:r>
            <a:r>
              <a:rPr lang="pt-BR" sz="3000" dirty="0"/>
              <a:t>:</a:t>
            </a:r>
            <a:endParaRPr lang="pt-BR" sz="3000" dirty="0" smtClean="0"/>
          </a:p>
          <a:p>
            <a:pPr algn="just"/>
            <a:endParaRPr lang="pt-BR" sz="3000" dirty="0" smtClean="0"/>
          </a:p>
          <a:p>
            <a:pPr algn="just"/>
            <a:endParaRPr lang="pt-BR" sz="3000" dirty="0" smtClean="0"/>
          </a:p>
          <a:p>
            <a:pPr algn="just"/>
            <a:endParaRPr lang="pt-BR" sz="3000" dirty="0" smtClean="0"/>
          </a:p>
          <a:p>
            <a:pPr algn="just"/>
            <a:endParaRPr lang="pt-BR" sz="3000" dirty="0" smtClean="0"/>
          </a:p>
          <a:p>
            <a:pPr algn="just"/>
            <a:endParaRPr lang="pt-BR" sz="3000" dirty="0" smtClean="0"/>
          </a:p>
          <a:p>
            <a:pPr algn="just"/>
            <a:endParaRPr lang="pt-BR" sz="3000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4" name="CaixaDeTexto 3"/>
              <p:cNvSpPr txBox="1"/>
              <p:nvPr/>
            </p:nvSpPr>
            <p:spPr>
              <a:xfrm>
                <a:off x="1691680" y="5157192"/>
                <a:ext cx="4949753" cy="8286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BR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pt-BR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𝑑</m:t>
                          </m:r>
                        </m:sub>
                      </m:sSub>
                      <m:r>
                        <a:rPr lang="pt-BR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=1,4 . </m:t>
                      </m:r>
                      <m:d>
                        <m:dPr>
                          <m:begChr m:val="["/>
                          <m:endChr m:val="]"/>
                          <m:ctrlPr>
                            <a:rPr lang="pt-BR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pt-BR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pt-BR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pt-BR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pt-BR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𝐺</m:t>
                                  </m:r>
                                </m:sub>
                              </m:sSub>
                              <m:r>
                                <a:rPr lang="pt-BR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+</m:t>
                              </m:r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lang="pt-BR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b>
                                    <m:sSubPr>
                                      <m:ctrlPr>
                                        <a:rPr lang="pt-BR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pt-BR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𝐸</m:t>
                                      </m:r>
                                    </m:sub>
                                  </m:sSub>
                                  <m:r>
                                    <a:rPr lang="pt-BR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+</m:t>
                                  </m:r>
                                  <m:d>
                                    <m:dPr>
                                      <m:ctrlPr>
                                        <a:rPr lang="pt-BR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nary>
                                        <m:naryPr>
                                          <m:chr m:val="∑"/>
                                          <m:subHide m:val="on"/>
                                          <m:supHide m:val="on"/>
                                          <m:ctrlPr>
                                            <a:rPr lang="pt-BR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naryPr>
                                        <m:sub/>
                                        <m:sup/>
                                        <m:e>
                                          <m:sSub>
                                            <m:sSubPr>
                                              <m:ctrlPr>
                                                <a:rPr lang="pt-BR" i="1" smtClean="0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pt-BR" i="1" smtClean="0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/>
                                                </a:rPr>
                                                <m:t>𝐹</m:t>
                                              </m:r>
                                            </m:e>
                                            <m:sub>
                                              <m:r>
                                                <a:rPr lang="pt-BR" i="1" smtClean="0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/>
                                                </a:rPr>
                                                <m:t>𝑄</m:t>
                                              </m:r>
                                            </m:sub>
                                          </m:sSub>
                                        </m:e>
                                      </m:nary>
                                      <m:r>
                                        <a:rPr lang="pt-BR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+0,5</m:t>
                                      </m:r>
                                      <m:sSub>
                                        <m:sSubPr>
                                          <m:ctrlPr>
                                            <a:rPr lang="pt-BR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BR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/>
                                            </a:rPr>
                                            <m:t>𝐹</m:t>
                                          </m:r>
                                        </m:e>
                                        <m:sub>
                                          <m:r>
                                            <a:rPr lang="pt-BR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/>
                                            </a:rPr>
                                            <m:t>𝑊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nary>
                            </m:e>
                          </m:nary>
                        </m:e>
                      </m:d>
                    </m:oMath>
                  </m:oMathPara>
                </a14:m>
                <a:endParaRPr lang="pt-BR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4" name="CaixaDeTex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680" y="5157192"/>
                <a:ext cx="4949753" cy="82862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8" name="CaixaDeTexto 7"/>
              <p:cNvSpPr txBox="1"/>
              <p:nvPr/>
            </p:nvSpPr>
            <p:spPr>
              <a:xfrm>
                <a:off x="1619672" y="6021288"/>
                <a:ext cx="4949753" cy="8286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BR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pt-BR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𝑑</m:t>
                          </m:r>
                        </m:sub>
                      </m:sSub>
                      <m:r>
                        <a:rPr lang="pt-BR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=1,4 . </m:t>
                      </m:r>
                      <m:d>
                        <m:dPr>
                          <m:begChr m:val="["/>
                          <m:endChr m:val="]"/>
                          <m:ctrlPr>
                            <a:rPr lang="pt-BR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pt-BR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pt-BR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pt-BR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pt-BR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𝐺</m:t>
                                  </m:r>
                                </m:sub>
                              </m:sSub>
                              <m:r>
                                <a:rPr lang="pt-BR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+</m:t>
                              </m:r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lang="pt-BR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b>
                                    <m:sSubPr>
                                      <m:ctrlPr>
                                        <a:rPr lang="pt-BR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pt-BR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𝐸</m:t>
                                      </m:r>
                                    </m:sub>
                                  </m:sSub>
                                  <m:r>
                                    <a:rPr lang="pt-BR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+</m:t>
                                  </m:r>
                                  <m:d>
                                    <m:dPr>
                                      <m:ctrlPr>
                                        <a:rPr lang="pt-BR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nary>
                                        <m:naryPr>
                                          <m:chr m:val="∑"/>
                                          <m:subHide m:val="on"/>
                                          <m:supHide m:val="on"/>
                                          <m:ctrlPr>
                                            <a:rPr lang="pt-BR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naryPr>
                                        <m:sub/>
                                        <m:sup/>
                                        <m:e>
                                          <m:sSub>
                                            <m:sSubPr>
                                              <m:ctrlPr>
                                                <a:rPr lang="pt-BR" i="1" smtClean="0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pt-BR" i="1" smtClean="0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/>
                                                </a:rPr>
                                                <m:t>𝐹</m:t>
                                              </m:r>
                                            </m:e>
                                            <m:sub>
                                              <m:r>
                                                <a:rPr lang="pt-BR" i="1" smtClean="0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/>
                                                </a:rPr>
                                                <m:t>𝑊</m:t>
                                              </m:r>
                                            </m:sub>
                                          </m:sSub>
                                        </m:e>
                                      </m:nary>
                                      <m:r>
                                        <a:rPr lang="pt-BR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+0,4</m:t>
                                      </m:r>
                                      <m:sSub>
                                        <m:sSubPr>
                                          <m:ctrlPr>
                                            <a:rPr lang="pt-BR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BR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/>
                                            </a:rPr>
                                            <m:t>𝐹</m:t>
                                          </m:r>
                                        </m:e>
                                        <m:sub>
                                          <m:r>
                                            <a:rPr lang="pt-BR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/>
                                            </a:rPr>
                                            <m:t>𝑄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nary>
                            </m:e>
                          </m:nary>
                        </m:e>
                      </m:d>
                    </m:oMath>
                  </m:oMathPara>
                </a14:m>
                <a:endParaRPr lang="pt-BR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8" name="CaixaDe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672" y="6021288"/>
                <a:ext cx="4949753" cy="82862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334778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Combinações de Ações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750016"/>
            <a:ext cx="8424936" cy="4536504"/>
          </a:xfrm>
        </p:spPr>
        <p:txBody>
          <a:bodyPr>
            <a:normAutofit/>
          </a:bodyPr>
          <a:lstStyle/>
          <a:p>
            <a:pPr algn="just"/>
            <a:r>
              <a:rPr lang="pt-BR" sz="3000" dirty="0" smtClean="0"/>
              <a:t>E para </a:t>
            </a:r>
            <a:r>
              <a:rPr lang="pt-BR" sz="3000" b="1" dirty="0" smtClean="0"/>
              <a:t>sucção</a:t>
            </a:r>
            <a:r>
              <a:rPr lang="pt-BR" sz="3000" dirty="0" smtClean="0"/>
              <a:t> tem-se:</a:t>
            </a:r>
          </a:p>
          <a:p>
            <a:pPr algn="just"/>
            <a:endParaRPr lang="pt-BR" sz="3000" dirty="0"/>
          </a:p>
          <a:p>
            <a:pPr algn="just"/>
            <a:endParaRPr lang="pt-BR" sz="3000" dirty="0" smtClean="0"/>
          </a:p>
          <a:p>
            <a:pPr algn="just"/>
            <a:endParaRPr lang="pt-BR" sz="3000" dirty="0"/>
          </a:p>
          <a:p>
            <a:pPr algn="just"/>
            <a:endParaRPr lang="pt-BR" sz="3000" dirty="0" smtClean="0"/>
          </a:p>
          <a:p>
            <a:pPr algn="just"/>
            <a:endParaRPr lang="pt-BR" sz="3000" dirty="0"/>
          </a:p>
          <a:p>
            <a:pPr algn="just"/>
            <a:r>
              <a:rPr lang="pt-BR" sz="3000" dirty="0" smtClean="0"/>
              <a:t>Para o </a:t>
            </a:r>
            <a:r>
              <a:rPr lang="pt-BR" sz="3000" b="1" dirty="0" smtClean="0"/>
              <a:t>estado limite de utilização</a:t>
            </a:r>
            <a:r>
              <a:rPr lang="pt-BR" sz="3000" dirty="0" smtClean="0"/>
              <a:t> a combinação de ações de longa duração é expressa por:</a:t>
            </a:r>
          </a:p>
          <a:p>
            <a:pPr marL="118872" indent="0" algn="just">
              <a:buNone/>
            </a:pPr>
            <a:endParaRPr lang="pt-BR" sz="3000" dirty="0" smtClean="0"/>
          </a:p>
          <a:p>
            <a:pPr algn="just"/>
            <a:endParaRPr lang="pt-BR" sz="3000" dirty="0" smtClean="0"/>
          </a:p>
          <a:p>
            <a:pPr algn="just"/>
            <a:endParaRPr lang="pt-BR" sz="3000" dirty="0" smtClean="0"/>
          </a:p>
          <a:p>
            <a:pPr algn="just"/>
            <a:endParaRPr lang="pt-BR" sz="3000" dirty="0" smtClean="0"/>
          </a:p>
          <a:p>
            <a:pPr algn="just"/>
            <a:endParaRPr lang="pt-BR" sz="3000" dirty="0" smtClean="0"/>
          </a:p>
          <a:p>
            <a:pPr algn="just"/>
            <a:endParaRPr lang="pt-BR" sz="3000" dirty="0" smtClean="0"/>
          </a:p>
          <a:p>
            <a:pPr algn="just"/>
            <a:endParaRPr lang="pt-BR" sz="3000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4" name="CaixaDeTexto 3"/>
              <p:cNvSpPr txBox="1"/>
              <p:nvPr/>
            </p:nvSpPr>
            <p:spPr>
              <a:xfrm>
                <a:off x="1331640" y="2636912"/>
                <a:ext cx="6408712" cy="5844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28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pt-BR" sz="28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pt-BR" sz="28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𝑑</m:t>
                        </m:r>
                      </m:sub>
                    </m:sSub>
                    <m:r>
                      <a:rPr lang="pt-BR" sz="2800" i="1" smtClean="0">
                        <a:solidFill>
                          <a:prstClr val="black"/>
                        </a:solidFill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pt-BR" sz="28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pt-BR" sz="28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pt-BR" sz="28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𝐹</m:t>
                            </m:r>
                          </m:e>
                          <m:sub>
                            <m:r>
                              <a:rPr lang="pt-BR" sz="28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𝐺</m:t>
                            </m:r>
                          </m:sub>
                        </m:sSub>
                      </m:e>
                    </m:nary>
                  </m:oMath>
                </a14:m>
                <a:r>
                  <a:rPr lang="pt-BR" sz="2800" dirty="0" smtClean="0">
                    <a:solidFill>
                      <a:prstClr val="black"/>
                    </a:solidFill>
                  </a:rPr>
                  <a:t>+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pt-BR" sz="2800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pt-BR" sz="2800" i="1" dirty="0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pt-BR" sz="2800" i="1" dirty="0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𝐹</m:t>
                            </m:r>
                          </m:e>
                          <m:sub>
                            <m:r>
                              <a:rPr lang="pt-BR" sz="2800" i="1" dirty="0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𝐸</m:t>
                            </m:r>
                          </m:sub>
                        </m:sSub>
                      </m:e>
                    </m:nary>
                    <m:r>
                      <a:rPr lang="pt-BR" sz="2800" i="1" dirty="0" smtClean="0">
                        <a:solidFill>
                          <a:prstClr val="black"/>
                        </a:solidFill>
                        <a:latin typeface="Cambria Math"/>
                      </a:rPr>
                      <m:t>+1,4</m:t>
                    </m:r>
                    <m:d>
                      <m:dPr>
                        <m:ctrlPr>
                          <a:rPr lang="pt-BR" sz="2800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pt-BR" sz="2800" i="1" dirty="0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pt-BR" sz="2800" i="1" dirty="0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pt-BR" sz="2800" i="1" dirty="0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pt-BR" sz="2800" i="1" dirty="0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𝑄</m:t>
                                </m:r>
                              </m:sub>
                            </m:sSub>
                            <m:r>
                              <a:rPr lang="pt-BR" sz="2800" i="1" dirty="0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+0,5</m:t>
                            </m:r>
                            <m:sSub>
                              <m:sSubPr>
                                <m:ctrlPr>
                                  <a:rPr lang="pt-BR" sz="2800" i="1" dirty="0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pt-BR" sz="2800" i="1" dirty="0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pt-BR" sz="2800" i="1" dirty="0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𝑊</m:t>
                                </m:r>
                              </m:sub>
                            </m:sSub>
                          </m:e>
                        </m:nary>
                      </m:e>
                    </m:d>
                  </m:oMath>
                </a14:m>
                <a:endParaRPr lang="pt-BR" sz="28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4" name="CaixaDeTex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40" y="2636912"/>
                <a:ext cx="6408712" cy="584455"/>
              </a:xfrm>
              <a:prstGeom prst="rect">
                <a:avLst/>
              </a:prstGeom>
              <a:blipFill rotWithShape="1">
                <a:blip r:embed="rId2"/>
                <a:stretch>
                  <a:fillRect t="-4211" b="-2526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7" name="CaixaDeTexto 6"/>
              <p:cNvSpPr txBox="1"/>
              <p:nvPr/>
            </p:nvSpPr>
            <p:spPr>
              <a:xfrm>
                <a:off x="1403648" y="3564625"/>
                <a:ext cx="6408712" cy="5844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28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pt-BR" sz="28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pt-BR" sz="28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𝑑</m:t>
                        </m:r>
                      </m:sub>
                    </m:sSub>
                    <m:r>
                      <a:rPr lang="pt-BR" sz="2800" i="1" smtClean="0">
                        <a:solidFill>
                          <a:prstClr val="black"/>
                        </a:solidFill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pt-BR" sz="28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pt-BR" sz="28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pt-BR" sz="28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𝐹</m:t>
                            </m:r>
                          </m:e>
                          <m:sub>
                            <m:r>
                              <a:rPr lang="pt-BR" sz="28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𝐺</m:t>
                            </m:r>
                          </m:sub>
                        </m:sSub>
                      </m:e>
                    </m:nary>
                  </m:oMath>
                </a14:m>
                <a:r>
                  <a:rPr lang="pt-BR" sz="2800" dirty="0" smtClean="0">
                    <a:solidFill>
                      <a:prstClr val="black"/>
                    </a:solidFill>
                  </a:rPr>
                  <a:t>+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pt-BR" sz="2800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pt-BR" sz="2800" i="1" dirty="0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pt-BR" sz="2800" i="1" dirty="0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𝐹</m:t>
                            </m:r>
                          </m:e>
                          <m:sub>
                            <m:r>
                              <a:rPr lang="pt-BR" sz="2800" i="1" dirty="0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𝐸</m:t>
                            </m:r>
                          </m:sub>
                        </m:sSub>
                      </m:e>
                    </m:nary>
                    <m:r>
                      <a:rPr lang="pt-BR" sz="2800" i="1" dirty="0" smtClean="0">
                        <a:solidFill>
                          <a:prstClr val="black"/>
                        </a:solidFill>
                        <a:latin typeface="Cambria Math"/>
                      </a:rPr>
                      <m:t>+1,4</m:t>
                    </m:r>
                    <m:d>
                      <m:dPr>
                        <m:ctrlPr>
                          <a:rPr lang="pt-BR" sz="2800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pt-BR" sz="2800" i="1" dirty="0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pt-BR" sz="2800" i="1" dirty="0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pt-BR" sz="2800" i="1" dirty="0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pt-BR" sz="2800" i="1" dirty="0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𝑊</m:t>
                                </m:r>
                              </m:sub>
                            </m:sSub>
                            <m:r>
                              <a:rPr lang="pt-BR" sz="2800" i="1" dirty="0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+0,4</m:t>
                            </m:r>
                            <m:sSub>
                              <m:sSubPr>
                                <m:ctrlPr>
                                  <a:rPr lang="pt-BR" sz="2800" i="1" dirty="0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pt-BR" sz="2800" i="1" dirty="0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pt-BR" sz="2800" i="1" dirty="0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𝑄</m:t>
                                </m:r>
                              </m:sub>
                            </m:sSub>
                          </m:e>
                        </m:nary>
                      </m:e>
                    </m:d>
                  </m:oMath>
                </a14:m>
                <a:endParaRPr lang="pt-BR" sz="28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7" name="CaixaDe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48" y="3564625"/>
                <a:ext cx="6408712" cy="584455"/>
              </a:xfrm>
              <a:prstGeom prst="rect">
                <a:avLst/>
              </a:prstGeom>
              <a:blipFill rotWithShape="1">
                <a:blip r:embed="rId3"/>
                <a:stretch>
                  <a:fillRect t="-4167" b="-2395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9" name="CaixaDeTexto 8"/>
              <p:cNvSpPr txBox="1"/>
              <p:nvPr/>
            </p:nvSpPr>
            <p:spPr>
              <a:xfrm>
                <a:off x="1331640" y="5877272"/>
                <a:ext cx="6408712" cy="553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28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pt-BR" sz="28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pt-BR" sz="28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𝑑</m:t>
                        </m:r>
                      </m:sub>
                    </m:sSub>
                    <m:r>
                      <a:rPr lang="pt-BR" sz="2800" i="1" smtClean="0">
                        <a:solidFill>
                          <a:prstClr val="black"/>
                        </a:solidFill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pt-BR" sz="28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pt-BR" sz="28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pt-BR" sz="28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𝐹</m:t>
                            </m:r>
                          </m:e>
                          <m:sub>
                            <m:r>
                              <a:rPr lang="pt-BR" sz="28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𝐺</m:t>
                            </m:r>
                          </m:sub>
                        </m:sSub>
                      </m:e>
                    </m:nary>
                  </m:oMath>
                </a14:m>
                <a:r>
                  <a:rPr lang="pt-BR" sz="2800" dirty="0" smtClean="0">
                    <a:solidFill>
                      <a:prstClr val="black"/>
                    </a:solidFill>
                  </a:rPr>
                  <a:t>+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pt-BR" sz="2800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pt-BR" sz="2800" i="1" dirty="0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pt-BR" sz="2800" i="1" dirty="0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𝐹</m:t>
                            </m:r>
                          </m:e>
                          <m:sub>
                            <m:r>
                              <a:rPr lang="pt-BR" sz="2800" i="1" dirty="0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𝐸</m:t>
                            </m:r>
                          </m:sub>
                        </m:sSub>
                      </m:e>
                    </m:nary>
                    <m:r>
                      <a:rPr lang="pt-BR" sz="2800" i="1" dirty="0" smtClean="0">
                        <a:solidFill>
                          <a:prstClr val="black"/>
                        </a:solidFill>
                        <a:latin typeface="Cambria Math"/>
                      </a:rPr>
                      <m:t>+0,2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pt-BR" sz="2800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pt-BR" sz="2800" i="1" dirty="0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pt-BR" sz="2800" i="1" dirty="0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𝐹</m:t>
                            </m:r>
                          </m:e>
                          <m:sub>
                            <m:r>
                              <a:rPr lang="pt-BR" sz="2800" i="1" dirty="0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𝑄</m:t>
                            </m:r>
                          </m:sub>
                        </m:sSub>
                      </m:e>
                    </m:nary>
                  </m:oMath>
                </a14:m>
                <a:endParaRPr lang="pt-BR" sz="28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9" name="CaixaDeTexto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40" y="5877272"/>
                <a:ext cx="6408712" cy="553613"/>
              </a:xfrm>
              <a:prstGeom prst="rect">
                <a:avLst/>
              </a:prstGeom>
              <a:blipFill rotWithShape="1">
                <a:blip r:embed="rId4"/>
                <a:stretch>
                  <a:fillRect t="-9890" b="-2527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87745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 smtClean="0"/>
              <a:t>FUNDO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 smtClean="0"/>
              <a:t>              fechamento inferior do silo.</a:t>
            </a:r>
          </a:p>
          <a:p>
            <a:r>
              <a:rPr lang="pt-BR" dirty="0" smtClean="0"/>
              <a:t>             - Rosca descarregadora.</a:t>
            </a:r>
          </a:p>
          <a:p>
            <a:r>
              <a:rPr lang="pt-BR" dirty="0" smtClean="0"/>
              <a:t>             - Rosca varredora.</a:t>
            </a:r>
          </a:p>
          <a:p>
            <a:endParaRPr lang="pt-B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3650158"/>
            <a:ext cx="2362200" cy="1285875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3178233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 smtClean="0"/>
              <a:t>BASE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 smtClean="0"/>
              <a:t>estrutura que transfere as cargas verticais para o solo.</a:t>
            </a:r>
          </a:p>
          <a:p>
            <a:r>
              <a:rPr lang="pt-BR" dirty="0" smtClean="0"/>
              <a:t>Obs.: </a:t>
            </a:r>
            <a:r>
              <a:rPr lang="pt-BR" sz="2800" dirty="0" smtClean="0"/>
              <a:t>Considera-se para o seu dimensionamento que a carga sobre o anel é 40% da soma do peso próprio do  silo e o peso da capacidade estática de grão.</a:t>
            </a:r>
          </a:p>
          <a:p>
            <a:endParaRPr lang="pt-BR" dirty="0" smtClean="0"/>
          </a:p>
          <a:p>
            <a:endParaRPr lang="pt-B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411477"/>
            <a:ext cx="3105150" cy="224790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1455254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Base</a:t>
            </a:r>
            <a:endParaRPr lang="pt-BR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2816"/>
            <a:ext cx="3333334" cy="420000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844824"/>
            <a:ext cx="2990850" cy="3819525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9994120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 smtClean="0"/>
              <a:t>SISTEMA DE AERAÇÃO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t-BR" dirty="0" smtClean="0"/>
              <a:t>sistema que movimenta o ar na massa ensilada. </a:t>
            </a:r>
          </a:p>
          <a:p>
            <a:pPr marL="0" indent="0">
              <a:buNone/>
            </a:pPr>
            <a:r>
              <a:rPr lang="pt-BR" dirty="0" smtClean="0"/>
              <a:t>                          </a:t>
            </a:r>
            <a:r>
              <a:rPr lang="pt-BR" sz="2800" dirty="0" smtClean="0"/>
              <a:t>- Ventiladores.</a:t>
            </a:r>
          </a:p>
          <a:p>
            <a:r>
              <a:rPr lang="pt-BR" sz="2800" dirty="0" smtClean="0"/>
              <a:t>                          - Reduções.</a:t>
            </a:r>
          </a:p>
          <a:p>
            <a:r>
              <a:rPr lang="pt-BR" sz="2800" dirty="0" smtClean="0"/>
              <a:t>                           -Dutos ou fundo falso perfurado. </a:t>
            </a:r>
          </a:p>
          <a:p>
            <a:r>
              <a:rPr lang="pt-BR" sz="2800" dirty="0" smtClean="0"/>
              <a:t>                          - Chapas perfuradas(mínimo de 10% de  área aberta).</a:t>
            </a:r>
          </a:p>
          <a:p>
            <a:endParaRPr lang="pt-BR" sz="2800" dirty="0" smtClean="0"/>
          </a:p>
          <a:p>
            <a:endParaRPr lang="pt-BR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229200"/>
            <a:ext cx="2514600" cy="133350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9129536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1430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 smtClean="0"/>
              <a:t>SISTEMA DE TERMOMETRIA: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pt-BR" dirty="0" smtClean="0"/>
              <a:t>sistema que mede a temperatura da massa ensilada.  </a:t>
            </a:r>
          </a:p>
          <a:p>
            <a:pPr marL="0" indent="0">
              <a:buNone/>
            </a:pPr>
            <a:r>
              <a:rPr lang="pt-BR" sz="3100" dirty="0" smtClean="0"/>
              <a:t>  - Central ou portátil.</a:t>
            </a:r>
          </a:p>
          <a:p>
            <a:pPr marL="0" indent="0">
              <a:buNone/>
            </a:pPr>
            <a:r>
              <a:rPr lang="pt-BR" sz="3100" dirty="0" smtClean="0"/>
              <a:t> - Cabos com resistência a tração de 1250 kgf                           para 28 metros e 2500 Kgf para 50m com peso na extremidade inferior para ficarem na vertical no carregamento do silo.</a:t>
            </a:r>
          </a:p>
          <a:p>
            <a:pPr marL="0" indent="0">
              <a:buNone/>
            </a:pPr>
            <a:r>
              <a:rPr lang="pt-BR" sz="3100" dirty="0" smtClean="0"/>
              <a:t>- Sensores com distância aproximada de3 a 4 m.</a:t>
            </a:r>
          </a:p>
          <a:p>
            <a:pPr marL="0" indent="0">
              <a:buNone/>
            </a:pPr>
            <a:r>
              <a:rPr lang="pt-BR" sz="3100" dirty="0" smtClean="0"/>
              <a:t>- TERMISTOR ou TERMOPAR(cobre/</a:t>
            </a:r>
            <a:r>
              <a:rPr lang="pt-BR" sz="3100" dirty="0" err="1" smtClean="0"/>
              <a:t>constantan</a:t>
            </a:r>
            <a:r>
              <a:rPr lang="pt-BR" sz="3100" dirty="0" smtClean="0"/>
              <a:t>)Norma</a:t>
            </a:r>
          </a:p>
          <a:p>
            <a:pPr marL="0" indent="0">
              <a:buNone/>
            </a:pPr>
            <a:r>
              <a:rPr lang="pt-BR" sz="3100" dirty="0" smtClean="0"/>
              <a:t>                          DIN 43710.</a:t>
            </a:r>
          </a:p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9452042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pt-BR" dirty="0" smtClean="0"/>
              <a:t>DIMENSIONAMENTO DE UM SILO VERTICAL METÁLICO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853136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marL="0" indent="0" algn="ctr" hangingPunct="0">
              <a:buNone/>
            </a:pPr>
            <a:r>
              <a:rPr lang="pt-BR" b="1" dirty="0" smtClean="0"/>
              <a:t>- </a:t>
            </a:r>
            <a:r>
              <a:rPr lang="pt-BR" sz="6000" b="1" dirty="0"/>
              <a:t>Terminologia.</a:t>
            </a:r>
            <a:endParaRPr lang="pt-BR" sz="6000" dirty="0"/>
          </a:p>
          <a:p>
            <a:pPr marL="0" indent="0" hangingPunct="0">
              <a:buNone/>
            </a:pPr>
            <a:endParaRPr lang="pt-BR" dirty="0"/>
          </a:p>
          <a:p>
            <a:pPr marL="0" indent="0" hangingPunct="0">
              <a:buNone/>
            </a:pPr>
            <a:endParaRPr lang="pt-BR" dirty="0"/>
          </a:p>
          <a:p>
            <a:pPr hangingPunct="0"/>
            <a:r>
              <a:rPr lang="pt-BR" sz="6400" dirty="0" smtClean="0">
                <a:latin typeface="Arial" panose="020B0604020202020204" pitchFamily="34" charset="0"/>
                <a:cs typeface="Arial" panose="020B0604020202020204" pitchFamily="34" charset="0"/>
              </a:rPr>
              <a:t>.- </a:t>
            </a:r>
            <a:r>
              <a:rPr lang="pt-BR" sz="6400" b="1" cap="all" dirty="0">
                <a:latin typeface="Arial" panose="020B0604020202020204" pitchFamily="34" charset="0"/>
                <a:cs typeface="Arial" panose="020B0604020202020204" pitchFamily="34" charset="0"/>
              </a:rPr>
              <a:t>Raio hidráulico</a:t>
            </a:r>
            <a:r>
              <a:rPr lang="pt-BR" sz="6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6400" dirty="0">
                <a:latin typeface="Arial" panose="020B0604020202020204" pitchFamily="34" charset="0"/>
                <a:cs typeface="Arial" panose="020B0604020202020204" pitchFamily="34" charset="0"/>
              </a:rPr>
              <a:t>(Rh): Quociente entre a  área da seção trans­versal e o perímetro da mesma.</a:t>
            </a:r>
          </a:p>
          <a:p>
            <a:pPr hangingPunct="0"/>
            <a:endParaRPr lang="pt-BR" sz="6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/>
            <a:r>
              <a:rPr lang="pt-BR" sz="6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6400" b="1" cap="all" dirty="0">
                <a:latin typeface="Arial" panose="020B0604020202020204" pitchFamily="34" charset="0"/>
                <a:cs typeface="Arial" panose="020B0604020202020204" pitchFamily="34" charset="0"/>
              </a:rPr>
              <a:t>Pressão de enchimento</a:t>
            </a:r>
            <a:r>
              <a:rPr lang="pt-BR" sz="6400" dirty="0">
                <a:latin typeface="Arial" panose="020B0604020202020204" pitchFamily="34" charset="0"/>
                <a:cs typeface="Arial" panose="020B0604020202020204" pitchFamily="34" charset="0"/>
              </a:rPr>
              <a:t>: pressão (horizontal e  vertical) exer­cida pela massa de grãos sobre os componentes do silo durante o seu enchimento.</a:t>
            </a:r>
          </a:p>
          <a:p>
            <a:pPr hangingPunct="0"/>
            <a:endParaRPr lang="pt-BR" sz="6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/>
            <a:r>
              <a:rPr lang="pt-BR" sz="6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6400" b="1" cap="all" dirty="0">
                <a:latin typeface="Arial" panose="020B0604020202020204" pitchFamily="34" charset="0"/>
                <a:cs typeface="Arial" panose="020B0604020202020204" pitchFamily="34" charset="0"/>
              </a:rPr>
              <a:t>Pressão de esvaziamento</a:t>
            </a:r>
            <a:r>
              <a:rPr lang="pt-BR" sz="6400" dirty="0">
                <a:latin typeface="Arial" panose="020B0604020202020204" pitchFamily="34" charset="0"/>
                <a:cs typeface="Arial" panose="020B0604020202020204" pitchFamily="34" charset="0"/>
              </a:rPr>
              <a:t>: pressão (horizontal e vertical) exer­cida pela massa de grãos sobre os componentes do silo durante o seu esvaziamento.</a:t>
            </a:r>
          </a:p>
          <a:p>
            <a:pPr hangingPunct="0"/>
            <a:endParaRPr lang="pt-BR" sz="6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/>
            <a:r>
              <a:rPr lang="pt-BR" sz="6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6400" b="1" cap="all" dirty="0">
                <a:latin typeface="Arial" panose="020B0604020202020204" pitchFamily="34" charset="0"/>
                <a:cs typeface="Arial" panose="020B0604020202020204" pitchFamily="34" charset="0"/>
              </a:rPr>
              <a:t>Pressão horizontal</a:t>
            </a:r>
            <a:r>
              <a:rPr lang="pt-BR" sz="6400" dirty="0">
                <a:latin typeface="Arial" panose="020B0604020202020204" pitchFamily="34" charset="0"/>
                <a:cs typeface="Arial" panose="020B0604020202020204" pitchFamily="34" charset="0"/>
              </a:rPr>
              <a:t>: componente horizontal da pressão exercida pelos grãos sobre a parede do silo.</a:t>
            </a:r>
          </a:p>
          <a:p>
            <a:pPr hangingPunct="0"/>
            <a:endParaRPr lang="pt-BR" sz="6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/>
            <a:r>
              <a:rPr lang="pt-BR" sz="6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6400" b="1" cap="all" dirty="0">
                <a:latin typeface="Arial" panose="020B0604020202020204" pitchFamily="34" charset="0"/>
                <a:cs typeface="Arial" panose="020B0604020202020204" pitchFamily="34" charset="0"/>
              </a:rPr>
              <a:t>Pressão vertical</a:t>
            </a:r>
            <a:r>
              <a:rPr lang="pt-BR" sz="6400" dirty="0">
                <a:latin typeface="Arial" panose="020B0604020202020204" pitchFamily="34" charset="0"/>
                <a:cs typeface="Arial" panose="020B0604020202020204" pitchFamily="34" charset="0"/>
              </a:rPr>
              <a:t>: componente vertical da pressão exercida pe­los grãos sobre a seção transversal do silo.</a:t>
            </a:r>
          </a:p>
          <a:p>
            <a:pPr marL="0" indent="0" hangingPunct="0">
              <a:buNone/>
            </a:pPr>
            <a:r>
              <a:rPr lang="pt-BR" sz="6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hangingPunct="0"/>
            <a:r>
              <a:rPr lang="pt-BR" sz="6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6400" b="1" cap="all" dirty="0">
                <a:latin typeface="Arial" panose="020B0604020202020204" pitchFamily="34" charset="0"/>
                <a:cs typeface="Arial" panose="020B0604020202020204" pitchFamily="34" charset="0"/>
              </a:rPr>
              <a:t>Força de atrito</a:t>
            </a:r>
            <a:r>
              <a:rPr lang="pt-BR" sz="6400" dirty="0">
                <a:latin typeface="Arial" panose="020B0604020202020204" pitchFamily="34" charset="0"/>
                <a:cs typeface="Arial" panose="020B0604020202020204" pitchFamily="34" charset="0"/>
              </a:rPr>
              <a:t>: carga vertical que atua ao longo das paredes do silo devido ao atrito grão-parede.</a:t>
            </a:r>
          </a:p>
          <a:p>
            <a:pPr marL="0" indent="0" hangingPunct="0">
              <a:buNone/>
            </a:pPr>
            <a:r>
              <a:rPr lang="pt-BR" sz="6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hangingPunct="0"/>
            <a:r>
              <a:rPr lang="pt-BR" sz="6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6400" b="1" cap="all" dirty="0">
                <a:latin typeface="Arial" panose="020B0604020202020204" pitchFamily="34" charset="0"/>
                <a:cs typeface="Arial" panose="020B0604020202020204" pitchFamily="34" charset="0"/>
              </a:rPr>
              <a:t>Coeficiente de empuxo</a:t>
            </a:r>
            <a:r>
              <a:rPr lang="pt-BR" sz="6400" dirty="0">
                <a:latin typeface="Arial" panose="020B0604020202020204" pitchFamily="34" charset="0"/>
                <a:cs typeface="Arial" panose="020B0604020202020204" pitchFamily="34" charset="0"/>
              </a:rPr>
              <a:t>: relação entre a pressão horizontal e a pressão vertical.</a:t>
            </a:r>
          </a:p>
          <a:p>
            <a:pPr marL="0" indent="0" hangingPunct="0">
              <a:buNone/>
            </a:pPr>
            <a:endParaRPr lang="pt-BR" sz="6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hangingPunct="0">
              <a:buNone/>
            </a:pPr>
            <a:endParaRPr lang="pt-BR" sz="6400" dirty="0"/>
          </a:p>
          <a:p>
            <a:endParaRPr lang="pt-BR" sz="6400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406956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t-BR" sz="1800" dirty="0" smtClean="0"/>
              <a:t>Teoria de </a:t>
            </a:r>
            <a:r>
              <a:rPr lang="pt-BR" sz="1800" dirty="0" err="1" smtClean="0"/>
              <a:t>Reimbert</a:t>
            </a:r>
            <a:r>
              <a:rPr lang="pt-BR" sz="1800" dirty="0" smtClean="0"/>
              <a:t> para cálculo das pressões exercida pelos</a:t>
            </a:r>
            <a:br>
              <a:rPr lang="pt-BR" sz="1800" dirty="0" smtClean="0"/>
            </a:br>
            <a:r>
              <a:rPr lang="pt-BR" sz="1800" dirty="0" smtClean="0"/>
              <a:t>grãos, sobre as paredes de um silo esbelto. </a:t>
            </a:r>
            <a:br>
              <a:rPr lang="pt-BR" sz="1800" dirty="0" smtClean="0"/>
            </a:br>
            <a:endParaRPr lang="pt-BR" sz="1800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0693" y="1899578"/>
            <a:ext cx="6482613" cy="3927207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6492146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 smtClean="0"/>
              <a:t>Criar exemplo em aula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pt-BR" b="1" dirty="0">
                <a:solidFill>
                  <a:srgbClr val="FF0000"/>
                </a:solidFill>
              </a:rPr>
              <a:t>Estudos das </a:t>
            </a:r>
            <a:r>
              <a:rPr lang="pt-BR" b="1" dirty="0" smtClean="0">
                <a:solidFill>
                  <a:srgbClr val="FF0000"/>
                </a:solidFill>
              </a:rPr>
              <a:t>pressões </a:t>
            </a:r>
            <a:endParaRPr lang="pt-BR" b="1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pt-BR" dirty="0"/>
              <a:t>Inicialmente as teorias que definiam como as pressões atuavam em </a:t>
            </a:r>
            <a:r>
              <a:rPr lang="pt-BR" dirty="0" smtClean="0"/>
              <a:t>uma massa </a:t>
            </a:r>
            <a:r>
              <a:rPr lang="pt-BR" dirty="0"/>
              <a:t>de grãos armazenados, são em boa parte, baseadas no principio de </a:t>
            </a:r>
            <a:r>
              <a:rPr lang="pt-BR" dirty="0" err="1"/>
              <a:t>Rankine</a:t>
            </a:r>
            <a:r>
              <a:rPr lang="pt-BR" dirty="0" smtClean="0"/>
              <a:t>, desenvolvido </a:t>
            </a:r>
            <a:r>
              <a:rPr lang="pt-BR" dirty="0"/>
              <a:t>inicialmente para mecânica dos solos, que considera as </a:t>
            </a:r>
            <a:r>
              <a:rPr lang="pt-BR" dirty="0" smtClean="0"/>
              <a:t>pressões (</a:t>
            </a:r>
            <a:r>
              <a:rPr lang="pt-BR" dirty="0"/>
              <a:t>vertical e horizontal) como tensões principais, considerando também os </a:t>
            </a:r>
            <a:r>
              <a:rPr lang="pt-BR" dirty="0" smtClean="0"/>
              <a:t>coeficientes de </a:t>
            </a:r>
            <a:r>
              <a:rPr lang="pt-BR" dirty="0"/>
              <a:t>pressão ativos e passivos (Ka ,</a:t>
            </a:r>
            <a:r>
              <a:rPr lang="pt-BR" dirty="0" err="1"/>
              <a:t>Kp</a:t>
            </a:r>
            <a:r>
              <a:rPr lang="pt-BR" dirty="0"/>
              <a:t>) e o ângulo de atrito interno (ᶲi), como </a:t>
            </a:r>
            <a:r>
              <a:rPr lang="pt-BR" dirty="0" smtClean="0"/>
              <a:t>os principais </a:t>
            </a:r>
            <a:r>
              <a:rPr lang="pt-BR" dirty="0"/>
              <a:t>parâmetros que atuam sobre a massa armazenada.</a:t>
            </a: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0300253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pt-BR" dirty="0" smtClean="0"/>
              <a:t>Lembrando....Considere água-hidrostática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r>
              <a:rPr lang="pt-BR" dirty="0"/>
              <a:t>A pressão no interior de um líquido varia com a profundidade de acordo com a seguinte equação:</a:t>
            </a:r>
          </a:p>
          <a:p>
            <a:pPr marL="0" indent="0" algn="ctr">
              <a:buNone/>
            </a:pPr>
            <a:r>
              <a:rPr lang="pt-BR" dirty="0"/>
              <a:t>p = p0 + ρ g h</a:t>
            </a:r>
          </a:p>
          <a:p>
            <a:r>
              <a:rPr lang="pt-BR" dirty="0"/>
              <a:t>onde p é a pressão observada à profundidade h, medida a partir da superfície do líquido, p0 é a pressão reinante acima da superfície do </a:t>
            </a:r>
            <a:r>
              <a:rPr lang="pt-BR" dirty="0" smtClean="0">
                <a:solidFill>
                  <a:schemeClr val="tx1"/>
                </a:solidFill>
              </a:rPr>
              <a:t>líquido</a:t>
            </a:r>
            <a:r>
              <a:rPr lang="pt-BR" dirty="0" smtClean="0">
                <a:solidFill>
                  <a:schemeClr val="accent1"/>
                </a:solidFill>
              </a:rPr>
              <a:t> (no </a:t>
            </a:r>
            <a:r>
              <a:rPr lang="pt-BR" dirty="0">
                <a:solidFill>
                  <a:schemeClr val="accent1"/>
                </a:solidFill>
              </a:rPr>
              <a:t>caso de a pressão atmosférica não ser desprezível, é necessário acrescentar o valor da sua </a:t>
            </a:r>
            <a:r>
              <a:rPr lang="pt-BR" dirty="0" smtClean="0">
                <a:solidFill>
                  <a:schemeClr val="accent1"/>
                </a:solidFill>
              </a:rPr>
              <a:t>pressão</a:t>
            </a:r>
            <a:r>
              <a:rPr lang="pt-BR" dirty="0" smtClean="0"/>
              <a:t>), </a:t>
            </a:r>
            <a:r>
              <a:rPr lang="pt-BR" dirty="0"/>
              <a:t>ρ é a densidade do líquido e g é a aceleração local da gravidade. Existem muitos experimentos que podem demonstrar a dependência da pressão de um líquido com a profundidade. </a:t>
            </a: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110109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7"/>
            <a:ext cx="7992888" cy="5662682"/>
          </a:xfrm>
          <a:prstGeom prst="rect">
            <a:avLst/>
          </a:prstGeom>
          <a:ln/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2" name="CaixaDeTexto 1"/>
          <p:cNvSpPr txBox="1"/>
          <p:nvPr/>
        </p:nvSpPr>
        <p:spPr>
          <a:xfrm>
            <a:off x="2483768" y="188640"/>
            <a:ext cx="558441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t-BR" dirty="0" smtClean="0"/>
              <a:t>Nosso estudo será centrado em silos metálicos para grãos</a:t>
            </a:r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 smtClean="0"/>
              <a:t>Carlos Aurélio Dilli Gonçalves - Engenharia  Agrícola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9569795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 smtClean="0"/>
              <a:t>Lembrando a física....</a:t>
            </a:r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437112"/>
            <a:ext cx="4093425" cy="1028004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581128"/>
            <a:ext cx="2016224" cy="194421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00808"/>
            <a:ext cx="5040560" cy="2232248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18282766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CÁLCULO DA PRESSÃO MANOMÉTRICA E DA PRESSÃO ABSOLUTA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Um </a:t>
            </a:r>
            <a:r>
              <a:rPr lang="pt-BR" dirty="0"/>
              <a:t>tanque de armazenamento de 12,0 m de profundidade está cheio de água. O topo do tanque é aberto ao ar. Qual é a pressão absoluta no fundo do tanque? Qual é a pressão manométrica</a:t>
            </a:r>
            <a:r>
              <a:rPr lang="pt-BR" dirty="0" smtClean="0"/>
              <a:t>?</a:t>
            </a:r>
          </a:p>
          <a:p>
            <a:pPr marL="0" indent="0">
              <a:buNone/>
            </a:pPr>
            <a:r>
              <a:rPr lang="pt-BR" sz="1400" dirty="0"/>
              <a:t>IDENTIFICAR: água é quase sempre incompressível. (</a:t>
            </a:r>
            <a:r>
              <a:rPr lang="pt-BR" sz="1400" dirty="0" smtClean="0"/>
              <a:t>Imagine tentar </a:t>
            </a:r>
            <a:r>
              <a:rPr lang="pt-BR" sz="1400" dirty="0"/>
              <a:t>usar um pistão para comprimir um cilindro </a:t>
            </a:r>
            <a:r>
              <a:rPr lang="pt-BR" sz="1400" dirty="0" smtClean="0"/>
              <a:t>cheio </a:t>
            </a:r>
            <a:r>
              <a:rPr lang="pt-BR" sz="1400" dirty="0"/>
              <a:t>de </a:t>
            </a:r>
            <a:r>
              <a:rPr lang="pt-BR" sz="1400" dirty="0" smtClean="0"/>
              <a:t>água - </a:t>
            </a:r>
            <a:r>
              <a:rPr lang="pt-BR" sz="1400" dirty="0"/>
              <a:t>é impossível!) Assim, podemos tratar a água como um </a:t>
            </a:r>
            <a:r>
              <a:rPr lang="pt-BR" sz="1400" dirty="0" smtClean="0"/>
              <a:t>fluido de densidade </a:t>
            </a:r>
            <a:r>
              <a:rPr lang="pt-BR" sz="1400" dirty="0"/>
              <a:t>uniforme</a:t>
            </a:r>
            <a:r>
              <a:rPr lang="pt-BR" sz="1400" dirty="0" smtClean="0"/>
              <a:t>.</a:t>
            </a:r>
          </a:p>
          <a:p>
            <a:pPr marL="0" indent="0">
              <a:buNone/>
            </a:pPr>
            <a:endParaRPr lang="pt-BR" sz="1400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4996434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3960440" cy="3267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4"/>
          <p:cNvSpPr/>
          <p:nvPr/>
        </p:nvSpPr>
        <p:spPr>
          <a:xfrm>
            <a:off x="426618" y="3717032"/>
            <a:ext cx="83529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O </a:t>
            </a:r>
            <a:r>
              <a:rPr lang="pt-BR" dirty="0"/>
              <a:t>nível da parte superior do tanque corresponde </a:t>
            </a:r>
            <a:r>
              <a:rPr lang="pt-BR" dirty="0" smtClean="0"/>
              <a:t>ao ponto </a:t>
            </a:r>
            <a:r>
              <a:rPr lang="pt-BR" dirty="0"/>
              <a:t>2 na Figura 14.6, e o nível do fundo do tanque </a:t>
            </a:r>
            <a:r>
              <a:rPr lang="pt-BR" dirty="0" smtClean="0"/>
              <a:t>corresponde ao </a:t>
            </a:r>
            <a:r>
              <a:rPr lang="pt-BR" dirty="0"/>
              <a:t>ponto I</a:t>
            </a:r>
            <a:r>
              <a:rPr lang="pt-BR" dirty="0" smtClean="0"/>
              <a:t>. Logo</a:t>
            </a:r>
            <a:r>
              <a:rPr lang="pt-BR" dirty="0"/>
              <a:t>, a variável que queremos encontrar é P na </a:t>
            </a:r>
            <a:r>
              <a:rPr lang="pt-BR" dirty="0" smtClean="0"/>
              <a:t>Equação (</a:t>
            </a:r>
            <a:r>
              <a:rPr lang="pt-BR" dirty="0"/>
              <a:t>14.6). O problema nos disse que h = 12,0 m; como o topo do </a:t>
            </a:r>
            <a:r>
              <a:rPr lang="pt-BR" dirty="0" smtClean="0"/>
              <a:t>tanque é </a:t>
            </a:r>
            <a:r>
              <a:rPr lang="pt-BR" dirty="0"/>
              <a:t>aberto para a atmosfera, </a:t>
            </a:r>
            <a:r>
              <a:rPr lang="pt-BR" dirty="0" err="1">
                <a:solidFill>
                  <a:srgbClr val="FF0000"/>
                </a:solidFill>
              </a:rPr>
              <a:t>Po</a:t>
            </a:r>
            <a:r>
              <a:rPr lang="pt-BR" dirty="0">
                <a:solidFill>
                  <a:srgbClr val="FF0000"/>
                </a:solidFill>
              </a:rPr>
              <a:t> é igual a 1 </a:t>
            </a:r>
            <a:r>
              <a:rPr lang="pt-BR" dirty="0" err="1">
                <a:solidFill>
                  <a:srgbClr val="FF0000"/>
                </a:solidFill>
              </a:rPr>
              <a:t>atm</a:t>
            </a:r>
            <a:r>
              <a:rPr lang="pt-BR" dirty="0">
                <a:solidFill>
                  <a:srgbClr val="FF0000"/>
                </a:solidFill>
              </a:rPr>
              <a:t> = 1,0I X 10'5Pa</a:t>
            </a:r>
            <a:r>
              <a:rPr lang="pt-BR" dirty="0" smtClean="0"/>
              <a:t>. EXECUTAR</a:t>
            </a:r>
            <a:r>
              <a:rPr lang="pt-BR" dirty="0"/>
              <a:t>: de acordo com a Equação (14.6), a pressão absoluta é</a:t>
            </a:r>
          </a:p>
        </p:txBody>
      </p:sp>
    </p:spTree>
    <p:extLst>
      <p:ext uri="{BB962C8B-B14F-4D97-AF65-F5344CB8AC3E}">
        <p14:creationId xmlns:p14="http://schemas.microsoft.com/office/powerpoint/2010/main" xmlns="" val="30971540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P=</a:t>
            </a:r>
            <a:r>
              <a:rPr lang="pt-BR" dirty="0" err="1" smtClean="0"/>
              <a:t>Po</a:t>
            </a:r>
            <a:r>
              <a:rPr lang="pt-BR" dirty="0" smtClean="0"/>
              <a:t>+</a:t>
            </a:r>
            <a:r>
              <a:rPr lang="el-GR" dirty="0" smtClean="0"/>
              <a:t>ρ</a:t>
            </a:r>
            <a:r>
              <a:rPr lang="pt-BR" dirty="0" err="1" smtClean="0"/>
              <a:t>gh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3717033"/>
            <a:ext cx="8229600" cy="23762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400" dirty="0" smtClean="0"/>
              <a:t>                   </a:t>
            </a:r>
            <a:r>
              <a:rPr lang="pt-BR" sz="2400" dirty="0" smtClean="0">
                <a:solidFill>
                  <a:schemeClr val="tx2"/>
                </a:solidFill>
              </a:rPr>
              <a:t>1 </a:t>
            </a:r>
            <a:r>
              <a:rPr lang="pt-BR" sz="2400" dirty="0">
                <a:solidFill>
                  <a:schemeClr val="tx2"/>
                </a:solidFill>
              </a:rPr>
              <a:t>pascal = 1 </a:t>
            </a:r>
            <a:r>
              <a:rPr lang="pt-BR" sz="2400" dirty="0" err="1">
                <a:solidFill>
                  <a:schemeClr val="tx2"/>
                </a:solidFill>
              </a:rPr>
              <a:t>Pa</a:t>
            </a:r>
            <a:r>
              <a:rPr lang="pt-BR" sz="2400" dirty="0">
                <a:solidFill>
                  <a:schemeClr val="tx2"/>
                </a:solidFill>
              </a:rPr>
              <a:t> = 1 </a:t>
            </a:r>
            <a:r>
              <a:rPr lang="pt-BR" sz="2400" dirty="0" smtClean="0">
                <a:solidFill>
                  <a:schemeClr val="tx2"/>
                </a:solidFill>
              </a:rPr>
              <a:t>N/m² </a:t>
            </a:r>
            <a:r>
              <a:rPr lang="pt-BR" sz="2400" dirty="0">
                <a:solidFill>
                  <a:schemeClr val="tx2"/>
                </a:solidFill>
              </a:rPr>
              <a:t>= 0,101 971 621 </a:t>
            </a:r>
            <a:r>
              <a:rPr lang="pt-BR" sz="2400" dirty="0" smtClean="0">
                <a:solidFill>
                  <a:schemeClr val="tx2"/>
                </a:solidFill>
              </a:rPr>
              <a:t>3 Kgf/m²</a:t>
            </a:r>
          </a:p>
          <a:p>
            <a:pPr marL="0" indent="0">
              <a:buNone/>
            </a:pPr>
            <a:r>
              <a:rPr lang="pt-BR" sz="2400" dirty="0">
                <a:solidFill>
                  <a:schemeClr val="tx2"/>
                </a:solidFill>
              </a:rPr>
              <a:t>  </a:t>
            </a:r>
            <a:r>
              <a:rPr lang="pt-BR" sz="2400" dirty="0" smtClean="0">
                <a:solidFill>
                  <a:schemeClr val="tx2"/>
                </a:solidFill>
              </a:rPr>
              <a:t>                        101324.997664 N/m²= 1atm</a:t>
            </a:r>
          </a:p>
          <a:p>
            <a:pPr marL="0" indent="0">
              <a:buNone/>
            </a:pPr>
            <a:r>
              <a:rPr lang="pt-BR" sz="2400" dirty="0" smtClean="0">
                <a:solidFill>
                  <a:schemeClr val="tx2"/>
                </a:solidFill>
              </a:rPr>
              <a:t>                            1 g/cm³ </a:t>
            </a:r>
            <a:r>
              <a:rPr lang="pt-BR" sz="2400" dirty="0">
                <a:solidFill>
                  <a:schemeClr val="tx2"/>
                </a:solidFill>
              </a:rPr>
              <a:t>= 1000 </a:t>
            </a:r>
            <a:r>
              <a:rPr lang="pt-BR" sz="2400" dirty="0" smtClean="0">
                <a:solidFill>
                  <a:schemeClr val="tx2"/>
                </a:solidFill>
              </a:rPr>
              <a:t>kg/m³</a:t>
            </a:r>
            <a:endParaRPr lang="pt-BR" sz="2400" dirty="0">
              <a:solidFill>
                <a:schemeClr val="tx2"/>
              </a:solidFill>
            </a:endParaRPr>
          </a:p>
          <a:p>
            <a:pPr marL="0" indent="0" algn="just">
              <a:buNone/>
            </a:pPr>
            <a:r>
              <a:rPr lang="pt-BR" sz="2000" dirty="0"/>
              <a:t>AVALIAR: quando um tanque possui um manômetro, ele </a:t>
            </a:r>
            <a:r>
              <a:rPr lang="pt-BR" sz="2000" dirty="0" smtClean="0"/>
              <a:t>normalmente é </a:t>
            </a:r>
            <a:r>
              <a:rPr lang="pt-BR" sz="2000" dirty="0"/>
              <a:t>calibrado para medir a pressão manométrica e não </a:t>
            </a:r>
            <a:r>
              <a:rPr lang="pt-BR" sz="2000" dirty="0" smtClean="0"/>
              <a:t>a pressão </a:t>
            </a:r>
            <a:r>
              <a:rPr lang="pt-BR" sz="2000" dirty="0"/>
              <a:t>absoluta. Como já comentamos, a variação da pressão </a:t>
            </a:r>
            <a:r>
              <a:rPr lang="pt-BR" sz="2000" dirty="0" smtClean="0"/>
              <a:t>na atmosfera </a:t>
            </a:r>
            <a:r>
              <a:rPr lang="pt-BR" sz="2000" dirty="0"/>
              <a:t>em uma altura de poucos metros é desprezível.</a:t>
            </a: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7546" y="1196752"/>
            <a:ext cx="4332270" cy="2323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9244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pt-BR" dirty="0"/>
              <a:t>Teoria de </a:t>
            </a:r>
            <a:r>
              <a:rPr lang="pt-BR" dirty="0" err="1"/>
              <a:t>Reimbert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pt-BR" dirty="0" smtClean="0"/>
              <a:t>Segundo </a:t>
            </a:r>
            <a:r>
              <a:rPr lang="pt-BR" dirty="0"/>
              <a:t>Freitas (2001), em 1953, Marcel e André </a:t>
            </a:r>
            <a:r>
              <a:rPr lang="pt-BR" b="1" dirty="0" err="1"/>
              <a:t>Reimbert</a:t>
            </a:r>
            <a:r>
              <a:rPr lang="pt-BR" dirty="0"/>
              <a:t> apresentaram </a:t>
            </a:r>
            <a:r>
              <a:rPr lang="pt-BR" dirty="0" smtClean="0"/>
              <a:t>um método </a:t>
            </a:r>
            <a:r>
              <a:rPr lang="pt-BR" dirty="0"/>
              <a:t>para calcular as pressões estáticas devidas ao produto armazenado. </a:t>
            </a:r>
            <a:r>
              <a:rPr lang="pt-BR" dirty="0" smtClean="0"/>
              <a:t>A formulação </a:t>
            </a:r>
            <a:r>
              <a:rPr lang="pt-BR" dirty="0"/>
              <a:t>obtida tem como hipótese que a grandes profundidades z, a curva </a:t>
            </a:r>
            <a:r>
              <a:rPr lang="pt-BR" dirty="0" smtClean="0"/>
              <a:t>da pressão </a:t>
            </a:r>
            <a:r>
              <a:rPr lang="pt-BR" dirty="0"/>
              <a:t>horizontal fica assintótica ao eixo vertical. Nesse caso a pressão </a:t>
            </a:r>
            <a:r>
              <a:rPr lang="pt-BR" dirty="0" smtClean="0"/>
              <a:t>horizontal alcança </a:t>
            </a:r>
            <a:r>
              <a:rPr lang="pt-BR" dirty="0"/>
              <a:t>um valor máximo, </a:t>
            </a:r>
            <a:r>
              <a:rPr lang="pt-BR" dirty="0" smtClean="0"/>
              <a:t>a </a:t>
            </a:r>
            <a:r>
              <a:rPr lang="pt-BR" dirty="0"/>
              <a:t>qual também </a:t>
            </a:r>
            <a:r>
              <a:rPr lang="pt-BR" dirty="0" smtClean="0"/>
              <a:t>apresenta uma </a:t>
            </a:r>
            <a:r>
              <a:rPr lang="pt-BR" dirty="0"/>
              <a:t>lâmina do produto nessa profundidade, o equilíbrio é obtido considerando que a pressão vertical acima e abaixo da lâmina são iguais. Por conseguinte, o peso </a:t>
            </a:r>
            <a:r>
              <a:rPr lang="pt-BR" dirty="0" smtClean="0"/>
              <a:t>da lâmina</a:t>
            </a:r>
            <a:r>
              <a:rPr lang="pt-BR" dirty="0"/>
              <a:t>, </a:t>
            </a:r>
            <a:r>
              <a:rPr lang="pt-BR" dirty="0" err="1"/>
              <a:t>pw</a:t>
            </a:r>
            <a:r>
              <a:rPr lang="pt-BR" dirty="0"/>
              <a:t>, é equilibrado pelo atrito com a </a:t>
            </a:r>
            <a:r>
              <a:rPr lang="pt-BR" dirty="0" smtClean="0"/>
              <a:t>parede.</a:t>
            </a:r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3447255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 smtClean="0"/>
              <a:t>MODELO </a:t>
            </a:r>
            <a:endParaRPr lang="pt-B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88840"/>
            <a:ext cx="6912768" cy="3672407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4036660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pt-BR" sz="1600" dirty="0" smtClean="0"/>
              <a:t>Cont.</a:t>
            </a:r>
            <a:endParaRPr lang="pt-BR" sz="1600" dirty="0"/>
          </a:p>
        </p:txBody>
      </p:sp>
      <p:pic>
        <p:nvPicPr>
          <p:cNvPr id="2057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4413" y="1714488"/>
            <a:ext cx="7669979" cy="442915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93952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t-BR" sz="2000" dirty="0" err="1" smtClean="0"/>
              <a:t>cont</a:t>
            </a:r>
            <a:endParaRPr lang="pt-BR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3" y="2060848"/>
            <a:ext cx="7920880" cy="367240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62211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t-BR" sz="2400" dirty="0"/>
              <a:t>Exemplo do cálculo estrutural de um silo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BR" sz="1200" dirty="0" smtClean="0"/>
              <a:t>.</a:t>
            </a:r>
            <a:endParaRPr lang="pt-BR" sz="1200" dirty="0"/>
          </a:p>
          <a:p>
            <a:endParaRPr lang="pt-BR" sz="1200" dirty="0"/>
          </a:p>
          <a:p>
            <a:r>
              <a:rPr lang="pt-BR" sz="1600" dirty="0" smtClean="0"/>
              <a:t>Dimensionamento </a:t>
            </a:r>
            <a:r>
              <a:rPr lang="pt-BR" sz="1600" dirty="0"/>
              <a:t>de um silo cilíndrico metálico com as seguintes características:</a:t>
            </a:r>
          </a:p>
          <a:p>
            <a:endParaRPr lang="pt-BR" sz="1200" dirty="0"/>
          </a:p>
          <a:p>
            <a:r>
              <a:rPr lang="pt-BR" sz="1200" dirty="0"/>
              <a:t>- Características geométricas do silo.</a:t>
            </a:r>
          </a:p>
          <a:p>
            <a:r>
              <a:rPr lang="pt-BR" sz="1200" dirty="0"/>
              <a:t>	Altura total = 9,17 m.</a:t>
            </a:r>
          </a:p>
          <a:p>
            <a:r>
              <a:rPr lang="pt-BR" sz="1200" dirty="0"/>
              <a:t>	Altura do cilindro, Pé direito = 6,72 m.</a:t>
            </a:r>
          </a:p>
          <a:p>
            <a:r>
              <a:rPr lang="pt-BR" sz="1200" dirty="0"/>
              <a:t>	Altura do chapéu = 2,45 m.</a:t>
            </a:r>
          </a:p>
          <a:p>
            <a:r>
              <a:rPr lang="pt-BR" sz="1200" dirty="0"/>
              <a:t>	Altura útil de cada anel = 0,84.</a:t>
            </a:r>
          </a:p>
          <a:p>
            <a:r>
              <a:rPr lang="pt-BR" sz="1200" dirty="0"/>
              <a:t>	Número de anéis = 8.</a:t>
            </a:r>
          </a:p>
          <a:p>
            <a:r>
              <a:rPr lang="pt-BR" sz="1200" dirty="0"/>
              <a:t>	Diâmetro do silo = 8,5 m.</a:t>
            </a:r>
          </a:p>
          <a:p>
            <a:r>
              <a:rPr lang="pt-BR" sz="1200" dirty="0"/>
              <a:t>     </a:t>
            </a:r>
          </a:p>
          <a:p>
            <a:r>
              <a:rPr lang="pt-BR" sz="1200" dirty="0"/>
              <a:t>- Características do material ensilado.</a:t>
            </a:r>
          </a:p>
          <a:p>
            <a:r>
              <a:rPr lang="pt-BR" sz="1200" dirty="0"/>
              <a:t>     Material  trigo.</a:t>
            </a:r>
          </a:p>
          <a:p>
            <a:r>
              <a:rPr lang="pt-BR" sz="1200" dirty="0"/>
              <a:t>     Umidade inicial = 15 %. </a:t>
            </a:r>
          </a:p>
          <a:p>
            <a:r>
              <a:rPr lang="pt-BR" sz="1200" dirty="0"/>
              <a:t>     Ângulo de talude natural </a:t>
            </a:r>
            <a:r>
              <a:rPr lang="pt-BR" sz="1200" dirty="0" smtClean="0"/>
              <a:t>(</a:t>
            </a:r>
            <a:r>
              <a:rPr lang="el-GR" sz="1200" dirty="0" smtClean="0"/>
              <a:t>α</a:t>
            </a:r>
            <a:r>
              <a:rPr lang="pt-BR" sz="1200" dirty="0" smtClean="0"/>
              <a:t>) </a:t>
            </a:r>
            <a:r>
              <a:rPr lang="pt-BR" sz="1200" dirty="0"/>
              <a:t>= </a:t>
            </a:r>
            <a:r>
              <a:rPr lang="pt-BR" sz="1200" dirty="0" smtClean="0"/>
              <a:t>26°.</a:t>
            </a:r>
            <a:endParaRPr lang="pt-BR" sz="1200" dirty="0"/>
          </a:p>
          <a:p>
            <a:r>
              <a:rPr lang="pt-BR" sz="1200" dirty="0"/>
              <a:t>     Ângulo de atrito interno </a:t>
            </a:r>
            <a:r>
              <a:rPr lang="pt-BR" sz="1200" dirty="0" smtClean="0"/>
              <a:t>(</a:t>
            </a:r>
            <a:r>
              <a:rPr lang="el-GR" sz="1200" dirty="0" smtClean="0"/>
              <a:t>φ</a:t>
            </a:r>
            <a:r>
              <a:rPr lang="pt-BR" sz="1200" dirty="0" smtClean="0"/>
              <a:t>) </a:t>
            </a:r>
            <a:r>
              <a:rPr lang="pt-BR" sz="1200" dirty="0"/>
              <a:t>= </a:t>
            </a:r>
            <a:r>
              <a:rPr lang="pt-BR" sz="1200" dirty="0" smtClean="0"/>
              <a:t>25°.</a:t>
            </a:r>
            <a:endParaRPr lang="pt-BR" sz="1200" dirty="0"/>
          </a:p>
          <a:p>
            <a:r>
              <a:rPr lang="pt-BR" sz="1200" dirty="0"/>
              <a:t>	Ângulo de atrito grão parede </a:t>
            </a:r>
            <a:r>
              <a:rPr lang="pt-BR" sz="1200" dirty="0" smtClean="0"/>
              <a:t>(</a:t>
            </a:r>
            <a:r>
              <a:rPr lang="el-GR" sz="1200" dirty="0" smtClean="0"/>
              <a:t>φ</a:t>
            </a:r>
            <a:r>
              <a:rPr lang="pt-BR" sz="1200" dirty="0" smtClean="0"/>
              <a:t>') </a:t>
            </a:r>
            <a:r>
              <a:rPr lang="pt-BR" sz="1200" dirty="0"/>
              <a:t>= </a:t>
            </a:r>
            <a:r>
              <a:rPr lang="pt-BR" sz="1200" dirty="0" smtClean="0"/>
              <a:t>23,7°</a:t>
            </a:r>
            <a:endParaRPr lang="pt-BR" sz="1200" dirty="0"/>
          </a:p>
          <a:p>
            <a:r>
              <a:rPr lang="pt-BR" sz="1200" dirty="0"/>
              <a:t>     Peso específico </a:t>
            </a:r>
            <a:r>
              <a:rPr lang="pt-BR" sz="1200" dirty="0" smtClean="0"/>
              <a:t>aparente(</a:t>
            </a:r>
            <a:r>
              <a:rPr lang="el-GR" sz="1200" dirty="0" smtClean="0"/>
              <a:t>ϒ</a:t>
            </a:r>
            <a:r>
              <a:rPr lang="pt-BR" sz="1200" dirty="0" smtClean="0"/>
              <a:t>) </a:t>
            </a:r>
            <a:r>
              <a:rPr lang="pt-BR" sz="1200" dirty="0"/>
              <a:t>= 770 Kgf/m3.</a:t>
            </a:r>
          </a:p>
          <a:p>
            <a:r>
              <a:rPr lang="pt-BR" sz="1200" dirty="0"/>
              <a:t>  </a:t>
            </a:r>
          </a:p>
          <a:p>
            <a:r>
              <a:rPr lang="pt-BR" sz="1200" dirty="0"/>
              <a:t>a) Verificação da </a:t>
            </a:r>
            <a:r>
              <a:rPr lang="pt-BR" sz="1200" dirty="0" err="1"/>
              <a:t>esbeltez</a:t>
            </a:r>
            <a:r>
              <a:rPr lang="pt-BR" sz="1200" dirty="0"/>
              <a:t>.???? </a:t>
            </a:r>
            <a:endParaRPr lang="pt-BR" sz="1200" dirty="0" smtClean="0"/>
          </a:p>
          <a:p>
            <a:endParaRPr lang="pt-BR" sz="1200" dirty="0"/>
          </a:p>
          <a:p>
            <a:r>
              <a:rPr lang="pt-BR" sz="1200" dirty="0" smtClean="0"/>
              <a:t>H  </a:t>
            </a:r>
            <a:r>
              <a:rPr lang="pt-BR" sz="1200" dirty="0"/>
              <a:t>= ordenada de carga = 6,72 m</a:t>
            </a:r>
            <a:r>
              <a:rPr lang="pt-BR" sz="1200" dirty="0" smtClean="0"/>
              <a:t>.</a:t>
            </a:r>
            <a:endParaRPr lang="pt-BR" sz="1200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04578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Pressões segundo </a:t>
            </a:r>
            <a:r>
              <a:rPr lang="pt-BR" dirty="0" err="1"/>
              <a:t>Reimbert</a:t>
            </a:r>
            <a:r>
              <a:rPr lang="pt-BR" dirty="0"/>
              <a:t>.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525963"/>
          </a:xfrm>
        </p:spPr>
        <p:txBody>
          <a:bodyPr>
            <a:normAutofit/>
          </a:bodyPr>
          <a:lstStyle/>
          <a:p>
            <a:endParaRPr lang="pt-BR" sz="1000" dirty="0"/>
          </a:p>
          <a:p>
            <a:pPr algn="ctr"/>
            <a:r>
              <a:rPr lang="pt-BR" sz="1700" dirty="0" smtClean="0"/>
              <a:t>Pressão </a:t>
            </a:r>
            <a:r>
              <a:rPr lang="pt-BR" sz="1700" dirty="0"/>
              <a:t>horizontal máxima.</a:t>
            </a:r>
          </a:p>
          <a:p>
            <a:endParaRPr lang="pt-BR" sz="1000" dirty="0"/>
          </a:p>
          <a:p>
            <a:pPr marL="0" indent="0">
              <a:buNone/>
            </a:pPr>
            <a:r>
              <a:rPr lang="pt-BR" sz="1000" dirty="0"/>
              <a:t>          </a:t>
            </a:r>
          </a:p>
          <a:p>
            <a:endParaRPr lang="pt-BR" sz="1000" dirty="0"/>
          </a:p>
          <a:p>
            <a:endParaRPr lang="pt-BR" sz="10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88840"/>
            <a:ext cx="8424936" cy="576064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4" name="Retângulo 3"/>
          <p:cNvSpPr/>
          <p:nvPr/>
        </p:nvSpPr>
        <p:spPr>
          <a:xfrm>
            <a:off x="2771800" y="292494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/>
              <a:t>Pressões horizontais unitárias.</a:t>
            </a:r>
          </a:p>
          <a:p>
            <a:endParaRPr lang="pt-BR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681" y="3248109"/>
            <a:ext cx="6481763" cy="264001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01515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 smtClean="0"/>
              <a:t>Geometria do Silos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 smtClean="0"/>
              <a:t>A) silos esbeltos: H/D ≥ 1,5</a:t>
            </a:r>
          </a:p>
          <a:p>
            <a:r>
              <a:rPr lang="pt-BR" dirty="0" smtClean="0"/>
              <a:t>B) silos Baixos H/D≤ 1,5</a:t>
            </a:r>
          </a:p>
          <a:p>
            <a:r>
              <a:rPr lang="pt-BR" dirty="0" smtClean="0"/>
              <a:t>C) silos Horizontais: Dimensões horizontais é predominante.</a:t>
            </a:r>
          </a:p>
          <a:p>
            <a:endParaRPr lang="pt-BR" dirty="0"/>
          </a:p>
          <a:p>
            <a:r>
              <a:rPr lang="pt-BR" sz="2000" dirty="0" smtClean="0"/>
              <a:t>*D- diâmetro h</a:t>
            </a:r>
          </a:p>
          <a:p>
            <a:r>
              <a:rPr lang="pt-BR" sz="2000" dirty="0" smtClean="0"/>
              <a:t>*H- altura do silo</a:t>
            </a:r>
            <a:endParaRPr lang="pt-BR" sz="2000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855823"/>
            <a:ext cx="4515271" cy="2168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909459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t-BR" sz="2000" dirty="0" smtClean="0"/>
              <a:t>Continua o cálculo para os demais Z (altura de </a:t>
            </a:r>
            <a:r>
              <a:rPr lang="pt-BR" sz="2000" dirty="0" err="1" smtClean="0"/>
              <a:t>aneis</a:t>
            </a:r>
            <a:r>
              <a:rPr lang="pt-BR" sz="2000" dirty="0" smtClean="0"/>
              <a:t>)</a:t>
            </a:r>
            <a:endParaRPr lang="pt-BR" sz="20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l-PL" sz="1600" dirty="0"/>
              <a:t>z8 = 0,84 m                Pz8 =  511,6 Kgf/m2</a:t>
            </a:r>
          </a:p>
          <a:p>
            <a:r>
              <a:rPr lang="pl-PL" sz="1600" dirty="0"/>
              <a:t>z7 = 1,68 m                Pz7 =  924,5 Kgf/m2</a:t>
            </a:r>
          </a:p>
          <a:p>
            <a:r>
              <a:rPr lang="pl-PL" sz="1600" dirty="0"/>
              <a:t>z6 = 2,52 m                Pz6 = 1262,5 Kgf/m2</a:t>
            </a:r>
          </a:p>
          <a:p>
            <a:r>
              <a:rPr lang="pl-PL" sz="1600" dirty="0"/>
              <a:t>z5 = 3,36 m                Pz5 = 1542,8 Kgf/m2</a:t>
            </a:r>
          </a:p>
          <a:p>
            <a:r>
              <a:rPr lang="pl-PL" sz="1600" dirty="0"/>
              <a:t>z4 = 4,20 m                Pz4 = 1942,8 Kgf/m2</a:t>
            </a:r>
          </a:p>
          <a:p>
            <a:r>
              <a:rPr lang="pl-PL" sz="1600" dirty="0"/>
              <a:t>z3 = 5,04 m                Pz3 = 1976,5 Kgf/m2</a:t>
            </a:r>
          </a:p>
          <a:p>
            <a:r>
              <a:rPr lang="pl-PL" sz="1600" dirty="0"/>
              <a:t>z2 = 5,88 m                Pz2 = 2146,3 Kgf/m2</a:t>
            </a:r>
          </a:p>
          <a:p>
            <a:r>
              <a:rPr lang="pl-PL" sz="1600" dirty="0"/>
              <a:t>z1 = 6,72 m                Pz1 = 2292,9 Kgf/m2</a:t>
            </a:r>
          </a:p>
          <a:p>
            <a:endParaRPr lang="pt-BR" sz="1600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69547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t-BR" sz="2800" dirty="0" smtClean="0"/>
              <a:t>Corpo do silo metálico</a:t>
            </a:r>
            <a:endParaRPr lang="pt-BR" sz="2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8800"/>
            <a:ext cx="6337766" cy="446449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15920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t-BR" dirty="0" smtClean="0"/>
              <a:t>relações diâmetro silos metálicos</a:t>
            </a:r>
            <a:endParaRPr lang="pt-B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8800"/>
            <a:ext cx="6408712" cy="259228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581128"/>
            <a:ext cx="7056784" cy="18002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5121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Qual é operação?</a:t>
            </a:r>
            <a:endParaRPr lang="pt-B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8"/>
            <a:ext cx="4464496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204864"/>
            <a:ext cx="3237458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1731" y="5373216"/>
            <a:ext cx="7992888" cy="1342380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22204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pt-BR" dirty="0" smtClean="0"/>
              <a:t>Exemplo</a:t>
            </a:r>
            <a:endParaRPr lang="pt-BR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7"/>
            <a:ext cx="8064896" cy="1296144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780928"/>
            <a:ext cx="5688632" cy="310549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11274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8280920" cy="3672408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63023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4896544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36594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t-BR" sz="2800" dirty="0"/>
              <a:t>PARÂMETROS A SEREM OBSERVADOS NAS PREDIÇÕES</a:t>
            </a:r>
            <a:br>
              <a:rPr lang="pt-BR" sz="2800" dirty="0"/>
            </a:br>
            <a:r>
              <a:rPr lang="pt-BR" sz="2800" dirty="0"/>
              <a:t>DAS PRESSÕES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88840"/>
            <a:ext cx="7128792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51694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 smtClean="0"/>
              <a:t>Força de Atrito</a:t>
            </a:r>
            <a:endParaRPr lang="pt-BR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0693" y="2412385"/>
            <a:ext cx="6482613" cy="2901592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0063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Pressões dependem???</a:t>
            </a:r>
            <a:endParaRPr lang="pt-BR" dirty="0"/>
          </a:p>
        </p:txBody>
      </p:sp>
      <p:sp>
        <p:nvSpPr>
          <p:cNvPr id="4" name="Elipse 3"/>
          <p:cNvSpPr/>
          <p:nvPr/>
        </p:nvSpPr>
        <p:spPr>
          <a:xfrm>
            <a:off x="827584" y="1556792"/>
            <a:ext cx="3384376" cy="2016224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556792"/>
            <a:ext cx="3407959" cy="204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07778" y="3751585"/>
            <a:ext cx="3408363" cy="20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7321" y="2060848"/>
            <a:ext cx="1896195" cy="139504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276872"/>
            <a:ext cx="1786755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060848"/>
            <a:ext cx="2016224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7321" y="4077072"/>
            <a:ext cx="1666727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7514" y="2470336"/>
            <a:ext cx="1152128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90394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pt-BR" u="sng" cap="all" dirty="0" smtClean="0"/>
              <a:t>Classificação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0" indent="0" hangingPunct="0">
              <a:buNone/>
            </a:pPr>
            <a:r>
              <a:rPr lang="pt-BR" dirty="0"/>
              <a:t> </a:t>
            </a:r>
          </a:p>
          <a:p>
            <a:pPr hangingPunct="0"/>
            <a:r>
              <a:rPr lang="pt-BR" b="1" dirty="0" smtClean="0"/>
              <a:t> </a:t>
            </a:r>
            <a:r>
              <a:rPr lang="pt-BR" b="1" dirty="0"/>
              <a:t>Quanto a aplicação.</a:t>
            </a:r>
            <a:endParaRPr lang="pt-BR" dirty="0"/>
          </a:p>
          <a:p>
            <a:pPr hangingPunct="0"/>
            <a:endParaRPr lang="pt-BR" dirty="0"/>
          </a:p>
          <a:p>
            <a:pPr hangingPunct="0"/>
            <a:r>
              <a:rPr lang="pt-BR" dirty="0" smtClean="0"/>
              <a:t>- </a:t>
            </a:r>
            <a:r>
              <a:rPr lang="pt-BR" cap="all" dirty="0"/>
              <a:t>Silo pulmão ou de carga.</a:t>
            </a:r>
            <a:endParaRPr lang="pt-BR" dirty="0"/>
          </a:p>
          <a:p>
            <a:pPr hangingPunct="0"/>
            <a:r>
              <a:rPr lang="pt-BR" cap="all" dirty="0" smtClean="0"/>
              <a:t>- </a:t>
            </a:r>
            <a:r>
              <a:rPr lang="pt-BR" cap="all" dirty="0"/>
              <a:t>Silo armazenador.</a:t>
            </a:r>
            <a:endParaRPr lang="pt-BR" dirty="0"/>
          </a:p>
          <a:p>
            <a:pPr hangingPunct="0"/>
            <a:r>
              <a:rPr lang="pt-BR" cap="all" dirty="0" smtClean="0"/>
              <a:t>- </a:t>
            </a:r>
            <a:r>
              <a:rPr lang="pt-BR" cap="all" dirty="0"/>
              <a:t>Silo secador.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7880640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Vento</a:t>
            </a:r>
            <a:endParaRPr lang="pt-B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5441" y="1340768"/>
            <a:ext cx="3478487" cy="2819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077072"/>
            <a:ext cx="5751810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69180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/>
          </a:bodyPr>
          <a:lstStyle/>
          <a:p>
            <a:r>
              <a:rPr lang="pt-BR" sz="1600" dirty="0" smtClean="0"/>
              <a:t>ISOPLETAS NBR 6123</a:t>
            </a:r>
            <a:endParaRPr lang="pt-BR" sz="1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395023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6590" y="1092760"/>
            <a:ext cx="4537410" cy="45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47177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504056"/>
          </a:xfrm>
        </p:spPr>
        <p:txBody>
          <a:bodyPr>
            <a:noAutofit/>
          </a:bodyPr>
          <a:lstStyle/>
          <a:p>
            <a:r>
              <a:rPr lang="pt-BR" sz="2400" dirty="0" smtClean="0"/>
              <a:t>Rio Grande do Sul</a:t>
            </a:r>
            <a:endParaRPr lang="pt-BR" sz="24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9474" y="1600200"/>
            <a:ext cx="608505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22729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 smtClean="0"/>
              <a:t>Carga do Vento em Silos</a:t>
            </a:r>
            <a:endParaRPr lang="pt-B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743" y="1794482"/>
            <a:ext cx="7538513" cy="4137399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72469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40768"/>
            <a:ext cx="6408712" cy="302433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2" name="Retângulo 1"/>
          <p:cNvSpPr/>
          <p:nvPr/>
        </p:nvSpPr>
        <p:spPr>
          <a:xfrm>
            <a:off x="395536" y="4869160"/>
            <a:ext cx="8208912" cy="120032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t-BR" dirty="0"/>
              <a:t>As características dos ventos dependem das condições topográficas, meteorológicas e da distribuição de edificações e de obstáculos naturais na vizinhança do silo. O silo é classificado pela relação altura/diâmetro do corpo: curto (H/D &lt; 0,5), médio ou intermediário (0,5 &lt; H/D &lt; 1,0) e longo (H/D &gt; 1,5).</a:t>
            </a: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48938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836712"/>
            <a:ext cx="5976664" cy="5012675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2" name="Retângulo 1"/>
          <p:cNvSpPr/>
          <p:nvPr/>
        </p:nvSpPr>
        <p:spPr>
          <a:xfrm>
            <a:off x="1259632" y="6021288"/>
            <a:ext cx="72008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/>
              <a:t>Eng. </a:t>
            </a:r>
            <a:r>
              <a:rPr lang="pt-BR" sz="1100" dirty="0" err="1"/>
              <a:t>Agríc</a:t>
            </a:r>
            <a:r>
              <a:rPr lang="pt-BR" sz="1100" dirty="0"/>
              <a:t>. vol.24 no.3 Jaboticabal </a:t>
            </a:r>
            <a:r>
              <a:rPr lang="pt-BR" sz="1100" dirty="0" err="1"/>
              <a:t>Sept</a:t>
            </a:r>
            <a:r>
              <a:rPr lang="pt-BR" sz="1100" dirty="0"/>
              <a:t>./Dec. 2004-Comportamento aerodinâmico e efeito de enrijecimento externo em silos cilíndricos sob a ação do vento</a:t>
            </a:r>
          </a:p>
          <a:p>
            <a:r>
              <a:rPr lang="pt-BR" sz="1100" dirty="0" smtClean="0"/>
              <a:t> </a:t>
            </a:r>
            <a:endParaRPr lang="pt-BR" sz="1100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78413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 smtClean="0"/>
              <a:t>Dimensionamento Chumbadores</a:t>
            </a:r>
            <a:endParaRPr lang="pt-BR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9" y="2061116"/>
            <a:ext cx="7632848" cy="410418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060848"/>
            <a:ext cx="1800200" cy="223224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54579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 smtClean="0"/>
              <a:t>Vento; ancoragem; chumbadores</a:t>
            </a:r>
            <a:endParaRPr lang="pt-BR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72816"/>
            <a:ext cx="2097563" cy="1561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535054"/>
            <a:ext cx="5832648" cy="57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20197" y="4005064"/>
            <a:ext cx="2160240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5869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 smtClean="0"/>
              <a:t>Diagramas</a:t>
            </a:r>
            <a:endParaRPr lang="pt-B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3552381" cy="3504762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204864"/>
            <a:ext cx="3028950" cy="312420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57453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6482613" cy="223105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68960"/>
            <a:ext cx="2736304" cy="3240360"/>
          </a:xfrm>
          <a:prstGeom prst="rect">
            <a:avLst/>
          </a:prstGeom>
          <a:ln/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905122"/>
            <a:ext cx="2919060" cy="3266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153978"/>
            <a:ext cx="2430091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51436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pt-BR" dirty="0" smtClean="0"/>
              <a:t>Quanto a forma do fundo.</a:t>
            </a:r>
            <a:br>
              <a:rPr lang="pt-BR" dirty="0" smtClean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pt-BR" dirty="0" smtClean="0"/>
          </a:p>
          <a:p>
            <a:r>
              <a:rPr lang="pt-BR" dirty="0" smtClean="0"/>
              <a:t>- SILO FUNDO PLANO.</a:t>
            </a:r>
          </a:p>
          <a:p>
            <a:r>
              <a:rPr lang="pt-BR" dirty="0" smtClean="0"/>
              <a:t>- SILO FUNDO NÃO PLANO (cônico centrado ou excêntrico, piramidal, inclinado).</a:t>
            </a:r>
          </a:p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82227093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96752"/>
            <a:ext cx="6216564" cy="45259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97786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 smtClean="0"/>
              <a:t>Aplicação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r>
              <a:rPr lang="pt-BR" dirty="0"/>
              <a:t>Cálculo dos chumbadores.</a:t>
            </a:r>
          </a:p>
          <a:p>
            <a:endParaRPr lang="pt-BR" dirty="0"/>
          </a:p>
          <a:p>
            <a:endParaRPr lang="pt-BR" dirty="0"/>
          </a:p>
          <a:p>
            <a:r>
              <a:rPr lang="pt-BR" dirty="0" err="1"/>
              <a:t>Fvt</a:t>
            </a:r>
            <a:r>
              <a:rPr lang="pt-BR" dirty="0"/>
              <a:t> = 60 x 9,17 x 8,5 = 4677 Kgf</a:t>
            </a:r>
          </a:p>
          <a:p>
            <a:endParaRPr lang="pt-BR" dirty="0"/>
          </a:p>
          <a:p>
            <a:endParaRPr lang="pt-BR" dirty="0"/>
          </a:p>
          <a:p>
            <a:r>
              <a:rPr lang="pt-BR" dirty="0" err="1"/>
              <a:t>Tv</a:t>
            </a:r>
            <a:r>
              <a:rPr lang="pt-BR" dirty="0"/>
              <a:t> =   = 3561,64 Kgf.</a:t>
            </a:r>
          </a:p>
          <a:p>
            <a:endParaRPr lang="pt-BR" dirty="0"/>
          </a:p>
          <a:p>
            <a:r>
              <a:rPr lang="pt-BR" dirty="0"/>
              <a:t>Número de chumbadores 16</a:t>
            </a:r>
          </a:p>
          <a:p>
            <a:r>
              <a:rPr lang="pt-BR" dirty="0"/>
              <a:t>Tração em cada chumbador Tv1 =    = 445,21 Kgf</a:t>
            </a:r>
          </a:p>
          <a:p>
            <a:endParaRPr lang="pt-BR" dirty="0"/>
          </a:p>
          <a:p>
            <a:r>
              <a:rPr lang="pt-BR" dirty="0"/>
              <a:t>Seção do chumbador.</a:t>
            </a:r>
          </a:p>
          <a:p>
            <a:endParaRPr lang="pt-BR" dirty="0"/>
          </a:p>
          <a:p>
            <a:r>
              <a:rPr lang="pt-BR" dirty="0"/>
              <a:t>S =   = 0,32 cm2 = 1/8”</a:t>
            </a:r>
          </a:p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54830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t-BR" sz="2400" dirty="0" smtClean="0"/>
              <a:t>Resistência dos Materiais</a:t>
            </a:r>
            <a:endParaRPr lang="pt-BR" sz="2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2260848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pt-BR" dirty="0"/>
              <a:t>O tirante </a:t>
            </a:r>
            <a:r>
              <a:rPr lang="pt-BR" dirty="0" smtClean="0"/>
              <a:t>está </a:t>
            </a:r>
            <a:r>
              <a:rPr lang="pt-BR" dirty="0"/>
              <a:t>apoiado </a:t>
            </a:r>
            <a:r>
              <a:rPr lang="pt-BR" dirty="0" smtClean="0"/>
              <a:t>na estrutura de cobertura de um silo e em </a:t>
            </a:r>
            <a:r>
              <a:rPr lang="pt-BR" dirty="0"/>
              <a:t>sua extremidade por um disco circular fixo como mostrado na figura. Se a haste passa por um furo de 40 mm de diâmetro, determinar o diâmetro mínimo requerido da haste e a espessura mínima do disco necessários para suportar uma carga de 20 </a:t>
            </a:r>
            <a:r>
              <a:rPr lang="pt-BR" dirty="0" err="1"/>
              <a:t>kN</a:t>
            </a:r>
            <a:r>
              <a:rPr lang="pt-BR" dirty="0"/>
              <a:t>. A tensão normal admissível da haste é </a:t>
            </a:r>
            <a:r>
              <a:rPr lang="pt-BR" dirty="0" err="1"/>
              <a:t>σadm</a:t>
            </a:r>
            <a:r>
              <a:rPr lang="pt-BR" dirty="0"/>
              <a:t> = 60 MPa, e a tensão de cisalhamento admissível do disco é </a:t>
            </a:r>
            <a:r>
              <a:rPr lang="el-GR" dirty="0"/>
              <a:t>σ</a:t>
            </a:r>
            <a:r>
              <a:rPr lang="pt-BR" dirty="0" err="1" smtClean="0"/>
              <a:t>adm</a:t>
            </a:r>
            <a:r>
              <a:rPr lang="pt-BR" dirty="0" smtClean="0"/>
              <a:t> </a:t>
            </a:r>
            <a:r>
              <a:rPr lang="pt-BR" dirty="0"/>
              <a:t>= 35 MPa. 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467544" y="3429000"/>
            <a:ext cx="4881465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t-BR" dirty="0" smtClean="0"/>
              <a:t>1 </a:t>
            </a:r>
            <a:r>
              <a:rPr lang="pt-BR" dirty="0"/>
              <a:t>Mpa= 1 000000 N/m² = </a:t>
            </a:r>
            <a:r>
              <a:rPr lang="pt-BR" dirty="0" smtClean="0"/>
              <a:t>101971,6212978 Kgf/m²</a:t>
            </a:r>
          </a:p>
          <a:p>
            <a:r>
              <a:rPr lang="pt-BR" dirty="0" smtClean="0"/>
              <a:t>1 </a:t>
            </a:r>
            <a:r>
              <a:rPr lang="pt-BR" dirty="0"/>
              <a:t>Kgf/m²=9,81 N/m²= </a:t>
            </a:r>
            <a:r>
              <a:rPr lang="pt-BR" dirty="0" smtClean="0"/>
              <a:t>0,0000098 MPa</a:t>
            </a:r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786562"/>
            <a:ext cx="3096344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8811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764704"/>
            <a:ext cx="8229600" cy="48860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600" dirty="0"/>
              <a:t>Diâmetro da haste: </a:t>
            </a:r>
            <a:r>
              <a:rPr lang="pt-BR" sz="1600" dirty="0" smtClean="0"/>
              <a:t>por verificação</a:t>
            </a:r>
            <a:r>
              <a:rPr lang="pt-BR" sz="1600" dirty="0"/>
              <a:t>, </a:t>
            </a:r>
            <a:endParaRPr lang="pt-BR" sz="1600" dirty="0" smtClean="0"/>
          </a:p>
          <a:p>
            <a:pPr marL="0" indent="0">
              <a:buNone/>
            </a:pPr>
            <a:r>
              <a:rPr lang="pt-BR" sz="1600" dirty="0" smtClean="0"/>
              <a:t>a </a:t>
            </a:r>
            <a:r>
              <a:rPr lang="pt-BR" sz="1600" dirty="0"/>
              <a:t>força axial </a:t>
            </a:r>
            <a:r>
              <a:rPr lang="pt-BR" sz="1600" dirty="0" smtClean="0"/>
              <a:t>na haste </a:t>
            </a:r>
            <a:r>
              <a:rPr lang="pt-BR" sz="1600" dirty="0"/>
              <a:t>é 20 </a:t>
            </a:r>
            <a:r>
              <a:rPr lang="pt-BR" sz="1600" dirty="0" err="1"/>
              <a:t>kN</a:t>
            </a:r>
            <a:r>
              <a:rPr lang="pt-BR" sz="1600" dirty="0"/>
              <a:t>, </a:t>
            </a:r>
            <a:endParaRPr lang="pt-BR" sz="1600" dirty="0" smtClean="0"/>
          </a:p>
          <a:p>
            <a:pPr marL="0" indent="0">
              <a:buNone/>
            </a:pPr>
            <a:r>
              <a:rPr lang="pt-BR" sz="1600" dirty="0" smtClean="0"/>
              <a:t>assim</a:t>
            </a:r>
            <a:r>
              <a:rPr lang="pt-BR" sz="1600" dirty="0"/>
              <a:t>, a </a:t>
            </a:r>
            <a:r>
              <a:rPr lang="pt-BR" sz="1600" dirty="0" smtClean="0"/>
              <a:t>área da </a:t>
            </a:r>
            <a:r>
              <a:rPr lang="pt-BR" sz="1600" dirty="0"/>
              <a:t>seção </a:t>
            </a:r>
            <a:endParaRPr lang="pt-BR" sz="1600" dirty="0" smtClean="0"/>
          </a:p>
          <a:p>
            <a:pPr marL="0" indent="0">
              <a:buNone/>
            </a:pPr>
            <a:r>
              <a:rPr lang="pt-BR" sz="1600" dirty="0" smtClean="0"/>
              <a:t>transversal </a:t>
            </a:r>
            <a:r>
              <a:rPr lang="pt-BR" sz="1600" dirty="0"/>
              <a:t>da </a:t>
            </a:r>
            <a:r>
              <a:rPr lang="pt-BR" sz="1600" dirty="0" smtClean="0"/>
              <a:t>haste é </a:t>
            </a:r>
            <a:r>
              <a:rPr lang="pt-BR" sz="1600" dirty="0"/>
              <a:t>dada por</a:t>
            </a:r>
            <a:r>
              <a:rPr lang="pt-BR" sz="1600" dirty="0" smtClean="0"/>
              <a:t>:</a:t>
            </a:r>
          </a:p>
          <a:p>
            <a:pPr marL="0" indent="0">
              <a:buNone/>
            </a:pPr>
            <a:endParaRPr lang="pt-BR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16832"/>
            <a:ext cx="1584176" cy="1758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9972" y="440667"/>
            <a:ext cx="3780420" cy="2844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1" y="4293096"/>
            <a:ext cx="1800199" cy="208823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789040"/>
            <a:ext cx="2088232" cy="288032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70139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 smtClean="0"/>
              <a:t>Espessura da chapa</a:t>
            </a:r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8352927" cy="286109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184412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pt-BR" dirty="0" smtClean="0"/>
              <a:t>Termos da fórmula</a:t>
            </a:r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8208911" cy="3673754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114531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pt-BR" dirty="0" smtClean="0"/>
              <a:t>Resistência ao cisalhamento da chapa</a:t>
            </a:r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581" y="1556792"/>
            <a:ext cx="6482613" cy="194912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9740" y="3861048"/>
            <a:ext cx="5112569" cy="230425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73564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pt-BR" sz="2400" dirty="0" smtClean="0"/>
              <a:t>Materiais e chapas silos metálicos</a:t>
            </a:r>
            <a:endParaRPr lang="pt-BR" sz="24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166" y="620688"/>
            <a:ext cx="7632848" cy="180020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41334" y="2564904"/>
            <a:ext cx="5328592" cy="2376264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372" y="5085184"/>
            <a:ext cx="8136904" cy="112474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48775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60848"/>
            <a:ext cx="8352928" cy="3888432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14" name="CaixaDeTexto 13"/>
          <p:cNvSpPr txBox="1"/>
          <p:nvPr/>
        </p:nvSpPr>
        <p:spPr>
          <a:xfrm>
            <a:off x="2267744" y="836711"/>
            <a:ext cx="4481355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pt-BR" b="1" dirty="0" smtClean="0"/>
              <a:t>Espessura  da  Chapa</a:t>
            </a:r>
          </a:p>
          <a:p>
            <a:r>
              <a:rPr lang="pt-BR" dirty="0" smtClean="0"/>
              <a:t>Dimensionamento a tração e ao cisalhamento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74729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32856"/>
            <a:ext cx="7350357" cy="2376264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5" name="CaixaDeTexto 4"/>
          <p:cNvSpPr txBox="1"/>
          <p:nvPr/>
        </p:nvSpPr>
        <p:spPr>
          <a:xfrm>
            <a:off x="827584" y="764704"/>
            <a:ext cx="1919180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pt-BR" dirty="0" smtClean="0"/>
              <a:t>Espessura: </a:t>
            </a:r>
          </a:p>
          <a:p>
            <a:pPr algn="ctr"/>
            <a:r>
              <a:rPr lang="pt-BR" dirty="0" smtClean="0"/>
              <a:t>e1 altura Z1 = e 11</a:t>
            </a:r>
          </a:p>
          <a:p>
            <a:pPr algn="ctr"/>
            <a:endParaRPr lang="pt-BR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869160"/>
            <a:ext cx="8188325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7821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pt-BR" dirty="0" smtClean="0"/>
              <a:t>Quanto ao material.</a:t>
            </a:r>
            <a:br>
              <a:rPr lang="pt-BR" dirty="0" smtClean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pt-BR" dirty="0" smtClean="0"/>
          </a:p>
          <a:p>
            <a:r>
              <a:rPr lang="pt-BR" dirty="0" smtClean="0"/>
              <a:t>- SILO METÁLICO (chapa preta ou galvanizada, lisa ou corrugada).</a:t>
            </a:r>
          </a:p>
          <a:p>
            <a:r>
              <a:rPr lang="pt-BR" dirty="0" smtClean="0"/>
              <a:t>- SILO DE CONCRETO.</a:t>
            </a:r>
          </a:p>
          <a:p>
            <a:r>
              <a:rPr lang="pt-BR" dirty="0" smtClean="0"/>
              <a:t>- SILO DE MADEIRA.</a:t>
            </a:r>
          </a:p>
          <a:p>
            <a:r>
              <a:rPr lang="pt-BR" dirty="0" smtClean="0"/>
              <a:t>- SILO DE ALVENARIA.</a:t>
            </a:r>
          </a:p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07972480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 smtClean="0"/>
              <a:t>Unidades Armazenadoras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pt-BR" dirty="0"/>
              <a:t>Elementos de uma unidade armazenadora </a:t>
            </a:r>
            <a:r>
              <a:rPr lang="pt-BR" dirty="0" smtClean="0"/>
              <a:t>uma </a:t>
            </a:r>
            <a:r>
              <a:rPr lang="pt-BR" dirty="0"/>
              <a:t>unidade de armazenagem apresenta elementos, dispostos de maneira a gerar um fluxo de estocagem, que quando adequadamente projetada, estruturada e gerenciada, deve ter por fim tratar os processos de recebimento, limpeza, secagem, armazenagem, e expedição de grãos, para tanto se fazem necessárias outras estruturas físicas e maquinários, que são:</a:t>
            </a: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72950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 smtClean="0"/>
              <a:t>Estruturas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t-BR" dirty="0"/>
              <a:t>Estruturas físicas:</a:t>
            </a:r>
          </a:p>
          <a:p>
            <a:r>
              <a:rPr lang="pt-BR" dirty="0" smtClean="0"/>
              <a:t>Moega</a:t>
            </a:r>
            <a:r>
              <a:rPr lang="pt-BR" dirty="0"/>
              <a:t>;</a:t>
            </a:r>
          </a:p>
          <a:p>
            <a:r>
              <a:rPr lang="pt-BR" dirty="0" smtClean="0"/>
              <a:t>Silos </a:t>
            </a:r>
            <a:r>
              <a:rPr lang="pt-BR" dirty="0"/>
              <a:t>pulmões;</a:t>
            </a:r>
          </a:p>
          <a:p>
            <a:r>
              <a:rPr lang="pt-BR" dirty="0" smtClean="0"/>
              <a:t>Silos </a:t>
            </a:r>
            <a:r>
              <a:rPr lang="pt-BR" dirty="0"/>
              <a:t>armazenadores ou </a:t>
            </a:r>
            <a:r>
              <a:rPr lang="pt-BR" dirty="0" err="1"/>
              <a:t>graneleiros</a:t>
            </a:r>
            <a:r>
              <a:rPr lang="pt-BR" dirty="0"/>
              <a:t>;</a:t>
            </a:r>
          </a:p>
          <a:p>
            <a:endParaRPr lang="pt-BR" dirty="0"/>
          </a:p>
          <a:p>
            <a:pPr marL="0" indent="0">
              <a:buNone/>
            </a:pPr>
            <a:r>
              <a:rPr lang="pt-BR" dirty="0"/>
              <a:t>Maquinários:</a:t>
            </a:r>
          </a:p>
          <a:p>
            <a:r>
              <a:rPr lang="pt-BR" dirty="0" smtClean="0"/>
              <a:t>Máquinas </a:t>
            </a:r>
            <a:r>
              <a:rPr lang="pt-BR" dirty="0"/>
              <a:t>de </a:t>
            </a:r>
            <a:r>
              <a:rPr lang="pt-BR" dirty="0" err="1"/>
              <a:t>pré</a:t>
            </a:r>
            <a:r>
              <a:rPr lang="pt-BR" dirty="0"/>
              <a:t>-limpeza;</a:t>
            </a:r>
          </a:p>
          <a:p>
            <a:r>
              <a:rPr lang="pt-BR" dirty="0" smtClean="0"/>
              <a:t>Máquinas </a:t>
            </a:r>
            <a:r>
              <a:rPr lang="pt-BR" dirty="0"/>
              <a:t>de limpeza;</a:t>
            </a:r>
          </a:p>
          <a:p>
            <a:r>
              <a:rPr lang="pt-BR" dirty="0" smtClean="0"/>
              <a:t>Transporte </a:t>
            </a:r>
            <a:r>
              <a:rPr lang="pt-BR" dirty="0"/>
              <a:t>Vertical (Elevador);</a:t>
            </a:r>
          </a:p>
          <a:p>
            <a:r>
              <a:rPr lang="pt-BR" dirty="0" smtClean="0"/>
              <a:t>Secadora</a:t>
            </a:r>
            <a:r>
              <a:rPr lang="pt-BR" dirty="0"/>
              <a:t>;</a:t>
            </a: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46899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Fluxograma</a:t>
            </a:r>
            <a:endParaRPr lang="pt-BR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00808"/>
            <a:ext cx="7272808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13626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 smtClean="0"/>
              <a:t>ESQUEMA DE FUNCIONAMENTO</a:t>
            </a:r>
            <a:endParaRPr lang="pt-B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7128792" cy="432048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7750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 smtClean="0"/>
              <a:t>UBG- fluxograma de projeto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1000" dirty="0"/>
              <a:t>1 Moega rodoviária</a:t>
            </a:r>
          </a:p>
          <a:p>
            <a:r>
              <a:rPr lang="pt-BR" sz="1000" dirty="0"/>
              <a:t>2 Torre</a:t>
            </a:r>
          </a:p>
          <a:p>
            <a:r>
              <a:rPr lang="pt-BR" sz="1000" dirty="0"/>
              <a:t>3 Armazém </a:t>
            </a:r>
            <a:r>
              <a:rPr lang="pt-BR" sz="1000" dirty="0" err="1"/>
              <a:t>graneleiro</a:t>
            </a:r>
            <a:endParaRPr lang="pt-BR" sz="1000" dirty="0"/>
          </a:p>
          <a:p>
            <a:r>
              <a:rPr lang="pt-BR" sz="1000" dirty="0"/>
              <a:t>4 Silo pulmão</a:t>
            </a:r>
          </a:p>
          <a:p>
            <a:r>
              <a:rPr lang="pt-BR" sz="1000" dirty="0"/>
              <a:t>5 Tulha ferroviária</a:t>
            </a:r>
          </a:p>
          <a:p>
            <a:r>
              <a:rPr lang="pt-BR" sz="1000" dirty="0"/>
              <a:t>6 Moega ferroviária</a:t>
            </a:r>
          </a:p>
          <a:p>
            <a:r>
              <a:rPr lang="pt-BR" sz="1000" dirty="0"/>
              <a:t>7 Tulha rodoviária</a:t>
            </a:r>
          </a:p>
          <a:p>
            <a:r>
              <a:rPr lang="pt-BR" sz="1000" dirty="0"/>
              <a:t>8 Armazém de fertilizantes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060848"/>
            <a:ext cx="6552728" cy="4174604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14730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Pressões </a:t>
            </a:r>
            <a:endParaRPr lang="pt-B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8821" t="31100" r="11782" b="19760"/>
          <a:stretch>
            <a:fillRect/>
          </a:stretch>
        </p:blipFill>
        <p:spPr bwMode="auto">
          <a:xfrm>
            <a:off x="179511" y="1781242"/>
            <a:ext cx="8945609" cy="3807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20837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Pressões </a:t>
            </a:r>
            <a:endParaRPr lang="pt-B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18821" t="33620" r="11782" b="19760"/>
          <a:stretch>
            <a:fillRect/>
          </a:stretch>
        </p:blipFill>
        <p:spPr bwMode="auto">
          <a:xfrm>
            <a:off x="0" y="2132856"/>
            <a:ext cx="9146962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680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Pressões </a:t>
            </a:r>
            <a:endParaRPr lang="pt-B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19559" t="26060" r="12520" b="26060"/>
          <a:stretch>
            <a:fillRect/>
          </a:stretch>
        </p:blipFill>
        <p:spPr bwMode="auto">
          <a:xfrm>
            <a:off x="0" y="2060848"/>
            <a:ext cx="9144000" cy="3776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39457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Pressões </a:t>
            </a:r>
            <a:endParaRPr lang="pt-B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19559" t="24800" r="12520" b="26060"/>
          <a:stretch>
            <a:fillRect/>
          </a:stretch>
        </p:blipFill>
        <p:spPr bwMode="auto">
          <a:xfrm>
            <a:off x="-1" y="1988840"/>
            <a:ext cx="9172711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363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Pressões </a:t>
            </a:r>
            <a:endParaRPr lang="pt-B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19559" t="22280" r="12520" b="32360"/>
          <a:stretch>
            <a:fillRect/>
          </a:stretch>
        </p:blipFill>
        <p:spPr bwMode="auto">
          <a:xfrm>
            <a:off x="0" y="2011153"/>
            <a:ext cx="9144000" cy="357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59221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pt-BR" sz="2800" dirty="0" smtClean="0"/>
              <a:t>Quanto a posição relativa do fundo com o nível de referência.</a:t>
            </a:r>
            <a:br>
              <a:rPr lang="pt-BR" sz="2800" dirty="0" smtClean="0"/>
            </a:br>
            <a:endParaRPr lang="pt-BR" sz="28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endParaRPr lang="pt-BR" dirty="0" smtClean="0"/>
          </a:p>
          <a:p>
            <a:r>
              <a:rPr lang="pt-BR" dirty="0" smtClean="0"/>
              <a:t>- SILO ELEVADO.</a:t>
            </a:r>
          </a:p>
          <a:p>
            <a:r>
              <a:rPr lang="pt-BR" dirty="0" smtClean="0"/>
              <a:t>- SILO ENTERRADO.</a:t>
            </a:r>
          </a:p>
          <a:p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- Quanto ao modo de esvaziamento.</a:t>
            </a:r>
          </a:p>
          <a:p>
            <a:endParaRPr lang="pt-BR" dirty="0" smtClean="0"/>
          </a:p>
          <a:p>
            <a:r>
              <a:rPr lang="pt-BR" dirty="0" smtClean="0"/>
              <a:t>- SILO DE ESVAZIAMENTO CENTRADO.</a:t>
            </a:r>
          </a:p>
          <a:p>
            <a:r>
              <a:rPr lang="pt-BR" dirty="0" smtClean="0"/>
              <a:t>- SILO DE ESVAZIAMENTO EXCÊNTRICO.</a:t>
            </a:r>
          </a:p>
          <a:p>
            <a:r>
              <a:rPr lang="pt-BR" dirty="0" smtClean="0"/>
              <a:t>- SILO DE ESVAZIAMENTO POR MÚLTIPLAS SAÍDAS</a:t>
            </a:r>
          </a:p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68053489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Artigo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2783303"/>
            <a:ext cx="8229600" cy="1941841"/>
          </a:xfrm>
        </p:spPr>
        <p:txBody>
          <a:bodyPr>
            <a:normAutofit fontScale="92500" lnSpcReduction="20000"/>
          </a:bodyPr>
          <a:lstStyle/>
          <a:p>
            <a:pPr algn="ctr">
              <a:lnSpc>
                <a:spcPct val="150000"/>
              </a:lnSpc>
              <a:buNone/>
            </a:pPr>
            <a:r>
              <a:rPr lang="pt-BR" b="1" dirty="0" smtClean="0"/>
              <a:t>ESTUDO TEÓRICO E EXPERIMENTAL DAS</a:t>
            </a:r>
          </a:p>
          <a:p>
            <a:pPr algn="ctr">
              <a:lnSpc>
                <a:spcPct val="150000"/>
              </a:lnSpc>
              <a:buNone/>
            </a:pPr>
            <a:r>
              <a:rPr lang="pt-BR" b="1" dirty="0" smtClean="0"/>
              <a:t>PRESSÕES EM SILOS DE BAIXA RELAÇÃO</a:t>
            </a:r>
          </a:p>
          <a:p>
            <a:pPr algn="ctr">
              <a:lnSpc>
                <a:spcPct val="150000"/>
              </a:lnSpc>
              <a:buNone/>
            </a:pPr>
            <a:r>
              <a:rPr lang="pt-BR" b="1" dirty="0" smtClean="0"/>
              <a:t>ALTURA/DIÂMETRO E FUNDO PLANO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25052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Objetivo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 smtClean="0"/>
              <a:t>Estudo teórico e experimental das pressões em silos cilíndricos de baixa relação altura/diâmetro e fundo plano para armazenamento de produtos de fluxo livre com a finalidade de propor um modelo empírico para a previsão das pressões devidas ao produto armazenado nestas unidades.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42689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Material e Métodos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512168"/>
            <a:ext cx="8676456" cy="5517232"/>
          </a:xfrm>
        </p:spPr>
        <p:txBody>
          <a:bodyPr>
            <a:normAutofit fontScale="77500" lnSpcReduction="20000"/>
          </a:bodyPr>
          <a:lstStyle/>
          <a:p>
            <a:r>
              <a:rPr lang="pt-BR" b="1" dirty="0" smtClean="0"/>
              <a:t>Silo Protótipo</a:t>
            </a:r>
          </a:p>
          <a:p>
            <a:endParaRPr lang="pt-BR" b="1" dirty="0" smtClean="0"/>
          </a:p>
          <a:p>
            <a:endParaRPr lang="pt-BR" b="1" dirty="0" smtClean="0"/>
          </a:p>
          <a:p>
            <a:endParaRPr lang="pt-BR" b="1" dirty="0" smtClean="0"/>
          </a:p>
          <a:p>
            <a:endParaRPr lang="pt-BR" b="1" dirty="0" smtClean="0"/>
          </a:p>
          <a:p>
            <a:endParaRPr lang="pt-BR" b="1" dirty="0" smtClean="0"/>
          </a:p>
          <a:p>
            <a:endParaRPr lang="pt-BR" b="1" dirty="0" smtClean="0"/>
          </a:p>
          <a:p>
            <a:endParaRPr lang="pt-BR" b="1" dirty="0" smtClean="0"/>
          </a:p>
          <a:p>
            <a:endParaRPr lang="pt-BR" b="1" dirty="0" smtClean="0"/>
          </a:p>
          <a:p>
            <a:endParaRPr lang="pt-BR" b="1" dirty="0" smtClean="0"/>
          </a:p>
          <a:p>
            <a:endParaRPr lang="pt-BR" b="1" dirty="0" smtClean="0"/>
          </a:p>
          <a:p>
            <a:endParaRPr lang="pt-BR" b="1" dirty="0" smtClean="0"/>
          </a:p>
          <a:p>
            <a:pPr algn="just"/>
            <a:r>
              <a:rPr lang="pt-BR" dirty="0" smtClean="0"/>
              <a:t>baixa relação altura/diâmetro (h/d=0,98) e fundo plano, milho como produto armazenado</a:t>
            </a:r>
          </a:p>
          <a:p>
            <a:pPr algn="just"/>
            <a:r>
              <a:rPr lang="pt-BR" dirty="0" smtClean="0"/>
              <a:t>Foram realizados </a:t>
            </a:r>
            <a:r>
              <a:rPr lang="pt-BR" b="1" dirty="0" smtClean="0"/>
              <a:t>dois ciclos (ensaios) completos </a:t>
            </a:r>
            <a:r>
              <a:rPr lang="pt-BR" dirty="0" smtClean="0"/>
              <a:t>de carregamento-armazenamento-descarregamento com a capacidade máxima de armazenamento do silo. </a:t>
            </a:r>
            <a:endParaRPr lang="pt-BR" b="1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844824"/>
            <a:ext cx="7632848" cy="3320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3419873" y="1361755"/>
            <a:ext cx="5724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>
                <a:solidFill>
                  <a:prstClr val="black"/>
                </a:solidFill>
              </a:rPr>
              <a:t>Transilagem</a:t>
            </a:r>
            <a:r>
              <a:rPr lang="pt-BR" dirty="0" smtClean="0">
                <a:solidFill>
                  <a:prstClr val="black"/>
                </a:solidFill>
              </a:rPr>
              <a:t> do milho: correia transportadora e elevador de caçamba</a:t>
            </a:r>
          </a:p>
          <a:p>
            <a:r>
              <a:rPr lang="pt-BR" dirty="0" smtClean="0">
                <a:solidFill>
                  <a:prstClr val="black"/>
                </a:solidFill>
              </a:rPr>
              <a:t>40 </a:t>
            </a:r>
            <a:r>
              <a:rPr lang="pt-BR" dirty="0" err="1" smtClean="0">
                <a:solidFill>
                  <a:prstClr val="black"/>
                </a:solidFill>
              </a:rPr>
              <a:t>ton</a:t>
            </a:r>
            <a:r>
              <a:rPr lang="pt-BR" dirty="0" smtClean="0">
                <a:solidFill>
                  <a:prstClr val="black"/>
                </a:solidFill>
              </a:rPr>
              <a:t>/hora – 8 h</a:t>
            </a:r>
            <a:endParaRPr lang="pt-B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952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Material e Métodos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512168"/>
            <a:ext cx="8676456" cy="5517232"/>
          </a:xfrm>
        </p:spPr>
        <p:txBody>
          <a:bodyPr>
            <a:normAutofit fontScale="85000" lnSpcReduction="20000"/>
          </a:bodyPr>
          <a:lstStyle/>
          <a:p>
            <a:r>
              <a:rPr lang="pt-BR" b="1" dirty="0" smtClean="0"/>
              <a:t>Silo Piloto</a:t>
            </a:r>
          </a:p>
          <a:p>
            <a:endParaRPr lang="pt-BR" b="1" dirty="0" smtClean="0"/>
          </a:p>
          <a:p>
            <a:endParaRPr lang="pt-BR" b="1" dirty="0" smtClean="0"/>
          </a:p>
          <a:p>
            <a:endParaRPr lang="pt-BR" b="1" dirty="0" smtClean="0"/>
          </a:p>
          <a:p>
            <a:endParaRPr lang="pt-BR" b="1" dirty="0" smtClean="0"/>
          </a:p>
          <a:p>
            <a:endParaRPr lang="pt-BR" b="1" dirty="0" smtClean="0"/>
          </a:p>
          <a:p>
            <a:endParaRPr lang="pt-BR" b="1" dirty="0" smtClean="0"/>
          </a:p>
          <a:p>
            <a:endParaRPr lang="pt-BR" b="1" dirty="0" smtClean="0"/>
          </a:p>
          <a:p>
            <a:endParaRPr lang="pt-BR" b="1" dirty="0" smtClean="0"/>
          </a:p>
          <a:p>
            <a:endParaRPr lang="pt-BR" b="1" dirty="0" smtClean="0"/>
          </a:p>
          <a:p>
            <a:endParaRPr lang="pt-BR" b="1" dirty="0" smtClean="0"/>
          </a:p>
          <a:p>
            <a:pPr algn="just"/>
            <a:r>
              <a:rPr lang="pt-BR" dirty="0" smtClean="0"/>
              <a:t>Areia como produto armazenado</a:t>
            </a:r>
          </a:p>
          <a:p>
            <a:pPr algn="just"/>
            <a:r>
              <a:rPr lang="pt-BR" dirty="0" smtClean="0"/>
              <a:t>Foram realizados um total de 12 ciclos completos de carga-armazenamento-descarga sendo 4 com a relação h/d = 0,98; 4 com h/d = 1,25 e 4 com h/d = 1,49.</a:t>
            </a:r>
            <a:endParaRPr lang="pt-BR" b="1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 l="3697" r="-522"/>
          <a:stretch>
            <a:fillRect/>
          </a:stretch>
        </p:blipFill>
        <p:spPr bwMode="auto">
          <a:xfrm>
            <a:off x="2699792" y="1412776"/>
            <a:ext cx="6588224" cy="359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5"/>
          <p:cNvSpPr txBox="1"/>
          <p:nvPr/>
        </p:nvSpPr>
        <p:spPr>
          <a:xfrm>
            <a:off x="7308304" y="1916832"/>
            <a:ext cx="1835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prstClr val="black"/>
                </a:solidFill>
              </a:rPr>
              <a:t>7,2 </a:t>
            </a:r>
            <a:r>
              <a:rPr lang="pt-BR" dirty="0" err="1" smtClean="0">
                <a:solidFill>
                  <a:prstClr val="black"/>
                </a:solidFill>
              </a:rPr>
              <a:t>ton</a:t>
            </a:r>
            <a:endParaRPr lang="pt-BR" dirty="0" smtClean="0">
              <a:solidFill>
                <a:prstClr val="black"/>
              </a:solidFill>
            </a:endParaRPr>
          </a:p>
          <a:p>
            <a:pPr algn="ctr"/>
            <a:r>
              <a:rPr lang="pt-BR" dirty="0" smtClean="0">
                <a:solidFill>
                  <a:prstClr val="black"/>
                </a:solidFill>
              </a:rPr>
              <a:t>Montadas 2 partes do corpo do silo</a:t>
            </a:r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179512" y="2060848"/>
            <a:ext cx="3384376" cy="3068960"/>
          </a:xfrm>
          <a:prstGeom prst="rect">
            <a:avLst/>
          </a:prstGeom>
        </p:spPr>
        <p:txBody>
          <a:bodyPr vert="horz" lIns="54864" tIns="91440" rtlCol="0">
            <a:normAutofit fontScale="77500" lnSpcReduction="20000"/>
          </a:bodyPr>
          <a:lstStyle/>
          <a:p>
            <a:pPr marL="438912" indent="-320040" algn="just">
              <a:buClr>
                <a:srgbClr val="F0AD00"/>
              </a:buClr>
              <a:buSzPct val="80000"/>
              <a:buFont typeface="Wingdings 2"/>
              <a:buChar char=""/>
              <a:defRPr/>
            </a:pPr>
            <a:r>
              <a:rPr lang="pt-BR" sz="3200" dirty="0" smtClean="0">
                <a:solidFill>
                  <a:prstClr val="black"/>
                </a:solidFill>
              </a:rPr>
              <a:t>Foram utilizados cerca de 10m</a:t>
            </a:r>
            <a:r>
              <a:rPr lang="pt-BR" sz="3200" baseline="30000" dirty="0" smtClean="0">
                <a:solidFill>
                  <a:prstClr val="black"/>
                </a:solidFill>
              </a:rPr>
              <a:t>3</a:t>
            </a:r>
            <a:r>
              <a:rPr lang="pt-BR" sz="3200" dirty="0" smtClean="0">
                <a:solidFill>
                  <a:prstClr val="black"/>
                </a:solidFill>
              </a:rPr>
              <a:t> de areia grossa,</a:t>
            </a:r>
          </a:p>
          <a:p>
            <a:pPr marL="438912" indent="-320040" algn="just">
              <a:buClr>
                <a:srgbClr val="F0AD00"/>
              </a:buClr>
              <a:buSzPct val="80000"/>
              <a:buFont typeface="Wingdings 2"/>
              <a:buChar char=""/>
              <a:defRPr/>
            </a:pPr>
            <a:r>
              <a:rPr lang="pt-BR" sz="3200" dirty="0" smtClean="0">
                <a:solidFill>
                  <a:prstClr val="black"/>
                </a:solidFill>
              </a:rPr>
              <a:t>A areia foi seca ao ar e ensacada na medida em que eram realizados os ensaios para cada uma das relações h/d.</a:t>
            </a:r>
            <a:endParaRPr lang="pt-BR" sz="3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275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Material e Métodos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340768"/>
            <a:ext cx="8676456" cy="5517232"/>
          </a:xfrm>
        </p:spPr>
        <p:txBody>
          <a:bodyPr>
            <a:normAutofit/>
          </a:bodyPr>
          <a:lstStyle/>
          <a:p>
            <a:r>
              <a:rPr lang="pt-BR" b="1" dirty="0" smtClean="0"/>
              <a:t>Silo Piloto</a:t>
            </a:r>
          </a:p>
          <a:p>
            <a:endParaRPr lang="pt-BR" b="1" dirty="0" smtClean="0"/>
          </a:p>
          <a:p>
            <a:pPr>
              <a:buNone/>
            </a:pPr>
            <a:endParaRPr lang="pt-BR" b="1" dirty="0" smtClean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7805" y="1916832"/>
            <a:ext cx="6156523" cy="4927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9787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Material e Métodos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340768"/>
            <a:ext cx="8676456" cy="5517232"/>
          </a:xfrm>
        </p:spPr>
        <p:txBody>
          <a:bodyPr>
            <a:normAutofit/>
          </a:bodyPr>
          <a:lstStyle/>
          <a:p>
            <a:r>
              <a:rPr lang="pt-BR" b="1" dirty="0" smtClean="0"/>
              <a:t>Silo Piloto</a:t>
            </a:r>
          </a:p>
          <a:p>
            <a:endParaRPr lang="pt-BR" b="1" dirty="0" smtClean="0"/>
          </a:p>
          <a:p>
            <a:pPr>
              <a:buNone/>
            </a:pPr>
            <a:endParaRPr lang="pt-BR" b="1" dirty="0" smtClean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906910"/>
            <a:ext cx="8617626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5"/>
          <p:cNvSpPr txBox="1"/>
          <p:nvPr/>
        </p:nvSpPr>
        <p:spPr>
          <a:xfrm>
            <a:off x="2273913" y="1844824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prstClr val="black"/>
                </a:solidFill>
              </a:rPr>
              <a:t>9,2 </a:t>
            </a:r>
            <a:r>
              <a:rPr lang="pt-BR" dirty="0" err="1" smtClean="0">
                <a:solidFill>
                  <a:prstClr val="black"/>
                </a:solidFill>
              </a:rPr>
              <a:t>ton</a:t>
            </a:r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6615359" y="1844824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prstClr val="black"/>
                </a:solidFill>
              </a:rPr>
              <a:t>11 </a:t>
            </a:r>
            <a:r>
              <a:rPr lang="pt-BR" dirty="0" err="1" smtClean="0">
                <a:solidFill>
                  <a:prstClr val="black"/>
                </a:solidFill>
              </a:rPr>
              <a:t>ton</a:t>
            </a:r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331640" y="6381328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prstClr val="black"/>
                </a:solidFill>
              </a:rPr>
              <a:t>3 </a:t>
            </a:r>
            <a:r>
              <a:rPr lang="pt-BR" dirty="0" smtClean="0">
                <a:solidFill>
                  <a:prstClr val="black"/>
                </a:solidFill>
              </a:rPr>
              <a:t>horas para carregamento</a:t>
            </a:r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5651777" y="6381328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prstClr val="black"/>
                </a:solidFill>
              </a:rPr>
              <a:t>4 horas para carregamento</a:t>
            </a:r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2699792" y="1412776"/>
            <a:ext cx="6444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dirty="0">
                <a:solidFill>
                  <a:prstClr val="black"/>
                </a:solidFill>
              </a:rPr>
              <a:t>montada a terceira parte do corpo do silo e </a:t>
            </a:r>
            <a:r>
              <a:rPr lang="pt-BR" dirty="0" smtClean="0">
                <a:solidFill>
                  <a:prstClr val="black"/>
                </a:solidFill>
              </a:rPr>
              <a:t>o cone </a:t>
            </a:r>
            <a:r>
              <a:rPr lang="pt-BR" dirty="0">
                <a:solidFill>
                  <a:prstClr val="black"/>
                </a:solidFill>
              </a:rPr>
              <a:t>de cobertura</a:t>
            </a:r>
          </a:p>
        </p:txBody>
      </p:sp>
    </p:spTree>
    <p:extLst>
      <p:ext uri="{BB962C8B-B14F-4D97-AF65-F5344CB8AC3E}">
        <p14:creationId xmlns:p14="http://schemas.microsoft.com/office/powerpoint/2010/main" xmlns="" val="59634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Material e Métodos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440160"/>
            <a:ext cx="8676456" cy="5517232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pt-BR" dirty="0" smtClean="0"/>
              <a:t>O silo foi montado sobre uma </a:t>
            </a:r>
            <a:r>
              <a:rPr lang="pt-BR" b="1" dirty="0" smtClean="0"/>
              <a:t>plataforma de madeira</a:t>
            </a:r>
            <a:r>
              <a:rPr lang="pt-BR" dirty="0" smtClean="0"/>
              <a:t> com altura de </a:t>
            </a:r>
            <a:r>
              <a:rPr lang="pt-BR" b="1" dirty="0" smtClean="0"/>
              <a:t>1,80m</a:t>
            </a:r>
            <a:r>
              <a:rPr lang="pt-BR" dirty="0" smtClean="0"/>
              <a:t> de modo a </a:t>
            </a:r>
            <a:r>
              <a:rPr lang="pt-BR" b="1" dirty="0" smtClean="0"/>
              <a:t>facilitar</a:t>
            </a:r>
            <a:r>
              <a:rPr lang="pt-BR" dirty="0" smtClean="0"/>
              <a:t> o </a:t>
            </a:r>
            <a:r>
              <a:rPr lang="pt-BR" b="1" dirty="0" smtClean="0"/>
              <a:t>descarregamento do produto</a:t>
            </a:r>
            <a:r>
              <a:rPr lang="pt-BR" dirty="0" smtClean="0"/>
              <a:t>. Primeiramente foi construída uma </a:t>
            </a:r>
            <a:r>
              <a:rPr lang="pt-BR" b="1" dirty="0" smtClean="0"/>
              <a:t>base de concreto armado </a:t>
            </a:r>
            <a:r>
              <a:rPr lang="pt-BR" dirty="0" smtClean="0"/>
              <a:t>para </a:t>
            </a:r>
            <a:r>
              <a:rPr lang="pt-BR" b="1" dirty="0" smtClean="0"/>
              <a:t>sustentação da plataforma e do silo</a:t>
            </a:r>
            <a:r>
              <a:rPr lang="pt-BR" dirty="0" smtClean="0"/>
              <a:t>. O piso da plataforma é de compensado de madeira de 18mm de espessura e longarinas de ipê de 6x16cm. Centralmente foi feito um furo de 15cm de diâmetro para fixação do registro de descarga . De modo a facilitar os trabalhos de montagem do silo nessa fase inicial, primeiramente ele foi montado no nível da base de concreto e depois levado para cima da plataforma, sendo nela fixado através de parafusos e porcas em todo o seu perímetro.</a:t>
            </a:r>
            <a:endParaRPr lang="pt-BR" b="1" dirty="0" smtClean="0"/>
          </a:p>
          <a:p>
            <a:pPr algn="just">
              <a:buNone/>
            </a:pPr>
            <a:endParaRPr lang="pt-BR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319574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Material e Métodos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440160"/>
            <a:ext cx="8676456" cy="5517232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/>
              <a:t>Ao final de cada carregamento a superfície do produto era nivelada e o produto armazenado por cerca de 16  horas. </a:t>
            </a:r>
          </a:p>
          <a:p>
            <a:pPr algn="just"/>
            <a:r>
              <a:rPr lang="pt-BR" dirty="0" smtClean="0"/>
              <a:t>De modo a </a:t>
            </a:r>
            <a:r>
              <a:rPr lang="pt-BR" b="1" dirty="0" smtClean="0"/>
              <a:t>agilizar o descarregamento </a:t>
            </a:r>
            <a:r>
              <a:rPr lang="pt-BR" dirty="0" smtClean="0"/>
              <a:t>foi colocada sob a </a:t>
            </a:r>
            <a:r>
              <a:rPr lang="pt-BR" b="1" dirty="0" smtClean="0"/>
              <a:t>válvula de descarga uma calha </a:t>
            </a:r>
            <a:r>
              <a:rPr lang="pt-BR" dirty="0" smtClean="0"/>
              <a:t>de modo que a mesma trouxesse a </a:t>
            </a:r>
            <a:r>
              <a:rPr lang="pt-BR" b="1" dirty="0" smtClean="0"/>
              <a:t>areia descarregada para fora da plataforma</a:t>
            </a:r>
            <a:r>
              <a:rPr lang="pt-BR" dirty="0" smtClean="0"/>
              <a:t>, de onde era </a:t>
            </a:r>
            <a:r>
              <a:rPr lang="pt-BR" b="1" dirty="0" smtClean="0"/>
              <a:t>recolhida em sacos </a:t>
            </a:r>
            <a:r>
              <a:rPr lang="pt-BR" dirty="0" smtClean="0"/>
              <a:t>de </a:t>
            </a:r>
            <a:r>
              <a:rPr lang="pt-BR" dirty="0" err="1" smtClean="0"/>
              <a:t>aninhagem</a:t>
            </a:r>
            <a:r>
              <a:rPr lang="pt-BR" dirty="0" smtClean="0"/>
              <a:t> da mesma forma que nos ensaios da relação h/d=0,98. </a:t>
            </a:r>
          </a:p>
          <a:p>
            <a:pPr algn="just"/>
            <a:r>
              <a:rPr lang="pt-BR" dirty="0" smtClean="0"/>
              <a:t>No início de cada d</a:t>
            </a:r>
            <a:r>
              <a:rPr lang="pt-BR" b="1" dirty="0" smtClean="0"/>
              <a:t>escarregamento a válvula de descarga era aberta com a máxima vazão</a:t>
            </a:r>
            <a:r>
              <a:rPr lang="pt-BR" dirty="0" smtClean="0"/>
              <a:t> para que fosse verificada a </a:t>
            </a:r>
            <a:r>
              <a:rPr lang="pt-BR" b="1" dirty="0" smtClean="0"/>
              <a:t>ocorrência de sobrepressões</a:t>
            </a:r>
            <a:r>
              <a:rPr lang="pt-BR" dirty="0" smtClean="0"/>
              <a:t>. </a:t>
            </a:r>
            <a:endParaRPr lang="pt-BR" b="1" dirty="0" smtClean="0"/>
          </a:p>
          <a:p>
            <a:pPr algn="just"/>
            <a:endParaRPr lang="pt-BR" b="1" dirty="0" smtClean="0"/>
          </a:p>
          <a:p>
            <a:pPr algn="just">
              <a:buNone/>
            </a:pPr>
            <a:endParaRPr lang="pt-BR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44149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Material e Métodos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340768"/>
            <a:ext cx="8676456" cy="5517232"/>
          </a:xfrm>
        </p:spPr>
        <p:txBody>
          <a:bodyPr>
            <a:normAutofit/>
          </a:bodyPr>
          <a:lstStyle/>
          <a:p>
            <a:r>
              <a:rPr lang="pt-BR" b="1" dirty="0" smtClean="0"/>
              <a:t>Silo Piloto</a:t>
            </a:r>
          </a:p>
          <a:p>
            <a:endParaRPr lang="pt-BR" b="1" dirty="0" smtClean="0"/>
          </a:p>
          <a:p>
            <a:pPr>
              <a:buNone/>
            </a:pPr>
            <a:endParaRPr lang="pt-BR" b="1" dirty="0" smtClean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494381"/>
            <a:ext cx="5256584" cy="5363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57772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 Discussão</a:t>
            </a:r>
            <a:endParaRPr lang="pt-BR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449" y="1628800"/>
            <a:ext cx="8475031" cy="2838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5"/>
          <p:cNvSpPr/>
          <p:nvPr/>
        </p:nvSpPr>
        <p:spPr>
          <a:xfrm>
            <a:off x="395536" y="4581128"/>
            <a:ext cx="835292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BR" dirty="0" smtClean="0">
                <a:solidFill>
                  <a:prstClr val="black"/>
                </a:solidFill>
              </a:rPr>
              <a:t> Normas europeias </a:t>
            </a:r>
            <a:r>
              <a:rPr lang="pt-BR" dirty="0">
                <a:solidFill>
                  <a:prstClr val="black"/>
                </a:solidFill>
              </a:rPr>
              <a:t>ISO 11697/95 e </a:t>
            </a:r>
            <a:r>
              <a:rPr lang="pt-BR" dirty="0" smtClean="0">
                <a:solidFill>
                  <a:prstClr val="black"/>
                </a:solidFill>
              </a:rPr>
              <a:t>ENV 1991-4/95</a:t>
            </a:r>
            <a:r>
              <a:rPr lang="pt-BR" dirty="0">
                <a:solidFill>
                  <a:prstClr val="black"/>
                </a:solidFill>
              </a:rPr>
              <a:t>, foram determinados o </a:t>
            </a:r>
            <a:r>
              <a:rPr lang="pt-BR" b="1" dirty="0">
                <a:solidFill>
                  <a:prstClr val="black"/>
                </a:solidFill>
              </a:rPr>
              <a:t>limite inferior e o limite superior das </a:t>
            </a:r>
            <a:r>
              <a:rPr lang="pt-BR" b="1" dirty="0" smtClean="0">
                <a:solidFill>
                  <a:prstClr val="black"/>
                </a:solidFill>
              </a:rPr>
              <a:t>propriedades físicas </a:t>
            </a:r>
            <a:r>
              <a:rPr lang="pt-BR" b="1" dirty="0">
                <a:solidFill>
                  <a:prstClr val="black"/>
                </a:solidFill>
              </a:rPr>
              <a:t>dos produtos</a:t>
            </a:r>
            <a:r>
              <a:rPr lang="pt-BR" dirty="0">
                <a:solidFill>
                  <a:prstClr val="black"/>
                </a:solidFill>
              </a:rPr>
              <a:t>, de modo a obter-se a </a:t>
            </a:r>
            <a:r>
              <a:rPr lang="pt-BR" b="1" dirty="0">
                <a:solidFill>
                  <a:prstClr val="black"/>
                </a:solidFill>
              </a:rPr>
              <a:t>combinação mais desfavorável </a:t>
            </a:r>
            <a:r>
              <a:rPr lang="pt-BR" b="1" dirty="0" smtClean="0">
                <a:solidFill>
                  <a:prstClr val="black"/>
                </a:solidFill>
              </a:rPr>
              <a:t>de carregamento </a:t>
            </a:r>
            <a:r>
              <a:rPr lang="pt-BR" b="1" dirty="0">
                <a:solidFill>
                  <a:prstClr val="black"/>
                </a:solidFill>
              </a:rPr>
              <a:t>na estrutura</a:t>
            </a:r>
            <a:r>
              <a:rPr lang="pt-BR" dirty="0">
                <a:solidFill>
                  <a:prstClr val="black"/>
                </a:solidFill>
              </a:rPr>
              <a:t>, considerando as possíveis </a:t>
            </a:r>
            <a:r>
              <a:rPr lang="pt-BR" b="1" dirty="0">
                <a:solidFill>
                  <a:prstClr val="black"/>
                </a:solidFill>
              </a:rPr>
              <a:t>mudanças das propriedades </a:t>
            </a:r>
            <a:r>
              <a:rPr lang="pt-BR" b="1" dirty="0" smtClean="0">
                <a:solidFill>
                  <a:prstClr val="black"/>
                </a:solidFill>
              </a:rPr>
              <a:t>do produto </a:t>
            </a:r>
            <a:r>
              <a:rPr lang="pt-BR" dirty="0">
                <a:solidFill>
                  <a:prstClr val="black"/>
                </a:solidFill>
              </a:rPr>
              <a:t>com o tempo e as variações das amostras</a:t>
            </a:r>
            <a:r>
              <a:rPr lang="pt-BR" dirty="0" smtClean="0">
                <a:solidFill>
                  <a:prstClr val="black"/>
                </a:solidFill>
              </a:rPr>
              <a:t>.</a:t>
            </a:r>
          </a:p>
          <a:p>
            <a:pPr algn="just">
              <a:buFont typeface="Wingdings" pitchFamily="2" charset="2"/>
              <a:buChar char="Ø"/>
            </a:pPr>
            <a:r>
              <a:rPr lang="pt-BR" dirty="0" smtClean="0">
                <a:solidFill>
                  <a:prstClr val="black"/>
                </a:solidFill>
              </a:rPr>
              <a:t> O </a:t>
            </a:r>
            <a:r>
              <a:rPr lang="pt-BR" dirty="0">
                <a:solidFill>
                  <a:prstClr val="black"/>
                </a:solidFill>
              </a:rPr>
              <a:t>milho apresentou um teor </a:t>
            </a:r>
            <a:r>
              <a:rPr lang="pt-BR" dirty="0" smtClean="0">
                <a:solidFill>
                  <a:prstClr val="black"/>
                </a:solidFill>
              </a:rPr>
              <a:t>de umidade </a:t>
            </a:r>
            <a:r>
              <a:rPr lang="pt-BR" dirty="0">
                <a:solidFill>
                  <a:prstClr val="black"/>
                </a:solidFill>
              </a:rPr>
              <a:t>de 13,9% e a areia foi classificada como grossa pelo ensaio de </a:t>
            </a:r>
            <a:r>
              <a:rPr lang="pt-BR" dirty="0" err="1">
                <a:solidFill>
                  <a:prstClr val="black"/>
                </a:solidFill>
              </a:rPr>
              <a:t>granulometria</a:t>
            </a:r>
            <a:r>
              <a:rPr lang="pt-BR" dirty="0">
                <a:solidFill>
                  <a:prstClr val="black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85678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 smtClean="0"/>
              <a:t>Quanto a entrada de 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 smtClean="0"/>
              <a:t>A) silos Herméticos</a:t>
            </a:r>
          </a:p>
          <a:p>
            <a:r>
              <a:rPr lang="pt-BR" dirty="0" smtClean="0"/>
              <a:t>B) Silos não-herméticos</a:t>
            </a:r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Carlos Aurélio Dilli Gonçalves - Engenharia  Agrícola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40434729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 Discussão</a:t>
            </a:r>
            <a:endParaRPr lang="pt-BR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335" y="1772816"/>
            <a:ext cx="8885161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5"/>
          <p:cNvSpPr/>
          <p:nvPr/>
        </p:nvSpPr>
        <p:spPr>
          <a:xfrm>
            <a:off x="323528" y="4437112"/>
            <a:ext cx="84969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dirty="0" smtClean="0">
                <a:solidFill>
                  <a:prstClr val="black"/>
                </a:solidFill>
              </a:rPr>
              <a:t>Para </a:t>
            </a:r>
            <a:r>
              <a:rPr lang="pt-BR" sz="2000" dirty="0">
                <a:solidFill>
                  <a:prstClr val="black"/>
                </a:solidFill>
              </a:rPr>
              <a:t>o milho e para </a:t>
            </a:r>
            <a:r>
              <a:rPr lang="pt-BR" sz="2000" dirty="0" smtClean="0">
                <a:solidFill>
                  <a:prstClr val="black"/>
                </a:solidFill>
              </a:rPr>
              <a:t>a areia</a:t>
            </a:r>
            <a:r>
              <a:rPr lang="pt-BR" sz="2000" dirty="0">
                <a:solidFill>
                  <a:prstClr val="black"/>
                </a:solidFill>
              </a:rPr>
              <a:t>, adotando–se a formulação de </a:t>
            </a:r>
            <a:r>
              <a:rPr lang="pt-BR" sz="2000" dirty="0" err="1">
                <a:solidFill>
                  <a:prstClr val="black"/>
                </a:solidFill>
              </a:rPr>
              <a:t>Hartmann</a:t>
            </a:r>
            <a:r>
              <a:rPr lang="pt-BR" sz="2000" dirty="0">
                <a:solidFill>
                  <a:prstClr val="black"/>
                </a:solidFill>
              </a:rPr>
              <a:t> que é considerada de consenso entre </a:t>
            </a:r>
            <a:r>
              <a:rPr lang="pt-BR" sz="2000" dirty="0" smtClean="0">
                <a:solidFill>
                  <a:prstClr val="black"/>
                </a:solidFill>
              </a:rPr>
              <a:t>os pesquisadores </a:t>
            </a:r>
            <a:r>
              <a:rPr lang="pt-BR" sz="2000" dirty="0">
                <a:solidFill>
                  <a:prstClr val="black"/>
                </a:solidFill>
              </a:rPr>
              <a:t>(CALIL JR, 1990) para silos metálicos de chapa de aço ondulada.</a:t>
            </a:r>
          </a:p>
        </p:txBody>
      </p:sp>
    </p:spTree>
    <p:extLst>
      <p:ext uri="{BB962C8B-B14F-4D97-AF65-F5344CB8AC3E}">
        <p14:creationId xmlns:p14="http://schemas.microsoft.com/office/powerpoint/2010/main" xmlns="" val="109501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 Discussão</a:t>
            </a: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323528" y="1700808"/>
            <a:ext cx="8496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b="1" dirty="0" smtClean="0">
                <a:solidFill>
                  <a:prstClr val="black"/>
                </a:solidFill>
              </a:rPr>
              <a:t>Ensaios do silo protótipo</a:t>
            </a:r>
            <a:endParaRPr lang="pt-BR" sz="2800" b="1" dirty="0">
              <a:solidFill>
                <a:prstClr val="black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2218471"/>
            <a:ext cx="9065891" cy="463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99729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 Discussão</a:t>
            </a:r>
            <a:endParaRPr lang="pt-BR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22" y="1567434"/>
            <a:ext cx="9147522" cy="5165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1560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 Discussão</a:t>
            </a:r>
            <a:endParaRPr lang="pt-BR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68083"/>
            <a:ext cx="9144000" cy="5234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78060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 Discussão</a:t>
            </a:r>
            <a:endParaRPr lang="pt-BR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"/>
            <a:ext cx="5629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1424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 Discussão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484785"/>
            <a:ext cx="8229600" cy="5373216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pt-BR" dirty="0" smtClean="0"/>
              <a:t>Sem exceção, todas as células de pressão registraram aumentos de pressão durante o período de repouso do produto. </a:t>
            </a:r>
          </a:p>
          <a:p>
            <a:pPr algn="just"/>
            <a:r>
              <a:rPr lang="pt-BR" u="sng" dirty="0" smtClean="0"/>
              <a:t>No ensaio 1</a:t>
            </a:r>
            <a:r>
              <a:rPr lang="pt-BR" dirty="0" smtClean="0"/>
              <a:t>, as células do </a:t>
            </a:r>
            <a:r>
              <a:rPr lang="pt-BR" b="1" dirty="0" smtClean="0"/>
              <a:t>fundo do silo </a:t>
            </a:r>
            <a:r>
              <a:rPr lang="pt-BR" dirty="0" smtClean="0"/>
              <a:t>tiveram um </a:t>
            </a:r>
            <a:r>
              <a:rPr lang="pt-BR" b="1" dirty="0" smtClean="0"/>
              <a:t>acréscimo de pressão em média de 18% </a:t>
            </a:r>
            <a:r>
              <a:rPr lang="pt-BR" dirty="0" smtClean="0"/>
              <a:t>e as células da </a:t>
            </a:r>
            <a:r>
              <a:rPr lang="pt-BR" b="1" dirty="0" smtClean="0"/>
              <a:t>parede 24%, </a:t>
            </a:r>
            <a:r>
              <a:rPr lang="pt-BR" dirty="0" smtClean="0"/>
              <a:t>durante o período de armazenamento. </a:t>
            </a:r>
          </a:p>
          <a:p>
            <a:pPr algn="just"/>
            <a:r>
              <a:rPr lang="pt-BR" u="sng" dirty="0" smtClean="0"/>
              <a:t>No ensaio 2</a:t>
            </a:r>
            <a:r>
              <a:rPr lang="pt-BR" dirty="0" smtClean="0"/>
              <a:t>, o </a:t>
            </a:r>
            <a:r>
              <a:rPr lang="pt-BR" b="1" dirty="0" smtClean="0"/>
              <a:t>acréscimo de pressão nas células do fundo do silo</a:t>
            </a:r>
            <a:r>
              <a:rPr lang="pt-BR" dirty="0" smtClean="0"/>
              <a:t> foi em média </a:t>
            </a:r>
            <a:r>
              <a:rPr lang="pt-BR" b="1" dirty="0" smtClean="0"/>
              <a:t>8%</a:t>
            </a:r>
            <a:r>
              <a:rPr lang="pt-BR" dirty="0" smtClean="0"/>
              <a:t> e, nas células da </a:t>
            </a:r>
            <a:r>
              <a:rPr lang="pt-BR" b="1" dirty="0" smtClean="0"/>
              <a:t>parede, 26%. </a:t>
            </a:r>
          </a:p>
          <a:p>
            <a:pPr algn="just"/>
            <a:r>
              <a:rPr lang="pt-BR" dirty="0" smtClean="0"/>
              <a:t>Observa-se, também, para as </a:t>
            </a:r>
            <a:r>
              <a:rPr lang="pt-BR" b="1" dirty="0" smtClean="0"/>
              <a:t>células do fundo do silo</a:t>
            </a:r>
            <a:r>
              <a:rPr lang="pt-BR" dirty="0" smtClean="0"/>
              <a:t>, que os valores medidos pelas </a:t>
            </a:r>
            <a:r>
              <a:rPr lang="pt-BR" b="1" dirty="0" smtClean="0"/>
              <a:t>células simétricas variaram durante as fases de carregamento e descarregamento</a:t>
            </a:r>
            <a:r>
              <a:rPr lang="pt-BR" dirty="0" smtClean="0"/>
              <a:t>, o que é justificado pela natureza </a:t>
            </a:r>
            <a:r>
              <a:rPr lang="pt-BR" b="1" dirty="0" smtClean="0"/>
              <a:t>aleatória das pressões em função da forma de carregamento e do produto armazenado</a:t>
            </a:r>
            <a:r>
              <a:rPr lang="pt-BR" dirty="0" smtClean="0"/>
              <a:t>.</a:t>
            </a:r>
          </a:p>
          <a:p>
            <a:pPr algn="just"/>
            <a:r>
              <a:rPr lang="pt-BR" dirty="0" smtClean="0"/>
              <a:t>Algumas células registraram sobrepressão no início do descarregamento, mais notadamente nas paredes do silo.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420413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 Discussão</a:t>
            </a:r>
            <a:endParaRPr lang="pt-BR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9156761" cy="1768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 b="10526"/>
          <a:stretch>
            <a:fillRect/>
          </a:stretch>
        </p:blipFill>
        <p:spPr bwMode="auto">
          <a:xfrm>
            <a:off x="0" y="4047478"/>
            <a:ext cx="9144000" cy="1397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94943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 Discussão</a:t>
            </a:r>
            <a:endParaRPr lang="pt-BR" dirty="0"/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2816"/>
            <a:ext cx="9144000" cy="269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5"/>
          <p:cNvSpPr/>
          <p:nvPr/>
        </p:nvSpPr>
        <p:spPr>
          <a:xfrm>
            <a:off x="179512" y="4437112"/>
            <a:ext cx="87484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dirty="0" smtClean="0">
                <a:solidFill>
                  <a:prstClr val="black"/>
                </a:solidFill>
              </a:rPr>
              <a:t>Acréscimo </a:t>
            </a:r>
            <a:r>
              <a:rPr lang="pt-BR" sz="2400" dirty="0">
                <a:solidFill>
                  <a:prstClr val="black"/>
                </a:solidFill>
              </a:rPr>
              <a:t>de até </a:t>
            </a:r>
            <a:r>
              <a:rPr lang="pt-BR" sz="2400" b="1" dirty="0">
                <a:solidFill>
                  <a:prstClr val="black"/>
                </a:solidFill>
              </a:rPr>
              <a:t>10% na pressão vertical </a:t>
            </a:r>
            <a:r>
              <a:rPr lang="pt-BR" sz="2400" dirty="0">
                <a:solidFill>
                  <a:prstClr val="black"/>
                </a:solidFill>
              </a:rPr>
              <a:t>atuante </a:t>
            </a:r>
            <a:r>
              <a:rPr lang="pt-BR" sz="2400" dirty="0" smtClean="0">
                <a:solidFill>
                  <a:prstClr val="black"/>
                </a:solidFill>
              </a:rPr>
              <a:t>no </a:t>
            </a:r>
            <a:r>
              <a:rPr lang="pt-BR" sz="2400" b="1" dirty="0" smtClean="0">
                <a:solidFill>
                  <a:prstClr val="black"/>
                </a:solidFill>
              </a:rPr>
              <a:t>fundo </a:t>
            </a:r>
            <a:r>
              <a:rPr lang="pt-BR" sz="2400" b="1" dirty="0">
                <a:solidFill>
                  <a:prstClr val="black"/>
                </a:solidFill>
              </a:rPr>
              <a:t>do silo </a:t>
            </a:r>
            <a:r>
              <a:rPr lang="pt-BR" sz="2400" dirty="0">
                <a:solidFill>
                  <a:prstClr val="black"/>
                </a:solidFill>
              </a:rPr>
              <a:t>e de até </a:t>
            </a:r>
            <a:r>
              <a:rPr lang="pt-BR" sz="2400" b="1" dirty="0">
                <a:solidFill>
                  <a:prstClr val="black"/>
                </a:solidFill>
              </a:rPr>
              <a:t>16% na pressão horizontal atuante na parede</a:t>
            </a:r>
            <a:r>
              <a:rPr lang="pt-BR" sz="2400" dirty="0">
                <a:solidFill>
                  <a:prstClr val="black"/>
                </a:solidFill>
              </a:rPr>
              <a:t> na fase </a:t>
            </a:r>
            <a:r>
              <a:rPr lang="pt-BR" sz="2400" dirty="0" smtClean="0">
                <a:solidFill>
                  <a:prstClr val="black"/>
                </a:solidFill>
              </a:rPr>
              <a:t>de </a:t>
            </a:r>
            <a:r>
              <a:rPr lang="pt-BR" sz="2400" b="1" dirty="0" smtClean="0">
                <a:solidFill>
                  <a:prstClr val="black"/>
                </a:solidFill>
              </a:rPr>
              <a:t>descarregamento</a:t>
            </a:r>
            <a:r>
              <a:rPr lang="pt-BR" sz="2400" dirty="0">
                <a:solidFill>
                  <a:prstClr val="black"/>
                </a:solidFill>
              </a:rPr>
              <a:t>. </a:t>
            </a:r>
            <a:endParaRPr lang="pt-BR" sz="2400" dirty="0" smtClean="0">
              <a:solidFill>
                <a:prstClr val="black"/>
              </a:solidFill>
            </a:endParaRPr>
          </a:p>
          <a:p>
            <a:pPr algn="just"/>
            <a:r>
              <a:rPr lang="pt-BR" sz="2400" dirty="0" smtClean="0">
                <a:solidFill>
                  <a:prstClr val="black"/>
                </a:solidFill>
              </a:rPr>
              <a:t>Observa-se</a:t>
            </a:r>
            <a:r>
              <a:rPr lang="pt-BR" sz="2400" dirty="0">
                <a:solidFill>
                  <a:prstClr val="black"/>
                </a:solidFill>
              </a:rPr>
              <a:t>, também, que a </a:t>
            </a:r>
            <a:r>
              <a:rPr lang="pt-BR" sz="2400" b="1" dirty="0">
                <a:solidFill>
                  <a:prstClr val="black"/>
                </a:solidFill>
              </a:rPr>
              <a:t>região crítica</a:t>
            </a:r>
            <a:r>
              <a:rPr lang="pt-BR" sz="2400" dirty="0">
                <a:solidFill>
                  <a:prstClr val="black"/>
                </a:solidFill>
              </a:rPr>
              <a:t> sujeita a </a:t>
            </a:r>
            <a:r>
              <a:rPr lang="pt-BR" sz="2400" b="1" dirty="0">
                <a:solidFill>
                  <a:prstClr val="black"/>
                </a:solidFill>
              </a:rPr>
              <a:t>sobrepressões</a:t>
            </a:r>
            <a:r>
              <a:rPr lang="pt-BR" sz="2400" dirty="0">
                <a:solidFill>
                  <a:prstClr val="black"/>
                </a:solidFill>
              </a:rPr>
              <a:t> </a:t>
            </a:r>
            <a:r>
              <a:rPr lang="pt-BR" sz="2400" dirty="0" smtClean="0">
                <a:solidFill>
                  <a:prstClr val="black"/>
                </a:solidFill>
              </a:rPr>
              <a:t>na parede </a:t>
            </a:r>
            <a:r>
              <a:rPr lang="pt-BR" sz="2400" dirty="0">
                <a:solidFill>
                  <a:prstClr val="black"/>
                </a:solidFill>
              </a:rPr>
              <a:t>se situa entre as </a:t>
            </a:r>
            <a:r>
              <a:rPr lang="pt-BR" sz="2400" b="1" dirty="0">
                <a:solidFill>
                  <a:prstClr val="black"/>
                </a:solidFill>
              </a:rPr>
              <a:t>células 8 e 9 </a:t>
            </a:r>
            <a:r>
              <a:rPr lang="pt-BR" sz="2400" dirty="0">
                <a:solidFill>
                  <a:prstClr val="black"/>
                </a:solidFill>
              </a:rPr>
              <a:t>e corresponde, aproximadamente, </a:t>
            </a:r>
            <a:r>
              <a:rPr lang="pt-BR" sz="2400" b="1" dirty="0">
                <a:solidFill>
                  <a:prstClr val="black"/>
                </a:solidFill>
              </a:rPr>
              <a:t>ao terço </a:t>
            </a:r>
            <a:r>
              <a:rPr lang="pt-BR" sz="2400" b="1" dirty="0" smtClean="0">
                <a:solidFill>
                  <a:prstClr val="black"/>
                </a:solidFill>
              </a:rPr>
              <a:t>inferior da </a:t>
            </a:r>
            <a:r>
              <a:rPr lang="pt-BR" sz="2400" b="1" dirty="0">
                <a:solidFill>
                  <a:prstClr val="black"/>
                </a:solidFill>
              </a:rPr>
              <a:t>parede</a:t>
            </a:r>
            <a:r>
              <a:rPr lang="pt-BR" sz="2400" dirty="0">
                <a:solidFill>
                  <a:prstClr val="black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373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 Discussão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625609"/>
          </a:xfrm>
        </p:spPr>
        <p:txBody>
          <a:bodyPr/>
          <a:lstStyle/>
          <a:p>
            <a:pPr>
              <a:buNone/>
            </a:pPr>
            <a:r>
              <a:rPr lang="pt-BR" b="1" dirty="0" smtClean="0"/>
              <a:t>Pressão horizontal: análise e discussão</a:t>
            </a:r>
          </a:p>
          <a:p>
            <a:pPr>
              <a:buNone/>
            </a:pPr>
            <a:r>
              <a:rPr lang="pt-BR" b="1" dirty="0" smtClean="0"/>
              <a:t> </a:t>
            </a:r>
            <a:endParaRPr lang="pt-BR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844169"/>
            <a:ext cx="6048672" cy="497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/>
          <a:srcRect b="12049"/>
          <a:stretch>
            <a:fillRect/>
          </a:stretch>
        </p:blipFill>
        <p:spPr bwMode="auto">
          <a:xfrm>
            <a:off x="6964690" y="3286589"/>
            <a:ext cx="2051720" cy="921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2276872"/>
            <a:ext cx="1691680" cy="737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eta para baixo 7"/>
          <p:cNvSpPr/>
          <p:nvPr/>
        </p:nvSpPr>
        <p:spPr>
          <a:xfrm>
            <a:off x="7812360" y="3068960"/>
            <a:ext cx="288032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473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 Discussão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625609"/>
          </a:xfrm>
        </p:spPr>
        <p:txBody>
          <a:bodyPr/>
          <a:lstStyle/>
          <a:p>
            <a:pPr>
              <a:buNone/>
            </a:pPr>
            <a:r>
              <a:rPr lang="pt-BR" b="1" dirty="0" smtClean="0"/>
              <a:t>Pressão horizontal: análise e discussão</a:t>
            </a:r>
          </a:p>
          <a:p>
            <a:pPr>
              <a:buNone/>
            </a:pPr>
            <a:r>
              <a:rPr lang="pt-BR" b="1" dirty="0" smtClean="0"/>
              <a:t> </a:t>
            </a:r>
            <a:endParaRPr lang="pt-BR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844169"/>
            <a:ext cx="6048672" cy="497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/>
          <a:srcRect b="12049"/>
          <a:stretch>
            <a:fillRect/>
          </a:stretch>
        </p:blipFill>
        <p:spPr bwMode="auto">
          <a:xfrm>
            <a:off x="6964690" y="3286589"/>
            <a:ext cx="2051720" cy="921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2276872"/>
            <a:ext cx="1691680" cy="737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eta para baixo 7"/>
          <p:cNvSpPr/>
          <p:nvPr/>
        </p:nvSpPr>
        <p:spPr>
          <a:xfrm>
            <a:off x="7812360" y="3068960"/>
            <a:ext cx="288032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251520" y="2636912"/>
            <a:ext cx="8656537" cy="34163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BR" sz="2400" dirty="0" smtClean="0">
                <a:solidFill>
                  <a:prstClr val="black"/>
                </a:solidFill>
              </a:rPr>
              <a:t> Os </a:t>
            </a:r>
            <a:r>
              <a:rPr lang="pt-BR" sz="2400" dirty="0">
                <a:solidFill>
                  <a:prstClr val="black"/>
                </a:solidFill>
              </a:rPr>
              <a:t>valores </a:t>
            </a:r>
            <a:r>
              <a:rPr lang="pt-BR" sz="2400" dirty="0" smtClean="0">
                <a:solidFill>
                  <a:prstClr val="black"/>
                </a:solidFill>
              </a:rPr>
              <a:t>obtidos experimentalmente </a:t>
            </a:r>
            <a:r>
              <a:rPr lang="pt-BR" sz="2400" dirty="0">
                <a:solidFill>
                  <a:prstClr val="black"/>
                </a:solidFill>
              </a:rPr>
              <a:t>não apresentaram </a:t>
            </a:r>
            <a:r>
              <a:rPr lang="pt-BR" sz="2400" b="1" dirty="0">
                <a:solidFill>
                  <a:prstClr val="black"/>
                </a:solidFill>
              </a:rPr>
              <a:t>comportamento assintótico</a:t>
            </a:r>
            <a:r>
              <a:rPr lang="pt-BR" sz="2400" dirty="0">
                <a:solidFill>
                  <a:prstClr val="black"/>
                </a:solidFill>
              </a:rPr>
              <a:t> em relação ao eixo </a:t>
            </a:r>
            <a:r>
              <a:rPr lang="pt-BR" sz="2400" dirty="0" smtClean="0">
                <a:solidFill>
                  <a:prstClr val="black"/>
                </a:solidFill>
              </a:rPr>
              <a:t>da profundidade </a:t>
            </a:r>
            <a:r>
              <a:rPr lang="pt-BR" sz="2400" dirty="0">
                <a:solidFill>
                  <a:prstClr val="black"/>
                </a:solidFill>
              </a:rPr>
              <a:t>para a relação h/d ensaiada e ficaram relativamente próximos dos </a:t>
            </a:r>
            <a:r>
              <a:rPr lang="pt-BR" sz="2400" dirty="0" smtClean="0">
                <a:solidFill>
                  <a:prstClr val="black"/>
                </a:solidFill>
              </a:rPr>
              <a:t>valores obtidos </a:t>
            </a:r>
            <a:r>
              <a:rPr lang="pt-BR" sz="2400" dirty="0">
                <a:solidFill>
                  <a:prstClr val="black"/>
                </a:solidFill>
              </a:rPr>
              <a:t>com o modelo linear de </a:t>
            </a:r>
            <a:r>
              <a:rPr lang="pt-BR" sz="2400" dirty="0" err="1">
                <a:solidFill>
                  <a:prstClr val="black"/>
                </a:solidFill>
              </a:rPr>
              <a:t>Rankine</a:t>
            </a:r>
            <a:r>
              <a:rPr lang="pt-BR" sz="2400" dirty="0">
                <a:solidFill>
                  <a:prstClr val="black"/>
                </a:solidFill>
              </a:rPr>
              <a:t>- </a:t>
            </a:r>
            <a:r>
              <a:rPr lang="pt-BR" sz="2400" dirty="0" err="1">
                <a:solidFill>
                  <a:prstClr val="black"/>
                </a:solidFill>
              </a:rPr>
              <a:t>Calil</a:t>
            </a:r>
            <a:r>
              <a:rPr lang="pt-BR" sz="2400" dirty="0">
                <a:solidFill>
                  <a:prstClr val="black"/>
                </a:solidFill>
              </a:rPr>
              <a:t>, com os valores médios das </a:t>
            </a:r>
            <a:r>
              <a:rPr lang="pt-BR" sz="2400" dirty="0" smtClean="0">
                <a:solidFill>
                  <a:prstClr val="black"/>
                </a:solidFill>
              </a:rPr>
              <a:t>propriedades físicas </a:t>
            </a:r>
            <a:r>
              <a:rPr lang="pt-BR" sz="2400" dirty="0">
                <a:solidFill>
                  <a:prstClr val="black"/>
                </a:solidFill>
              </a:rPr>
              <a:t>do milho, propriedades essas que possuíam no momento do ensaio</a:t>
            </a:r>
            <a:r>
              <a:rPr lang="pt-BR" sz="2400" dirty="0" smtClean="0">
                <a:solidFill>
                  <a:prstClr val="black"/>
                </a:solidFill>
              </a:rPr>
              <a:t>.</a:t>
            </a:r>
          </a:p>
          <a:p>
            <a:pPr algn="just">
              <a:buFont typeface="Wingdings" pitchFamily="2" charset="2"/>
              <a:buChar char="Ø"/>
            </a:pPr>
            <a:r>
              <a:rPr lang="pt-BR" sz="2400" dirty="0" smtClean="0">
                <a:solidFill>
                  <a:prstClr val="black"/>
                </a:solidFill>
              </a:rPr>
              <a:t> A curva limite </a:t>
            </a:r>
            <a:r>
              <a:rPr lang="pt-BR" sz="2400" dirty="0">
                <a:solidFill>
                  <a:prstClr val="black"/>
                </a:solidFill>
              </a:rPr>
              <a:t>superior é aquela que irá produzir a situação mais desfavorável em relação </a:t>
            </a:r>
            <a:r>
              <a:rPr lang="pt-BR" sz="2400" dirty="0" smtClean="0">
                <a:solidFill>
                  <a:prstClr val="black"/>
                </a:solidFill>
              </a:rPr>
              <a:t>às propriedades </a:t>
            </a:r>
            <a:r>
              <a:rPr lang="pt-BR" sz="2400" dirty="0">
                <a:solidFill>
                  <a:prstClr val="black"/>
                </a:solidFill>
              </a:rPr>
              <a:t>dos produtos, durante toda a vida útil do silo e para qual deverá </a:t>
            </a:r>
            <a:r>
              <a:rPr lang="pt-BR" sz="2400" dirty="0" smtClean="0">
                <a:solidFill>
                  <a:prstClr val="black"/>
                </a:solidFill>
              </a:rPr>
              <a:t>ser projetado</a:t>
            </a:r>
            <a:endParaRPr lang="pt-BR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466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ódulo">
  <a:themeElements>
    <a:clrScheme name="Módulo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ódulo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ódul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1025</TotalTime>
  <Words>8835</Words>
  <Application>Microsoft Office PowerPoint</Application>
  <PresentationFormat>Apresentação na tela (4:3)</PresentationFormat>
  <Paragraphs>903</Paragraphs>
  <Slides>208</Slides>
  <Notes>2</Notes>
  <HiddenSlides>0</HiddenSlides>
  <MMClips>0</MMClips>
  <ScaleCrop>false</ScaleCrop>
  <HeadingPairs>
    <vt:vector size="6" baseType="variant">
      <vt:variant>
        <vt:lpstr>Tema</vt:lpstr>
      </vt:variant>
      <vt:variant>
        <vt:i4>2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208</vt:i4>
      </vt:variant>
    </vt:vector>
  </HeadingPairs>
  <TitlesOfParts>
    <vt:vector size="211" baseType="lpstr">
      <vt:lpstr>Tema do Office</vt:lpstr>
      <vt:lpstr>Módulo</vt:lpstr>
      <vt:lpstr>Equação</vt:lpstr>
      <vt:lpstr>Slide 1</vt:lpstr>
      <vt:lpstr>Slide 2</vt:lpstr>
      <vt:lpstr>Slide 3</vt:lpstr>
      <vt:lpstr>Geometria do Silos</vt:lpstr>
      <vt:lpstr>Classificação</vt:lpstr>
      <vt:lpstr>Quanto a forma do fundo. </vt:lpstr>
      <vt:lpstr>Quanto ao material. </vt:lpstr>
      <vt:lpstr>Quanto a posição relativa do fundo com o nível de referência. </vt:lpstr>
      <vt:lpstr>Quanto a entrada de ar</vt:lpstr>
      <vt:lpstr>Propriedades Físicas do Produto armazenado</vt:lpstr>
      <vt:lpstr>ÂNGULO DE ATRITO INTERNO ( ) </vt:lpstr>
      <vt:lpstr>ÂNGULO DE ATRITO GRÃO PAREDE ( ’)</vt:lpstr>
      <vt:lpstr>ÂNGULO DE TALUDE NATURAL ( α  )</vt:lpstr>
      <vt:lpstr>PESO ESPECÍFICO APARENTE ( )</vt:lpstr>
      <vt:lpstr>: PLANOS DE ENCHIMENTO E ESVAZIAMENTO, ALTURA E ORDENADA DE PROFUNDIDADE DA MASSA ENSILADA </vt:lpstr>
      <vt:lpstr>Slide 16</vt:lpstr>
      <vt:lpstr>SILO FUNDO NÃO PLANO</vt:lpstr>
      <vt:lpstr>PARTES E SISTEMAS DE UM SILO VERTICAL METÁLICO</vt:lpstr>
      <vt:lpstr>Corpo Do Silo</vt:lpstr>
      <vt:lpstr>Imagens: Silos interno e externo</vt:lpstr>
      <vt:lpstr>FUNDO</vt:lpstr>
      <vt:lpstr>BASE</vt:lpstr>
      <vt:lpstr>Base</vt:lpstr>
      <vt:lpstr>SISTEMA DE AERAÇÃO</vt:lpstr>
      <vt:lpstr>SISTEMA DE TERMOMETRIA: </vt:lpstr>
      <vt:lpstr>DIMENSIONAMENTO DE UM SILO VERTICAL METÁLICO</vt:lpstr>
      <vt:lpstr>Teoria de Reimbert para cálculo das pressões exercida pelos grãos, sobre as paredes de um silo esbelto.  </vt:lpstr>
      <vt:lpstr>Criar exemplo em aula</vt:lpstr>
      <vt:lpstr>Lembrando....Considere água-hidrostática</vt:lpstr>
      <vt:lpstr>Lembrando a física....</vt:lpstr>
      <vt:lpstr>CÁLCULO DA PRESSÃO MANOMÉTRICA E DA PRESSÃO ABSOLUTA </vt:lpstr>
      <vt:lpstr>Slide 32</vt:lpstr>
      <vt:lpstr>P=Po+ρgh </vt:lpstr>
      <vt:lpstr>Teoria de Reimbert </vt:lpstr>
      <vt:lpstr>MODELO </vt:lpstr>
      <vt:lpstr>Cont.</vt:lpstr>
      <vt:lpstr>cont</vt:lpstr>
      <vt:lpstr>Exemplo do cálculo estrutural de um silo</vt:lpstr>
      <vt:lpstr>Pressões segundo Reimbert. </vt:lpstr>
      <vt:lpstr>Continua o cálculo para os demais Z (altura de aneis)</vt:lpstr>
      <vt:lpstr>Corpo do silo metálico</vt:lpstr>
      <vt:lpstr>relações diâmetro silos metálicos</vt:lpstr>
      <vt:lpstr>Qual é operação?</vt:lpstr>
      <vt:lpstr>Exemplo</vt:lpstr>
      <vt:lpstr>Slide 45</vt:lpstr>
      <vt:lpstr>Slide 46</vt:lpstr>
      <vt:lpstr>PARÂMETROS A SEREM OBSERVADOS NAS PREDIÇÕES DAS PRESSÕES </vt:lpstr>
      <vt:lpstr>Força de Atrito</vt:lpstr>
      <vt:lpstr>Pressões dependem???</vt:lpstr>
      <vt:lpstr>Vento</vt:lpstr>
      <vt:lpstr>ISOPLETAS NBR 6123</vt:lpstr>
      <vt:lpstr>Rio Grande do Sul</vt:lpstr>
      <vt:lpstr>Carga do Vento em Silos</vt:lpstr>
      <vt:lpstr>Slide 54</vt:lpstr>
      <vt:lpstr>Slide 55</vt:lpstr>
      <vt:lpstr>Dimensionamento Chumbadores</vt:lpstr>
      <vt:lpstr>Vento; ancoragem; chumbadores</vt:lpstr>
      <vt:lpstr>Diagramas</vt:lpstr>
      <vt:lpstr>Slide 59</vt:lpstr>
      <vt:lpstr>Slide 60</vt:lpstr>
      <vt:lpstr>Aplicação</vt:lpstr>
      <vt:lpstr>Resistência dos Materiais</vt:lpstr>
      <vt:lpstr>Slide 63</vt:lpstr>
      <vt:lpstr>Espessura da chapa</vt:lpstr>
      <vt:lpstr>Termos da fórmula</vt:lpstr>
      <vt:lpstr>Resistência ao cisalhamento da chapa</vt:lpstr>
      <vt:lpstr>Materiais e chapas silos metálicos</vt:lpstr>
      <vt:lpstr>Slide 68</vt:lpstr>
      <vt:lpstr>Slide 69</vt:lpstr>
      <vt:lpstr>Unidades Armazenadoras</vt:lpstr>
      <vt:lpstr>Estruturas</vt:lpstr>
      <vt:lpstr>Fluxograma</vt:lpstr>
      <vt:lpstr>ESQUEMA DE FUNCIONAMENTO</vt:lpstr>
      <vt:lpstr>UBG- fluxograma de projeto</vt:lpstr>
      <vt:lpstr>Pressões </vt:lpstr>
      <vt:lpstr>Pressões </vt:lpstr>
      <vt:lpstr>Pressões </vt:lpstr>
      <vt:lpstr>Pressões </vt:lpstr>
      <vt:lpstr>Pressões </vt:lpstr>
      <vt:lpstr>Artigo</vt:lpstr>
      <vt:lpstr>Objetivo</vt:lpstr>
      <vt:lpstr>Material e Métodos</vt:lpstr>
      <vt:lpstr>Material e Métodos</vt:lpstr>
      <vt:lpstr>Material e Métodos</vt:lpstr>
      <vt:lpstr>Material e Métodos</vt:lpstr>
      <vt:lpstr>Material e Métodos</vt:lpstr>
      <vt:lpstr>Material e Métodos</vt:lpstr>
      <vt:lpstr>Material e Métodos</vt:lpstr>
      <vt:lpstr>Resultados e Discussão</vt:lpstr>
      <vt:lpstr>Resultados e Discussão</vt:lpstr>
      <vt:lpstr>Resultados e Discussão</vt:lpstr>
      <vt:lpstr>Resultados e Discussão</vt:lpstr>
      <vt:lpstr>Resultados e Discussão</vt:lpstr>
      <vt:lpstr>Resultados e Discussão</vt:lpstr>
      <vt:lpstr>Resultados e Discussão</vt:lpstr>
      <vt:lpstr>Resultados e Discussão</vt:lpstr>
      <vt:lpstr>Resultados e Discussão</vt:lpstr>
      <vt:lpstr>Resultados e Discussão</vt:lpstr>
      <vt:lpstr>Resultados e Discussão</vt:lpstr>
      <vt:lpstr>Resultados e Discussão</vt:lpstr>
      <vt:lpstr>Resultados e Discussão</vt:lpstr>
      <vt:lpstr>Resultados e Discussão</vt:lpstr>
      <vt:lpstr>Resultados e Discussão</vt:lpstr>
      <vt:lpstr>Resultados e Discussão</vt:lpstr>
      <vt:lpstr>Resultados e Discussão</vt:lpstr>
      <vt:lpstr>Resultados e Discussão</vt:lpstr>
      <vt:lpstr>Resultados e Discussão</vt:lpstr>
      <vt:lpstr>Resultados e Discussão</vt:lpstr>
      <vt:lpstr>Resultados e Discussão</vt:lpstr>
      <vt:lpstr>Resultados e Discussão</vt:lpstr>
      <vt:lpstr>Resultados e Discussão</vt:lpstr>
      <vt:lpstr>Resultados e Discussão</vt:lpstr>
      <vt:lpstr>Resultados e Discussão</vt:lpstr>
      <vt:lpstr>Resultados e Discussão</vt:lpstr>
      <vt:lpstr>Resultados e Discussão</vt:lpstr>
      <vt:lpstr>Resultados e Discussão</vt:lpstr>
      <vt:lpstr>Resultados e Discussão</vt:lpstr>
      <vt:lpstr>Resultados e Discussão</vt:lpstr>
      <vt:lpstr>Resultados e Discussão</vt:lpstr>
      <vt:lpstr>Resultados e Discussão</vt:lpstr>
      <vt:lpstr>Resultados e Discussão</vt:lpstr>
      <vt:lpstr>Resultados e Discussão</vt:lpstr>
      <vt:lpstr>Resultados e Discussão</vt:lpstr>
      <vt:lpstr>Resultados e Discussão</vt:lpstr>
      <vt:lpstr>Resultados e Discussão</vt:lpstr>
      <vt:lpstr>Resultados e Discussão</vt:lpstr>
      <vt:lpstr>Conclusões</vt:lpstr>
      <vt:lpstr>Conclusões</vt:lpstr>
      <vt:lpstr>Conclusões</vt:lpstr>
      <vt:lpstr>Conclusões</vt:lpstr>
      <vt:lpstr>Conclusões</vt:lpstr>
      <vt:lpstr>Conclusões</vt:lpstr>
      <vt:lpstr>Conclusões</vt:lpstr>
      <vt:lpstr>Conclusões</vt:lpstr>
      <vt:lpstr>Conclusões</vt:lpstr>
      <vt:lpstr>Conclusões</vt:lpstr>
      <vt:lpstr>PARTES E SISTEMAS DE UM SILO VERTICAL CILÍNDRICO METÁLICO</vt:lpstr>
      <vt:lpstr>Corpo</vt:lpstr>
      <vt:lpstr>Corpo</vt:lpstr>
      <vt:lpstr>Cobertura </vt:lpstr>
      <vt:lpstr>Cobertura</vt:lpstr>
      <vt:lpstr>Fundo e Base</vt:lpstr>
      <vt:lpstr>Fundo e Base</vt:lpstr>
      <vt:lpstr>Características técnicas dos Silos armazenadores</vt:lpstr>
      <vt:lpstr>Características técnicas dos Silos armazenadores</vt:lpstr>
      <vt:lpstr>Características técnicas dos Silos armazenadores</vt:lpstr>
      <vt:lpstr>Características técnicas dos Silos armazenadores</vt:lpstr>
      <vt:lpstr>Características técnicas dos Silos armazenadores</vt:lpstr>
      <vt:lpstr>Ações, esforços e sistemas construtivos de coberturas para silos cilíndricos</vt:lpstr>
      <vt:lpstr>Coberturas</vt:lpstr>
      <vt:lpstr>Coberturas</vt:lpstr>
      <vt:lpstr>Coberturas</vt:lpstr>
      <vt:lpstr>Coberturas</vt:lpstr>
      <vt:lpstr>Coberturas</vt:lpstr>
      <vt:lpstr>Coberturas</vt:lpstr>
      <vt:lpstr>Coberturas</vt:lpstr>
      <vt:lpstr>Coberturas</vt:lpstr>
      <vt:lpstr>Coberturas</vt:lpstr>
      <vt:lpstr>Coberturas</vt:lpstr>
      <vt:lpstr>AÇÕES A CONSIDERAR</vt:lpstr>
      <vt:lpstr>Ações a considerar</vt:lpstr>
      <vt:lpstr>Ações</vt:lpstr>
      <vt:lpstr>Ações a considerar</vt:lpstr>
      <vt:lpstr>Ações a considerar</vt:lpstr>
      <vt:lpstr>Ações a considerar</vt:lpstr>
      <vt:lpstr>Ações a considerar</vt:lpstr>
      <vt:lpstr>Ações a considerar</vt:lpstr>
      <vt:lpstr>Ações a considerar</vt:lpstr>
      <vt:lpstr>Ações a considerar</vt:lpstr>
      <vt:lpstr>Ações a considerar</vt:lpstr>
      <vt:lpstr>Ações a considerar</vt:lpstr>
      <vt:lpstr>AÇÃO DO VENTO SOBRE  OS TELHADOS </vt:lpstr>
      <vt:lpstr>Slide 173</vt:lpstr>
      <vt:lpstr>Slide 174</vt:lpstr>
      <vt:lpstr>Slide 175</vt:lpstr>
      <vt:lpstr>Slide 176</vt:lpstr>
      <vt:lpstr>Slide 177</vt:lpstr>
      <vt:lpstr>Slide 178</vt:lpstr>
      <vt:lpstr>Slide 179</vt:lpstr>
      <vt:lpstr>Slide 180</vt:lpstr>
      <vt:lpstr>Slide 181</vt:lpstr>
      <vt:lpstr>Slide 182</vt:lpstr>
      <vt:lpstr>Ações a considerar</vt:lpstr>
      <vt:lpstr>Ações a considerar</vt:lpstr>
      <vt:lpstr>Ações a considerar</vt:lpstr>
      <vt:lpstr>Ações a considerar</vt:lpstr>
      <vt:lpstr>Ações a considerar</vt:lpstr>
      <vt:lpstr>Ações a considerar</vt:lpstr>
      <vt:lpstr>Slide 189</vt:lpstr>
      <vt:lpstr>Ações a considerar</vt:lpstr>
      <vt:lpstr>Ações a considerar</vt:lpstr>
      <vt:lpstr>Ações a considerar</vt:lpstr>
      <vt:lpstr>Ações a considerar</vt:lpstr>
      <vt:lpstr>Ações a considerar</vt:lpstr>
      <vt:lpstr>Ações a considerar</vt:lpstr>
      <vt:lpstr>Bateria</vt:lpstr>
      <vt:lpstr>Ações a considerar</vt:lpstr>
      <vt:lpstr>Ações a considerar</vt:lpstr>
      <vt:lpstr>Ações a considerar</vt:lpstr>
      <vt:lpstr>Ações a considerar</vt:lpstr>
      <vt:lpstr>Ações a considerar</vt:lpstr>
      <vt:lpstr>Ações a considerar</vt:lpstr>
      <vt:lpstr>Ações a considerar</vt:lpstr>
      <vt:lpstr>Ações a considerar</vt:lpstr>
      <vt:lpstr>Ações a considerar</vt:lpstr>
      <vt:lpstr>Ações a considerar</vt:lpstr>
      <vt:lpstr>Combinações de Ações</vt:lpstr>
      <vt:lpstr>Combinações de Ações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CARLOS AURELIO DILLI GONCALVES</dc:creator>
  <cp:lastModifiedBy>Cliente</cp:lastModifiedBy>
  <cp:revision>67</cp:revision>
  <dcterms:created xsi:type="dcterms:W3CDTF">2015-03-24T20:09:01Z</dcterms:created>
  <dcterms:modified xsi:type="dcterms:W3CDTF">2016-03-29T23:15:29Z</dcterms:modified>
</cp:coreProperties>
</file>