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271" r:id="rId2"/>
    <p:sldId id="272" r:id="rId3"/>
    <p:sldId id="273" r:id="rId4"/>
    <p:sldId id="274" r:id="rId5"/>
    <p:sldId id="275" r:id="rId6"/>
    <p:sldId id="276" r:id="rId7"/>
    <p:sldId id="277" r:id="rId8"/>
    <p:sldId id="278" r:id="rId9"/>
    <p:sldId id="279" r:id="rId10"/>
    <p:sldId id="280" r:id="rId11"/>
    <p:sldId id="281" r:id="rId12"/>
    <p:sldId id="282" r:id="rId13"/>
    <p:sldId id="283" r:id="rId14"/>
    <p:sldId id="300" r:id="rId15"/>
    <p:sldId id="291" r:id="rId16"/>
    <p:sldId id="292" r:id="rId17"/>
    <p:sldId id="293" r:id="rId18"/>
    <p:sldId id="294" r:id="rId19"/>
    <p:sldId id="295" r:id="rId20"/>
    <p:sldId id="296" r:id="rId21"/>
    <p:sldId id="299" r:id="rId22"/>
    <p:sldId id="297" r:id="rId23"/>
    <p:sldId id="298" r:id="rId24"/>
    <p:sldId id="301" r:id="rId25"/>
    <p:sldId id="302" r:id="rId26"/>
    <p:sldId id="303" r:id="rId27"/>
  </p:sldIdLst>
  <p:sldSz cx="9144000" cy="6858000" type="screen4x3"/>
  <p:notesSz cx="7099300" cy="10234613"/>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16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pt-BR"/>
          </a:p>
        </p:txBody>
      </p:sp>
      <p:sp>
        <p:nvSpPr>
          <p:cNvPr id="3" name="Espaço Reservado para Data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8B4D1226-29CB-4D68-8FCF-154EE0160097}" type="datetimeFigureOut">
              <a:rPr lang="pt-BR" smtClean="0"/>
              <a:pPr/>
              <a:t>11/04/2016</a:t>
            </a:fld>
            <a:endParaRPr lang="pt-BR"/>
          </a:p>
        </p:txBody>
      </p:sp>
      <p:sp>
        <p:nvSpPr>
          <p:cNvPr id="4" name="Espaço Reservado para Rodapé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lang="pt-BR"/>
          </a:p>
        </p:txBody>
      </p:sp>
      <p:sp>
        <p:nvSpPr>
          <p:cNvPr id="5" name="Espaço Reservado para Número de Slide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004A5D22-F813-452A-BC2D-EE0812962BF0}" type="slidenum">
              <a:rPr lang="pt-BR" smtClean="0"/>
              <a:pPr/>
              <a:t>‹nº›</a:t>
            </a:fld>
            <a:endParaRPr lang="pt-BR"/>
          </a:p>
        </p:txBody>
      </p:sp>
    </p:spTree>
    <p:extLst>
      <p:ext uri="{BB962C8B-B14F-4D97-AF65-F5344CB8AC3E}">
        <p14:creationId xmlns:p14="http://schemas.microsoft.com/office/powerpoint/2010/main" val="356424608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6A3774DB-0D13-4D83-9FF7-17FB60CA8368}" type="datetimeFigureOut">
              <a:rPr lang="pt-BR" smtClean="0"/>
              <a:pPr/>
              <a:t>11/04/2016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E59C88E-BEE8-40CC-BF77-2FCF4622FF59}"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3774DB-0D13-4D83-9FF7-17FB60CA8368}" type="datetimeFigureOut">
              <a:rPr lang="pt-BR" smtClean="0"/>
              <a:pPr/>
              <a:t>11/04/2016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59C88E-BEE8-40CC-BF77-2FCF4622FF59}"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AGENDA%2021.pptx"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www.google.com.br/url?sa=i&amp;rct=j&amp;q=&amp;esrc=s&amp;frm=1&amp;source=images&amp;cd=&amp;cad=rja&amp;docid=E8oWDsQlePC4EM&amp;tbnid=GR7NGmnA08JvBM:&amp;ved=0CAUQjRw&amp;url=http://rioblogprog.blogspot.com/&amp;ei=_iglUaG0GILy9gT1ioG4Dg&amp;bvm=bv.42661473,d.eWU&amp;psig=AFQjCNH0_5C7JBM3MYvzjYQmmWGzyuagzg&amp;ust=1361476208431842"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www.google.com.br/url?sa=i&amp;rct=j&amp;q=&amp;esrc=s&amp;frm=1&amp;source=images&amp;cd=&amp;cad=rja&amp;docid=E8oWDsQlePC4EM&amp;tbnid=GR7NGmnA08JvBM:&amp;ved=0CAUQjRw&amp;url=http://rioblogprog.blogspot.com/&amp;ei=_iglUaG0GILy9gT1ioG4Dg&amp;bvm=bv.42661473,d.eWU&amp;psig=AFQjCNH0_5C7JBM3MYvzjYQmmWGzyuagzg&amp;ust=1361476208431842"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www.google.com.br/url?sa=i&amp;rct=j&amp;q=&amp;esrc=s&amp;frm=1&amp;source=images&amp;cd=&amp;cad=rja&amp;docid=E8oWDsQlePC4EM&amp;tbnid=GR7NGmnA08JvBM:&amp;ved=0CAUQjRw&amp;url=http://rioblogprog.blogspot.com/&amp;ei=_iglUaG0GILy9gT1ioG4Dg&amp;bvm=bv.42661473,d.eWU&amp;psig=AFQjCNH0_5C7JBM3MYvzjYQmmWGzyuagzg&amp;ust=1361476208431842"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www.google.com.br/url?sa=i&amp;rct=j&amp;q=&amp;esrc=s&amp;frm=1&amp;source=images&amp;cd=&amp;cad=rja&amp;docid=E8oWDsQlePC4EM&amp;tbnid=GR7NGmnA08JvBM:&amp;ved=0CAUQjRw&amp;url=http://rioblogprog.blogspot.com/&amp;ei=_iglUaG0GILy9gT1ioG4Dg&amp;bvm=bv.42661473,d.eWU&amp;psig=AFQjCNH0_5C7JBM3MYvzjYQmmWGzyuagzg&amp;ust=1361476208431842"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www.google.com.br/url?sa=i&amp;rct=j&amp;q=&amp;esrc=s&amp;frm=1&amp;source=images&amp;cd=&amp;cad=rja&amp;docid=E8oWDsQlePC4EM&amp;tbnid=GR7NGmnA08JvBM:&amp;ved=0CAUQjRw&amp;url=http://rioblogprog.blogspot.com/&amp;ei=_iglUaG0GILy9gT1ioG4Dg&amp;bvm=bv.42661473,d.eWU&amp;psig=AFQjCNH0_5C7JBM3MYvzjYQmmWGzyuagzg&amp;ust=1361476208431842" TargetMode="Externa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http://www.globalpartnershipforoceans.org/more-80-nations-private-companies-and-international-organizations-declare-support-global-partnership" TargetMode="External"/><Relationship Id="rId2" Type="http://schemas.openxmlformats.org/officeDocument/2006/relationships/hyperlink" Target="http://www.sustainableenergyforall.org/" TargetMode="Externa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hyperlink" Target="http://www.google.com.br/url?sa=i&amp;rct=j&amp;q=&amp;esrc=s&amp;frm=1&amp;source=images&amp;cd=&amp;cad=rja&amp;docid=E8oWDsQlePC4EM&amp;tbnid=GR7NGmnA08JvBM:&amp;ved=0CAUQjRw&amp;url=http://rioblogprog.blogspot.com/&amp;ei=_iglUaG0GILy9gT1ioG4Dg&amp;bvm=bv.42661473,d.eWU&amp;psig=AFQjCNH0_5C7JBM3MYvzjYQmmWGzyuagzg&amp;ust=1361476208431842" TargetMode="External"/><Relationship Id="rId4" Type="http://schemas.openxmlformats.org/officeDocument/2006/relationships/hyperlink" Target="http://www.unglobalcompact.org/news/246-06-18-2012"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www.google.com.br/url?sa=i&amp;rct=j&amp;q=&amp;esrc=s&amp;frm=1&amp;source=images&amp;cd=&amp;cad=rja&amp;docid=E8oWDsQlePC4EM&amp;tbnid=GR7NGmnA08JvBM:&amp;ved=0CAUQjRw&amp;url=http://rioblogprog.blogspot.com/&amp;ei=_iglUaG0GILy9gT1ioG4Dg&amp;bvm=bv.42661473,d.eWU&amp;psig=AFQjCNH0_5C7JBM3MYvzjYQmmWGzyuagzg&amp;ust=1361476208431842" TargetMode="External"/><Relationship Id="rId2" Type="http://schemas.openxmlformats.org/officeDocument/2006/relationships/hyperlink" Target="http://unglobalcompact.org/news/248-06-20-2012" TargetMode="Externa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google.com.br/url?sa=i&amp;rct=j&amp;q=&amp;esrc=s&amp;frm=1&amp;source=images&amp;cd=&amp;cad=rja&amp;docid=fMXTe_pQdgki5M&amp;tbnid=FuxBvNeenbUceM:&amp;ved=0CAUQjRw&amp;url=http://www.ideiasgreen.com.br/2011/12/top-10-principais-ongs-de-meio-ambiente.html&amp;ei=0kUmUYSLG-Tx0wGwy4HoBg&amp;bvm=bv.42661473,d.dmQ&amp;psig=AFQjCNHiytmSjc0hiKDL9UmEUOUAxV2R2g&amp;ust=1361549102830049"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a:xfrm>
            <a:off x="395536" y="404664"/>
            <a:ext cx="8280400" cy="1470025"/>
          </a:xfrm>
          <a:solidFill>
            <a:schemeClr val="accent2"/>
          </a:solidFill>
        </p:spPr>
        <p:txBody>
          <a:bodyPr>
            <a:normAutofit fontScale="90000"/>
          </a:bodyPr>
          <a:lstStyle/>
          <a:p>
            <a:r>
              <a:rPr lang="pt-BR" sz="4800" b="1" dirty="0" smtClean="0">
                <a:solidFill>
                  <a:schemeClr val="bg1"/>
                </a:solidFill>
                <a:effectLst>
                  <a:outerShdw blurRad="38100" dist="38100" dir="2700000" algn="tl">
                    <a:srgbClr val="000000"/>
                  </a:outerShdw>
                </a:effectLst>
              </a:rPr>
              <a:t>2. A </a:t>
            </a:r>
            <a:r>
              <a:rPr lang="pt-BR" sz="4800" b="1" dirty="0">
                <a:solidFill>
                  <a:schemeClr val="bg1"/>
                </a:solidFill>
                <a:effectLst>
                  <a:outerShdw blurRad="38100" dist="38100" dir="2700000" algn="tl">
                    <a:srgbClr val="000000"/>
                  </a:outerShdw>
                </a:effectLst>
              </a:rPr>
              <a:t>Tomada de </a:t>
            </a:r>
            <a:r>
              <a:rPr lang="pt-BR" sz="4800" b="1" dirty="0">
                <a:solidFill>
                  <a:srgbClr val="00B0F0"/>
                </a:solidFill>
                <a:effectLst>
                  <a:outerShdw blurRad="38100" dist="38100" dir="2700000" algn="tl">
                    <a:srgbClr val="000000"/>
                  </a:outerShdw>
                </a:effectLst>
              </a:rPr>
              <a:t>Consciência</a:t>
            </a:r>
            <a:r>
              <a:rPr lang="pt-BR" sz="4800" b="1" dirty="0">
                <a:solidFill>
                  <a:schemeClr val="bg1"/>
                </a:solidFill>
                <a:effectLst>
                  <a:outerShdw blurRad="38100" dist="38100" dir="2700000" algn="tl">
                    <a:srgbClr val="000000"/>
                  </a:outerShdw>
                </a:effectLst>
              </a:rPr>
              <a:t> do Problema Ambiental</a:t>
            </a:r>
          </a:p>
        </p:txBody>
      </p:sp>
      <p:sp>
        <p:nvSpPr>
          <p:cNvPr id="70659" name="Rectangle 3"/>
          <p:cNvSpPr>
            <a:spLocks noGrp="1" noChangeArrowheads="1"/>
          </p:cNvSpPr>
          <p:nvPr>
            <p:ph type="subTitle" idx="1"/>
          </p:nvPr>
        </p:nvSpPr>
        <p:spPr>
          <a:xfrm>
            <a:off x="539552" y="2492896"/>
            <a:ext cx="8460432" cy="2736304"/>
          </a:xfrm>
        </p:spPr>
        <p:txBody>
          <a:bodyPr>
            <a:noAutofit/>
          </a:bodyPr>
          <a:lstStyle/>
          <a:p>
            <a:pPr algn="l"/>
            <a:r>
              <a:rPr lang="pt-BR" sz="2200" b="1" dirty="0">
                <a:latin typeface="Comic Sans MS" pitchFamily="66" charset="0"/>
              </a:rPr>
              <a:t>2.1 O problema ambiental no século XX</a:t>
            </a:r>
          </a:p>
          <a:p>
            <a:pPr algn="l"/>
            <a:r>
              <a:rPr lang="pt-BR" sz="2200" b="1" dirty="0">
                <a:latin typeface="Comic Sans MS" pitchFamily="66" charset="0"/>
              </a:rPr>
              <a:t>2.2 A década de 70</a:t>
            </a:r>
          </a:p>
          <a:p>
            <a:pPr algn="l"/>
            <a:r>
              <a:rPr lang="pt-BR" sz="2200" b="1" dirty="0">
                <a:latin typeface="Comic Sans MS" pitchFamily="66" charset="0"/>
              </a:rPr>
              <a:t>2.3 A década de 80</a:t>
            </a:r>
          </a:p>
          <a:p>
            <a:pPr algn="l"/>
            <a:r>
              <a:rPr lang="pt-BR" sz="2200" b="1" dirty="0">
                <a:latin typeface="Comic Sans MS" pitchFamily="66" charset="0"/>
              </a:rPr>
              <a:t>2.4 A década de 90 e o início do séc. </a:t>
            </a:r>
            <a:r>
              <a:rPr lang="pt-BR" sz="2200" b="1" dirty="0" smtClean="0">
                <a:latin typeface="Comic Sans MS" pitchFamily="66" charset="0"/>
              </a:rPr>
              <a:t>XXI</a:t>
            </a:r>
          </a:p>
          <a:p>
            <a:pPr algn="l"/>
            <a:r>
              <a:rPr lang="pt-BR" sz="2200" b="1" dirty="0" smtClean="0">
                <a:latin typeface="Comic Sans MS" pitchFamily="66" charset="0"/>
              </a:rPr>
              <a:t>2.5 O </a:t>
            </a:r>
            <a:r>
              <a:rPr lang="pt-BR" sz="2200" b="1" dirty="0">
                <a:latin typeface="Comic Sans MS" pitchFamily="66" charset="0"/>
              </a:rPr>
              <a:t>estado do debate ambiental no final do séc. XX</a:t>
            </a:r>
          </a:p>
          <a:p>
            <a:pPr algn="l"/>
            <a:r>
              <a:rPr lang="pt-BR" sz="2200" b="1" dirty="0" smtClean="0">
                <a:latin typeface="Comic Sans MS" pitchFamily="66" charset="0"/>
              </a:rPr>
              <a:t>2.7 </a:t>
            </a:r>
            <a:r>
              <a:rPr lang="pt-BR" sz="2200" b="1" dirty="0">
                <a:latin typeface="Comic Sans MS" pitchFamily="66" charset="0"/>
              </a:rPr>
              <a:t>A expansão da consciência ambiental: o papel das ONGs</a:t>
            </a:r>
          </a:p>
          <a:p>
            <a:pPr algn="l"/>
            <a:endParaRPr lang="pt-BR" sz="2200" b="1" dirty="0">
              <a:latin typeface="Comic Sans MS" pitchFamily="66" charset="0"/>
            </a:endParaRPr>
          </a:p>
          <a:p>
            <a:pPr algn="l"/>
            <a:endParaRPr lang="pt-BR" sz="2200" b="1" dirty="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2"/>
          <p:cNvSpPr txBox="1">
            <a:spLocks noChangeArrowheads="1"/>
          </p:cNvSpPr>
          <p:nvPr/>
        </p:nvSpPr>
        <p:spPr bwMode="auto">
          <a:xfrm>
            <a:off x="0" y="188913"/>
            <a:ext cx="9144000" cy="892552"/>
          </a:xfrm>
          <a:prstGeom prst="rect">
            <a:avLst/>
          </a:prstGeom>
          <a:solidFill>
            <a:srgbClr val="008000"/>
          </a:solidFill>
          <a:ln w="9525">
            <a:noFill/>
            <a:miter lim="800000"/>
            <a:headEnd/>
            <a:tailEnd/>
          </a:ln>
          <a:effectLst/>
        </p:spPr>
        <p:txBody>
          <a:bodyPr>
            <a:spAutoFit/>
          </a:bodyPr>
          <a:lstStyle/>
          <a:p>
            <a:pPr algn="ctr"/>
            <a:r>
              <a:rPr lang="pt-BR" sz="2400" b="1" dirty="0"/>
              <a:t>CONFERÊNCIA DAS NAÇÕES UNIDAS SOBRE O MEIO AMBIENTE HUMANO OU </a:t>
            </a:r>
            <a:r>
              <a:rPr lang="pt-BR" sz="2800" b="1" u="sng" dirty="0"/>
              <a:t>CONFERÊNCIA DE ESTOCOLMO</a:t>
            </a:r>
          </a:p>
        </p:txBody>
      </p:sp>
      <p:sp>
        <p:nvSpPr>
          <p:cNvPr id="81924" name="AutoShape 4" descr="Z"/>
          <p:cNvSpPr>
            <a:spLocks noChangeAspect="1" noChangeArrowheads="1"/>
          </p:cNvSpPr>
          <p:nvPr/>
        </p:nvSpPr>
        <p:spPr bwMode="auto">
          <a:xfrm>
            <a:off x="3695700" y="2552700"/>
            <a:ext cx="1752600" cy="1752600"/>
          </a:xfrm>
          <a:prstGeom prst="rect">
            <a:avLst/>
          </a:prstGeom>
          <a:noFill/>
        </p:spPr>
        <p:txBody>
          <a:bodyPr/>
          <a:lstStyle/>
          <a:p>
            <a:endParaRPr lang="pt-BR"/>
          </a:p>
        </p:txBody>
      </p:sp>
      <p:pic>
        <p:nvPicPr>
          <p:cNvPr id="81925" name="Picture 5" descr="Pnuma"/>
          <p:cNvPicPr>
            <a:picLocks noChangeAspect="1" noChangeArrowheads="1"/>
          </p:cNvPicPr>
          <p:nvPr/>
        </p:nvPicPr>
        <p:blipFill>
          <a:blip r:embed="rId2" cstate="print"/>
          <a:srcRect/>
          <a:stretch>
            <a:fillRect/>
          </a:stretch>
        </p:blipFill>
        <p:spPr bwMode="auto">
          <a:xfrm>
            <a:off x="250825" y="1412875"/>
            <a:ext cx="2190750" cy="2190750"/>
          </a:xfrm>
          <a:prstGeom prst="rect">
            <a:avLst/>
          </a:prstGeom>
          <a:noFill/>
        </p:spPr>
      </p:pic>
      <p:sp>
        <p:nvSpPr>
          <p:cNvPr id="81926" name="Rectangle 6"/>
          <p:cNvSpPr>
            <a:spLocks noChangeArrowheads="1"/>
          </p:cNvSpPr>
          <p:nvPr/>
        </p:nvSpPr>
        <p:spPr bwMode="auto">
          <a:xfrm>
            <a:off x="2555875" y="1196975"/>
            <a:ext cx="6051550" cy="1190625"/>
          </a:xfrm>
          <a:prstGeom prst="rect">
            <a:avLst/>
          </a:prstGeom>
          <a:noFill/>
          <a:ln w="9525">
            <a:noFill/>
            <a:miter lim="800000"/>
            <a:headEnd/>
            <a:tailEnd/>
          </a:ln>
          <a:effectLst/>
        </p:spPr>
        <p:txBody>
          <a:bodyPr>
            <a:spAutoFit/>
          </a:bodyPr>
          <a:lstStyle/>
          <a:p>
            <a:pPr algn="ctr"/>
            <a:r>
              <a:rPr lang="pt-BR"/>
              <a:t>Um outro importante resultado do evento foi a criação do Programa das Nações Unidas sobre o Meio Ambiente (PNUMA), encarregado de monitorar o avanço dos problemas ambientais no mundo.</a:t>
            </a:r>
          </a:p>
        </p:txBody>
      </p:sp>
      <p:sp>
        <p:nvSpPr>
          <p:cNvPr id="81927" name="Rectangle 7"/>
          <p:cNvSpPr>
            <a:spLocks noChangeArrowheads="1"/>
          </p:cNvSpPr>
          <p:nvPr/>
        </p:nvSpPr>
        <p:spPr bwMode="auto">
          <a:xfrm>
            <a:off x="2339975" y="2668013"/>
            <a:ext cx="6588125" cy="1169551"/>
          </a:xfrm>
          <a:prstGeom prst="rect">
            <a:avLst/>
          </a:prstGeom>
          <a:noFill/>
          <a:ln w="9525">
            <a:noFill/>
            <a:miter lim="800000"/>
            <a:headEnd/>
            <a:tailEnd/>
          </a:ln>
          <a:effectLst/>
        </p:spPr>
        <p:txBody>
          <a:bodyPr anchor="ctr">
            <a:spAutoFit/>
          </a:bodyPr>
          <a:lstStyle/>
          <a:p>
            <a:pPr algn="ctr"/>
            <a:r>
              <a:rPr lang="pt-BR" sz="1600" dirty="0"/>
              <a:t>O PNUMA, principal autoridade global em meio ambiente, é a agência do Sistema das Nações Unidas (ONU) responsável por </a:t>
            </a:r>
            <a:r>
              <a:rPr lang="pt-BR" i="1" dirty="0"/>
              <a:t>promover a conservação do meio ambiente e o uso eficiente de recursos no contexto do desenvolvimento sustentável.</a:t>
            </a:r>
          </a:p>
        </p:txBody>
      </p:sp>
      <p:sp>
        <p:nvSpPr>
          <p:cNvPr id="81928" name="Rectangle 8"/>
          <p:cNvSpPr>
            <a:spLocks noChangeArrowheads="1"/>
          </p:cNvSpPr>
          <p:nvPr/>
        </p:nvSpPr>
        <p:spPr bwMode="auto">
          <a:xfrm>
            <a:off x="0" y="4488120"/>
            <a:ext cx="9144000" cy="2369880"/>
          </a:xfrm>
          <a:prstGeom prst="rect">
            <a:avLst/>
          </a:prstGeom>
          <a:noFill/>
          <a:ln w="9525">
            <a:noFill/>
            <a:miter lim="800000"/>
            <a:headEnd/>
            <a:tailEnd/>
          </a:ln>
          <a:effectLst/>
        </p:spPr>
        <p:txBody>
          <a:bodyPr wrap="square" anchor="ctr">
            <a:spAutoFit/>
          </a:bodyPr>
          <a:lstStyle/>
          <a:p>
            <a:pPr algn="ctr"/>
            <a:r>
              <a:rPr lang="pt-BR" sz="1400" dirty="0"/>
              <a:t>Estabelecido em 1972, o PNUMA tem entre seus principais objetivos </a:t>
            </a:r>
            <a:r>
              <a:rPr lang="pt-BR" sz="1600" b="1" dirty="0"/>
              <a:t>manter o estado do meio ambiente global sob contínuo monitoramento; alertar povos e nações sobre problemas e ameaças ao meio ambiente e recomendar medidas para aumentar a qualidade de vida da população sem comprometer os recursos e serviços ambientais das futuras gerações.</a:t>
            </a:r>
          </a:p>
          <a:p>
            <a:pPr algn="ctr"/>
            <a:r>
              <a:rPr lang="pt-BR" sz="1400" dirty="0"/>
              <a:t/>
            </a:r>
            <a:br>
              <a:rPr lang="pt-BR" sz="1400" dirty="0"/>
            </a:br>
            <a:endParaRPr lang="pt-BR" sz="1400" dirty="0"/>
          </a:p>
          <a:p>
            <a:pPr algn="ctr"/>
            <a:r>
              <a:rPr lang="pt-BR" sz="1400" dirty="0"/>
              <a:t>Com sede em Nairóbi, no Quênia, o PNUMA dispõe de uma rede de escritórios regionais para apoiar instituições e processos de governança ambiental e, por intermédio desta rede, engaja uma ampla gama de parceiros dos setores governamental, </a:t>
            </a:r>
            <a:r>
              <a:rPr lang="pt-BR" sz="1400" dirty="0" err="1"/>
              <a:t>não-governamental</a:t>
            </a:r>
            <a:r>
              <a:rPr lang="pt-BR" sz="1400" dirty="0"/>
              <a:t>, acadêmico e privado em torno de acordos ambientais multilaterais e de programas e projetos de sustentabilidade.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Rectangle 4"/>
          <p:cNvSpPr>
            <a:spLocks noGrp="1" noChangeArrowheads="1"/>
          </p:cNvSpPr>
          <p:nvPr>
            <p:ph type="title"/>
          </p:nvPr>
        </p:nvSpPr>
        <p:spPr>
          <a:xfrm>
            <a:off x="0" y="260350"/>
            <a:ext cx="9144000" cy="648370"/>
          </a:xfrm>
          <a:solidFill>
            <a:schemeClr val="accent3">
              <a:lumMod val="40000"/>
              <a:lumOff val="60000"/>
            </a:schemeClr>
          </a:solidFill>
        </p:spPr>
        <p:txBody>
          <a:bodyPr>
            <a:normAutofit/>
          </a:bodyPr>
          <a:lstStyle/>
          <a:p>
            <a:pPr algn="l"/>
            <a:r>
              <a:rPr lang="pt-BR" sz="2800" b="1" dirty="0"/>
              <a:t>2.3 A Década de 80</a:t>
            </a:r>
          </a:p>
        </p:txBody>
      </p:sp>
      <p:sp>
        <p:nvSpPr>
          <p:cNvPr id="82949" name="Text Box 5"/>
          <p:cNvSpPr txBox="1">
            <a:spLocks noChangeArrowheads="1"/>
          </p:cNvSpPr>
          <p:nvPr/>
        </p:nvSpPr>
        <p:spPr bwMode="auto">
          <a:xfrm>
            <a:off x="0" y="980728"/>
            <a:ext cx="5853113" cy="2215991"/>
          </a:xfrm>
          <a:prstGeom prst="rect">
            <a:avLst/>
          </a:prstGeom>
          <a:noFill/>
          <a:ln w="9525">
            <a:noFill/>
            <a:miter lim="800000"/>
            <a:headEnd/>
            <a:tailEnd/>
          </a:ln>
          <a:effectLst/>
        </p:spPr>
        <p:txBody>
          <a:bodyPr>
            <a:spAutoFit/>
          </a:bodyPr>
          <a:lstStyle/>
          <a:p>
            <a:r>
              <a:rPr lang="pt-BR" dirty="0"/>
              <a:t>Criação </a:t>
            </a:r>
            <a:r>
              <a:rPr lang="pt-BR" dirty="0" smtClean="0"/>
              <a:t>da </a:t>
            </a:r>
            <a:r>
              <a:rPr lang="pt-BR" sz="2400" b="1" dirty="0" smtClean="0"/>
              <a:t>Comissão Mundial sobre o Meio Ambiente e o Desenvolvimento – CMMAD</a:t>
            </a:r>
            <a:r>
              <a:rPr lang="pt-BR" dirty="0" smtClean="0"/>
              <a:t>, </a:t>
            </a:r>
            <a:r>
              <a:rPr lang="pt-BR" dirty="0"/>
              <a:t>presidida pela primeira-ministra da </a:t>
            </a:r>
            <a:r>
              <a:rPr lang="pt-BR" dirty="0" smtClean="0"/>
              <a:t>Noruega, </a:t>
            </a:r>
            <a:r>
              <a:rPr lang="pt-BR" dirty="0" err="1"/>
              <a:t>Gro</a:t>
            </a:r>
            <a:r>
              <a:rPr lang="pt-BR" dirty="0"/>
              <a:t> </a:t>
            </a:r>
            <a:r>
              <a:rPr lang="pt-BR" dirty="0" err="1"/>
              <a:t>Harlem</a:t>
            </a:r>
            <a:r>
              <a:rPr lang="pt-BR" dirty="0"/>
              <a:t> </a:t>
            </a:r>
            <a:r>
              <a:rPr lang="pt-BR" dirty="0" err="1"/>
              <a:t>Brundtland</a:t>
            </a:r>
            <a:r>
              <a:rPr lang="pt-BR" dirty="0"/>
              <a:t>. </a:t>
            </a:r>
          </a:p>
          <a:p>
            <a:endParaRPr lang="pt-BR" dirty="0"/>
          </a:p>
          <a:p>
            <a:r>
              <a:rPr lang="pt-BR" b="1" u="sng" dirty="0"/>
              <a:t>Objetivo: </a:t>
            </a:r>
            <a:r>
              <a:rPr lang="pt-BR" dirty="0"/>
              <a:t>examinar as relações entre o meio ambiente e o desenvolvimento e apresentar propostas viáveis.</a:t>
            </a:r>
          </a:p>
        </p:txBody>
      </p:sp>
      <p:pic>
        <p:nvPicPr>
          <p:cNvPr id="82951" name="Picture 7" descr="groharlembrundtlandgroot2"/>
          <p:cNvPicPr>
            <a:picLocks noChangeAspect="1" noChangeArrowheads="1"/>
          </p:cNvPicPr>
          <p:nvPr/>
        </p:nvPicPr>
        <p:blipFill>
          <a:blip r:embed="rId2" cstate="print"/>
          <a:srcRect/>
          <a:stretch>
            <a:fillRect/>
          </a:stretch>
        </p:blipFill>
        <p:spPr bwMode="auto">
          <a:xfrm>
            <a:off x="5725550" y="692150"/>
            <a:ext cx="3418450" cy="2160786"/>
          </a:xfrm>
          <a:prstGeom prst="rect">
            <a:avLst/>
          </a:prstGeom>
          <a:noFill/>
        </p:spPr>
      </p:pic>
      <p:sp>
        <p:nvSpPr>
          <p:cNvPr id="82952" name="Text Box 8"/>
          <p:cNvSpPr txBox="1">
            <a:spLocks noChangeArrowheads="1"/>
          </p:cNvSpPr>
          <p:nvPr/>
        </p:nvSpPr>
        <p:spPr bwMode="auto">
          <a:xfrm>
            <a:off x="158750" y="3429000"/>
            <a:ext cx="8985250" cy="3203575"/>
          </a:xfrm>
          <a:prstGeom prst="rect">
            <a:avLst/>
          </a:prstGeom>
          <a:noFill/>
          <a:ln w="9525">
            <a:noFill/>
            <a:miter lim="800000"/>
            <a:headEnd/>
            <a:tailEnd/>
          </a:ln>
          <a:effectLst/>
        </p:spPr>
        <p:txBody>
          <a:bodyPr>
            <a:spAutoFit/>
          </a:bodyPr>
          <a:lstStyle/>
          <a:p>
            <a:r>
              <a:rPr lang="pt-BR" b="1" u="sng" dirty="0"/>
              <a:t>Propostas:</a:t>
            </a:r>
            <a:r>
              <a:rPr lang="pt-BR" dirty="0"/>
              <a:t> Apresentar um trabalho que consistiria numa “agenda global para mudança” </a:t>
            </a:r>
            <a:r>
              <a:rPr lang="pt-BR" dirty="0" smtClean="0"/>
              <a:t>para, </a:t>
            </a:r>
            <a:r>
              <a:rPr lang="pt-BR" dirty="0"/>
              <a:t>entre outras coisas:</a:t>
            </a:r>
          </a:p>
          <a:p>
            <a:endParaRPr lang="pt-BR" dirty="0"/>
          </a:p>
          <a:p>
            <a:pPr lvl="3">
              <a:spcBef>
                <a:spcPct val="25000"/>
              </a:spcBef>
              <a:spcAft>
                <a:spcPct val="30000"/>
              </a:spcAft>
              <a:buFontTx/>
              <a:buChar char="•"/>
            </a:pPr>
            <a:r>
              <a:rPr lang="pt-BR" sz="1600" b="1" i="1" dirty="0"/>
              <a:t>Propor estratégias ambientais que viabilizem o desenvolvimento sustentável </a:t>
            </a:r>
            <a:r>
              <a:rPr lang="pt-BR" sz="1600" dirty="0"/>
              <a:t>por volta </a:t>
            </a:r>
            <a:r>
              <a:rPr lang="pt-BR" sz="1600" dirty="0" smtClean="0"/>
              <a:t>do </a:t>
            </a:r>
            <a:r>
              <a:rPr lang="pt-BR" sz="1600" dirty="0"/>
              <a:t>ano 2000 em diante;</a:t>
            </a:r>
          </a:p>
          <a:p>
            <a:pPr lvl="3">
              <a:spcBef>
                <a:spcPct val="25000"/>
              </a:spcBef>
              <a:spcAft>
                <a:spcPct val="30000"/>
              </a:spcAft>
              <a:buFontTx/>
              <a:buChar char="•"/>
            </a:pPr>
            <a:r>
              <a:rPr lang="pt-BR" sz="1600" dirty="0"/>
              <a:t>Recomendar </a:t>
            </a:r>
            <a:r>
              <a:rPr lang="pt-BR" sz="1600" b="1" i="1" dirty="0"/>
              <a:t>formas de cooperação na área ambiental entre os países </a:t>
            </a:r>
            <a:r>
              <a:rPr lang="pt-BR" sz="1600" dirty="0"/>
              <a:t>em desenvolvimento e entre os países em diferentes estágios de desenvolvimento econômico e social que os levem a atingir objetivos comuns consideradas as inter-relações de pessoas, recursos, meio ambiente e desenvolvimento;</a:t>
            </a:r>
          </a:p>
          <a:p>
            <a:pPr lvl="3">
              <a:spcBef>
                <a:spcPct val="25000"/>
              </a:spcBef>
              <a:spcAft>
                <a:spcPct val="30000"/>
              </a:spcAft>
              <a:buFontTx/>
              <a:buChar char="•"/>
            </a:pPr>
            <a:r>
              <a:rPr lang="pt-BR" sz="1600" dirty="0"/>
              <a:t>Contribuir com a definição de </a:t>
            </a:r>
            <a:r>
              <a:rPr lang="pt-BR" sz="1600" b="1" i="1" dirty="0"/>
              <a:t>noções comuns relativas a questões ambientais de longo prazo </a:t>
            </a:r>
            <a:r>
              <a:rPr lang="pt-BR" sz="1600" dirty="0"/>
              <a:t>a ser posta em prática nos próximos decênios.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Text Box 4"/>
          <p:cNvSpPr txBox="1">
            <a:spLocks noChangeArrowheads="1"/>
          </p:cNvSpPr>
          <p:nvPr/>
        </p:nvSpPr>
        <p:spPr bwMode="auto">
          <a:xfrm>
            <a:off x="468313" y="549275"/>
            <a:ext cx="4845050" cy="1877437"/>
          </a:xfrm>
          <a:prstGeom prst="rect">
            <a:avLst/>
          </a:prstGeom>
          <a:noFill/>
          <a:ln w="9525">
            <a:noFill/>
            <a:miter lim="800000"/>
            <a:headEnd/>
            <a:tailEnd/>
          </a:ln>
          <a:effectLst/>
        </p:spPr>
        <p:txBody>
          <a:bodyPr>
            <a:spAutoFit/>
          </a:bodyPr>
          <a:lstStyle/>
          <a:p>
            <a:pPr algn="ctr"/>
            <a:r>
              <a:rPr lang="pt-BR" sz="2000" dirty="0"/>
              <a:t>Considerado  um dos mais importantes documentos sobre a questão ambiental e o desenvolvimento, o informe ou Relatório de </a:t>
            </a:r>
            <a:r>
              <a:rPr lang="pt-BR" sz="2000" dirty="0" err="1"/>
              <a:t>Brundtland</a:t>
            </a:r>
            <a:r>
              <a:rPr lang="pt-BR" sz="2000" dirty="0"/>
              <a:t>, ou </a:t>
            </a:r>
            <a:r>
              <a:rPr lang="pt-BR" sz="2800" dirty="0"/>
              <a:t>Nosso Futuro </a:t>
            </a:r>
            <a:r>
              <a:rPr lang="pt-BR" sz="2800" dirty="0" smtClean="0"/>
              <a:t>Comum </a:t>
            </a:r>
            <a:r>
              <a:rPr lang="pt-BR" dirty="0" smtClean="0"/>
              <a:t>1987</a:t>
            </a:r>
            <a:r>
              <a:rPr lang="pt-BR" sz="2000" dirty="0" smtClean="0"/>
              <a:t>. </a:t>
            </a:r>
            <a:endParaRPr lang="pt-BR" sz="2000" dirty="0"/>
          </a:p>
        </p:txBody>
      </p:sp>
      <p:pic>
        <p:nvPicPr>
          <p:cNvPr id="84998" name="Picture 6" descr="Our_Common_Future"/>
          <p:cNvPicPr>
            <a:picLocks noChangeAspect="1" noChangeArrowheads="1"/>
          </p:cNvPicPr>
          <p:nvPr/>
        </p:nvPicPr>
        <p:blipFill>
          <a:blip r:embed="rId2" cstate="print"/>
          <a:srcRect/>
          <a:stretch>
            <a:fillRect/>
          </a:stretch>
        </p:blipFill>
        <p:spPr bwMode="auto">
          <a:xfrm>
            <a:off x="6156176" y="476672"/>
            <a:ext cx="1824037" cy="2736850"/>
          </a:xfrm>
          <a:prstGeom prst="rect">
            <a:avLst/>
          </a:prstGeom>
          <a:noFill/>
        </p:spPr>
      </p:pic>
      <p:pic>
        <p:nvPicPr>
          <p:cNvPr id="85000" name="Picture 8" descr="GEO4_ch_1_Gro_Harlem_Brundtland"/>
          <p:cNvPicPr>
            <a:picLocks noChangeAspect="1" noChangeArrowheads="1"/>
          </p:cNvPicPr>
          <p:nvPr/>
        </p:nvPicPr>
        <p:blipFill>
          <a:blip r:embed="rId3" cstate="print"/>
          <a:srcRect/>
          <a:stretch>
            <a:fillRect/>
          </a:stretch>
        </p:blipFill>
        <p:spPr bwMode="auto">
          <a:xfrm>
            <a:off x="323528" y="2852936"/>
            <a:ext cx="2879725" cy="3048000"/>
          </a:xfrm>
          <a:prstGeom prst="rect">
            <a:avLst/>
          </a:prstGeom>
          <a:noFill/>
        </p:spPr>
      </p:pic>
      <p:sp>
        <p:nvSpPr>
          <p:cNvPr id="85001" name="Rectangle 9"/>
          <p:cNvSpPr>
            <a:spLocks noChangeArrowheads="1"/>
          </p:cNvSpPr>
          <p:nvPr/>
        </p:nvSpPr>
        <p:spPr bwMode="auto">
          <a:xfrm>
            <a:off x="3419475" y="3744913"/>
            <a:ext cx="5473005" cy="2862322"/>
          </a:xfrm>
          <a:prstGeom prst="rect">
            <a:avLst/>
          </a:prstGeom>
          <a:noFill/>
          <a:ln w="9525">
            <a:noFill/>
            <a:miter lim="800000"/>
            <a:headEnd/>
            <a:tailEnd/>
          </a:ln>
          <a:effectLst/>
        </p:spPr>
        <p:txBody>
          <a:bodyPr wrap="square">
            <a:spAutoFit/>
          </a:bodyPr>
          <a:lstStyle/>
          <a:p>
            <a:pPr algn="ctr"/>
            <a:r>
              <a:rPr lang="pt-BR" sz="2000" dirty="0"/>
              <a:t>vincula estreitamente a economia, ecologia e estabelece com muita precisão o eixo em torno do qual se deve </a:t>
            </a:r>
            <a:r>
              <a:rPr lang="pt-BR" sz="2000" b="1" i="1" dirty="0"/>
              <a:t>discutir o desenvolvimento</a:t>
            </a:r>
            <a:r>
              <a:rPr lang="pt-BR" sz="2000" dirty="0"/>
              <a:t> </a:t>
            </a:r>
            <a:r>
              <a:rPr lang="pt-BR" sz="2000" b="1" i="1" dirty="0"/>
              <a:t>formalizando o conceito de desenvolvimento sustentável </a:t>
            </a:r>
            <a:r>
              <a:rPr lang="pt-BR" sz="2000" dirty="0"/>
              <a:t>e estabelecendo os parâmetros a que os </a:t>
            </a:r>
            <a:r>
              <a:rPr lang="pt-BR" sz="2000" dirty="0" smtClean="0"/>
              <a:t>Estados deveriam </a:t>
            </a:r>
            <a:r>
              <a:rPr lang="pt-BR" sz="2000" dirty="0"/>
              <a:t>se pautar, assumindo a responsabilidade não só pelos danos ambientais, como também pelas </a:t>
            </a:r>
            <a:r>
              <a:rPr lang="pt-BR" sz="2000" b="1" i="1" dirty="0"/>
              <a:t>políticas que causam estes danos.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Text Box 4"/>
          <p:cNvSpPr txBox="1">
            <a:spLocks noChangeArrowheads="1"/>
          </p:cNvSpPr>
          <p:nvPr/>
        </p:nvSpPr>
        <p:spPr bwMode="auto">
          <a:xfrm>
            <a:off x="179512" y="1225689"/>
            <a:ext cx="8964488" cy="5447645"/>
          </a:xfrm>
          <a:prstGeom prst="rect">
            <a:avLst/>
          </a:prstGeom>
          <a:noFill/>
          <a:ln w="9525">
            <a:noFill/>
            <a:miter lim="800000"/>
            <a:headEnd/>
            <a:tailEnd/>
          </a:ln>
          <a:effectLst/>
        </p:spPr>
        <p:txBody>
          <a:bodyPr wrap="square">
            <a:spAutoFit/>
          </a:bodyPr>
          <a:lstStyle/>
          <a:p>
            <a:pPr algn="ctr"/>
            <a:r>
              <a:rPr lang="pt-BR" sz="2400" dirty="0" smtClean="0"/>
              <a:t>Relatório </a:t>
            </a:r>
            <a:r>
              <a:rPr lang="pt-BR" sz="2400" b="1" i="1" u="sng" dirty="0" smtClean="0">
                <a:solidFill>
                  <a:srgbClr val="FF0000"/>
                </a:solidFill>
              </a:rPr>
              <a:t>Nosso Futuro Comum</a:t>
            </a:r>
            <a:r>
              <a:rPr lang="pt-BR" sz="2400" dirty="0" smtClean="0"/>
              <a:t> da Comissão Mundial sobre o Meio Ambiente e Desenvolvimento- CMMAD  </a:t>
            </a:r>
          </a:p>
          <a:p>
            <a:pPr algn="ctr"/>
            <a:r>
              <a:rPr lang="pt-BR" sz="4000" b="1" dirty="0" smtClean="0">
                <a:solidFill>
                  <a:srgbClr val="FF0000"/>
                </a:solidFill>
                <a:sym typeface="Wingdings 2"/>
              </a:rPr>
              <a:t></a:t>
            </a:r>
            <a:endParaRPr lang="pt-BR" sz="4000" b="1" dirty="0" smtClean="0">
              <a:solidFill>
                <a:srgbClr val="FF0000"/>
              </a:solidFill>
            </a:endParaRPr>
          </a:p>
          <a:p>
            <a:pPr algn="ctr"/>
            <a:r>
              <a:rPr lang="pt-BR" sz="2400" b="1" i="1" dirty="0" smtClean="0"/>
              <a:t>referência </a:t>
            </a:r>
            <a:r>
              <a:rPr lang="pt-BR" sz="2400" b="1" i="1" dirty="0"/>
              <a:t>e base importante </a:t>
            </a:r>
            <a:r>
              <a:rPr lang="pt-BR" sz="2400" dirty="0"/>
              <a:t>para os debates </a:t>
            </a:r>
            <a:endParaRPr lang="pt-BR" sz="2400" dirty="0" smtClean="0"/>
          </a:p>
          <a:p>
            <a:pPr algn="ctr"/>
            <a:r>
              <a:rPr lang="pt-BR" sz="2400" dirty="0" smtClean="0"/>
              <a:t>na </a:t>
            </a:r>
            <a:r>
              <a:rPr lang="pt-BR" sz="2400" dirty="0"/>
              <a:t>Conferência das Nações Unidas sobre o Meio Ambiente e Desenvolvimento (CNUMAD), </a:t>
            </a:r>
            <a:endParaRPr lang="pt-BR" sz="2400" dirty="0" smtClean="0"/>
          </a:p>
          <a:p>
            <a:pPr algn="ctr"/>
            <a:r>
              <a:rPr lang="pt-BR" sz="2400" dirty="0" smtClean="0"/>
              <a:t>realizada </a:t>
            </a:r>
            <a:r>
              <a:rPr lang="pt-BR" sz="2400" dirty="0"/>
              <a:t>no Rio de Janeiro </a:t>
            </a:r>
            <a:r>
              <a:rPr lang="pt-BR" sz="2400" dirty="0" smtClean="0"/>
              <a:t>em  junho </a:t>
            </a:r>
            <a:r>
              <a:rPr lang="pt-BR" sz="2400" dirty="0"/>
              <a:t>1992</a:t>
            </a:r>
            <a:r>
              <a:rPr lang="pt-BR" sz="2400" dirty="0" smtClean="0"/>
              <a:t>,</a:t>
            </a:r>
          </a:p>
          <a:p>
            <a:pPr algn="ctr"/>
            <a:r>
              <a:rPr lang="pt-BR" sz="2400" dirty="0" smtClean="0"/>
              <a:t> </a:t>
            </a:r>
            <a:r>
              <a:rPr lang="pt-BR" sz="2400" dirty="0"/>
              <a:t>onde se </a:t>
            </a:r>
            <a:r>
              <a:rPr lang="pt-BR" sz="3200" b="1" u="sng" dirty="0"/>
              <a:t>popularizou o conceito de Desenvolvimento Sustentável.</a:t>
            </a:r>
          </a:p>
          <a:p>
            <a:endParaRPr lang="pt-BR" sz="2400" dirty="0"/>
          </a:p>
          <a:p>
            <a:pPr algn="ctr"/>
            <a:endParaRPr lang="pt-BR" sz="2400" i="1" dirty="0" smtClean="0">
              <a:solidFill>
                <a:schemeClr val="accent4">
                  <a:lumMod val="50000"/>
                </a:schemeClr>
              </a:solidFill>
              <a:effectLst>
                <a:outerShdw blurRad="38100" dist="38100" dir="2700000" algn="tl">
                  <a:srgbClr val="000000">
                    <a:alpha val="43137"/>
                  </a:srgbClr>
                </a:outerShdw>
              </a:effectLst>
              <a:latin typeface="Aparajita" pitchFamily="34" charset="0"/>
              <a:cs typeface="Aparajita" pitchFamily="34" charset="0"/>
            </a:endParaRPr>
          </a:p>
          <a:p>
            <a:pPr algn="ctr"/>
            <a:r>
              <a:rPr lang="pt-BR" sz="2700" i="1" dirty="0" smtClean="0">
                <a:solidFill>
                  <a:srgbClr val="002060"/>
                </a:solidFill>
                <a:effectLst>
                  <a:outerShdw blurRad="38100" dist="38100" dir="2700000" algn="tl">
                    <a:srgbClr val="000000">
                      <a:alpha val="43137"/>
                    </a:srgbClr>
                  </a:outerShdw>
                </a:effectLst>
                <a:latin typeface="Aparajita" pitchFamily="34" charset="0"/>
                <a:cs typeface="Aparajita" pitchFamily="34" charset="0"/>
              </a:rPr>
              <a:t>A </a:t>
            </a:r>
            <a:r>
              <a:rPr lang="pt-BR" sz="2700" i="1" u="sng" dirty="0" smtClean="0">
                <a:solidFill>
                  <a:srgbClr val="002060"/>
                </a:solidFill>
                <a:effectLst>
                  <a:outerShdw blurRad="38100" dist="38100" dir="2700000" algn="tl">
                    <a:srgbClr val="000000">
                      <a:alpha val="43137"/>
                    </a:srgbClr>
                  </a:outerShdw>
                </a:effectLst>
                <a:latin typeface="Aparajita" pitchFamily="34" charset="0"/>
                <a:cs typeface="Aparajita" pitchFamily="34" charset="0"/>
              </a:rPr>
              <a:t>Rio 92 ocorreu </a:t>
            </a:r>
            <a:r>
              <a:rPr lang="pt-BR" sz="2700" i="1" u="sng" dirty="0">
                <a:solidFill>
                  <a:srgbClr val="002060"/>
                </a:solidFill>
                <a:effectLst>
                  <a:outerShdw blurRad="38100" dist="38100" dir="2700000" algn="tl">
                    <a:srgbClr val="000000">
                      <a:alpha val="43137"/>
                    </a:srgbClr>
                  </a:outerShdw>
                </a:effectLst>
                <a:latin typeface="Aparajita" pitchFamily="34" charset="0"/>
                <a:cs typeface="Aparajita" pitchFamily="34" charset="0"/>
              </a:rPr>
              <a:t>20 anos após a Conferência de Estocolmo</a:t>
            </a:r>
            <a:r>
              <a:rPr lang="pt-BR" sz="2700" i="1" dirty="0">
                <a:solidFill>
                  <a:srgbClr val="002060"/>
                </a:solidFill>
                <a:effectLst>
                  <a:outerShdw blurRad="38100" dist="38100" dir="2700000" algn="tl">
                    <a:srgbClr val="000000">
                      <a:alpha val="43137"/>
                    </a:srgbClr>
                  </a:outerShdw>
                </a:effectLst>
                <a:latin typeface="Aparajita" pitchFamily="34" charset="0"/>
                <a:cs typeface="Aparajita" pitchFamily="34" charset="0"/>
              </a:rPr>
              <a:t> e concentrou-se em identificar as políticas que geram os efeitos ambientais negativos. </a:t>
            </a:r>
            <a:endParaRPr lang="pt-BR" sz="2700" i="1" dirty="0" smtClean="0">
              <a:solidFill>
                <a:srgbClr val="002060"/>
              </a:solidFill>
              <a:effectLst>
                <a:outerShdw blurRad="38100" dist="38100" dir="2700000" algn="tl">
                  <a:srgbClr val="000000">
                    <a:alpha val="43137"/>
                  </a:srgbClr>
                </a:outerShdw>
              </a:effectLst>
              <a:latin typeface="Aparajita" pitchFamily="34" charset="0"/>
              <a:cs typeface="Aparajita" pitchFamily="34" charset="0"/>
            </a:endParaRPr>
          </a:p>
        </p:txBody>
      </p:sp>
      <p:sp>
        <p:nvSpPr>
          <p:cNvPr id="86021" name="Rectangle 5"/>
          <p:cNvSpPr>
            <a:spLocks noGrp="1" noChangeArrowheads="1"/>
          </p:cNvSpPr>
          <p:nvPr>
            <p:ph type="title"/>
          </p:nvPr>
        </p:nvSpPr>
        <p:spPr>
          <a:xfrm>
            <a:off x="0" y="0"/>
            <a:ext cx="9144000" cy="764704"/>
          </a:xfrm>
          <a:solidFill>
            <a:schemeClr val="accent3">
              <a:lumMod val="40000"/>
              <a:lumOff val="60000"/>
            </a:schemeClr>
          </a:solidFill>
        </p:spPr>
        <p:txBody>
          <a:bodyPr/>
          <a:lstStyle/>
          <a:p>
            <a:pPr algn="l"/>
            <a:r>
              <a:rPr lang="pt-BR" sz="2800" b="1" dirty="0"/>
              <a:t>2.4 A Década de 90 e o </a:t>
            </a:r>
            <a:r>
              <a:rPr lang="pt-BR" sz="2800" b="1" dirty="0" smtClean="0"/>
              <a:t>início </a:t>
            </a:r>
            <a:r>
              <a:rPr lang="pt-BR" sz="2800" b="1" dirty="0"/>
              <a:t>do século XXI</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Text Box 4"/>
          <p:cNvSpPr txBox="1">
            <a:spLocks noChangeArrowheads="1"/>
          </p:cNvSpPr>
          <p:nvPr/>
        </p:nvSpPr>
        <p:spPr bwMode="auto">
          <a:xfrm>
            <a:off x="0" y="1124744"/>
            <a:ext cx="8964488" cy="4585871"/>
          </a:xfrm>
          <a:prstGeom prst="rect">
            <a:avLst/>
          </a:prstGeom>
          <a:noFill/>
          <a:ln w="9525">
            <a:noFill/>
            <a:miter lim="800000"/>
            <a:headEnd/>
            <a:tailEnd/>
          </a:ln>
          <a:effectLst/>
        </p:spPr>
        <p:txBody>
          <a:bodyPr wrap="square">
            <a:spAutoFit/>
          </a:bodyPr>
          <a:lstStyle/>
          <a:p>
            <a:r>
              <a:rPr lang="pt-BR" sz="2800" dirty="0" smtClean="0"/>
              <a:t>Na Rio 92 </a:t>
            </a:r>
            <a:r>
              <a:rPr lang="pt-BR" sz="2800" dirty="0"/>
              <a:t>foram assinados </a:t>
            </a:r>
            <a:r>
              <a:rPr lang="pt-BR" sz="3600" b="1" u="sng" dirty="0"/>
              <a:t>cinco documentos </a:t>
            </a:r>
            <a:r>
              <a:rPr lang="pt-BR" sz="2800" dirty="0"/>
              <a:t>que direcionariam as discussões sobre o meio ambiente nos anos </a:t>
            </a:r>
            <a:r>
              <a:rPr lang="pt-BR" sz="2800" dirty="0" err="1" smtClean="0"/>
              <a:t>subseqüentes</a:t>
            </a:r>
            <a:r>
              <a:rPr lang="pt-BR" sz="2800" dirty="0" smtClean="0"/>
              <a:t>:</a:t>
            </a:r>
          </a:p>
          <a:p>
            <a:endParaRPr lang="pt-BR" sz="2800" dirty="0" smtClean="0"/>
          </a:p>
          <a:p>
            <a:pPr marL="1371600" lvl="2" indent="-457200">
              <a:buFont typeface="+mj-lt"/>
              <a:buAutoNum type="arabicPeriod"/>
            </a:pPr>
            <a:r>
              <a:rPr lang="pt-BR" sz="3200" b="1" u="sng" dirty="0">
                <a:hlinkClick r:id="rId2" action="ppaction://hlinkpres?slideindex=1&amp;slidetitle="/>
              </a:rPr>
              <a:t>Agenda 21</a:t>
            </a:r>
            <a:endParaRPr lang="pt-BR" sz="3200" b="1" u="sng" dirty="0"/>
          </a:p>
          <a:p>
            <a:pPr marL="1257300" lvl="2" indent="-342900">
              <a:buFont typeface="+mj-lt"/>
              <a:buAutoNum type="arabicPeriod"/>
            </a:pPr>
            <a:r>
              <a:rPr lang="pt-BR" sz="2800" b="1" dirty="0" smtClean="0"/>
              <a:t>Convênio </a:t>
            </a:r>
            <a:r>
              <a:rPr lang="pt-BR" sz="2800" b="1" dirty="0"/>
              <a:t>sobre a Diversidade Biológica</a:t>
            </a:r>
          </a:p>
          <a:p>
            <a:pPr marL="1257300" lvl="2" indent="-342900">
              <a:buFont typeface="+mj-lt"/>
              <a:buAutoNum type="arabicPeriod"/>
            </a:pPr>
            <a:r>
              <a:rPr lang="pt-BR" sz="2800" b="1" dirty="0"/>
              <a:t>Convênio sobre as mudanças climáticas</a:t>
            </a:r>
          </a:p>
          <a:p>
            <a:pPr marL="1257300" lvl="2" indent="-342900">
              <a:buFont typeface="+mj-lt"/>
              <a:buAutoNum type="arabicPeriod"/>
            </a:pPr>
            <a:r>
              <a:rPr lang="pt-BR" sz="2800" b="1" dirty="0"/>
              <a:t>Princípios para a Gestão Sustentável das florestas</a:t>
            </a:r>
          </a:p>
          <a:p>
            <a:pPr marL="1257300" lvl="2" indent="-342900">
              <a:buFont typeface="+mj-lt"/>
              <a:buAutoNum type="arabicPeriod"/>
            </a:pPr>
            <a:r>
              <a:rPr lang="pt-BR" sz="2800" b="1" dirty="0"/>
              <a:t>Declaração do Rio de janeiro sobre o meio ambiente e desenvolvimento.</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88640"/>
            <a:ext cx="9144000" cy="2699792"/>
          </a:xfrm>
          <a:solidFill>
            <a:schemeClr val="accent3">
              <a:lumMod val="40000"/>
              <a:lumOff val="60000"/>
            </a:schemeClr>
          </a:solidFill>
          <a:ln w="38100">
            <a:solidFill>
              <a:schemeClr val="accent1"/>
            </a:solidFill>
            <a:prstDash val="sysDot"/>
          </a:ln>
        </p:spPr>
        <p:txBody>
          <a:bodyPr>
            <a:normAutofit/>
          </a:bodyPr>
          <a:lstStyle/>
          <a:p>
            <a:r>
              <a:rPr lang="pt-BR" sz="3600" b="1" dirty="0" smtClean="0">
                <a:solidFill>
                  <a:srgbClr val="FF0000"/>
                </a:solidFill>
              </a:rPr>
              <a:t>20 anos após Rio + 10 criação da Agenda 21...</a:t>
            </a:r>
            <a:r>
              <a:rPr lang="pt-BR" b="1" dirty="0" smtClean="0"/>
              <a:t/>
            </a:r>
            <a:br>
              <a:rPr lang="pt-BR" b="1" dirty="0" smtClean="0"/>
            </a:br>
            <a:r>
              <a:rPr lang="pt-BR" b="1" dirty="0" smtClean="0"/>
              <a:t>	</a:t>
            </a:r>
            <a:r>
              <a:rPr lang="pt-BR" sz="4900" b="1" dirty="0" smtClean="0"/>
              <a:t>Em  Junho de 2012 aconteceu a  Rio + 20 </a:t>
            </a:r>
            <a:r>
              <a:rPr lang="pt-BR" sz="2800" dirty="0" smtClean="0"/>
              <a:t>(uma das maiores conferências convocadas pelas Nações Unidas)</a:t>
            </a:r>
            <a:endParaRPr lang="pt-BR" sz="4900" dirty="0"/>
          </a:p>
        </p:txBody>
      </p:sp>
      <p:sp>
        <p:nvSpPr>
          <p:cNvPr id="3" name="Retângulo 2"/>
          <p:cNvSpPr/>
          <p:nvPr/>
        </p:nvSpPr>
        <p:spPr>
          <a:xfrm>
            <a:off x="0" y="3133904"/>
            <a:ext cx="9144000" cy="3724096"/>
          </a:xfrm>
          <a:prstGeom prst="rect">
            <a:avLst/>
          </a:prstGeom>
        </p:spPr>
        <p:txBody>
          <a:bodyPr wrap="square">
            <a:spAutoFit/>
          </a:bodyPr>
          <a:lstStyle/>
          <a:p>
            <a:pPr algn="ctr"/>
            <a:r>
              <a:rPr lang="pt-BR" sz="2800" b="1" dirty="0" smtClean="0"/>
              <a:t>Inicio de uma </a:t>
            </a:r>
            <a:r>
              <a:rPr lang="pt-BR" sz="3600" b="1" dirty="0" smtClean="0"/>
              <a:t>nova era</a:t>
            </a:r>
            <a:r>
              <a:rPr lang="pt-BR" sz="2800" b="1" dirty="0" smtClean="0"/>
              <a:t> para implementar o </a:t>
            </a:r>
            <a:r>
              <a:rPr lang="pt-BR" sz="4000" b="1" dirty="0" smtClean="0"/>
              <a:t>desenvolvimento sustentável </a:t>
            </a:r>
            <a:r>
              <a:rPr lang="pt-BR" sz="2800" b="1" dirty="0" smtClean="0"/>
              <a:t>– </a:t>
            </a:r>
            <a:r>
              <a:rPr lang="pt-BR" sz="2000" b="1" dirty="0" smtClean="0"/>
              <a:t>desenvolvimento que integra plenamente a necessidade de promover prosperidade, bem-estar e proteção do meio ambiente</a:t>
            </a:r>
            <a:r>
              <a:rPr lang="pt-BR" sz="2800" b="1" dirty="0" smtClean="0"/>
              <a:t>.</a:t>
            </a:r>
          </a:p>
          <a:p>
            <a:endParaRPr lang="pt-BR" sz="2800" b="1" dirty="0" smtClean="0"/>
          </a:p>
          <a:p>
            <a:pPr algn="ctr"/>
            <a:r>
              <a:rPr lang="pt-BR" sz="2800" b="1" dirty="0" smtClean="0"/>
              <a:t>A Conferência foi uma rara oportunidade para o mundo concentrar-se em questões de sustentabilidade – para examinar ideias e criar soluções.</a:t>
            </a:r>
            <a:endParaRPr lang="pt-BR" sz="28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51520" y="2564517"/>
            <a:ext cx="8892480" cy="4401205"/>
          </a:xfrm>
          <a:prstGeom prst="rect">
            <a:avLst/>
          </a:prstGeom>
        </p:spPr>
        <p:txBody>
          <a:bodyPr wrap="square">
            <a:spAutoFit/>
          </a:bodyPr>
          <a:lstStyle/>
          <a:p>
            <a:r>
              <a:rPr lang="pt-BR" sz="2100" dirty="0" smtClean="0">
                <a:latin typeface="Britannic Bold" pitchFamily="34" charset="0"/>
              </a:rPr>
              <a:t>Vários desfechos para a Rio+20...</a:t>
            </a:r>
          </a:p>
          <a:p>
            <a:endParaRPr lang="pt-BR" sz="2100" dirty="0" smtClean="0">
              <a:latin typeface="Britannic Bold" pitchFamily="34" charset="0"/>
            </a:endParaRPr>
          </a:p>
          <a:p>
            <a:r>
              <a:rPr lang="pt-BR" sz="2100" dirty="0" smtClean="0">
                <a:latin typeface="Britannic Bold" pitchFamily="34" charset="0"/>
              </a:rPr>
              <a:t>Um documento final de 53 páginas, acordado por </a:t>
            </a:r>
            <a:r>
              <a:rPr lang="pt-BR" sz="2800" u="sng" dirty="0" smtClean="0">
                <a:latin typeface="Britannic Bold" pitchFamily="34" charset="0"/>
              </a:rPr>
              <a:t>188 países</a:t>
            </a:r>
            <a:r>
              <a:rPr lang="pt-BR" sz="2100" dirty="0" smtClean="0">
                <a:latin typeface="Britannic Bold" pitchFamily="34" charset="0"/>
              </a:rPr>
              <a:t>, dita o caminho para a cooperação internacional sobre desenvolvimento sustentável.</a:t>
            </a:r>
          </a:p>
          <a:p>
            <a:endParaRPr lang="pt-BR" sz="2100" dirty="0" smtClean="0">
              <a:latin typeface="Britannic Bold" pitchFamily="34" charset="0"/>
            </a:endParaRPr>
          </a:p>
          <a:p>
            <a:r>
              <a:rPr lang="pt-BR" sz="2100" dirty="0" smtClean="0">
                <a:latin typeface="Britannic Bold" pitchFamily="34" charset="0"/>
              </a:rPr>
              <a:t>Governos, empresários e outros parceiros da sociedade civil registraram mais de </a:t>
            </a:r>
            <a:r>
              <a:rPr lang="pt-BR" sz="2100" dirty="0" smtClean="0">
                <a:solidFill>
                  <a:srgbClr val="FF0000"/>
                </a:solidFill>
                <a:latin typeface="Britannic Bold" pitchFamily="34" charset="0"/>
              </a:rPr>
              <a:t>700 compromissos</a:t>
            </a:r>
            <a:r>
              <a:rPr lang="pt-BR" sz="2100" dirty="0" smtClean="0">
                <a:latin typeface="Britannic Bold" pitchFamily="34" charset="0"/>
              </a:rPr>
              <a:t> com ações concretas (atendimento de necessidades específicas, como energia sustentável e transporte). </a:t>
            </a:r>
          </a:p>
          <a:p>
            <a:endParaRPr lang="pt-BR" sz="2100" dirty="0" smtClean="0">
              <a:latin typeface="Britannic Bold" pitchFamily="34" charset="0"/>
            </a:endParaRPr>
          </a:p>
          <a:p>
            <a:r>
              <a:rPr lang="pt-BR" sz="2100" dirty="0" smtClean="0">
                <a:latin typeface="Britannic Bold" pitchFamily="34" charset="0"/>
              </a:rPr>
              <a:t>Os compromissos assumidos no Rio incluem 50 bilhões de dólares que ajudarão um bilhão de pessoas a ter acesso a energia sustentável.</a:t>
            </a:r>
          </a:p>
          <a:p>
            <a:endParaRPr lang="pt-BR" sz="2100" dirty="0" smtClean="0">
              <a:latin typeface="Britannic Bold" pitchFamily="34" charset="0"/>
            </a:endParaRPr>
          </a:p>
        </p:txBody>
      </p:sp>
      <p:pic>
        <p:nvPicPr>
          <p:cNvPr id="7170" name="Picture 2" descr="http://www.tvufg.org.br/wp-content/uploads/2012/06/Rio+20.png">
            <a:hlinkClick r:id="rId2"/>
          </p:cNvPr>
          <p:cNvPicPr>
            <a:picLocks noChangeAspect="1" noChangeArrowheads="1"/>
          </p:cNvPicPr>
          <p:nvPr/>
        </p:nvPicPr>
        <p:blipFill>
          <a:blip r:embed="rId3" cstate="print"/>
          <a:srcRect/>
          <a:stretch>
            <a:fillRect/>
          </a:stretch>
        </p:blipFill>
        <p:spPr bwMode="auto">
          <a:xfrm>
            <a:off x="0" y="0"/>
            <a:ext cx="7812360" cy="2492896"/>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0" y="1484784"/>
            <a:ext cx="9144000" cy="4278094"/>
          </a:xfrm>
          <a:prstGeom prst="rect">
            <a:avLst/>
          </a:prstGeom>
        </p:spPr>
        <p:txBody>
          <a:bodyPr wrap="square">
            <a:spAutoFit/>
          </a:bodyPr>
          <a:lstStyle/>
          <a:p>
            <a:pPr algn="ctr"/>
            <a:r>
              <a:rPr lang="pt-BR" sz="3200" b="1" u="sng" dirty="0" smtClean="0">
                <a:latin typeface="Britannic Bold" pitchFamily="34" charset="0"/>
              </a:rPr>
              <a:t>O DOCUMENTO POLÍTICO</a:t>
            </a:r>
          </a:p>
          <a:p>
            <a:pPr algn="ctr"/>
            <a:endParaRPr lang="pt-BR" sz="2400" dirty="0" smtClean="0">
              <a:latin typeface="Britannic Bold" pitchFamily="34" charset="0"/>
            </a:endParaRPr>
          </a:p>
          <a:p>
            <a:pPr algn="ctr"/>
            <a:r>
              <a:rPr lang="pt-BR" sz="2400" dirty="0" smtClean="0">
                <a:latin typeface="Britannic Bold" pitchFamily="34" charset="0"/>
              </a:rPr>
              <a:t>Países renovaram seus compromissos com o desenvolvimento sustentável na Rio+20 – prometendo </a:t>
            </a:r>
            <a:r>
              <a:rPr lang="pt-BR" sz="3200" i="1" dirty="0" smtClean="0">
                <a:solidFill>
                  <a:srgbClr val="FF0000"/>
                </a:solidFill>
                <a:latin typeface="Bell MT" pitchFamily="18" charset="0"/>
              </a:rPr>
              <a:t>promover um futuro econômico, social e ambientalmente sustentável para o nosso planeta e para as gerações do presente e do futuro</a:t>
            </a:r>
            <a:r>
              <a:rPr lang="pt-BR" sz="2400" dirty="0" smtClean="0">
                <a:latin typeface="Britannic Bold" pitchFamily="34" charset="0"/>
              </a:rPr>
              <a:t>. </a:t>
            </a:r>
          </a:p>
          <a:p>
            <a:pPr algn="ctr"/>
            <a:endParaRPr lang="pt-BR" sz="2400" dirty="0" smtClean="0">
              <a:latin typeface="Britannic Bold" pitchFamily="34" charset="0"/>
            </a:endParaRPr>
          </a:p>
          <a:p>
            <a:pPr algn="ctr"/>
            <a:r>
              <a:rPr lang="pt-BR" sz="2400" dirty="0" smtClean="0">
                <a:latin typeface="Britannic Bold" pitchFamily="34" charset="0"/>
              </a:rPr>
              <a:t>Países também reafirmaram os princípios enunciados na Cúpula da Terra de 1992 e em diversas conferências subsequentes sobre desenvolvimento sustentável.</a:t>
            </a:r>
            <a:endParaRPr lang="pt-BR" sz="2400" dirty="0">
              <a:latin typeface="Britannic Bold" pitchFamily="34" charset="0"/>
            </a:endParaRPr>
          </a:p>
        </p:txBody>
      </p:sp>
      <p:sp>
        <p:nvSpPr>
          <p:cNvPr id="4" name="Título 1"/>
          <p:cNvSpPr txBox="1">
            <a:spLocks/>
          </p:cNvSpPr>
          <p:nvPr/>
        </p:nvSpPr>
        <p:spPr>
          <a:xfrm>
            <a:off x="1475656" y="260648"/>
            <a:ext cx="7416824" cy="720080"/>
          </a:xfrm>
          <a:prstGeom prst="rect">
            <a:avLst/>
          </a:prstGeom>
          <a:solidFill>
            <a:srgbClr val="FFFF00"/>
          </a:solidFill>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400" b="1" i="0" u="none" strike="noStrike" kern="1200" normalizeH="0" baseline="0" noProof="0" dirty="0" smtClean="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rPr>
              <a:t>OS RESULTADOS DA RIO + 20</a:t>
            </a:r>
            <a:endParaRPr kumimoji="0" lang="pt-BR" sz="4400" b="1" i="0" u="none" strike="noStrike" kern="1200" normalizeH="0" baseline="0" noProof="0" dirty="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endParaRPr>
          </a:p>
        </p:txBody>
      </p:sp>
      <p:pic>
        <p:nvPicPr>
          <p:cNvPr id="5" name="Picture 2" descr="http://www.tvufg.org.br/wp-content/uploads/2012/06/Rio+20.png">
            <a:hlinkClick r:id="rId2"/>
          </p:cNvPr>
          <p:cNvPicPr>
            <a:picLocks noChangeAspect="1" noChangeArrowheads="1"/>
          </p:cNvPicPr>
          <p:nvPr/>
        </p:nvPicPr>
        <p:blipFill>
          <a:blip r:embed="rId3" cstate="print"/>
          <a:srcRect/>
          <a:stretch>
            <a:fillRect/>
          </a:stretch>
        </p:blipFill>
        <p:spPr bwMode="auto">
          <a:xfrm>
            <a:off x="0" y="260648"/>
            <a:ext cx="1478206" cy="692696"/>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15616" y="1700808"/>
            <a:ext cx="8028384" cy="4616648"/>
          </a:xfrm>
          <a:prstGeom prst="rect">
            <a:avLst/>
          </a:prstGeom>
        </p:spPr>
        <p:txBody>
          <a:bodyPr wrap="square">
            <a:spAutoFit/>
          </a:bodyPr>
          <a:lstStyle/>
          <a:p>
            <a:pPr>
              <a:buFont typeface="Wingdings" pitchFamily="2" charset="2"/>
              <a:buChar char="ü"/>
            </a:pPr>
            <a:r>
              <a:rPr lang="pt-BR" sz="2000" b="1" u="sng" dirty="0" smtClean="0">
                <a:solidFill>
                  <a:srgbClr val="002060"/>
                </a:solidFill>
              </a:rPr>
              <a:t>A economia verde</a:t>
            </a:r>
            <a:r>
              <a:rPr lang="pt-BR" sz="2000" u="sng" dirty="0" smtClean="0">
                <a:solidFill>
                  <a:srgbClr val="002060"/>
                </a:solidFill>
              </a:rPr>
              <a:t>: </a:t>
            </a:r>
            <a:r>
              <a:rPr lang="pt-BR" dirty="0" smtClean="0"/>
              <a:t>Pela primeira vez, países elaboraram sobre o que está – e o que não está – envolvido no desenvolvimento de uma economia verde no contexto do desenvolvimento sustentável e da erradicação da pobreza. </a:t>
            </a:r>
          </a:p>
          <a:p>
            <a:endParaRPr lang="pt-BR" dirty="0" smtClean="0"/>
          </a:p>
          <a:p>
            <a:pPr>
              <a:buFont typeface="Wingdings" pitchFamily="2" charset="2"/>
              <a:buChar char="ü"/>
            </a:pPr>
            <a:r>
              <a:rPr lang="pt-BR" sz="2000" b="1" u="sng" dirty="0" smtClean="0">
                <a:solidFill>
                  <a:srgbClr val="002060"/>
                </a:solidFill>
              </a:rPr>
              <a:t>Lidar globalmente com a sustentabilidade: </a:t>
            </a:r>
            <a:r>
              <a:rPr lang="pt-BR" dirty="0" smtClean="0"/>
              <a:t> países concordaram com duas medidas que fortalecerão a arquitetura de apoio às ações internacionais de desenvolvimento sustentável. Isto inclui um novo organismo para futura tomada de decisões globais, assim como o fortalecimento da capacidade da ONU de monitorar, avaliar e lidar com questões ambientais.</a:t>
            </a:r>
          </a:p>
          <a:p>
            <a:pPr>
              <a:buFont typeface="Wingdings" pitchFamily="2" charset="2"/>
              <a:buChar char="ü"/>
            </a:pPr>
            <a:endParaRPr lang="pt-BR" dirty="0" smtClean="0"/>
          </a:p>
          <a:p>
            <a:pPr>
              <a:buFont typeface="Wingdings" pitchFamily="2" charset="2"/>
              <a:buChar char="ü"/>
            </a:pPr>
            <a:r>
              <a:rPr lang="pt-BR" sz="2000" b="1" u="sng" dirty="0" smtClean="0">
                <a:solidFill>
                  <a:srgbClr val="002060"/>
                </a:solidFill>
              </a:rPr>
              <a:t>Objetivos de Desenvolvimento Sustentável (ODS): </a:t>
            </a:r>
            <a:r>
              <a:rPr lang="pt-BR" dirty="0" smtClean="0"/>
              <a:t> Os países, na Rio+20, concordaram com a necessidade de estabelecer alguns objetivos de desenvolvimento sustentável que são “ações orientadas, concisas e de fácil compreensão” e que sejam de natureza global e universalmente aplicáveis a todos os países. </a:t>
            </a:r>
          </a:p>
          <a:p>
            <a:pPr>
              <a:buFont typeface="Wingdings" pitchFamily="2" charset="2"/>
              <a:buChar char="ü"/>
            </a:pPr>
            <a:endParaRPr lang="pt-BR" dirty="0" smtClean="0"/>
          </a:p>
        </p:txBody>
      </p:sp>
      <p:sp>
        <p:nvSpPr>
          <p:cNvPr id="6" name="Título 1"/>
          <p:cNvSpPr txBox="1">
            <a:spLocks/>
          </p:cNvSpPr>
          <p:nvPr/>
        </p:nvSpPr>
        <p:spPr>
          <a:xfrm>
            <a:off x="1475656" y="260648"/>
            <a:ext cx="7416824" cy="720080"/>
          </a:xfrm>
          <a:prstGeom prst="rect">
            <a:avLst/>
          </a:prstGeom>
          <a:solidFill>
            <a:srgbClr val="FFFF00"/>
          </a:solidFill>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400" b="1" i="0" u="none" strike="noStrike" kern="1200" normalizeH="0" baseline="0" noProof="0" dirty="0" smtClean="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rPr>
              <a:t>OS RESULTADOS DA RIO + 20</a:t>
            </a:r>
            <a:endParaRPr kumimoji="0" lang="pt-BR" sz="4400" b="1" i="0" u="none" strike="noStrike" kern="1200" normalizeH="0" baseline="0" noProof="0" dirty="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endParaRPr>
          </a:p>
        </p:txBody>
      </p:sp>
      <p:pic>
        <p:nvPicPr>
          <p:cNvPr id="7" name="Picture 2" descr="http://www.tvufg.org.br/wp-content/uploads/2012/06/Rio+20.png">
            <a:hlinkClick r:id="rId2"/>
          </p:cNvPr>
          <p:cNvPicPr>
            <a:picLocks noChangeAspect="1" noChangeArrowheads="1"/>
          </p:cNvPicPr>
          <p:nvPr/>
        </p:nvPicPr>
        <p:blipFill>
          <a:blip r:embed="rId3" cstate="print"/>
          <a:srcRect/>
          <a:stretch>
            <a:fillRect/>
          </a:stretch>
        </p:blipFill>
        <p:spPr bwMode="auto">
          <a:xfrm>
            <a:off x="0" y="260648"/>
            <a:ext cx="1478206" cy="692696"/>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1259632" y="1772816"/>
            <a:ext cx="7884368" cy="4801314"/>
          </a:xfrm>
          <a:prstGeom prst="rect">
            <a:avLst/>
          </a:prstGeom>
        </p:spPr>
        <p:txBody>
          <a:bodyPr wrap="square">
            <a:spAutoFit/>
          </a:bodyPr>
          <a:lstStyle/>
          <a:p>
            <a:pPr>
              <a:buFont typeface="Wingdings" pitchFamily="2" charset="2"/>
              <a:buChar char="ü"/>
            </a:pPr>
            <a:r>
              <a:rPr lang="pt-BR" sz="2400" b="1" u="sng" dirty="0" smtClean="0">
                <a:solidFill>
                  <a:srgbClr val="002060"/>
                </a:solidFill>
              </a:rPr>
              <a:t>Recursos</a:t>
            </a:r>
            <a:r>
              <a:rPr lang="pt-BR" sz="2400" u="sng" dirty="0" smtClean="0">
                <a:solidFill>
                  <a:srgbClr val="002060"/>
                </a:solidFill>
              </a:rPr>
              <a:t>: </a:t>
            </a:r>
            <a:r>
              <a:rPr lang="pt-BR" dirty="0" smtClean="0"/>
              <a:t>Os países concordaram em desenvolver uma estratégia de financiamento do desenvolvimento sustentável para atender os compromissos acordados no Rio. Preparação de um relatório com opções sobre uma estratégia efetiva de financiamento do desenvolvimento. </a:t>
            </a:r>
          </a:p>
          <a:p>
            <a:pPr>
              <a:buFont typeface="Wingdings" pitchFamily="2" charset="2"/>
              <a:buChar char="ü"/>
            </a:pPr>
            <a:endParaRPr lang="pt-BR" dirty="0" smtClean="0"/>
          </a:p>
          <a:p>
            <a:pPr>
              <a:buFont typeface="Wingdings" pitchFamily="2" charset="2"/>
              <a:buChar char="ü"/>
            </a:pPr>
            <a:r>
              <a:rPr lang="pt-BR" sz="2400" b="1" u="sng" dirty="0" smtClean="0">
                <a:solidFill>
                  <a:srgbClr val="002060"/>
                </a:solidFill>
              </a:rPr>
              <a:t>Produção e consumo sustentáveis</a:t>
            </a:r>
            <a:r>
              <a:rPr lang="pt-BR" sz="2400" u="sng" dirty="0" smtClean="0">
                <a:solidFill>
                  <a:srgbClr val="002060"/>
                </a:solidFill>
              </a:rPr>
              <a:t>: </a:t>
            </a:r>
            <a:r>
              <a:rPr lang="pt-BR" dirty="0" smtClean="0"/>
              <a:t>Um quadro de programas sobre produção e consumo sustentáveis foi adotado para guiar os países nos próximos dez anos para tornar seus padrões mais sustentáveis. </a:t>
            </a:r>
          </a:p>
          <a:p>
            <a:endParaRPr lang="pt-BR" dirty="0" smtClean="0"/>
          </a:p>
          <a:p>
            <a:pPr>
              <a:buFont typeface="Wingdings" pitchFamily="2" charset="2"/>
              <a:buChar char="ü"/>
            </a:pPr>
            <a:r>
              <a:rPr lang="pt-BR" sz="2400" b="1" u="sng" dirty="0" smtClean="0">
                <a:solidFill>
                  <a:srgbClr val="002060"/>
                </a:solidFill>
              </a:rPr>
              <a:t>Tecnologia</a:t>
            </a:r>
            <a:r>
              <a:rPr lang="pt-BR" sz="2400" u="sng" dirty="0" smtClean="0">
                <a:solidFill>
                  <a:srgbClr val="002060"/>
                </a:solidFill>
              </a:rPr>
              <a:t>:</a:t>
            </a:r>
            <a:r>
              <a:rPr lang="pt-BR" dirty="0" smtClean="0"/>
              <a:t> fortalecimento da colaboração em pesquisa internacional sobre tecnologias ambientalmente saudáveis e solicitações relevantes de agências da ONU para identificar opções para um mecanismo de facilitação de transferência de tecnologia.</a:t>
            </a:r>
          </a:p>
          <a:p>
            <a:pPr>
              <a:buFont typeface="Wingdings" pitchFamily="2" charset="2"/>
              <a:buChar char="ü"/>
            </a:pPr>
            <a:endParaRPr lang="pt-BR" dirty="0" smtClean="0"/>
          </a:p>
          <a:p>
            <a:pPr>
              <a:buFont typeface="Wingdings" pitchFamily="2" charset="2"/>
              <a:buChar char="ü"/>
            </a:pPr>
            <a:endParaRPr lang="pt-BR" dirty="0" smtClean="0"/>
          </a:p>
          <a:p>
            <a:pPr>
              <a:buFont typeface="Wingdings" pitchFamily="2" charset="2"/>
              <a:buChar char="ü"/>
            </a:pPr>
            <a:endParaRPr lang="pt-BR" dirty="0"/>
          </a:p>
        </p:txBody>
      </p:sp>
      <p:sp>
        <p:nvSpPr>
          <p:cNvPr id="7" name="Título 1"/>
          <p:cNvSpPr txBox="1">
            <a:spLocks/>
          </p:cNvSpPr>
          <p:nvPr/>
        </p:nvSpPr>
        <p:spPr>
          <a:xfrm>
            <a:off x="1475656" y="260648"/>
            <a:ext cx="7416824" cy="720080"/>
          </a:xfrm>
          <a:prstGeom prst="rect">
            <a:avLst/>
          </a:prstGeom>
          <a:solidFill>
            <a:srgbClr val="FFFF00"/>
          </a:solidFill>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400" b="1" i="0" u="none" strike="noStrike" kern="1200" normalizeH="0" baseline="0" noProof="0" dirty="0" smtClean="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rPr>
              <a:t>OS RESULTADOS DA RIO + 20</a:t>
            </a:r>
            <a:endParaRPr kumimoji="0" lang="pt-BR" sz="4400" b="1" i="0" u="none" strike="noStrike" kern="1200" normalizeH="0" baseline="0" noProof="0" dirty="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endParaRPr>
          </a:p>
        </p:txBody>
      </p:sp>
      <p:pic>
        <p:nvPicPr>
          <p:cNvPr id="8" name="Picture 2" descr="http://www.tvufg.org.br/wp-content/uploads/2012/06/Rio+20.png">
            <a:hlinkClick r:id="rId2"/>
          </p:cNvPr>
          <p:cNvPicPr>
            <a:picLocks noChangeAspect="1" noChangeArrowheads="1"/>
          </p:cNvPicPr>
          <p:nvPr/>
        </p:nvPicPr>
        <p:blipFill>
          <a:blip r:embed="rId3" cstate="print"/>
          <a:srcRect/>
          <a:stretch>
            <a:fillRect/>
          </a:stretch>
        </p:blipFill>
        <p:spPr bwMode="auto">
          <a:xfrm>
            <a:off x="0" y="260648"/>
            <a:ext cx="1478206" cy="69269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6" name="Picture 6" descr="ilustra_mart_1"/>
          <p:cNvPicPr>
            <a:picLocks noChangeAspect="1" noChangeArrowheads="1"/>
          </p:cNvPicPr>
          <p:nvPr/>
        </p:nvPicPr>
        <p:blipFill>
          <a:blip r:embed="rId2" cstate="print">
            <a:lum bright="34000" contrast="-40000"/>
          </a:blip>
          <a:srcRect/>
          <a:stretch>
            <a:fillRect/>
          </a:stretch>
        </p:blipFill>
        <p:spPr bwMode="auto">
          <a:xfrm>
            <a:off x="0" y="0"/>
            <a:ext cx="9144000" cy="6858000"/>
          </a:xfrm>
          <a:prstGeom prst="rect">
            <a:avLst/>
          </a:prstGeom>
          <a:noFill/>
          <a:ln w="9525">
            <a:noFill/>
            <a:miter lim="800000"/>
            <a:headEnd/>
            <a:tailEnd/>
          </a:ln>
        </p:spPr>
      </p:pic>
      <p:sp>
        <p:nvSpPr>
          <p:cNvPr id="71684" name="Text Box 4"/>
          <p:cNvSpPr txBox="1">
            <a:spLocks noChangeArrowheads="1"/>
          </p:cNvSpPr>
          <p:nvPr/>
        </p:nvSpPr>
        <p:spPr bwMode="auto">
          <a:xfrm>
            <a:off x="1042988" y="836613"/>
            <a:ext cx="7437437" cy="1373187"/>
          </a:xfrm>
          <a:prstGeom prst="rect">
            <a:avLst/>
          </a:prstGeom>
          <a:noFill/>
          <a:ln w="9525">
            <a:noFill/>
            <a:miter lim="800000"/>
            <a:headEnd/>
            <a:tailEnd/>
          </a:ln>
          <a:effectLst/>
        </p:spPr>
        <p:txBody>
          <a:bodyPr>
            <a:spAutoFit/>
          </a:bodyPr>
          <a:lstStyle/>
          <a:p>
            <a:pPr algn="ctr"/>
            <a:r>
              <a:rPr lang="pt-BR" sz="2800" b="1">
                <a:effectLst>
                  <a:outerShdw blurRad="38100" dist="38100" dir="2700000" algn="tl">
                    <a:srgbClr val="C0C0C0"/>
                  </a:outerShdw>
                </a:effectLst>
                <a:latin typeface="Comic Sans MS" pitchFamily="66" charset="0"/>
              </a:rPr>
              <a:t>Os problemas ambientais serviram para alertar os seres humanos do grave perigo que estava ocorrendo.</a:t>
            </a:r>
          </a:p>
        </p:txBody>
      </p:sp>
      <p:sp>
        <p:nvSpPr>
          <p:cNvPr id="71687" name="Text Box 7"/>
          <p:cNvSpPr txBox="1">
            <a:spLocks noChangeArrowheads="1"/>
          </p:cNvSpPr>
          <p:nvPr/>
        </p:nvSpPr>
        <p:spPr bwMode="auto">
          <a:xfrm>
            <a:off x="2374900" y="3068638"/>
            <a:ext cx="6769100" cy="3081337"/>
          </a:xfrm>
          <a:prstGeom prst="rect">
            <a:avLst/>
          </a:prstGeom>
          <a:noFill/>
          <a:ln w="9525">
            <a:noFill/>
            <a:miter lim="800000"/>
            <a:headEnd/>
            <a:tailEnd/>
          </a:ln>
          <a:effectLst/>
        </p:spPr>
        <p:txBody>
          <a:bodyPr>
            <a:spAutoFit/>
          </a:bodyPr>
          <a:lstStyle/>
          <a:p>
            <a:pPr algn="ctr"/>
            <a:r>
              <a:rPr lang="pt-BR" sz="2800" b="1">
                <a:effectLst>
                  <a:outerShdw blurRad="38100" dist="38100" dir="2700000" algn="tl">
                    <a:srgbClr val="C0C0C0"/>
                  </a:outerShdw>
                </a:effectLst>
                <a:latin typeface="Comic Sans MS" pitchFamily="66" charset="0"/>
              </a:rPr>
              <a:t>Mas foi somente na segunda metade do séc. XX que se deu início a um movimento global, traduzido em inúmeros encontros, conferências, tratados e acordos assinados pelos países do mundo.</a:t>
            </a:r>
          </a:p>
          <a:p>
            <a:pPr algn="ctr"/>
            <a:endParaRPr lang="pt-BR" sz="2800" b="1">
              <a:effectLst>
                <a:outerShdw blurRad="38100" dist="38100" dir="2700000" algn="tl">
                  <a:srgbClr val="C0C0C0"/>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7624" y="1772816"/>
            <a:ext cx="7704856" cy="2923877"/>
          </a:xfrm>
          <a:prstGeom prst="rect">
            <a:avLst/>
          </a:prstGeom>
        </p:spPr>
        <p:txBody>
          <a:bodyPr wrap="square">
            <a:spAutoFit/>
          </a:bodyPr>
          <a:lstStyle/>
          <a:p>
            <a:endParaRPr lang="pt-BR" sz="1600" dirty="0" smtClean="0"/>
          </a:p>
          <a:p>
            <a:pPr>
              <a:buFont typeface="Wingdings" pitchFamily="2" charset="2"/>
              <a:buChar char="ü"/>
            </a:pPr>
            <a:r>
              <a:rPr lang="pt-BR" sz="2000" b="1" u="sng" dirty="0" smtClean="0">
                <a:solidFill>
                  <a:srgbClr val="002060"/>
                </a:solidFill>
              </a:rPr>
              <a:t>Medir o crescimento sustentável</a:t>
            </a:r>
            <a:r>
              <a:rPr lang="pt-BR" sz="2000" u="sng" dirty="0" smtClean="0">
                <a:solidFill>
                  <a:srgbClr val="002060"/>
                </a:solidFill>
              </a:rPr>
              <a:t>:</a:t>
            </a:r>
            <a:r>
              <a:rPr lang="pt-BR" sz="1600" dirty="0" smtClean="0"/>
              <a:t> Reconhecendo que as medidas atuais, como o Produto Interno Bruto [PIB], não refletem o progresso nas dimensões social e ambiental do desenvolvimento sustentável, países concordaram que medidas mais amplas de progresso eram necessárias para complementar o PIB. A Comissão de Estatística da ONU foi requisitada a lançar um programa de trabalho nesta área a partir de iniciativas existentes.</a:t>
            </a:r>
          </a:p>
          <a:p>
            <a:endParaRPr lang="pt-BR" sz="1600" dirty="0" smtClean="0"/>
          </a:p>
          <a:p>
            <a:pPr>
              <a:buFont typeface="Wingdings" pitchFamily="2" charset="2"/>
              <a:buChar char="ü"/>
            </a:pPr>
            <a:r>
              <a:rPr lang="pt-BR" sz="2000" b="1" u="sng" dirty="0" smtClean="0">
                <a:solidFill>
                  <a:srgbClr val="002060"/>
                </a:solidFill>
              </a:rPr>
              <a:t>Relatórios de sustentabilidade empresarial</a:t>
            </a:r>
            <a:r>
              <a:rPr lang="pt-BR" sz="2000" u="sng" dirty="0" smtClean="0">
                <a:solidFill>
                  <a:srgbClr val="002060"/>
                </a:solidFill>
              </a:rPr>
              <a:t>:</a:t>
            </a:r>
            <a:r>
              <a:rPr lang="pt-BR" sz="1600" dirty="0" smtClean="0"/>
              <a:t> A Rio+20 deu um grande passo ao encorajar empresas, especialmente de capital aberto e grandes companhias, a considerar a integração de informações de sustentabilidade em seus relatórios periódicos.</a:t>
            </a:r>
            <a:endParaRPr lang="pt-BR" sz="1600" dirty="0"/>
          </a:p>
        </p:txBody>
      </p:sp>
      <p:sp>
        <p:nvSpPr>
          <p:cNvPr id="5" name="Título 1"/>
          <p:cNvSpPr txBox="1">
            <a:spLocks/>
          </p:cNvSpPr>
          <p:nvPr/>
        </p:nvSpPr>
        <p:spPr>
          <a:xfrm>
            <a:off x="1475656" y="260648"/>
            <a:ext cx="7416824" cy="720080"/>
          </a:xfrm>
          <a:prstGeom prst="rect">
            <a:avLst/>
          </a:prstGeom>
          <a:solidFill>
            <a:srgbClr val="FFFF00"/>
          </a:solidFill>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400" b="1" i="0" u="none" strike="noStrike" kern="1200" normalizeH="0" baseline="0" noProof="0" dirty="0" smtClean="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rPr>
              <a:t>OS RESULTADOS DA RIO + 20</a:t>
            </a:r>
            <a:endParaRPr kumimoji="0" lang="pt-BR" sz="4400" b="1" i="0" u="none" strike="noStrike" kern="1200" normalizeH="0" baseline="0" noProof="0" dirty="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endParaRPr>
          </a:p>
        </p:txBody>
      </p:sp>
      <p:pic>
        <p:nvPicPr>
          <p:cNvPr id="6" name="Picture 2" descr="http://www.tvufg.org.br/wp-content/uploads/2012/06/Rio+20.png">
            <a:hlinkClick r:id="rId2"/>
          </p:cNvPr>
          <p:cNvPicPr>
            <a:picLocks noChangeAspect="1" noChangeArrowheads="1"/>
          </p:cNvPicPr>
          <p:nvPr/>
        </p:nvPicPr>
        <p:blipFill>
          <a:blip r:embed="rId3" cstate="print"/>
          <a:srcRect/>
          <a:stretch>
            <a:fillRect/>
          </a:stretch>
        </p:blipFill>
        <p:spPr bwMode="auto">
          <a:xfrm>
            <a:off x="0" y="260648"/>
            <a:ext cx="1478206" cy="692696"/>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0" y="1484784"/>
            <a:ext cx="9144000" cy="461665"/>
          </a:xfrm>
          <a:prstGeom prst="rect">
            <a:avLst/>
          </a:prstGeom>
        </p:spPr>
        <p:txBody>
          <a:bodyPr wrap="square">
            <a:spAutoFit/>
          </a:bodyPr>
          <a:lstStyle/>
          <a:p>
            <a:r>
              <a:rPr lang="pt-BR" sz="2400" b="1" dirty="0" smtClean="0"/>
              <a:t>Compromissos no valor de bilhões de dólares....</a:t>
            </a:r>
            <a:endParaRPr lang="pt-BR" sz="2400" b="1" dirty="0"/>
          </a:p>
        </p:txBody>
      </p:sp>
      <p:sp>
        <p:nvSpPr>
          <p:cNvPr id="4" name="Retângulo 3"/>
          <p:cNvSpPr/>
          <p:nvPr/>
        </p:nvSpPr>
        <p:spPr>
          <a:xfrm>
            <a:off x="539552" y="2348880"/>
            <a:ext cx="8604448" cy="3277820"/>
          </a:xfrm>
          <a:prstGeom prst="rect">
            <a:avLst/>
          </a:prstGeom>
        </p:spPr>
        <p:txBody>
          <a:bodyPr wrap="square">
            <a:spAutoFit/>
          </a:bodyPr>
          <a:lstStyle/>
          <a:p>
            <a:pPr marL="342900" indent="-342900">
              <a:spcBef>
                <a:spcPts val="1200"/>
              </a:spcBef>
              <a:spcAft>
                <a:spcPts val="600"/>
              </a:spcAft>
              <a:buFont typeface="+mj-lt"/>
              <a:buAutoNum type="arabicPeriod"/>
            </a:pPr>
            <a:r>
              <a:rPr lang="pt-BR" b="1" u="sng" dirty="0" smtClean="0"/>
              <a:t>Iniciativa da ONU </a:t>
            </a:r>
            <a:r>
              <a:rPr lang="pt-BR" b="1" u="sng" dirty="0" smtClean="0">
                <a:hlinkClick r:id="rId2"/>
              </a:rPr>
              <a:t>Energia Sustentável para Todo</a:t>
            </a:r>
            <a:r>
              <a:rPr lang="pt-BR" b="1" dirty="0" smtClean="0">
                <a:hlinkClick r:id="rId2"/>
              </a:rPr>
              <a:t>s</a:t>
            </a:r>
            <a:r>
              <a:rPr lang="pt-BR" dirty="0" smtClean="0"/>
              <a:t>:programas energéticos para atingir os três objetivos da iniciativa – assegurar acesso a energia, dobrar a eficiência energética e dobrar o compartilhamento de energia renovável – tudo até 2030.</a:t>
            </a:r>
          </a:p>
          <a:p>
            <a:pPr marL="342900" indent="-342900">
              <a:spcBef>
                <a:spcPts val="1200"/>
              </a:spcBef>
              <a:spcAft>
                <a:spcPts val="600"/>
              </a:spcAft>
              <a:buFont typeface="+mj-lt"/>
              <a:buAutoNum type="arabicPeriod"/>
            </a:pPr>
            <a:r>
              <a:rPr lang="pt-BR" b="1" u="sng" dirty="0" smtClean="0"/>
              <a:t>Transporte sustentável</a:t>
            </a:r>
            <a:r>
              <a:rPr lang="pt-BR" dirty="0" smtClean="0"/>
              <a:t>: A iniciativa de Transporte Sustentável de Baixo Carbono </a:t>
            </a:r>
          </a:p>
          <a:p>
            <a:pPr marL="342900" indent="-342900">
              <a:spcBef>
                <a:spcPts val="1200"/>
              </a:spcBef>
              <a:spcAft>
                <a:spcPts val="600"/>
              </a:spcAft>
              <a:buFont typeface="+mj-lt"/>
              <a:buAutoNum type="arabicPeriod"/>
            </a:pPr>
            <a:r>
              <a:rPr lang="pt-BR" b="1" u="sng" dirty="0" smtClean="0"/>
              <a:t>Oceanos</a:t>
            </a:r>
            <a:r>
              <a:rPr lang="pt-BR" u="sng" dirty="0" smtClean="0"/>
              <a:t>: </a:t>
            </a:r>
            <a:r>
              <a:rPr lang="pt-BR" dirty="0" smtClean="0"/>
              <a:t>O Banco Mundial anunciou que mais de 80 países, grupos da sociedade civil, companhias privadas e organizações internacionais declararam apoio à nova </a:t>
            </a:r>
            <a:r>
              <a:rPr lang="pt-BR" dirty="0" smtClean="0">
                <a:hlinkClick r:id="rId3"/>
              </a:rPr>
              <a:t>Parceria Global pelos Oceanos</a:t>
            </a:r>
            <a:r>
              <a:rPr lang="pt-BR" dirty="0" smtClean="0"/>
              <a:t>.</a:t>
            </a:r>
          </a:p>
          <a:p>
            <a:pPr marL="342900" indent="-342900">
              <a:spcBef>
                <a:spcPts val="1200"/>
              </a:spcBef>
              <a:spcAft>
                <a:spcPts val="600"/>
              </a:spcAft>
              <a:buFont typeface="+mj-lt"/>
              <a:buAutoNum type="arabicPeriod"/>
            </a:pPr>
            <a:r>
              <a:rPr lang="pt-BR" b="1" u="sng" dirty="0" smtClean="0"/>
              <a:t>Empresas</a:t>
            </a:r>
            <a:r>
              <a:rPr lang="pt-BR" u="sng" dirty="0" smtClean="0"/>
              <a:t>: </a:t>
            </a:r>
            <a:r>
              <a:rPr lang="pt-BR" dirty="0" smtClean="0"/>
              <a:t>Mais de 200 compromissos para o desenvolvimento sustentável feitos por empresas foram anunciados na conclusão do </a:t>
            </a:r>
            <a:r>
              <a:rPr lang="pt-BR" dirty="0" smtClean="0">
                <a:hlinkClick r:id="rId4"/>
              </a:rPr>
              <a:t>Fórum de Sustentabilidade Corporativa</a:t>
            </a:r>
            <a:r>
              <a:rPr lang="pt-BR" dirty="0" smtClean="0"/>
              <a:t>.</a:t>
            </a:r>
          </a:p>
        </p:txBody>
      </p:sp>
      <p:sp>
        <p:nvSpPr>
          <p:cNvPr id="6" name="Título 1"/>
          <p:cNvSpPr txBox="1">
            <a:spLocks/>
          </p:cNvSpPr>
          <p:nvPr/>
        </p:nvSpPr>
        <p:spPr>
          <a:xfrm>
            <a:off x="1475656" y="260648"/>
            <a:ext cx="7416824" cy="720080"/>
          </a:xfrm>
          <a:prstGeom prst="rect">
            <a:avLst/>
          </a:prstGeom>
          <a:solidFill>
            <a:srgbClr val="FFFF00"/>
          </a:solidFill>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400" b="1" i="0" u="none" strike="noStrike" kern="1200" normalizeH="0" baseline="0" noProof="0" dirty="0" smtClean="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rPr>
              <a:t>OS RESULTADOS DA RIO + 20</a:t>
            </a:r>
            <a:endParaRPr kumimoji="0" lang="pt-BR" sz="4400" b="1" i="0" u="none" strike="noStrike" kern="1200" normalizeH="0" baseline="0" noProof="0" dirty="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endParaRPr>
          </a:p>
        </p:txBody>
      </p:sp>
      <p:pic>
        <p:nvPicPr>
          <p:cNvPr id="7" name="Picture 2" descr="http://www.tvufg.org.br/wp-content/uploads/2012/06/Rio+20.png">
            <a:hlinkClick r:id="rId5"/>
          </p:cNvPr>
          <p:cNvPicPr>
            <a:picLocks noChangeAspect="1" noChangeArrowheads="1"/>
          </p:cNvPicPr>
          <p:nvPr/>
        </p:nvPicPr>
        <p:blipFill>
          <a:blip r:embed="rId6" cstate="print"/>
          <a:srcRect/>
          <a:stretch>
            <a:fillRect/>
          </a:stretch>
        </p:blipFill>
        <p:spPr bwMode="auto">
          <a:xfrm>
            <a:off x="0" y="260648"/>
            <a:ext cx="1478206" cy="692696"/>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0" y="1412776"/>
            <a:ext cx="9144000" cy="461665"/>
          </a:xfrm>
          <a:prstGeom prst="rect">
            <a:avLst/>
          </a:prstGeom>
        </p:spPr>
        <p:txBody>
          <a:bodyPr wrap="square">
            <a:spAutoFit/>
          </a:bodyPr>
          <a:lstStyle/>
          <a:p>
            <a:r>
              <a:rPr lang="pt-BR" sz="2400" b="1" dirty="0" smtClean="0"/>
              <a:t>Compromissos no valor de bilhões de dólares....</a:t>
            </a:r>
            <a:endParaRPr lang="pt-BR" sz="2400" b="1" dirty="0"/>
          </a:p>
        </p:txBody>
      </p:sp>
      <p:sp>
        <p:nvSpPr>
          <p:cNvPr id="4" name="Retângulo 3"/>
          <p:cNvSpPr/>
          <p:nvPr/>
        </p:nvSpPr>
        <p:spPr>
          <a:xfrm>
            <a:off x="539552" y="2132856"/>
            <a:ext cx="8604448" cy="4001095"/>
          </a:xfrm>
          <a:prstGeom prst="rect">
            <a:avLst/>
          </a:prstGeom>
        </p:spPr>
        <p:txBody>
          <a:bodyPr wrap="square">
            <a:spAutoFit/>
          </a:bodyPr>
          <a:lstStyle/>
          <a:p>
            <a:pPr marL="342900" indent="-342900">
              <a:spcBef>
                <a:spcPts val="1200"/>
              </a:spcBef>
              <a:spcAft>
                <a:spcPts val="600"/>
              </a:spcAft>
              <a:buFont typeface="+mj-lt"/>
              <a:buAutoNum type="arabicPeriod" startAt="5"/>
            </a:pPr>
            <a:r>
              <a:rPr lang="pt-BR" sz="1600" b="1" u="sng" dirty="0" smtClean="0"/>
              <a:t>Desenvolvimento sustentável e educação</a:t>
            </a:r>
            <a:r>
              <a:rPr lang="pt-BR" sz="1600" dirty="0" smtClean="0"/>
              <a:t>: 260 grandes escolas econômicas e universidades de todo o mundo aprovaram uma </a:t>
            </a:r>
            <a:r>
              <a:rPr lang="pt-BR" sz="1600" dirty="0" smtClean="0">
                <a:hlinkClick r:id="rId2"/>
              </a:rPr>
              <a:t>Declaração para Instituições de Ensino Superior</a:t>
            </a:r>
            <a:r>
              <a:rPr lang="pt-BR" sz="1600" dirty="0" smtClean="0"/>
              <a:t>, comprometendo-se a incorporar questões de sustentabilidade no ensino, pesquisa e em suas próprias gestões e atividades organizacionais.</a:t>
            </a:r>
          </a:p>
          <a:p>
            <a:pPr marL="342900" indent="-342900">
              <a:spcBef>
                <a:spcPts val="1200"/>
              </a:spcBef>
              <a:spcAft>
                <a:spcPts val="600"/>
              </a:spcAft>
              <a:buFont typeface="+mj-lt"/>
              <a:buAutoNum type="arabicPeriod" startAt="5"/>
            </a:pPr>
            <a:r>
              <a:rPr lang="pt-BR" sz="1600" b="1" u="sng" dirty="0" smtClean="0"/>
              <a:t>Segurança alimentar e agricultura sustentável</a:t>
            </a:r>
            <a:r>
              <a:rPr lang="pt-BR" sz="1600" u="sng" dirty="0" smtClean="0"/>
              <a:t>: </a:t>
            </a:r>
            <a:r>
              <a:rPr lang="pt-BR" sz="1600" dirty="0" smtClean="0"/>
              <a:t>por um futuro onde todas as pessoas desfrutem do direito a alimentação e todos os sistemas alimentares sejam </a:t>
            </a:r>
            <a:r>
              <a:rPr lang="pt-BR" sz="1600" dirty="0" err="1" smtClean="0"/>
              <a:t>resilientes</a:t>
            </a:r>
            <a:r>
              <a:rPr lang="pt-BR" sz="1600" dirty="0" smtClean="0"/>
              <a:t>.  O objetivo do desafio é fornecer 100% de acesso a alimentação adequada durante o ano inteiro, aumentando a produtividade e acabando com o desperdício de alimentos. Vários países já entraram no desafio. O Reino Unido, por exemplo, prometeu 150 milhões de libras esterlinas (aproximadamente 234 milhões de dólares) para ajudar pequenos agricultores a alimentar milhões de pessoas.</a:t>
            </a:r>
          </a:p>
          <a:p>
            <a:pPr marL="342900" indent="-342900">
              <a:spcBef>
                <a:spcPts val="1200"/>
              </a:spcBef>
              <a:spcAft>
                <a:spcPts val="600"/>
              </a:spcAft>
              <a:buFont typeface="+mj-lt"/>
              <a:buAutoNum type="arabicPeriod" startAt="5"/>
            </a:pPr>
            <a:r>
              <a:rPr lang="pt-BR" sz="1600" b="1" dirty="0" smtClean="0"/>
              <a:t>Sustentabilidade e ciência:</a:t>
            </a:r>
            <a:r>
              <a:rPr lang="pt-BR" sz="1600" dirty="0" smtClean="0"/>
              <a:t> pesquisa científica para sustentabilidade global,“Terra do Futuro”, foi apresentada na Rio+20 para oferecer alertas prévios sobre riscos ambientais e encontrar as melhores soluções científicas para os problemas </a:t>
            </a:r>
            <a:r>
              <a:rPr lang="pt-BR" sz="1600" dirty="0" err="1" smtClean="0"/>
              <a:t>transdisciplinares</a:t>
            </a:r>
            <a:r>
              <a:rPr lang="pt-BR" sz="1600" dirty="0" smtClean="0"/>
              <a:t> de satisfazer as necessidades humanas de comida, água, energia e saúde.</a:t>
            </a:r>
            <a:endParaRPr lang="pt-BR" sz="1600" dirty="0"/>
          </a:p>
        </p:txBody>
      </p:sp>
      <p:sp>
        <p:nvSpPr>
          <p:cNvPr id="6" name="Título 1"/>
          <p:cNvSpPr txBox="1">
            <a:spLocks/>
          </p:cNvSpPr>
          <p:nvPr/>
        </p:nvSpPr>
        <p:spPr>
          <a:xfrm>
            <a:off x="1475656" y="260648"/>
            <a:ext cx="7416824" cy="720080"/>
          </a:xfrm>
          <a:prstGeom prst="rect">
            <a:avLst/>
          </a:prstGeom>
          <a:solidFill>
            <a:srgbClr val="FFFF00"/>
          </a:solidFill>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400" b="1" i="0" u="none" strike="noStrike" kern="1200" normalizeH="0" baseline="0" noProof="0" dirty="0" smtClean="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rPr>
              <a:t>OS RESULTADOS DA RIO + 20</a:t>
            </a:r>
            <a:endParaRPr kumimoji="0" lang="pt-BR" sz="4400" b="1" i="0" u="none" strike="noStrike" kern="1200" normalizeH="0" baseline="0" noProof="0" dirty="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endParaRPr>
          </a:p>
        </p:txBody>
      </p:sp>
      <p:pic>
        <p:nvPicPr>
          <p:cNvPr id="7" name="Picture 2" descr="http://www.tvufg.org.br/wp-content/uploads/2012/06/Rio+20.png">
            <a:hlinkClick r:id="rId3"/>
          </p:cNvPr>
          <p:cNvPicPr>
            <a:picLocks noChangeAspect="1" noChangeArrowheads="1"/>
          </p:cNvPicPr>
          <p:nvPr/>
        </p:nvPicPr>
        <p:blipFill>
          <a:blip r:embed="rId4" cstate="print"/>
          <a:srcRect/>
          <a:stretch>
            <a:fillRect/>
          </a:stretch>
        </p:blipFill>
        <p:spPr bwMode="auto">
          <a:xfrm>
            <a:off x="0" y="260648"/>
            <a:ext cx="1478206" cy="692696"/>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95536" y="1340768"/>
            <a:ext cx="8496944" cy="4939814"/>
          </a:xfrm>
          <a:prstGeom prst="rect">
            <a:avLst/>
          </a:prstGeom>
        </p:spPr>
        <p:txBody>
          <a:bodyPr wrap="square">
            <a:spAutoFit/>
          </a:bodyPr>
          <a:lstStyle/>
          <a:p>
            <a:pPr>
              <a:spcBef>
                <a:spcPts val="600"/>
              </a:spcBef>
              <a:spcAft>
                <a:spcPts val="1200"/>
              </a:spcAft>
              <a:buFont typeface="Wingdings" pitchFamily="2" charset="2"/>
              <a:buChar char="ü"/>
            </a:pPr>
            <a:r>
              <a:rPr lang="pt-BR" sz="1600" b="1" dirty="0" smtClean="0">
                <a:solidFill>
                  <a:srgbClr val="C00000"/>
                </a:solidFill>
                <a:latin typeface="Latha" pitchFamily="34" charset="0"/>
                <a:cs typeface="Latha" pitchFamily="34" charset="0"/>
              </a:rPr>
              <a:t>Dois terços dos serviços que a natureza oferece para a humanidade estão em declínio, assim como a maioria dos</a:t>
            </a:r>
            <a:r>
              <a:rPr lang="pt-BR" sz="1600" b="1" i="1" dirty="0" smtClean="0">
                <a:solidFill>
                  <a:srgbClr val="C00000"/>
                </a:solidFill>
                <a:latin typeface="Latha" pitchFamily="34" charset="0"/>
                <a:cs typeface="Latha" pitchFamily="34" charset="0"/>
              </a:rPr>
              <a:t> </a:t>
            </a:r>
            <a:r>
              <a:rPr lang="pt-BR" sz="1600" b="1" i="1" dirty="0" err="1" smtClean="0">
                <a:solidFill>
                  <a:srgbClr val="C00000"/>
                </a:solidFill>
                <a:latin typeface="Latha" pitchFamily="34" charset="0"/>
                <a:cs typeface="Latha" pitchFamily="34" charset="0"/>
              </a:rPr>
              <a:t>habitats</a:t>
            </a:r>
            <a:r>
              <a:rPr lang="pt-BR" sz="1600" b="1" dirty="0" smtClean="0">
                <a:solidFill>
                  <a:srgbClr val="C00000"/>
                </a:solidFill>
                <a:latin typeface="Latha" pitchFamily="34" charset="0"/>
                <a:cs typeface="Latha" pitchFamily="34" charset="0"/>
              </a:rPr>
              <a:t>, e o ritmo de espécies em extinção parece estar acelerando.</a:t>
            </a:r>
          </a:p>
          <a:p>
            <a:pPr lvl="1">
              <a:spcBef>
                <a:spcPts val="600"/>
              </a:spcBef>
              <a:spcAft>
                <a:spcPts val="1200"/>
              </a:spcAft>
              <a:buFont typeface="Wingdings" pitchFamily="2" charset="2"/>
              <a:buChar char="ü"/>
            </a:pPr>
            <a:r>
              <a:rPr lang="pt-BR" sz="1600" b="1" dirty="0" smtClean="0">
                <a:latin typeface="Latha" pitchFamily="34" charset="0"/>
                <a:cs typeface="Latha" pitchFamily="34" charset="0"/>
              </a:rPr>
              <a:t>As emissões globais anuais de dióxido de carbono de combustíveis cresceram 38% entre 1990 e 2009, com aumento maior após o ano 2000.</a:t>
            </a:r>
          </a:p>
          <a:p>
            <a:pPr lvl="2">
              <a:spcBef>
                <a:spcPts val="600"/>
              </a:spcBef>
              <a:spcAft>
                <a:spcPts val="1200"/>
              </a:spcAft>
              <a:buFont typeface="Wingdings" pitchFamily="2" charset="2"/>
              <a:buChar char="ü"/>
            </a:pPr>
            <a:r>
              <a:rPr lang="pt-BR" sz="1600" b="1" dirty="0" smtClean="0">
                <a:solidFill>
                  <a:schemeClr val="accent4">
                    <a:lumMod val="50000"/>
                  </a:schemeClr>
                </a:solidFill>
                <a:latin typeface="Latha" pitchFamily="34" charset="0"/>
                <a:cs typeface="Latha" pitchFamily="34" charset="0"/>
              </a:rPr>
              <a:t>20% da população mundial ainda carece de acesso a eletricidade e 2,7 bilhões de pessoas ainda dependem de biomassa para cozinhar.</a:t>
            </a:r>
          </a:p>
          <a:p>
            <a:pPr lvl="3">
              <a:spcBef>
                <a:spcPts val="600"/>
              </a:spcBef>
              <a:spcAft>
                <a:spcPts val="1200"/>
              </a:spcAft>
              <a:buFont typeface="Wingdings" pitchFamily="2" charset="2"/>
              <a:buChar char="ü"/>
            </a:pPr>
            <a:r>
              <a:rPr lang="pt-BR" sz="1600" b="1" dirty="0" smtClean="0">
                <a:latin typeface="Latha" pitchFamily="34" charset="0"/>
                <a:cs typeface="Latha" pitchFamily="34" charset="0"/>
              </a:rPr>
              <a:t>85% de todas as espécies de peixes estão sobre-exploradas, esgotadas, em recuperação ou plenamente exploradas.</a:t>
            </a:r>
          </a:p>
          <a:p>
            <a:pPr lvl="2">
              <a:spcBef>
                <a:spcPts val="600"/>
              </a:spcBef>
              <a:spcAft>
                <a:spcPts val="1200"/>
              </a:spcAft>
              <a:buFont typeface="Wingdings" pitchFamily="2" charset="2"/>
              <a:buChar char="ü"/>
            </a:pPr>
            <a:r>
              <a:rPr lang="pt-BR" sz="1600" b="1" dirty="0" smtClean="0">
                <a:solidFill>
                  <a:srgbClr val="002060"/>
                </a:solidFill>
                <a:latin typeface="Latha" pitchFamily="34" charset="0"/>
                <a:cs typeface="Latha" pitchFamily="34" charset="0"/>
              </a:rPr>
              <a:t>Globalmente, a pobreza ainda mantém 57 milhões de crianças fora da escola primária e cerca de 16% dos adultos – 793 milhões, dos quais 1/3 mulheres – carecem de habilidades básicas de alfabetização.</a:t>
            </a:r>
          </a:p>
          <a:p>
            <a:pPr lvl="1">
              <a:spcBef>
                <a:spcPts val="600"/>
              </a:spcBef>
              <a:spcAft>
                <a:spcPts val="1200"/>
              </a:spcAft>
              <a:buFont typeface="Wingdings" pitchFamily="2" charset="2"/>
              <a:buChar char="ü"/>
            </a:pPr>
            <a:r>
              <a:rPr lang="pt-BR" sz="1600" b="1" dirty="0" smtClean="0">
                <a:solidFill>
                  <a:schemeClr val="accent6">
                    <a:lumMod val="50000"/>
                  </a:schemeClr>
                </a:solidFill>
                <a:latin typeface="Latha" pitchFamily="34" charset="0"/>
                <a:cs typeface="Latha" pitchFamily="34" charset="0"/>
              </a:rPr>
              <a:t>O mundo ainda está perdendo cobertura florestal em uma taxa alarmante, cerca de 5,2 milhões de hectares de perda líquida por ano, apesar de a taxa de desmatamento mostrar agora sinais de redução.</a:t>
            </a:r>
            <a:endParaRPr lang="pt-BR" sz="1600" b="1" dirty="0">
              <a:solidFill>
                <a:schemeClr val="accent6">
                  <a:lumMod val="50000"/>
                </a:schemeClr>
              </a:solidFill>
              <a:latin typeface="Latha" pitchFamily="34" charset="0"/>
              <a:cs typeface="Latha" pitchFamily="34" charset="0"/>
            </a:endParaRPr>
          </a:p>
        </p:txBody>
      </p:sp>
      <p:sp>
        <p:nvSpPr>
          <p:cNvPr id="3" name="Título 1"/>
          <p:cNvSpPr txBox="1">
            <a:spLocks/>
          </p:cNvSpPr>
          <p:nvPr/>
        </p:nvSpPr>
        <p:spPr>
          <a:xfrm>
            <a:off x="539552" y="188640"/>
            <a:ext cx="8229600" cy="720080"/>
          </a:xfrm>
          <a:prstGeom prst="rect">
            <a:avLst/>
          </a:prstGeom>
          <a:solidFill>
            <a:srgbClr val="FFFF00"/>
          </a:solidFill>
        </p:spPr>
        <p:txBody>
          <a:bodyPr vert="horz" lIns="91440" tIns="45720" rIns="91440" bIns="45720" rtlCol="0" anchor="ctr">
            <a:normAutofit fontScale="7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4400" b="1" dirty="0" smtClean="0">
                <a:ln w="12700">
                  <a:solidFill>
                    <a:schemeClr val="tx2">
                      <a:satMod val="155000"/>
                    </a:schemeClr>
                  </a:solidFill>
                  <a:prstDash val="solid"/>
                </a:ln>
                <a:effectLst>
                  <a:outerShdw blurRad="41275" dist="20320" dir="1800000" algn="tl" rotWithShape="0">
                    <a:srgbClr val="000000">
                      <a:alpha val="40000"/>
                    </a:srgbClr>
                  </a:outerShdw>
                </a:effectLst>
                <a:latin typeface="+mj-lt"/>
                <a:ea typeface="+mj-ea"/>
                <a:cs typeface="+mj-cs"/>
              </a:rPr>
              <a:t>Desafios que o mundo está enfrentando....</a:t>
            </a:r>
            <a:endParaRPr kumimoji="0" lang="pt-BR" sz="4400" b="1" i="0" u="none" strike="noStrike" kern="1200" normalizeH="0" baseline="0" noProof="0" dirty="0">
              <a:ln w="12700">
                <a:solidFill>
                  <a:schemeClr val="tx2">
                    <a:satMod val="155000"/>
                  </a:schemeClr>
                </a:solidFill>
                <a:prstDash val="solid"/>
              </a:ln>
              <a:effectLst>
                <a:outerShdw blurRad="41275" dist="20320" dir="1800000" algn="tl" rotWithShape="0">
                  <a:srgbClr val="000000">
                    <a:alpha val="40000"/>
                  </a:srgbClr>
                </a:outerShdw>
              </a:effectLst>
              <a:uLnTx/>
              <a:uFillTx/>
              <a:latin typeface="+mj-lt"/>
              <a:ea typeface="+mj-ea"/>
              <a:cs typeface="+mj-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332656"/>
            <a:ext cx="9144000" cy="400110"/>
          </a:xfrm>
          <a:prstGeom prst="rect">
            <a:avLst/>
          </a:prstGeom>
          <a:solidFill>
            <a:schemeClr val="accent3">
              <a:lumMod val="40000"/>
              <a:lumOff val="60000"/>
            </a:schemeClr>
          </a:solidFill>
        </p:spPr>
        <p:txBody>
          <a:bodyPr wrap="square">
            <a:spAutoFit/>
          </a:bodyPr>
          <a:lstStyle/>
          <a:p>
            <a:r>
              <a:rPr lang="pt-BR" sz="2000" b="1" dirty="0" smtClean="0">
                <a:latin typeface="Comic Sans MS" pitchFamily="66" charset="0"/>
              </a:rPr>
              <a:t>2.7 A expansão da consciência ambiental: o papel das ONGs</a:t>
            </a:r>
            <a:endParaRPr lang="pt-BR" sz="2000" b="1" dirty="0">
              <a:latin typeface="Comic Sans MS" pitchFamily="66" charset="0"/>
            </a:endParaRPr>
          </a:p>
        </p:txBody>
      </p:sp>
      <p:sp>
        <p:nvSpPr>
          <p:cNvPr id="3" name="CaixaDeTexto 2"/>
          <p:cNvSpPr txBox="1"/>
          <p:nvPr/>
        </p:nvSpPr>
        <p:spPr>
          <a:xfrm>
            <a:off x="0" y="1196752"/>
            <a:ext cx="8640960" cy="5262979"/>
          </a:xfrm>
          <a:prstGeom prst="rect">
            <a:avLst/>
          </a:prstGeom>
          <a:noFill/>
        </p:spPr>
        <p:txBody>
          <a:bodyPr wrap="square" rtlCol="0">
            <a:spAutoFit/>
          </a:bodyPr>
          <a:lstStyle/>
          <a:p>
            <a:r>
              <a:rPr lang="pt-BR" sz="2400" dirty="0" smtClean="0"/>
              <a:t>Nos últimos anos, as ONGs assumira um papel relevante, no cenário internacional:</a:t>
            </a:r>
          </a:p>
          <a:p>
            <a:pPr lvl="5"/>
            <a:r>
              <a:rPr lang="pt-BR" sz="2400" b="1" dirty="0" smtClean="0"/>
              <a:t>“</a:t>
            </a:r>
            <a:r>
              <a:rPr lang="pt-BR" sz="2400" b="1" i="1" dirty="0" smtClean="0"/>
              <a:t>um papel fundamental nos esforços de identificação, monitoramento e solução de problemas ambientais e de desenvolvimento”. </a:t>
            </a:r>
          </a:p>
          <a:p>
            <a:endParaRPr lang="pt-BR" sz="2400" dirty="0" smtClean="0"/>
          </a:p>
          <a:p>
            <a:r>
              <a:rPr lang="pt-BR" sz="2400" dirty="0" smtClean="0"/>
              <a:t>Há cinco fatores principais que explicam o crescimento geral das ONGs:</a:t>
            </a:r>
          </a:p>
          <a:p>
            <a:pPr marL="2286000" lvl="4" indent="-457200">
              <a:buFont typeface="+mj-lt"/>
              <a:buAutoNum type="arabicPeriod"/>
            </a:pPr>
            <a:r>
              <a:rPr lang="pt-BR" b="1" dirty="0" smtClean="0"/>
              <a:t>O desenvolvimento dos meios de comunicação, facilitando acesso a informações.</a:t>
            </a:r>
          </a:p>
          <a:p>
            <a:pPr marL="2286000" lvl="4" indent="-457200">
              <a:buFont typeface="+mj-lt"/>
              <a:buAutoNum type="arabicPeriod"/>
            </a:pPr>
            <a:r>
              <a:rPr lang="pt-BR" b="1" dirty="0" smtClean="0"/>
              <a:t>Maior entendimento dos problemas enfrentados, uma preocupação comum.</a:t>
            </a:r>
          </a:p>
          <a:p>
            <a:pPr marL="2286000" lvl="4" indent="-457200">
              <a:buFont typeface="+mj-lt"/>
              <a:buAutoNum type="arabicPeriod"/>
            </a:pPr>
            <a:r>
              <a:rPr lang="pt-BR" b="1" dirty="0" smtClean="0"/>
              <a:t>Aumento da participação dos cidadãos.</a:t>
            </a:r>
          </a:p>
          <a:p>
            <a:pPr marL="2286000" lvl="4" indent="-457200">
              <a:buFont typeface="+mj-lt"/>
              <a:buAutoNum type="arabicPeriod"/>
            </a:pPr>
            <a:r>
              <a:rPr lang="pt-BR" b="1" dirty="0" smtClean="0"/>
              <a:t>Incentivo de governos e financiamentos.</a:t>
            </a:r>
          </a:p>
          <a:p>
            <a:pPr marL="2286000" lvl="4" indent="-457200">
              <a:buFont typeface="+mj-lt"/>
              <a:buAutoNum type="arabicPeriod"/>
            </a:pPr>
            <a:r>
              <a:rPr lang="pt-BR" b="1" dirty="0" smtClean="0"/>
              <a:t>Mobilização política alternativa e ou suplementar, em países com manifestação política limitada.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332656"/>
            <a:ext cx="9144000" cy="400110"/>
          </a:xfrm>
          <a:prstGeom prst="rect">
            <a:avLst/>
          </a:prstGeom>
          <a:solidFill>
            <a:schemeClr val="accent3">
              <a:lumMod val="40000"/>
              <a:lumOff val="60000"/>
            </a:schemeClr>
          </a:solidFill>
        </p:spPr>
        <p:txBody>
          <a:bodyPr wrap="square">
            <a:spAutoFit/>
          </a:bodyPr>
          <a:lstStyle/>
          <a:p>
            <a:r>
              <a:rPr lang="pt-BR" sz="2000" b="1" dirty="0" smtClean="0">
                <a:latin typeface="Comic Sans MS" pitchFamily="66" charset="0"/>
              </a:rPr>
              <a:t>2.7 A expansão da consciência ambiental: o papel das ONGs</a:t>
            </a:r>
            <a:endParaRPr lang="pt-BR" sz="2000" b="1" dirty="0">
              <a:latin typeface="Comic Sans MS" pitchFamily="66" charset="0"/>
            </a:endParaRPr>
          </a:p>
        </p:txBody>
      </p:sp>
      <p:sp>
        <p:nvSpPr>
          <p:cNvPr id="3" name="CaixaDeTexto 2"/>
          <p:cNvSpPr txBox="1"/>
          <p:nvPr/>
        </p:nvSpPr>
        <p:spPr>
          <a:xfrm>
            <a:off x="0" y="1196752"/>
            <a:ext cx="9144000" cy="4524315"/>
          </a:xfrm>
          <a:prstGeom prst="rect">
            <a:avLst/>
          </a:prstGeom>
          <a:noFill/>
        </p:spPr>
        <p:txBody>
          <a:bodyPr wrap="square" rtlCol="0">
            <a:spAutoFit/>
          </a:bodyPr>
          <a:lstStyle/>
          <a:p>
            <a:pPr algn="ctr"/>
            <a:r>
              <a:rPr lang="pt-BR" sz="2400" dirty="0" smtClean="0"/>
              <a:t>A sociedade civil organizou-se rapidamente, surgindo um número incontável de ONGs com atuação ambiental em diversos temas: energia, biodiversidade, águas ,florestas, animais em extinção etc.</a:t>
            </a:r>
          </a:p>
          <a:p>
            <a:pPr algn="ctr"/>
            <a:endParaRPr lang="pt-BR" sz="2400" dirty="0" smtClean="0"/>
          </a:p>
          <a:p>
            <a:pPr algn="ctr"/>
            <a:endParaRPr lang="pt-BR" sz="2400" dirty="0" smtClean="0"/>
          </a:p>
          <a:p>
            <a:pPr algn="ctr"/>
            <a:r>
              <a:rPr lang="pt-BR" sz="2400" dirty="0" smtClean="0"/>
              <a:t>Essas ONGs formam atualmente grupos de pressão em todos os níveis de organização política da sociedade (municipal, estadual, nacional), e com atuação destacada em termos globais.</a:t>
            </a:r>
          </a:p>
          <a:p>
            <a:pPr algn="ctr"/>
            <a:endParaRPr lang="pt-BR" sz="2400" dirty="0" smtClean="0"/>
          </a:p>
          <a:p>
            <a:pPr algn="ctr"/>
            <a:r>
              <a:rPr lang="pt-BR" sz="2400" dirty="0" smtClean="0"/>
              <a:t>Essa nova realidade implica numa radical mudança de atitude por parte das ORGANIZACOES do setor privado e público da economia, que tem cada vez mais de levar em conta a opinião pública.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descr="http://2.bp.blogspot.com/-BlOai7tlLG0/Tvx4upOAM0I/AAAAAAAAKZA/6h8iMD_rBK0/s640/ong_meio_ambiente.jpg">
            <a:hlinkClick r:id="rId2"/>
          </p:cNvPr>
          <p:cNvPicPr>
            <a:picLocks noChangeAspect="1" noChangeArrowheads="1"/>
          </p:cNvPicPr>
          <p:nvPr/>
        </p:nvPicPr>
        <p:blipFill>
          <a:blip r:embed="rId3" cstate="print"/>
          <a:srcRect/>
          <a:stretch>
            <a:fillRect/>
          </a:stretch>
        </p:blipFill>
        <p:spPr bwMode="auto">
          <a:xfrm>
            <a:off x="467544" y="980728"/>
            <a:ext cx="8237314" cy="554731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Grp="1" noChangeArrowheads="1"/>
          </p:cNvSpPr>
          <p:nvPr>
            <p:ph type="title"/>
          </p:nvPr>
        </p:nvSpPr>
        <p:spPr>
          <a:xfrm>
            <a:off x="0" y="0"/>
            <a:ext cx="9144000" cy="706438"/>
          </a:xfrm>
          <a:solidFill>
            <a:schemeClr val="accent3">
              <a:lumMod val="40000"/>
              <a:lumOff val="60000"/>
            </a:schemeClr>
          </a:solidFill>
        </p:spPr>
        <p:txBody>
          <a:bodyPr/>
          <a:lstStyle/>
          <a:p>
            <a:pPr algn="l"/>
            <a:r>
              <a:rPr lang="pt-BR" sz="3200" b="1"/>
              <a:t>2.1 O problema ambiental no séc. XX</a:t>
            </a:r>
          </a:p>
        </p:txBody>
      </p:sp>
      <p:sp>
        <p:nvSpPr>
          <p:cNvPr id="72709" name="Text Box 5"/>
          <p:cNvSpPr txBox="1">
            <a:spLocks noChangeArrowheads="1"/>
          </p:cNvSpPr>
          <p:nvPr/>
        </p:nvSpPr>
        <p:spPr bwMode="auto">
          <a:xfrm>
            <a:off x="323850" y="1125538"/>
            <a:ext cx="6264275" cy="923330"/>
          </a:xfrm>
          <a:prstGeom prst="rect">
            <a:avLst/>
          </a:prstGeom>
          <a:noFill/>
          <a:ln w="9525">
            <a:noFill/>
            <a:miter lim="800000"/>
            <a:headEnd/>
            <a:tailEnd/>
          </a:ln>
          <a:effectLst/>
        </p:spPr>
        <p:txBody>
          <a:bodyPr>
            <a:spAutoFit/>
          </a:bodyPr>
          <a:lstStyle/>
          <a:p>
            <a:pPr>
              <a:buFontTx/>
              <a:buChar char="-"/>
            </a:pPr>
            <a:r>
              <a:rPr lang="pt-BR" dirty="0"/>
              <a:t>      Primavera Silenciosa (</a:t>
            </a:r>
            <a:r>
              <a:rPr lang="pt-BR" i="1" dirty="0" err="1"/>
              <a:t>Silent</a:t>
            </a:r>
            <a:r>
              <a:rPr lang="pt-BR" i="1" dirty="0"/>
              <a:t> </a:t>
            </a:r>
            <a:r>
              <a:rPr lang="pt-BR" i="1" dirty="0" err="1"/>
              <a:t>Spring</a:t>
            </a:r>
            <a:r>
              <a:rPr lang="pt-BR" dirty="0"/>
              <a:t>) 1962 por Rachel Carson. </a:t>
            </a:r>
          </a:p>
          <a:p>
            <a:r>
              <a:rPr lang="pt-BR" dirty="0"/>
              <a:t>	Grande repercussão na opinião pública e que expunha os perigos do inseticida DDT. </a:t>
            </a:r>
          </a:p>
        </p:txBody>
      </p:sp>
      <p:sp>
        <p:nvSpPr>
          <p:cNvPr id="72710" name="Text Box 6"/>
          <p:cNvSpPr txBox="1">
            <a:spLocks noChangeArrowheads="1"/>
          </p:cNvSpPr>
          <p:nvPr/>
        </p:nvSpPr>
        <p:spPr bwMode="auto">
          <a:xfrm>
            <a:off x="1042988" y="3284538"/>
            <a:ext cx="2114550" cy="1190625"/>
          </a:xfrm>
          <a:prstGeom prst="rect">
            <a:avLst/>
          </a:prstGeom>
          <a:noFill/>
          <a:ln w="9525">
            <a:noFill/>
            <a:miter lim="800000"/>
            <a:headEnd/>
            <a:tailEnd/>
          </a:ln>
          <a:effectLst/>
        </p:spPr>
        <p:txBody>
          <a:bodyPr wrap="none">
            <a:spAutoFit/>
          </a:bodyPr>
          <a:lstStyle/>
          <a:p>
            <a:pPr algn="ctr"/>
            <a:r>
              <a:rPr lang="pt-BR" dirty="0" smtClean="0"/>
              <a:t>Agricultores</a:t>
            </a:r>
            <a:endParaRPr lang="pt-BR" dirty="0"/>
          </a:p>
          <a:p>
            <a:pPr algn="ctr"/>
            <a:r>
              <a:rPr lang="pt-BR" dirty="0" smtClean="0"/>
              <a:t>Diminuição 90</a:t>
            </a:r>
            <a:endParaRPr lang="pt-BR" dirty="0"/>
          </a:p>
          <a:p>
            <a:pPr algn="ctr"/>
            <a:r>
              <a:rPr lang="pt-BR" dirty="0"/>
              <a:t>No rendimento das</a:t>
            </a:r>
          </a:p>
          <a:p>
            <a:pPr algn="ctr"/>
            <a:r>
              <a:rPr lang="pt-BR" dirty="0"/>
              <a:t>lavouras</a:t>
            </a:r>
          </a:p>
        </p:txBody>
      </p:sp>
      <p:sp>
        <p:nvSpPr>
          <p:cNvPr id="72711" name="Text Box 7"/>
          <p:cNvSpPr txBox="1">
            <a:spLocks noChangeArrowheads="1"/>
          </p:cNvSpPr>
          <p:nvPr/>
        </p:nvSpPr>
        <p:spPr bwMode="auto">
          <a:xfrm>
            <a:off x="4859338" y="3573463"/>
            <a:ext cx="2667000" cy="641350"/>
          </a:xfrm>
          <a:prstGeom prst="rect">
            <a:avLst/>
          </a:prstGeom>
          <a:noFill/>
          <a:ln w="9525">
            <a:noFill/>
            <a:miter lim="800000"/>
            <a:headEnd/>
            <a:tailEnd/>
          </a:ln>
          <a:effectLst/>
        </p:spPr>
        <p:txBody>
          <a:bodyPr>
            <a:spAutoFit/>
          </a:bodyPr>
          <a:lstStyle/>
          <a:p>
            <a:pPr algn="ctr"/>
            <a:r>
              <a:rPr lang="pt-BR"/>
              <a:t>Emprego de controles biológicos.</a:t>
            </a:r>
          </a:p>
        </p:txBody>
      </p:sp>
      <p:sp>
        <p:nvSpPr>
          <p:cNvPr id="72712" name="Text Box 8"/>
          <p:cNvSpPr txBox="1">
            <a:spLocks noChangeArrowheads="1"/>
          </p:cNvSpPr>
          <p:nvPr/>
        </p:nvSpPr>
        <p:spPr bwMode="auto">
          <a:xfrm>
            <a:off x="3924300" y="3444875"/>
            <a:ext cx="522288" cy="701675"/>
          </a:xfrm>
          <a:prstGeom prst="rect">
            <a:avLst/>
          </a:prstGeom>
          <a:noFill/>
          <a:ln w="9525">
            <a:noFill/>
            <a:miter lim="800000"/>
            <a:headEnd/>
            <a:tailEnd/>
          </a:ln>
          <a:effectLst/>
        </p:spPr>
        <p:txBody>
          <a:bodyPr wrap="none">
            <a:spAutoFit/>
          </a:bodyPr>
          <a:lstStyle/>
          <a:p>
            <a:r>
              <a:rPr lang="pt-BR" sz="4000"/>
              <a:t>X</a:t>
            </a:r>
          </a:p>
        </p:txBody>
      </p:sp>
      <p:sp>
        <p:nvSpPr>
          <p:cNvPr id="72713" name="Text Box 9"/>
          <p:cNvSpPr txBox="1">
            <a:spLocks noChangeArrowheads="1"/>
          </p:cNvSpPr>
          <p:nvPr/>
        </p:nvSpPr>
        <p:spPr bwMode="auto">
          <a:xfrm>
            <a:off x="3132138" y="4868863"/>
            <a:ext cx="2800350" cy="366712"/>
          </a:xfrm>
          <a:prstGeom prst="rect">
            <a:avLst/>
          </a:prstGeom>
          <a:noFill/>
          <a:ln w="9525">
            <a:noFill/>
            <a:miter lim="800000"/>
            <a:headEnd/>
            <a:tailEnd/>
          </a:ln>
          <a:effectLst/>
        </p:spPr>
        <p:txBody>
          <a:bodyPr wrap="none">
            <a:spAutoFit/>
          </a:bodyPr>
          <a:lstStyle/>
          <a:p>
            <a:r>
              <a:rPr lang="pt-BR"/>
              <a:t>Proibição do uso do DDT.</a:t>
            </a:r>
          </a:p>
        </p:txBody>
      </p:sp>
      <p:sp>
        <p:nvSpPr>
          <p:cNvPr id="72714" name="Text Box 10"/>
          <p:cNvSpPr txBox="1">
            <a:spLocks noChangeArrowheads="1"/>
          </p:cNvSpPr>
          <p:nvPr/>
        </p:nvSpPr>
        <p:spPr bwMode="auto">
          <a:xfrm>
            <a:off x="808038" y="5537200"/>
            <a:ext cx="8335962" cy="641350"/>
          </a:xfrm>
          <a:prstGeom prst="rect">
            <a:avLst/>
          </a:prstGeom>
          <a:noFill/>
          <a:ln w="9525">
            <a:noFill/>
            <a:miter lim="800000"/>
            <a:headEnd/>
            <a:tailEnd/>
          </a:ln>
          <a:effectLst/>
        </p:spPr>
        <p:txBody>
          <a:bodyPr>
            <a:spAutoFit/>
          </a:bodyPr>
          <a:lstStyle/>
          <a:p>
            <a:r>
              <a:rPr lang="pt-BR"/>
              <a:t>Aos mais tarde, os cientistas descobriram concentrações da substância nos pinguins e ursos polares do Ártico, e em baleias da Groelândia...</a:t>
            </a:r>
          </a:p>
        </p:txBody>
      </p:sp>
      <p:sp>
        <p:nvSpPr>
          <p:cNvPr id="72716" name="AutoShape 12" descr="2Q=="/>
          <p:cNvSpPr>
            <a:spLocks noChangeAspect="1" noChangeArrowheads="1"/>
          </p:cNvSpPr>
          <p:nvPr/>
        </p:nvSpPr>
        <p:spPr bwMode="auto">
          <a:xfrm>
            <a:off x="3662363" y="2209800"/>
            <a:ext cx="1819275" cy="2438400"/>
          </a:xfrm>
          <a:prstGeom prst="rect">
            <a:avLst/>
          </a:prstGeom>
          <a:noFill/>
        </p:spPr>
        <p:txBody>
          <a:bodyPr/>
          <a:lstStyle/>
          <a:p>
            <a:endParaRPr lang="pt-BR"/>
          </a:p>
        </p:txBody>
      </p:sp>
      <p:sp>
        <p:nvSpPr>
          <p:cNvPr id="72718" name="AutoShape 14" descr="2Q=="/>
          <p:cNvSpPr>
            <a:spLocks noChangeAspect="1" noChangeArrowheads="1"/>
          </p:cNvSpPr>
          <p:nvPr/>
        </p:nvSpPr>
        <p:spPr bwMode="auto">
          <a:xfrm>
            <a:off x="3662363" y="2209800"/>
            <a:ext cx="1819275" cy="2438400"/>
          </a:xfrm>
          <a:prstGeom prst="rect">
            <a:avLst/>
          </a:prstGeom>
          <a:noFill/>
        </p:spPr>
        <p:txBody>
          <a:bodyPr/>
          <a:lstStyle/>
          <a:p>
            <a:endParaRPr lang="pt-BR"/>
          </a:p>
        </p:txBody>
      </p:sp>
      <p:pic>
        <p:nvPicPr>
          <p:cNvPr id="72720" name="Picture 16" descr="carson_-_silent_spring"/>
          <p:cNvPicPr>
            <a:picLocks noChangeAspect="1" noChangeArrowheads="1"/>
          </p:cNvPicPr>
          <p:nvPr/>
        </p:nvPicPr>
        <p:blipFill>
          <a:blip r:embed="rId2" cstate="print"/>
          <a:srcRect/>
          <a:stretch>
            <a:fillRect/>
          </a:stretch>
        </p:blipFill>
        <p:spPr bwMode="auto">
          <a:xfrm rot="-785513">
            <a:off x="6804025" y="1052513"/>
            <a:ext cx="1568450" cy="210026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7" name="Text Box 5"/>
          <p:cNvSpPr txBox="1">
            <a:spLocks noChangeArrowheads="1"/>
          </p:cNvSpPr>
          <p:nvPr/>
        </p:nvSpPr>
        <p:spPr bwMode="auto">
          <a:xfrm>
            <a:off x="179388" y="260350"/>
            <a:ext cx="8964612" cy="2289175"/>
          </a:xfrm>
          <a:prstGeom prst="rect">
            <a:avLst/>
          </a:prstGeom>
          <a:noFill/>
          <a:ln w="9525">
            <a:noFill/>
            <a:miter lim="800000"/>
            <a:headEnd/>
            <a:tailEnd/>
          </a:ln>
          <a:effectLst/>
        </p:spPr>
        <p:txBody>
          <a:bodyPr>
            <a:spAutoFit/>
          </a:bodyPr>
          <a:lstStyle/>
          <a:p>
            <a:r>
              <a:rPr lang="pt-BR"/>
              <a:t>No ano de 1968, três encontros foram fundamentais para delinear uma estratégia para o enfrentamento dos problemas ambientais da década de 70 e seguintes:</a:t>
            </a:r>
          </a:p>
          <a:p>
            <a:endParaRPr lang="pt-BR"/>
          </a:p>
          <a:p>
            <a:r>
              <a:rPr lang="pt-BR"/>
              <a:t>1) Em abril de 1968, estiveram reunidas em Roma, Itália, pessoas de dez países, entre cientistas, educadores, industriais e funcionários públicos de diferentes instâncias de governo, com o objetivo de discutir os dilemas atuais e futuros do Homem.</a:t>
            </a:r>
          </a:p>
          <a:p>
            <a:endParaRPr lang="pt-BR"/>
          </a:p>
        </p:txBody>
      </p:sp>
      <p:sp>
        <p:nvSpPr>
          <p:cNvPr id="74761" name="Rectangle 9"/>
          <p:cNvSpPr>
            <a:spLocks noChangeArrowheads="1"/>
          </p:cNvSpPr>
          <p:nvPr/>
        </p:nvSpPr>
        <p:spPr bwMode="auto">
          <a:xfrm>
            <a:off x="0" y="4799899"/>
            <a:ext cx="9144000" cy="1865126"/>
          </a:xfrm>
          <a:prstGeom prst="rect">
            <a:avLst/>
          </a:prstGeom>
          <a:solidFill>
            <a:schemeClr val="accent4">
              <a:lumMod val="75000"/>
            </a:schemeClr>
          </a:solidFill>
          <a:ln w="9525">
            <a:noFill/>
            <a:miter lim="800000"/>
            <a:headEnd/>
            <a:tailEnd/>
          </a:ln>
          <a:effectLst/>
        </p:spPr>
        <p:txBody>
          <a:bodyPr wrap="square" anchor="ctr">
            <a:spAutoFit/>
          </a:bodyPr>
          <a:lstStyle/>
          <a:p>
            <a:pPr marL="342900" indent="-342900" algn="just">
              <a:spcBef>
                <a:spcPct val="15000"/>
              </a:spcBef>
              <a:spcAft>
                <a:spcPct val="20000"/>
              </a:spcAft>
            </a:pPr>
            <a:r>
              <a:rPr lang="pt-BR" b="1" dirty="0">
                <a:solidFill>
                  <a:schemeClr val="accent4">
                    <a:lumMod val="20000"/>
                    <a:lumOff val="80000"/>
                  </a:schemeClr>
                </a:solidFill>
                <a:effectLst>
                  <a:outerShdw blurRad="38100" dist="38100" dir="2700000" algn="tl">
                    <a:srgbClr val="000000">
                      <a:alpha val="43137"/>
                    </a:srgbClr>
                  </a:outerShdw>
                </a:effectLst>
              </a:rPr>
              <a:t>O Clube de Roma está orientado </a:t>
            </a:r>
            <a:r>
              <a:rPr lang="pt-BR" b="1" u="sng" dirty="0">
                <a:solidFill>
                  <a:schemeClr val="accent4">
                    <a:lumMod val="20000"/>
                    <a:lumOff val="80000"/>
                  </a:schemeClr>
                </a:solidFill>
                <a:effectLst>
                  <a:outerShdw blurRad="38100" dist="38100" dir="2700000" algn="tl">
                    <a:srgbClr val="000000">
                      <a:alpha val="43137"/>
                    </a:srgbClr>
                  </a:outerShdw>
                </a:effectLst>
              </a:rPr>
              <a:t>por três princípios básicos,</a:t>
            </a:r>
            <a:r>
              <a:rPr lang="pt-BR" b="1" dirty="0">
                <a:solidFill>
                  <a:schemeClr val="accent4">
                    <a:lumMod val="20000"/>
                    <a:lumOff val="80000"/>
                  </a:schemeClr>
                </a:solidFill>
                <a:effectLst>
                  <a:outerShdw blurRad="38100" dist="38100" dir="2700000" algn="tl">
                    <a:srgbClr val="000000">
                      <a:alpha val="43137"/>
                    </a:srgbClr>
                  </a:outerShdw>
                </a:effectLst>
              </a:rPr>
              <a:t> a destacar: </a:t>
            </a:r>
          </a:p>
          <a:p>
            <a:pPr marL="1257300" lvl="2" indent="-342900" algn="just">
              <a:spcBef>
                <a:spcPct val="15000"/>
              </a:spcBef>
              <a:spcAft>
                <a:spcPct val="20000"/>
              </a:spcAft>
              <a:buFontTx/>
              <a:buAutoNum type="arabicPeriod"/>
            </a:pPr>
            <a:r>
              <a:rPr lang="pt-BR" b="1" dirty="0">
                <a:solidFill>
                  <a:schemeClr val="accent4">
                    <a:lumMod val="20000"/>
                    <a:lumOff val="80000"/>
                  </a:schemeClr>
                </a:solidFill>
                <a:effectLst>
                  <a:outerShdw blurRad="38100" dist="38100" dir="2700000" algn="tl">
                    <a:srgbClr val="000000">
                      <a:alpha val="43137"/>
                    </a:srgbClr>
                  </a:outerShdw>
                </a:effectLst>
              </a:rPr>
              <a:t>A interdependência das nações na resolução de problemas; </a:t>
            </a:r>
          </a:p>
          <a:p>
            <a:pPr marL="1257300" lvl="2" indent="-342900" algn="just">
              <a:spcBef>
                <a:spcPct val="15000"/>
              </a:spcBef>
              <a:spcAft>
                <a:spcPct val="20000"/>
              </a:spcAft>
              <a:buFontTx/>
              <a:buAutoNum type="arabicPeriod"/>
            </a:pPr>
            <a:r>
              <a:rPr lang="pt-BR" b="1" dirty="0">
                <a:solidFill>
                  <a:schemeClr val="accent4">
                    <a:lumMod val="20000"/>
                    <a:lumOff val="80000"/>
                  </a:schemeClr>
                </a:solidFill>
                <a:effectLst>
                  <a:outerShdw blurRad="38100" dist="38100" dir="2700000" algn="tl">
                    <a:srgbClr val="000000">
                      <a:alpha val="43137"/>
                    </a:srgbClr>
                  </a:outerShdw>
                </a:effectLst>
              </a:rPr>
              <a:t>Pensar holisticamente nos problemas de longo prazo; </a:t>
            </a:r>
          </a:p>
          <a:p>
            <a:pPr marL="1257300" lvl="2" indent="-342900" algn="just">
              <a:spcBef>
                <a:spcPct val="15000"/>
              </a:spcBef>
              <a:spcAft>
                <a:spcPct val="20000"/>
              </a:spcAft>
              <a:buFontTx/>
              <a:buAutoNum type="arabicPeriod"/>
            </a:pPr>
            <a:r>
              <a:rPr lang="pt-BR" b="1" dirty="0">
                <a:solidFill>
                  <a:schemeClr val="accent4">
                    <a:lumMod val="20000"/>
                    <a:lumOff val="80000"/>
                  </a:schemeClr>
                </a:solidFill>
                <a:effectLst>
                  <a:outerShdw blurRad="38100" dist="38100" dir="2700000" algn="tl">
                    <a:srgbClr val="000000">
                      <a:alpha val="43137"/>
                    </a:srgbClr>
                  </a:outerShdw>
                </a:effectLst>
              </a:rPr>
              <a:t>Uma perspectiva multidisciplinar na análise de soluções para as futuras gerações.</a:t>
            </a:r>
          </a:p>
          <a:p>
            <a:pPr marL="342900" indent="-342900" algn="just" eaLnBrk="0" hangingPunct="0">
              <a:spcBef>
                <a:spcPct val="15000"/>
              </a:spcBef>
              <a:spcAft>
                <a:spcPct val="20000"/>
              </a:spcAft>
            </a:pPr>
            <a:endParaRPr lang="pt-BR" b="1" dirty="0">
              <a:solidFill>
                <a:schemeClr val="accent4">
                  <a:lumMod val="20000"/>
                  <a:lumOff val="80000"/>
                </a:schemeClr>
              </a:solidFill>
              <a:effectLst>
                <a:outerShdw blurRad="38100" dist="38100" dir="2700000" algn="tl">
                  <a:srgbClr val="000000">
                    <a:alpha val="43137"/>
                  </a:srgbClr>
                </a:outerShdw>
              </a:effectLst>
            </a:endParaRPr>
          </a:p>
        </p:txBody>
      </p:sp>
      <p:pic>
        <p:nvPicPr>
          <p:cNvPr id="74763" name="Picture 11" descr="250px-Club_of_Rome"/>
          <p:cNvPicPr>
            <a:picLocks noChangeAspect="1" noChangeArrowheads="1"/>
          </p:cNvPicPr>
          <p:nvPr/>
        </p:nvPicPr>
        <p:blipFill>
          <a:blip r:embed="rId2" cstate="print"/>
          <a:srcRect/>
          <a:stretch>
            <a:fillRect/>
          </a:stretch>
        </p:blipFill>
        <p:spPr bwMode="auto">
          <a:xfrm>
            <a:off x="0" y="2532063"/>
            <a:ext cx="1835150" cy="1525587"/>
          </a:xfrm>
          <a:prstGeom prst="rect">
            <a:avLst/>
          </a:prstGeom>
          <a:noFill/>
        </p:spPr>
      </p:pic>
      <p:sp>
        <p:nvSpPr>
          <p:cNvPr id="74764" name="Rectangle 12"/>
          <p:cNvSpPr>
            <a:spLocks noChangeArrowheads="1"/>
          </p:cNvSpPr>
          <p:nvPr/>
        </p:nvSpPr>
        <p:spPr bwMode="auto">
          <a:xfrm>
            <a:off x="1908175" y="2636838"/>
            <a:ext cx="7235825" cy="1558925"/>
          </a:xfrm>
          <a:prstGeom prst="rect">
            <a:avLst/>
          </a:prstGeom>
          <a:noFill/>
          <a:ln w="9525">
            <a:noFill/>
            <a:miter lim="800000"/>
            <a:headEnd/>
            <a:tailEnd/>
          </a:ln>
          <a:effectLst/>
        </p:spPr>
        <p:txBody>
          <a:bodyPr>
            <a:spAutoFit/>
          </a:bodyPr>
          <a:lstStyle/>
          <a:p>
            <a:r>
              <a:rPr lang="pt-BR" sz="1600" b="1" dirty="0"/>
              <a:t>CLUBE DE ROMA</a:t>
            </a:r>
            <a:r>
              <a:rPr lang="pt-BR" sz="1600" dirty="0"/>
              <a:t>, uma organização informal com a finalidade de promover o entendimento dos componentes variados, mas interdependentes – econômicos, políticos, naturais e sociais- que formam o sistema global; chamar a atenção dos que são responsáveis por decisões de alto alcance, e do público do mundo inteiro, para aquele novo modo de entender e, assim, promover novas iniciativas e planos de ação.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Rectangle 4"/>
          <p:cNvSpPr>
            <a:spLocks noChangeArrowheads="1"/>
          </p:cNvSpPr>
          <p:nvPr/>
        </p:nvSpPr>
        <p:spPr bwMode="auto">
          <a:xfrm>
            <a:off x="0" y="293461"/>
            <a:ext cx="6732588" cy="2246769"/>
          </a:xfrm>
          <a:prstGeom prst="rect">
            <a:avLst/>
          </a:prstGeom>
          <a:noFill/>
          <a:ln w="9525">
            <a:noFill/>
            <a:miter lim="800000"/>
            <a:headEnd/>
            <a:tailEnd/>
          </a:ln>
          <a:effectLst/>
        </p:spPr>
        <p:txBody>
          <a:bodyPr anchor="ctr">
            <a:spAutoFit/>
          </a:bodyPr>
          <a:lstStyle/>
          <a:p>
            <a:r>
              <a:rPr lang="pt-BR" sz="3200" b="1" dirty="0"/>
              <a:t>O CLUBE DE ROMA</a:t>
            </a:r>
          </a:p>
          <a:p>
            <a:endParaRPr lang="pt-BR" dirty="0"/>
          </a:p>
          <a:p>
            <a:r>
              <a:rPr lang="pt-BR" dirty="0"/>
              <a:t>Tornou-se muito conhecido a partir de 1972, ano da publicação do relatório intitulado </a:t>
            </a:r>
            <a:r>
              <a:rPr lang="pt-BR" i="1" dirty="0"/>
              <a:t>Os Limites do Crescimento</a:t>
            </a:r>
            <a:r>
              <a:rPr lang="pt-BR" dirty="0" smtClean="0"/>
              <a:t>, </a:t>
            </a:r>
            <a:r>
              <a:rPr lang="pt-BR" dirty="0"/>
              <a:t>elaborado por uma equipe do </a:t>
            </a:r>
            <a:r>
              <a:rPr lang="pt-BR" b="1" i="1" dirty="0"/>
              <a:t>MIT - Massachusetts </a:t>
            </a:r>
            <a:r>
              <a:rPr lang="pt-BR" b="1" i="1" dirty="0" err="1"/>
              <a:t>Institute</a:t>
            </a:r>
            <a:r>
              <a:rPr lang="pt-BR" b="1" i="1" dirty="0"/>
              <a:t> </a:t>
            </a:r>
            <a:r>
              <a:rPr lang="pt-BR" b="1" i="1" dirty="0" err="1"/>
              <a:t>of</a:t>
            </a:r>
            <a:r>
              <a:rPr lang="pt-BR" b="1" i="1" dirty="0"/>
              <a:t> </a:t>
            </a:r>
            <a:r>
              <a:rPr lang="pt-BR" b="1" i="1" dirty="0" err="1"/>
              <a:t>Technology</a:t>
            </a:r>
            <a:r>
              <a:rPr lang="pt-BR" dirty="0"/>
              <a:t> , contratada pelo Clube de Roma e chefiada por Dana </a:t>
            </a:r>
            <a:r>
              <a:rPr lang="pt-BR" dirty="0" err="1"/>
              <a:t>Meadows</a:t>
            </a:r>
            <a:r>
              <a:rPr lang="pt-BR" dirty="0"/>
              <a:t>.</a:t>
            </a:r>
          </a:p>
          <a:p>
            <a:r>
              <a:rPr lang="pt-BR" dirty="0"/>
              <a:t> </a:t>
            </a:r>
          </a:p>
        </p:txBody>
      </p:sp>
      <p:pic>
        <p:nvPicPr>
          <p:cNvPr id="76805" name="Picture 5" descr="cover"/>
          <p:cNvPicPr>
            <a:picLocks noChangeAspect="1" noChangeArrowheads="1"/>
          </p:cNvPicPr>
          <p:nvPr/>
        </p:nvPicPr>
        <p:blipFill>
          <a:blip r:embed="rId2" cstate="print"/>
          <a:srcRect/>
          <a:stretch>
            <a:fillRect/>
          </a:stretch>
        </p:blipFill>
        <p:spPr bwMode="auto">
          <a:xfrm rot="-742693">
            <a:off x="539750" y="3284538"/>
            <a:ext cx="1681163" cy="2493962"/>
          </a:xfrm>
          <a:prstGeom prst="rect">
            <a:avLst/>
          </a:prstGeom>
          <a:noFill/>
        </p:spPr>
      </p:pic>
      <p:sp>
        <p:nvSpPr>
          <p:cNvPr id="76806" name="Rectangle 6"/>
          <p:cNvSpPr>
            <a:spLocks noChangeArrowheads="1"/>
          </p:cNvSpPr>
          <p:nvPr/>
        </p:nvSpPr>
        <p:spPr bwMode="auto">
          <a:xfrm>
            <a:off x="2627313" y="3500438"/>
            <a:ext cx="6119812" cy="2563812"/>
          </a:xfrm>
          <a:prstGeom prst="rect">
            <a:avLst/>
          </a:prstGeom>
          <a:noFill/>
          <a:ln w="9525">
            <a:noFill/>
            <a:miter lim="800000"/>
            <a:headEnd/>
            <a:tailEnd/>
          </a:ln>
          <a:effectLst/>
        </p:spPr>
        <p:txBody>
          <a:bodyPr>
            <a:spAutoFit/>
          </a:bodyPr>
          <a:lstStyle/>
          <a:p>
            <a:pPr algn="ctr"/>
            <a:r>
              <a:rPr lang="pt-BR"/>
              <a:t>O relatório, que ficaria conhecido como </a:t>
            </a:r>
            <a:r>
              <a:rPr lang="pt-BR" i="1"/>
              <a:t>Relatório do Clube de Roma</a:t>
            </a:r>
            <a:r>
              <a:rPr lang="pt-BR"/>
              <a:t> ou </a:t>
            </a:r>
            <a:r>
              <a:rPr lang="pt-BR" i="1"/>
              <a:t>Relatório Meadows</a:t>
            </a:r>
            <a:r>
              <a:rPr lang="pt-BR"/>
              <a:t>, tratava de problemas cruciais para o futuro desenvolvimento da humanidade tais como energia, poluição , saneamento, saúde, ambiente, tecnologia e crescimento populacional.</a:t>
            </a:r>
          </a:p>
          <a:p>
            <a:pPr algn="ctr"/>
            <a:endParaRPr lang="pt-BR"/>
          </a:p>
          <a:p>
            <a:pPr algn="ctr"/>
            <a:r>
              <a:rPr lang="pt-BR"/>
              <a:t>Foi publicado e vendeu mais de 30 milhões de cópias em 30 idiomas, tornando-se o livro sobre ambiente mais vendido da história. </a:t>
            </a:r>
          </a:p>
        </p:txBody>
      </p:sp>
      <p:pic>
        <p:nvPicPr>
          <p:cNvPr id="76808" name="Picture 8" descr="ANd9GcRxN5Bx8U2oAKoNPQNsxvZBoL2MCH6hB-U6TNnChpXfLDUjOUT0Xw"/>
          <p:cNvPicPr>
            <a:picLocks noChangeAspect="1" noChangeArrowheads="1"/>
          </p:cNvPicPr>
          <p:nvPr/>
        </p:nvPicPr>
        <p:blipFill>
          <a:blip r:embed="rId3" cstate="print"/>
          <a:srcRect/>
          <a:stretch>
            <a:fillRect/>
          </a:stretch>
        </p:blipFill>
        <p:spPr bwMode="auto">
          <a:xfrm>
            <a:off x="6877050" y="1052513"/>
            <a:ext cx="1905000" cy="1905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Text Box 4"/>
          <p:cNvSpPr txBox="1">
            <a:spLocks noChangeArrowheads="1"/>
          </p:cNvSpPr>
          <p:nvPr/>
        </p:nvSpPr>
        <p:spPr bwMode="auto">
          <a:xfrm>
            <a:off x="0" y="549275"/>
            <a:ext cx="9091613" cy="2316163"/>
          </a:xfrm>
          <a:prstGeom prst="rect">
            <a:avLst/>
          </a:prstGeom>
          <a:noFill/>
          <a:ln w="9525">
            <a:noFill/>
            <a:miter lim="800000"/>
            <a:headEnd/>
            <a:tailEnd/>
          </a:ln>
          <a:effectLst/>
        </p:spPr>
        <p:txBody>
          <a:bodyPr>
            <a:spAutoFit/>
          </a:bodyPr>
          <a:lstStyle/>
          <a:p>
            <a:pPr>
              <a:spcBef>
                <a:spcPct val="30000"/>
              </a:spcBef>
              <a:spcAft>
                <a:spcPct val="25000"/>
              </a:spcAft>
            </a:pPr>
            <a:r>
              <a:rPr lang="pt-BR"/>
              <a:t>O clube de Roma, previu um desastre a médio prazo. </a:t>
            </a:r>
          </a:p>
          <a:p>
            <a:pPr>
              <a:spcBef>
                <a:spcPct val="30000"/>
              </a:spcBef>
              <a:spcAft>
                <a:spcPct val="25000"/>
              </a:spcAft>
            </a:pPr>
            <a:r>
              <a:rPr lang="pt-BR"/>
              <a:t>O Relatório Limites do Crescimento previa que as tendências que imperavam até então conduziriam a uma escassez catastrófica dos recursos naturais e a níveis perigosos de contaminação num prazo de 100 anos.</a:t>
            </a:r>
          </a:p>
          <a:p>
            <a:pPr>
              <a:spcBef>
                <a:spcPct val="30000"/>
              </a:spcBef>
              <a:spcAft>
                <a:spcPct val="25000"/>
              </a:spcAft>
            </a:pPr>
            <a:r>
              <a:rPr lang="pt-BR"/>
              <a:t>Os alimentos e a produção industrial iriam inclinar até o ano de 2010 e , a partir daí, como conseqüência haveria diminuição da população por penúria, falta de alimentos e poluição.   </a:t>
            </a:r>
          </a:p>
        </p:txBody>
      </p:sp>
      <p:sp>
        <p:nvSpPr>
          <p:cNvPr id="78853" name="Text Box 5"/>
          <p:cNvSpPr txBox="1">
            <a:spLocks noChangeArrowheads="1"/>
          </p:cNvSpPr>
          <p:nvPr/>
        </p:nvSpPr>
        <p:spPr bwMode="auto">
          <a:xfrm>
            <a:off x="1763713" y="2997200"/>
            <a:ext cx="7380287" cy="1558925"/>
          </a:xfrm>
          <a:prstGeom prst="rect">
            <a:avLst/>
          </a:prstGeom>
          <a:noFill/>
          <a:ln w="9525">
            <a:noFill/>
            <a:miter lim="800000"/>
            <a:headEnd/>
            <a:tailEnd/>
          </a:ln>
          <a:effectLst/>
        </p:spPr>
        <p:txBody>
          <a:bodyPr>
            <a:spAutoFit/>
          </a:bodyPr>
          <a:lstStyle/>
          <a:p>
            <a:r>
              <a:rPr lang="pt-BR" sz="1600"/>
              <a:t>“Se mantiverem as atuais tendências de crescimento da população mundial, industrialização, contaminação ambiental, produção de alimentos e esgotamento dos recursos, este planeta alcançará os limites de seu crescimento no curso dos próximos cem anos. O resultado mais provável será um súbito e incontrolável declínio tanto da população como da capacidade industrial.” (MEADOWS ET AL 1973 p. 40)</a:t>
            </a:r>
          </a:p>
        </p:txBody>
      </p:sp>
      <p:sp>
        <p:nvSpPr>
          <p:cNvPr id="78854" name="Text Box 6"/>
          <p:cNvSpPr txBox="1">
            <a:spLocks noChangeArrowheads="1"/>
          </p:cNvSpPr>
          <p:nvPr/>
        </p:nvSpPr>
        <p:spPr bwMode="auto">
          <a:xfrm>
            <a:off x="376238" y="5248275"/>
            <a:ext cx="8083550" cy="915988"/>
          </a:xfrm>
          <a:prstGeom prst="rect">
            <a:avLst/>
          </a:prstGeom>
          <a:noFill/>
          <a:ln w="9525">
            <a:noFill/>
            <a:miter lim="800000"/>
            <a:headEnd/>
            <a:tailEnd/>
          </a:ln>
          <a:effectLst/>
        </p:spPr>
        <p:txBody>
          <a:bodyPr>
            <a:spAutoFit/>
          </a:bodyPr>
          <a:lstStyle/>
          <a:p>
            <a:r>
              <a:rPr lang="pt-BR"/>
              <a:t>O documento, embora sendo criticado e considerado alarmista por muitos, conseguiu atingir seu objetivo, influenciando não apenas a opinião pública, mas sobretudo, muitos governos e organizações internacionais.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 Box 2"/>
          <p:cNvSpPr txBox="1">
            <a:spLocks noChangeArrowheads="1"/>
          </p:cNvSpPr>
          <p:nvPr/>
        </p:nvSpPr>
        <p:spPr bwMode="auto">
          <a:xfrm>
            <a:off x="735013" y="1000125"/>
            <a:ext cx="7940675" cy="2369880"/>
          </a:xfrm>
          <a:prstGeom prst="rect">
            <a:avLst/>
          </a:prstGeom>
          <a:noFill/>
          <a:ln w="9525">
            <a:noFill/>
            <a:miter lim="800000"/>
            <a:headEnd/>
            <a:tailEnd/>
          </a:ln>
          <a:effectLst/>
        </p:spPr>
        <p:txBody>
          <a:bodyPr>
            <a:spAutoFit/>
          </a:bodyPr>
          <a:lstStyle/>
          <a:p>
            <a:r>
              <a:rPr lang="pt-BR" dirty="0"/>
              <a:t>2. A </a:t>
            </a:r>
            <a:r>
              <a:rPr lang="pt-BR" dirty="0" err="1"/>
              <a:t>Assembléia</a:t>
            </a:r>
            <a:r>
              <a:rPr lang="pt-BR" dirty="0"/>
              <a:t> das Nações Unidas, em 1968 decide pela realização em 1972, na cidade de Estocolmo, na Suécia, de </a:t>
            </a:r>
            <a:r>
              <a:rPr lang="pt-BR" sz="2000" b="1" dirty="0"/>
              <a:t>uma Conferência Mundial sobre o Meio Ambiente Humano.</a:t>
            </a:r>
            <a:endParaRPr lang="pt-BR" b="1" dirty="0"/>
          </a:p>
          <a:p>
            <a:endParaRPr lang="pt-BR" dirty="0"/>
          </a:p>
          <a:p>
            <a:endParaRPr lang="pt-BR" dirty="0"/>
          </a:p>
          <a:p>
            <a:r>
              <a:rPr lang="pt-BR" dirty="0"/>
              <a:t>3. A UNESCO promove em Paris, no mês de Setembro de 1968, uma Conferência sobre a conservação e o uso racional dos recursos da biosfera que estabelece as bases para o lançamento, em 1971, do Programa Homem e a Biosfera (MAB).</a:t>
            </a:r>
          </a:p>
        </p:txBody>
      </p:sp>
      <p:sp>
        <p:nvSpPr>
          <p:cNvPr id="75779" name="Text Box 3"/>
          <p:cNvSpPr txBox="1">
            <a:spLocks noChangeArrowheads="1"/>
          </p:cNvSpPr>
          <p:nvPr/>
        </p:nvSpPr>
        <p:spPr bwMode="auto">
          <a:xfrm>
            <a:off x="323850" y="4221163"/>
            <a:ext cx="8497888" cy="2074862"/>
          </a:xfrm>
          <a:prstGeom prst="rect">
            <a:avLst/>
          </a:prstGeom>
          <a:noFill/>
          <a:ln w="9525">
            <a:noFill/>
            <a:miter lim="800000"/>
            <a:headEnd/>
            <a:tailEnd/>
          </a:ln>
          <a:effectLst/>
        </p:spPr>
        <p:txBody>
          <a:bodyPr>
            <a:spAutoFit/>
          </a:bodyPr>
          <a:lstStyle/>
          <a:p>
            <a:pPr algn="ctr"/>
            <a:r>
              <a:rPr lang="pt-BR" b="1">
                <a:solidFill>
                  <a:srgbClr val="FF0000"/>
                </a:solidFill>
              </a:rPr>
              <a:t>O ano de 1968 torna-se o </a:t>
            </a:r>
            <a:r>
              <a:rPr lang="pt-BR" sz="2000" b="1" i="1">
                <a:solidFill>
                  <a:srgbClr val="FF0000"/>
                </a:solidFill>
                <a:effectLst>
                  <a:outerShdw blurRad="38100" dist="38100" dir="2700000" algn="tl">
                    <a:srgbClr val="C0C0C0"/>
                  </a:outerShdw>
                </a:effectLst>
              </a:rPr>
              <a:t>marco nas discussões sobre o meio ambiente</a:t>
            </a:r>
            <a:r>
              <a:rPr lang="pt-BR" b="1">
                <a:solidFill>
                  <a:srgbClr val="FF0000"/>
                </a:solidFill>
              </a:rPr>
              <a:t>.</a:t>
            </a:r>
          </a:p>
          <a:p>
            <a:pPr algn="ctr"/>
            <a:r>
              <a:rPr lang="pt-BR" b="1">
                <a:solidFill>
                  <a:srgbClr val="FF0000"/>
                </a:solidFill>
              </a:rPr>
              <a:t>Atípico, constituindo-se num momento histórico em que ocorreram grandes mobilizações de massa.</a:t>
            </a:r>
          </a:p>
          <a:p>
            <a:pPr algn="ctr"/>
            <a:endParaRPr lang="pt-BR" b="1">
              <a:solidFill>
                <a:srgbClr val="FF0000"/>
              </a:solidFill>
            </a:endParaRPr>
          </a:p>
          <a:p>
            <a:pPr algn="ctr"/>
            <a:r>
              <a:rPr lang="pt-BR"/>
              <a:t>Questões: racionalidade do sistema capitalista como um todo e a busca de formas alternativas de convivência.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0" y="260648"/>
            <a:ext cx="9144000" cy="633413"/>
          </a:xfrm>
          <a:solidFill>
            <a:schemeClr val="accent3">
              <a:lumMod val="40000"/>
              <a:lumOff val="60000"/>
            </a:schemeClr>
          </a:solidFill>
        </p:spPr>
        <p:txBody>
          <a:bodyPr/>
          <a:lstStyle/>
          <a:p>
            <a:pPr algn="l"/>
            <a:r>
              <a:rPr lang="pt-BR" sz="2800" b="1" dirty="0"/>
              <a:t>2.2 A década de 70</a:t>
            </a:r>
          </a:p>
        </p:txBody>
      </p:sp>
      <p:sp>
        <p:nvSpPr>
          <p:cNvPr id="80899" name="Text Box 3"/>
          <p:cNvSpPr txBox="1">
            <a:spLocks noChangeArrowheads="1"/>
          </p:cNvSpPr>
          <p:nvPr/>
        </p:nvSpPr>
        <p:spPr bwMode="auto">
          <a:xfrm>
            <a:off x="0" y="1340768"/>
            <a:ext cx="9144000" cy="954107"/>
          </a:xfrm>
          <a:prstGeom prst="rect">
            <a:avLst/>
          </a:prstGeom>
          <a:solidFill>
            <a:srgbClr val="008000"/>
          </a:solidFill>
          <a:ln w="9525">
            <a:noFill/>
            <a:miter lim="800000"/>
            <a:headEnd/>
            <a:tailEnd/>
          </a:ln>
          <a:effectLst/>
        </p:spPr>
        <p:txBody>
          <a:bodyPr>
            <a:spAutoFit/>
          </a:bodyPr>
          <a:lstStyle/>
          <a:p>
            <a:pPr algn="ctr"/>
            <a:r>
              <a:rPr lang="pt-BR" sz="2400" b="1" dirty="0"/>
              <a:t>CONFERÊNCIA DAS NAÇÕES UNIDAS SOBRE O MEIO AMBIENTE HUMANO OU </a:t>
            </a:r>
            <a:r>
              <a:rPr lang="pt-BR" sz="3200" b="1" dirty="0"/>
              <a:t>CONFERÊNCIA DE ESTOCOLMO</a:t>
            </a:r>
            <a:endParaRPr lang="pt-BR" sz="2400" b="1" dirty="0"/>
          </a:p>
        </p:txBody>
      </p:sp>
      <p:sp>
        <p:nvSpPr>
          <p:cNvPr id="80900" name="Text Box 4"/>
          <p:cNvSpPr txBox="1">
            <a:spLocks noChangeArrowheads="1"/>
          </p:cNvSpPr>
          <p:nvPr/>
        </p:nvSpPr>
        <p:spPr bwMode="auto">
          <a:xfrm>
            <a:off x="303213" y="2584450"/>
            <a:ext cx="8840787" cy="1015663"/>
          </a:xfrm>
          <a:prstGeom prst="rect">
            <a:avLst/>
          </a:prstGeom>
          <a:noFill/>
          <a:ln w="9525">
            <a:noFill/>
            <a:miter lim="800000"/>
            <a:headEnd/>
            <a:tailEnd/>
          </a:ln>
          <a:effectLst/>
        </p:spPr>
        <p:txBody>
          <a:bodyPr>
            <a:spAutoFit/>
          </a:bodyPr>
          <a:lstStyle/>
          <a:p>
            <a:r>
              <a:rPr lang="pt-BR" sz="2000" b="1" u="sng" dirty="0"/>
              <a:t>Resultado:</a:t>
            </a:r>
            <a:r>
              <a:rPr lang="pt-BR" sz="2000" dirty="0"/>
              <a:t> Declaração e um Plano de Ação para o Meio Ambiente Humano, com 109 recomendações.</a:t>
            </a:r>
          </a:p>
          <a:p>
            <a:endParaRPr lang="pt-BR" sz="2000" dirty="0"/>
          </a:p>
        </p:txBody>
      </p:sp>
      <p:sp>
        <p:nvSpPr>
          <p:cNvPr id="80901" name="Text Box 5"/>
          <p:cNvSpPr txBox="1">
            <a:spLocks noChangeArrowheads="1"/>
          </p:cNvSpPr>
          <p:nvPr/>
        </p:nvSpPr>
        <p:spPr bwMode="auto">
          <a:xfrm>
            <a:off x="231775" y="3573016"/>
            <a:ext cx="8912225" cy="2923877"/>
          </a:xfrm>
          <a:prstGeom prst="rect">
            <a:avLst/>
          </a:prstGeom>
          <a:noFill/>
          <a:ln w="9525">
            <a:noFill/>
            <a:miter lim="800000"/>
            <a:headEnd/>
            <a:tailEnd/>
          </a:ln>
          <a:effectLst/>
        </p:spPr>
        <p:txBody>
          <a:bodyPr>
            <a:spAutoFit/>
          </a:bodyPr>
          <a:lstStyle/>
          <a:p>
            <a:r>
              <a:rPr lang="pt-BR" sz="2000" dirty="0"/>
              <a:t>Tornou-se um fórum de debates entre diferentes posições dos países.</a:t>
            </a:r>
          </a:p>
          <a:p>
            <a:r>
              <a:rPr lang="pt-BR" sz="2000" dirty="0"/>
              <a:t>Os países desenvolvidos compareceram com propostas de limitação de desenvolvimento econômico para os países subdesenvolvidos, justificadas em função da necessidade de preservar os recursos naturais.</a:t>
            </a:r>
          </a:p>
          <a:p>
            <a:endParaRPr lang="pt-BR" sz="2000" dirty="0"/>
          </a:p>
          <a:p>
            <a:r>
              <a:rPr lang="pt-BR" sz="2000" dirty="0"/>
              <a:t>Os países do Terceiro Mundo adotaram uma </a:t>
            </a:r>
            <a:r>
              <a:rPr lang="pt-BR" sz="2400" dirty="0"/>
              <a:t>postura defensiva</a:t>
            </a:r>
            <a:r>
              <a:rPr lang="pt-BR" sz="2000" dirty="0"/>
              <a:t>, argumentando que a questão ambiental encobria na verdade uma ação das “grandes potências para conter a expansão do parque industrial dos países em vias de desenvolvimento”</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9" name="Text Box 5"/>
          <p:cNvSpPr txBox="1">
            <a:spLocks noChangeArrowheads="1"/>
          </p:cNvSpPr>
          <p:nvPr/>
        </p:nvSpPr>
        <p:spPr bwMode="auto">
          <a:xfrm>
            <a:off x="0" y="260350"/>
            <a:ext cx="9144000" cy="954107"/>
          </a:xfrm>
          <a:prstGeom prst="rect">
            <a:avLst/>
          </a:prstGeom>
          <a:solidFill>
            <a:srgbClr val="008000"/>
          </a:solidFill>
          <a:ln w="9525">
            <a:noFill/>
            <a:miter lim="800000"/>
            <a:headEnd/>
            <a:tailEnd/>
          </a:ln>
          <a:effectLst/>
        </p:spPr>
        <p:txBody>
          <a:bodyPr>
            <a:spAutoFit/>
          </a:bodyPr>
          <a:lstStyle/>
          <a:p>
            <a:pPr algn="ctr"/>
            <a:r>
              <a:rPr lang="pt-BR" sz="2400" b="1" dirty="0"/>
              <a:t>CONFERÊNCIA DAS NAÇÕES UNIDAS SOBRE O MEIO AMBIENTE HUMANO OU</a:t>
            </a:r>
            <a:r>
              <a:rPr lang="pt-BR" sz="3200" b="1" u="sng" dirty="0"/>
              <a:t> CONFERÊNCIA DE ESTOCOLMO</a:t>
            </a:r>
            <a:endParaRPr lang="pt-BR" sz="2400" b="1" u="sng" dirty="0"/>
          </a:p>
        </p:txBody>
      </p:sp>
      <p:sp>
        <p:nvSpPr>
          <p:cNvPr id="77831" name="Text Box 7"/>
          <p:cNvSpPr txBox="1">
            <a:spLocks noChangeArrowheads="1"/>
          </p:cNvSpPr>
          <p:nvPr/>
        </p:nvSpPr>
        <p:spPr bwMode="auto">
          <a:xfrm>
            <a:off x="0" y="1412776"/>
            <a:ext cx="8964613" cy="641350"/>
          </a:xfrm>
          <a:prstGeom prst="rect">
            <a:avLst/>
          </a:prstGeom>
          <a:noFill/>
          <a:ln w="9525">
            <a:noFill/>
            <a:miter lim="800000"/>
            <a:headEnd/>
            <a:tailEnd/>
          </a:ln>
          <a:effectLst/>
        </p:spPr>
        <p:txBody>
          <a:bodyPr>
            <a:spAutoFit/>
          </a:bodyPr>
          <a:lstStyle/>
          <a:p>
            <a:r>
              <a:rPr lang="pt-BR" dirty="0"/>
              <a:t>Gerou a Declaração sobre o Ambiente Humano e produziu um Plano de Ação Mundial, com o objetivo de orientar a preservação e a melhoria no ambiente humano. </a:t>
            </a:r>
          </a:p>
        </p:txBody>
      </p:sp>
      <p:sp>
        <p:nvSpPr>
          <p:cNvPr id="77835" name="AutoShape 11" descr="Z"/>
          <p:cNvSpPr>
            <a:spLocks noChangeAspect="1" noChangeArrowheads="1"/>
          </p:cNvSpPr>
          <p:nvPr/>
        </p:nvSpPr>
        <p:spPr bwMode="auto">
          <a:xfrm>
            <a:off x="3695700" y="2552700"/>
            <a:ext cx="1752600" cy="1752600"/>
          </a:xfrm>
          <a:prstGeom prst="rect">
            <a:avLst/>
          </a:prstGeom>
          <a:noFill/>
        </p:spPr>
        <p:txBody>
          <a:bodyPr/>
          <a:lstStyle/>
          <a:p>
            <a:endParaRPr lang="pt-BR"/>
          </a:p>
        </p:txBody>
      </p:sp>
      <p:sp>
        <p:nvSpPr>
          <p:cNvPr id="77838" name="Rectangle 14"/>
          <p:cNvSpPr>
            <a:spLocks noChangeArrowheads="1"/>
          </p:cNvSpPr>
          <p:nvPr/>
        </p:nvSpPr>
        <p:spPr bwMode="auto">
          <a:xfrm>
            <a:off x="323528" y="2498725"/>
            <a:ext cx="8643938" cy="4359275"/>
          </a:xfrm>
          <a:prstGeom prst="rect">
            <a:avLst/>
          </a:prstGeom>
          <a:noFill/>
          <a:ln w="9525">
            <a:noFill/>
            <a:miter lim="800000"/>
            <a:headEnd/>
            <a:tailEnd/>
          </a:ln>
          <a:effectLst/>
        </p:spPr>
        <p:txBody>
          <a:bodyPr>
            <a:spAutoFit/>
          </a:bodyPr>
          <a:lstStyle/>
          <a:p>
            <a:pPr algn="just"/>
            <a:r>
              <a:rPr lang="pt-BR" dirty="0"/>
              <a:t>Refletindo a importância das discussões que ocorreram em Estocolmo, nos anos seguintes proliferaram acordos e conferências temáticas internacionais:</a:t>
            </a:r>
          </a:p>
          <a:p>
            <a:pPr algn="just"/>
            <a:endParaRPr lang="pt-BR" dirty="0"/>
          </a:p>
          <a:p>
            <a:pPr lvl="2" algn="just">
              <a:spcBef>
                <a:spcPct val="25000"/>
              </a:spcBef>
              <a:spcAft>
                <a:spcPct val="20000"/>
              </a:spcAft>
              <a:buFontTx/>
              <a:buChar char="•"/>
            </a:pPr>
            <a:r>
              <a:rPr lang="pt-BR" sz="1500" dirty="0"/>
              <a:t>Convenção sobre o Comércio Internacional de Espécies ameaçadas da fauna e flora silvestres (1973);</a:t>
            </a:r>
          </a:p>
          <a:p>
            <a:pPr lvl="2" algn="just">
              <a:spcBef>
                <a:spcPct val="25000"/>
              </a:spcBef>
              <a:spcAft>
                <a:spcPct val="20000"/>
              </a:spcAft>
              <a:buFontTx/>
              <a:buChar char="•"/>
            </a:pPr>
            <a:r>
              <a:rPr lang="pt-BR" sz="1500" dirty="0"/>
              <a:t>Convenção Internacional para Preservação da Poluição pelos Navios (1973);</a:t>
            </a:r>
          </a:p>
          <a:p>
            <a:pPr lvl="2" algn="just">
              <a:spcBef>
                <a:spcPct val="25000"/>
              </a:spcBef>
              <a:spcAft>
                <a:spcPct val="20000"/>
              </a:spcAft>
              <a:buFontTx/>
              <a:buChar char="•"/>
            </a:pPr>
            <a:r>
              <a:rPr lang="pt-BR" sz="1500" dirty="0"/>
              <a:t>Conferência Alimentar Mundial (1974);</a:t>
            </a:r>
          </a:p>
          <a:p>
            <a:pPr lvl="2" algn="just">
              <a:spcBef>
                <a:spcPct val="25000"/>
              </a:spcBef>
              <a:spcAft>
                <a:spcPct val="20000"/>
              </a:spcAft>
              <a:buFontTx/>
              <a:buChar char="•"/>
            </a:pPr>
            <a:r>
              <a:rPr lang="pt-BR" sz="1500" dirty="0"/>
              <a:t>Convenção sobre a Proteção da Natureza no Pacifico Sul (1976);</a:t>
            </a:r>
          </a:p>
          <a:p>
            <a:pPr lvl="2" algn="just">
              <a:spcBef>
                <a:spcPct val="25000"/>
              </a:spcBef>
              <a:spcAft>
                <a:spcPct val="20000"/>
              </a:spcAft>
              <a:buFontTx/>
              <a:buChar char="•"/>
            </a:pPr>
            <a:r>
              <a:rPr lang="pt-BR" sz="1500" dirty="0"/>
              <a:t>Conferência das Nações Unidas sobre a Água (1977);</a:t>
            </a:r>
          </a:p>
          <a:p>
            <a:pPr lvl="2" algn="just">
              <a:spcBef>
                <a:spcPct val="25000"/>
              </a:spcBef>
              <a:spcAft>
                <a:spcPct val="20000"/>
              </a:spcAft>
              <a:buFontTx/>
              <a:buChar char="•"/>
            </a:pPr>
            <a:r>
              <a:rPr lang="pt-BR" sz="1500" dirty="0"/>
              <a:t>Conferência das Nações Unidas sobre a Desertificação (1977);</a:t>
            </a:r>
          </a:p>
          <a:p>
            <a:pPr lvl="2" algn="just">
              <a:spcBef>
                <a:spcPct val="25000"/>
              </a:spcBef>
              <a:spcAft>
                <a:spcPct val="20000"/>
              </a:spcAft>
              <a:buFontTx/>
              <a:buChar char="•"/>
            </a:pPr>
            <a:r>
              <a:rPr lang="pt-BR" sz="1500" dirty="0"/>
              <a:t>Conferência Mundial sobre o Clima (1978);</a:t>
            </a:r>
          </a:p>
          <a:p>
            <a:pPr lvl="2" algn="just">
              <a:spcBef>
                <a:spcPct val="25000"/>
              </a:spcBef>
              <a:spcAft>
                <a:spcPct val="20000"/>
              </a:spcAft>
              <a:buFontTx/>
              <a:buChar char="•"/>
            </a:pPr>
            <a:r>
              <a:rPr lang="pt-BR" sz="1500" dirty="0"/>
              <a:t>Convenção sobre a Preservação da fauna e da flora marítimas da Antártida (1980).</a:t>
            </a:r>
          </a:p>
          <a:p>
            <a:pPr lvl="2" algn="just">
              <a:spcBef>
                <a:spcPct val="25000"/>
              </a:spcBef>
              <a:spcAft>
                <a:spcPct val="20000"/>
              </a:spcAft>
              <a:buFontTx/>
              <a:buChar char="•"/>
            </a:pPr>
            <a:r>
              <a:rPr lang="pt-BR" sz="1500" dirty="0"/>
              <a:t>Etc</a:t>
            </a:r>
            <a:r>
              <a:rPr lang="pt-BR" sz="1500" dirty="0" smtClean="0"/>
              <a:t>. </a:t>
            </a:r>
            <a:endParaRPr lang="pt-BR" sz="1500" dirty="0"/>
          </a:p>
          <a:p>
            <a:pPr algn="just"/>
            <a:endParaRPr lang="pt-BR" sz="15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1140</TotalTime>
  <Words>2844</Words>
  <Application>Microsoft Office PowerPoint</Application>
  <PresentationFormat>Apresentação na tela (4:3)</PresentationFormat>
  <Paragraphs>172</Paragraphs>
  <Slides>26</Slides>
  <Notes>0</Notes>
  <HiddenSlides>0</HiddenSlides>
  <MMClips>0</MMClips>
  <ScaleCrop>false</ScaleCrop>
  <HeadingPairs>
    <vt:vector size="6" baseType="variant">
      <vt:variant>
        <vt:lpstr>Fontes usadas</vt:lpstr>
      </vt:variant>
      <vt:variant>
        <vt:i4>9</vt:i4>
      </vt:variant>
      <vt:variant>
        <vt:lpstr>Tema</vt:lpstr>
      </vt:variant>
      <vt:variant>
        <vt:i4>1</vt:i4>
      </vt:variant>
      <vt:variant>
        <vt:lpstr>Títulos de slides</vt:lpstr>
      </vt:variant>
      <vt:variant>
        <vt:i4>26</vt:i4>
      </vt:variant>
    </vt:vector>
  </HeadingPairs>
  <TitlesOfParts>
    <vt:vector size="36" baseType="lpstr">
      <vt:lpstr>Aparajita</vt:lpstr>
      <vt:lpstr>Arial</vt:lpstr>
      <vt:lpstr>Bell MT</vt:lpstr>
      <vt:lpstr>Britannic Bold</vt:lpstr>
      <vt:lpstr>Calibri</vt:lpstr>
      <vt:lpstr>Comic Sans MS</vt:lpstr>
      <vt:lpstr>Latha</vt:lpstr>
      <vt:lpstr>Wingdings</vt:lpstr>
      <vt:lpstr>Wingdings 2</vt:lpstr>
      <vt:lpstr>Tema do Office</vt:lpstr>
      <vt:lpstr>2. A Tomada de Consciência do Problema Ambiental</vt:lpstr>
      <vt:lpstr>Apresentação do PowerPoint</vt:lpstr>
      <vt:lpstr>2.1 O problema ambiental no séc. XX</vt:lpstr>
      <vt:lpstr>Apresentação do PowerPoint</vt:lpstr>
      <vt:lpstr>Apresentação do PowerPoint</vt:lpstr>
      <vt:lpstr>Apresentação do PowerPoint</vt:lpstr>
      <vt:lpstr>Apresentação do PowerPoint</vt:lpstr>
      <vt:lpstr>2.2 A década de 70</vt:lpstr>
      <vt:lpstr>Apresentação do PowerPoint</vt:lpstr>
      <vt:lpstr>Apresentação do PowerPoint</vt:lpstr>
      <vt:lpstr>2.3 A Década de 80</vt:lpstr>
      <vt:lpstr>Apresentação do PowerPoint</vt:lpstr>
      <vt:lpstr>2.4 A Década de 90 e o início do século XXI</vt:lpstr>
      <vt:lpstr>Apresentação do PowerPoint</vt:lpstr>
      <vt:lpstr>20 anos após Rio + 10 criação da Agenda 21...  Em  Junho de 2012 aconteceu a  Rio + 20 (uma das maiores conferências convocadas pelas Nações Unidas)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GESTAO AMBIENTAL</dc:title>
  <dc:creator>Windows 7</dc:creator>
  <cp:lastModifiedBy>Carina</cp:lastModifiedBy>
  <cp:revision>105</cp:revision>
  <dcterms:created xsi:type="dcterms:W3CDTF">2013-01-24T14:19:39Z</dcterms:created>
  <dcterms:modified xsi:type="dcterms:W3CDTF">2016-04-11T20:56:53Z</dcterms:modified>
</cp:coreProperties>
</file>