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23/05/2014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052737"/>
            <a:ext cx="9036496" cy="254771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Processamento Digital de Sinais</a:t>
            </a:r>
            <a:br>
              <a:rPr lang="pt-BR" dirty="0" smtClean="0"/>
            </a:br>
            <a:r>
              <a:rPr lang="pt-BR" dirty="0" err="1" smtClean="0"/>
              <a:t>Sinais</a:t>
            </a:r>
            <a:r>
              <a:rPr lang="pt-BR" dirty="0" smtClean="0"/>
              <a:t> e sistemas discretos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 smtClean="0"/>
              <a:t>Professor:</a:t>
            </a:r>
          </a:p>
          <a:p>
            <a:pPr algn="ctr"/>
            <a:r>
              <a:rPr lang="pt-BR" dirty="0" smtClean="0"/>
              <a:t>Gerson Leiria Nunes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006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Sistemas variantes e invariantes </a:t>
            </a:r>
            <a:r>
              <a:rPr lang="pt-BR" dirty="0"/>
              <a:t>no </a:t>
            </a:r>
            <a:r>
              <a:rPr lang="pt-BR" dirty="0" smtClean="0"/>
              <a:t>tempo</a:t>
            </a:r>
          </a:p>
          <a:p>
            <a:pPr lvl="1"/>
            <a:r>
              <a:rPr lang="pt-BR" dirty="0" smtClean="0"/>
              <a:t>Um </a:t>
            </a:r>
            <a:r>
              <a:rPr lang="pt-BR" dirty="0"/>
              <a:t>sistema é chamado de </a:t>
            </a:r>
            <a:r>
              <a:rPr lang="pt-BR" b="1" dirty="0">
                <a:solidFill>
                  <a:srgbClr val="FF0000"/>
                </a:solidFill>
              </a:rPr>
              <a:t>invariante no tempo </a:t>
            </a:r>
            <a:r>
              <a:rPr lang="pt-BR" dirty="0"/>
              <a:t>se as suas características de entrada e saída não mudam com o tempo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marL="393192" lvl="1" indent="0">
              <a:buNone/>
            </a:pPr>
            <a:r>
              <a:rPr lang="pt-BR" dirty="0" smtClean="0"/>
              <a:t>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de sistemas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24944"/>
            <a:ext cx="3950153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275860"/>
            <a:ext cx="3559600" cy="694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229200"/>
            <a:ext cx="4944412" cy="814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323047" y="5313043"/>
            <a:ext cx="2808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 isso ocorrer é variante no tempo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3474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38"/>
            <a:ext cx="9144000" cy="686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894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A classe geral de sistemas pode também ser subdividida em sistemas lineares e sistemas não-lineares. </a:t>
            </a:r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/>
              <a:t>sistema linear é aquele que satisfaz o princípio da superposição. Dito de forma simples, o princípio da sobreposição requer que a resposta do sistema para a soma ponderada dos sinais é igual à soma ponderada das respostas correspondentes (outputs) do </a:t>
            </a:r>
            <a:r>
              <a:rPr lang="pt-BR" dirty="0" smtClean="0"/>
              <a:t>sistema. </a:t>
            </a:r>
          </a:p>
          <a:p>
            <a:r>
              <a:rPr lang="pt-BR" dirty="0" smtClean="0"/>
              <a:t>Assim</a:t>
            </a:r>
            <a:r>
              <a:rPr lang="pt-BR" dirty="0"/>
              <a:t>, temos a seguinte definição de linearidade.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 de sistemas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40311"/>
            <a:ext cx="5364088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828" y="5440311"/>
            <a:ext cx="3806172" cy="141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735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 de sistemas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52" y="1268760"/>
            <a:ext cx="9167651" cy="558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992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Verificando se o sistema                  é linear.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combinação linear de duas sentenças de entrada resulta na saída.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de sistemas</a:t>
            </a:r>
            <a:endParaRPr lang="pt-BR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84784"/>
            <a:ext cx="1656184" cy="462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47693"/>
            <a:ext cx="2664296" cy="1434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14" y="4437112"/>
            <a:ext cx="7868074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733256"/>
            <a:ext cx="6802502" cy="85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51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Causal</a:t>
            </a:r>
          </a:p>
          <a:p>
            <a:r>
              <a:rPr lang="pt-BR" dirty="0" smtClean="0"/>
              <a:t>Um </a:t>
            </a:r>
            <a:r>
              <a:rPr lang="pt-BR" dirty="0"/>
              <a:t>sistema é dito para ser </a:t>
            </a:r>
            <a:r>
              <a:rPr lang="pt-BR" b="1" dirty="0">
                <a:solidFill>
                  <a:srgbClr val="FF0000"/>
                </a:solidFill>
              </a:rPr>
              <a:t>causal</a:t>
            </a:r>
            <a:r>
              <a:rPr lang="pt-BR" dirty="0"/>
              <a:t> se a saída do sistema, em qualquer momento </a:t>
            </a:r>
            <a:r>
              <a:rPr lang="pt-BR" dirty="0" smtClean="0"/>
              <a:t>y </a:t>
            </a:r>
            <a:r>
              <a:rPr lang="pt-BR" dirty="0"/>
              <a:t>(n</a:t>
            </a:r>
            <a:r>
              <a:rPr lang="pt-BR" dirty="0" smtClean="0"/>
              <a:t>) </a:t>
            </a:r>
            <a:r>
              <a:rPr lang="pt-BR" dirty="0"/>
              <a:t>depende apenas entradas </a:t>
            </a:r>
            <a:r>
              <a:rPr lang="pt-BR" dirty="0" smtClean="0"/>
              <a:t>atuais e passadas </a:t>
            </a:r>
            <a:r>
              <a:rPr lang="pt-BR" dirty="0"/>
              <a:t>​​[ou seja, x (n</a:t>
            </a:r>
            <a:r>
              <a:rPr lang="pt-BR" dirty="0" smtClean="0"/>
              <a:t>), </a:t>
            </a:r>
            <a:r>
              <a:rPr lang="pt-BR" dirty="0"/>
              <a:t>(n - 1), x (n-2), ...], mas não depende de entradas futuras [ou seja, x (n + 1), </a:t>
            </a:r>
            <a:r>
              <a:rPr lang="pt-BR" dirty="0" smtClean="0"/>
              <a:t>x (n </a:t>
            </a:r>
            <a:r>
              <a:rPr lang="pt-BR" dirty="0"/>
              <a:t>+ 2), ...]. Em termos matemáticos, a saída de um sistema causal satisfaz uma equação de </a:t>
            </a:r>
            <a:r>
              <a:rPr lang="pt-BR" dirty="0" smtClean="0"/>
              <a:t>forma: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 de sistemas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517232"/>
            <a:ext cx="5089039" cy="64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385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</a:t>
            </a:r>
            <a:r>
              <a:rPr lang="pt-BR" b="1" dirty="0">
                <a:solidFill>
                  <a:srgbClr val="FF0000"/>
                </a:solidFill>
              </a:rPr>
              <a:t>estabilidade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é uma propriedade importante que deve ser considerado em qualquer aplicação prática de um sistema</a:t>
            </a:r>
            <a:r>
              <a:rPr lang="pt-BR" dirty="0" smtClean="0"/>
              <a:t>.</a:t>
            </a:r>
          </a:p>
          <a:p>
            <a:pPr marL="109728" indent="0">
              <a:buNone/>
            </a:pPr>
            <a:r>
              <a:rPr lang="pt-BR" dirty="0" smtClean="0"/>
              <a:t> </a:t>
            </a:r>
          </a:p>
          <a:p>
            <a:r>
              <a:rPr lang="pt-BR" dirty="0" smtClean="0"/>
              <a:t>Sistemas </a:t>
            </a:r>
            <a:r>
              <a:rPr lang="pt-BR" dirty="0"/>
              <a:t>instáveis ​​geralmente apresentam um comportamento errático e extremo e causar </a:t>
            </a:r>
            <a:r>
              <a:rPr lang="pt-BR" dirty="0" smtClean="0"/>
              <a:t>overflow </a:t>
            </a:r>
            <a:r>
              <a:rPr lang="pt-BR" dirty="0"/>
              <a:t>em qualquer aplicação </a:t>
            </a:r>
            <a:r>
              <a:rPr lang="pt-BR" dirty="0" smtClean="0"/>
              <a:t>prática.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de sistemas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4235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Definição, um sistema relaxado arbitrária é dito </a:t>
            </a:r>
            <a:r>
              <a:rPr lang="pt-BR" dirty="0" smtClean="0"/>
              <a:t>estável</a:t>
            </a:r>
            <a:r>
              <a:rPr lang="pt-BR" dirty="0"/>
              <a:t>, se e apenas </a:t>
            </a:r>
            <a:r>
              <a:rPr lang="pt-BR" dirty="0" smtClean="0"/>
              <a:t>cada </a:t>
            </a:r>
            <a:r>
              <a:rPr lang="pt-BR" dirty="0"/>
              <a:t>entrada limitada produz uma saída limitada. </a:t>
            </a:r>
            <a:endParaRPr lang="pt-BR" dirty="0" smtClean="0"/>
          </a:p>
          <a:p>
            <a:r>
              <a:rPr lang="pt-BR" dirty="0" smtClean="0"/>
              <a:t>A sequência </a:t>
            </a:r>
            <a:r>
              <a:rPr lang="pt-BR" dirty="0"/>
              <a:t>de entrada x (n) e da </a:t>
            </a:r>
            <a:r>
              <a:rPr lang="pt-BR" dirty="0" smtClean="0"/>
              <a:t>sequência </a:t>
            </a:r>
            <a:r>
              <a:rPr lang="pt-BR" dirty="0"/>
              <a:t>de saída </a:t>
            </a:r>
            <a:r>
              <a:rPr lang="pt-BR" dirty="0" smtClean="0"/>
              <a:t>y(n</a:t>
            </a:r>
            <a:r>
              <a:rPr lang="pt-BR" dirty="0"/>
              <a:t>) são delimitadas é traduzido matematicamente significa que existem alguns números finitos, dizer </a:t>
            </a:r>
            <a:r>
              <a:rPr lang="pt-BR" dirty="0" err="1"/>
              <a:t>Mx</a:t>
            </a:r>
            <a:r>
              <a:rPr lang="pt-BR" dirty="0"/>
              <a:t> e </a:t>
            </a:r>
            <a:r>
              <a:rPr lang="pt-BR" dirty="0" err="1"/>
              <a:t>My</a:t>
            </a:r>
            <a:r>
              <a:rPr lang="pt-BR" dirty="0"/>
              <a:t>, de tal forma </a:t>
            </a:r>
            <a:r>
              <a:rPr lang="pt-BR" dirty="0" smtClean="0"/>
              <a:t>que para todo n:</a:t>
            </a:r>
          </a:p>
          <a:p>
            <a:endParaRPr lang="pt-BR" dirty="0"/>
          </a:p>
          <a:p>
            <a:r>
              <a:rPr lang="pt-BR" dirty="0" smtClean="0"/>
              <a:t>Caso contrário o sistema é dito </a:t>
            </a:r>
            <a:r>
              <a:rPr lang="pt-BR" b="1" dirty="0" smtClean="0">
                <a:solidFill>
                  <a:srgbClr val="FF0000"/>
                </a:solidFill>
              </a:rPr>
              <a:t>instável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de sistemas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319" y="4895596"/>
            <a:ext cx="5257474" cy="46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043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 de sistemas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32856"/>
            <a:ext cx="8955035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7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Sistemas discretos podem ser interligados para formar sistemas maiores. </a:t>
            </a:r>
            <a:endParaRPr lang="pt-BR" dirty="0" smtClean="0"/>
          </a:p>
          <a:p>
            <a:r>
              <a:rPr lang="pt-BR" dirty="0" smtClean="0"/>
              <a:t>Há </a:t>
            </a:r>
            <a:r>
              <a:rPr lang="pt-BR" dirty="0"/>
              <a:t>duas formas básicas em que os sistemas podem ser interligados: em cascata (série) ou em paralelo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Interconexão de sistemas</a:t>
            </a:r>
            <a:endParaRPr lang="pt-BR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9" y="4553297"/>
            <a:ext cx="4572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268" y="4152168"/>
            <a:ext cx="437197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266332" y="3851756"/>
            <a:ext cx="207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Sistema em série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652120" y="3789040"/>
            <a:ext cx="24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Sistema em paralelo</a:t>
            </a:r>
            <a:endParaRPr lang="pt-BR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385" y="5900066"/>
            <a:ext cx="1463707" cy="51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694" y="6292449"/>
            <a:ext cx="2109121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301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Sistemas </a:t>
            </a:r>
            <a:r>
              <a:rPr lang="pt-BR" dirty="0"/>
              <a:t>de tempo </a:t>
            </a:r>
            <a:r>
              <a:rPr lang="pt-BR" dirty="0" smtClean="0"/>
              <a:t>discreto</a:t>
            </a:r>
          </a:p>
          <a:p>
            <a:r>
              <a:rPr lang="pt-BR" dirty="0" smtClean="0"/>
              <a:t>Diagramas de bloco</a:t>
            </a:r>
          </a:p>
          <a:p>
            <a:r>
              <a:rPr lang="pt-BR" dirty="0" smtClean="0"/>
              <a:t>Classificação dos sistemas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Sumário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192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Exemplos de sistemas de tempo discreto: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de tempo discreto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80"/>
            <a:ext cx="7880467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836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Somador: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Amplificador/atenuador: 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Multiplicador: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Diagramas de bloco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75" y="1196752"/>
            <a:ext cx="4554474" cy="229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491111"/>
            <a:ext cx="3816424" cy="92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990911"/>
            <a:ext cx="4015088" cy="1856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80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Atraso: 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Avanço:</a:t>
            </a:r>
          </a:p>
          <a:p>
            <a:endParaRPr lang="pt-BR" dirty="0"/>
          </a:p>
          <a:p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Diagramas de bloco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268760"/>
            <a:ext cx="4313883" cy="1082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417" y="3717032"/>
            <a:ext cx="4191848" cy="12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112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Exemplo: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bloco</a:t>
            </a:r>
            <a:endParaRPr lang="pt-B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450" y="1196752"/>
            <a:ext cx="4705878" cy="967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34956"/>
            <a:ext cx="6589713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32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Na análise, bem como na concepção de sistemas, é desejável para classificar os sistemas de acordo com as propriedades gerais que </a:t>
            </a:r>
            <a:r>
              <a:rPr lang="pt-BR" dirty="0" smtClean="0"/>
              <a:t>os satisfazem.</a:t>
            </a:r>
            <a:endParaRPr lang="pt-BR" dirty="0"/>
          </a:p>
          <a:p>
            <a:r>
              <a:rPr lang="pt-BR" dirty="0"/>
              <a:t>Ressaltamos a ponto de que, para um sistema de possuir uma determinada propriedade, a propriedade deve realizar para cada sinal de entrada possível para o sistema. </a:t>
            </a:r>
            <a:endParaRPr lang="pt-BR" dirty="0" smtClean="0"/>
          </a:p>
          <a:p>
            <a:r>
              <a:rPr lang="pt-BR" dirty="0"/>
              <a:t>Se uma propriedade é válida para alguns sinais de entrada, mas não para os outros, o sistema não possui essa propriedade. Assim, um </a:t>
            </a:r>
            <a:r>
              <a:rPr lang="pt-BR" dirty="0" smtClean="0"/>
              <a:t>contra exemplo </a:t>
            </a:r>
            <a:r>
              <a:rPr lang="pt-BR" dirty="0"/>
              <a:t>é suficiente para provar que o sistema não possui uma propriedade. </a:t>
            </a:r>
          </a:p>
          <a:p>
            <a:r>
              <a:rPr lang="pt-BR" dirty="0" smtClean="0"/>
              <a:t>No </a:t>
            </a:r>
            <a:r>
              <a:rPr lang="pt-BR" dirty="0"/>
              <a:t>entanto, para provar que o sistema tem alguma propriedade, temos de provar que esta propriedade vale para cada sinal de entrada possível.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dos sistemas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432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Um sistema discreto é chamado </a:t>
            </a:r>
            <a:r>
              <a:rPr lang="pt-BR" b="1" dirty="0"/>
              <a:t>estático</a:t>
            </a:r>
            <a:r>
              <a:rPr lang="pt-BR" dirty="0"/>
              <a:t> ou </a:t>
            </a:r>
            <a:r>
              <a:rPr lang="pt-BR" b="1" dirty="0">
                <a:solidFill>
                  <a:srgbClr val="FF0000"/>
                </a:solidFill>
              </a:rPr>
              <a:t>sem memória</a:t>
            </a:r>
            <a:r>
              <a:rPr lang="pt-BR" dirty="0"/>
              <a:t>, se a sua saída, em qualquer instante </a:t>
            </a:r>
            <a:r>
              <a:rPr lang="pt-BR" b="1" dirty="0">
                <a:solidFill>
                  <a:srgbClr val="FF0000"/>
                </a:solidFill>
              </a:rPr>
              <a:t>n</a:t>
            </a:r>
            <a:r>
              <a:rPr lang="pt-BR" dirty="0"/>
              <a:t> depende </a:t>
            </a:r>
            <a:r>
              <a:rPr lang="pt-BR" dirty="0" smtClean="0"/>
              <a:t>somente da </a:t>
            </a:r>
            <a:r>
              <a:rPr lang="pt-BR" dirty="0"/>
              <a:t>amostra de </a:t>
            </a:r>
            <a:r>
              <a:rPr lang="pt-BR" dirty="0" smtClean="0"/>
              <a:t>entrada, não precisando de amostras </a:t>
            </a:r>
            <a:r>
              <a:rPr lang="pt-BR" dirty="0"/>
              <a:t>passadas e futuras de entrada. </a:t>
            </a:r>
            <a:endParaRPr lang="pt-BR" dirty="0" smtClean="0"/>
          </a:p>
          <a:p>
            <a:r>
              <a:rPr lang="pt-BR" dirty="0" smtClean="0"/>
              <a:t>Em </a:t>
            </a:r>
            <a:r>
              <a:rPr lang="pt-BR" dirty="0"/>
              <a:t>qualquer caso, o sistema está a ser dito </a:t>
            </a:r>
            <a:r>
              <a:rPr lang="pt-BR" b="1" dirty="0"/>
              <a:t>dinâmico</a:t>
            </a:r>
            <a:r>
              <a:rPr lang="pt-BR" dirty="0"/>
              <a:t> ou </a:t>
            </a:r>
            <a:r>
              <a:rPr lang="pt-BR" b="1" dirty="0" smtClean="0">
                <a:solidFill>
                  <a:srgbClr val="FF0000"/>
                </a:solidFill>
              </a:rPr>
              <a:t>com </a:t>
            </a:r>
            <a:r>
              <a:rPr lang="pt-BR" b="1" dirty="0">
                <a:solidFill>
                  <a:srgbClr val="FF0000"/>
                </a:solidFill>
              </a:rPr>
              <a:t>memória</a:t>
            </a:r>
            <a:r>
              <a:rPr lang="pt-BR" dirty="0"/>
              <a:t>. Se a saída de um sistema em tempo </a:t>
            </a:r>
            <a:r>
              <a:rPr lang="pt-BR" b="1" dirty="0">
                <a:solidFill>
                  <a:srgbClr val="FF0000"/>
                </a:solidFill>
              </a:rPr>
              <a:t>n</a:t>
            </a:r>
            <a:r>
              <a:rPr lang="pt-BR" dirty="0"/>
              <a:t> é completamente determinada pelas amostras de entrada no intervalo a partir de </a:t>
            </a:r>
            <a:r>
              <a:rPr lang="pt-BR" b="1" dirty="0">
                <a:solidFill>
                  <a:srgbClr val="FF0000"/>
                </a:solidFill>
              </a:rPr>
              <a:t>n </a:t>
            </a:r>
            <a:r>
              <a:rPr lang="pt-BR" b="1" dirty="0" smtClean="0">
                <a:solidFill>
                  <a:srgbClr val="FF0000"/>
                </a:solidFill>
              </a:rPr>
              <a:t>– N</a:t>
            </a:r>
            <a:r>
              <a:rPr lang="pt-BR" dirty="0" smtClean="0"/>
              <a:t>.</a:t>
            </a:r>
          </a:p>
          <a:p>
            <a:r>
              <a:rPr lang="pt-BR" dirty="0" smtClean="0"/>
              <a:t>Onde (N &gt;= </a:t>
            </a:r>
            <a:r>
              <a:rPr lang="pt-BR" dirty="0"/>
              <a:t>0), o sistema é dito ter memória de duração N. </a:t>
            </a:r>
            <a:endParaRPr lang="pt-BR" dirty="0" smtClean="0"/>
          </a:p>
          <a:p>
            <a:r>
              <a:rPr lang="pt-BR" dirty="0" smtClean="0"/>
              <a:t>Se </a:t>
            </a:r>
            <a:r>
              <a:rPr lang="pt-BR" dirty="0"/>
              <a:t>N = 0, o sistema é </a:t>
            </a:r>
            <a:r>
              <a:rPr lang="pt-BR" dirty="0" smtClean="0"/>
              <a:t>estático. </a:t>
            </a:r>
          </a:p>
          <a:p>
            <a:r>
              <a:rPr lang="pt-BR" dirty="0" smtClean="0"/>
              <a:t>Se </a:t>
            </a:r>
            <a:r>
              <a:rPr lang="pt-BR" dirty="0"/>
              <a:t>0 &lt;N </a:t>
            </a:r>
            <a:r>
              <a:rPr lang="pt-BR" dirty="0" smtClean="0"/>
              <a:t>&lt; ∞, </a:t>
            </a:r>
            <a:r>
              <a:rPr lang="pt-BR" dirty="0"/>
              <a:t>o sistema é dito ter </a:t>
            </a:r>
            <a:r>
              <a:rPr lang="pt-BR" b="1" dirty="0">
                <a:solidFill>
                  <a:srgbClr val="FF0000"/>
                </a:solidFill>
              </a:rPr>
              <a:t>memória </a:t>
            </a:r>
            <a:r>
              <a:rPr lang="pt-BR" b="1" dirty="0" smtClean="0">
                <a:solidFill>
                  <a:srgbClr val="FF0000"/>
                </a:solidFill>
              </a:rPr>
              <a:t>finita</a:t>
            </a:r>
            <a:r>
              <a:rPr lang="pt-BR" dirty="0" smtClean="0"/>
              <a:t>.</a:t>
            </a:r>
          </a:p>
          <a:p>
            <a:r>
              <a:rPr lang="pt-BR" dirty="0" smtClean="0"/>
              <a:t>Se </a:t>
            </a:r>
            <a:r>
              <a:rPr lang="pt-BR" dirty="0"/>
              <a:t>N = ∞</a:t>
            </a:r>
            <a:r>
              <a:rPr lang="pt-BR" dirty="0" smtClean="0"/>
              <a:t>, </a:t>
            </a:r>
            <a:r>
              <a:rPr lang="pt-BR" dirty="0"/>
              <a:t>o sistema é dito ter </a:t>
            </a:r>
            <a:r>
              <a:rPr lang="pt-BR" b="1" dirty="0">
                <a:solidFill>
                  <a:srgbClr val="FF0000"/>
                </a:solidFill>
              </a:rPr>
              <a:t>memória infinita</a:t>
            </a:r>
            <a:r>
              <a:rPr lang="pt-BR" dirty="0"/>
              <a:t>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 dos sistemas</a:t>
            </a:r>
          </a:p>
        </p:txBody>
      </p:sp>
    </p:spTree>
    <p:extLst>
      <p:ext uri="{BB962C8B-B14F-4D97-AF65-F5344CB8AC3E}">
        <p14:creationId xmlns:p14="http://schemas.microsoft.com/office/powerpoint/2010/main" val="232274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 dos sistemas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89759"/>
            <a:ext cx="3663407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7" y="2605554"/>
            <a:ext cx="3481834" cy="736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642" y="3697368"/>
            <a:ext cx="3548488" cy="124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7" y="5171790"/>
            <a:ext cx="3856701" cy="135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204878" y="1701137"/>
            <a:ext cx="2808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Estático sem memória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101387" y="3949936"/>
            <a:ext cx="2808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D</a:t>
            </a:r>
            <a:r>
              <a:rPr lang="pt-BR" dirty="0" smtClean="0"/>
              <a:t>inâmico de memória</a:t>
            </a:r>
          </a:p>
          <a:p>
            <a:pPr algn="ctr"/>
            <a:r>
              <a:rPr lang="pt-BR" dirty="0" smtClean="0"/>
              <a:t>finita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204878" y="5445224"/>
            <a:ext cx="2808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Dinâmico de memória</a:t>
            </a:r>
          </a:p>
          <a:p>
            <a:pPr algn="ctr"/>
            <a:r>
              <a:rPr lang="pt-BR" dirty="0" smtClean="0"/>
              <a:t>infinita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147175" y="2789298"/>
            <a:ext cx="2808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Estático sem memória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7718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1288</TotalTime>
  <Words>710</Words>
  <Application>Microsoft Office PowerPoint</Application>
  <PresentationFormat>Apresentação na tela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Concurso</vt:lpstr>
      <vt:lpstr>Processamento Digital de Sinais Sinais e sistemas discretos</vt:lpstr>
      <vt:lpstr>Sumário</vt:lpstr>
      <vt:lpstr>Sistemas de tempo discreto</vt:lpstr>
      <vt:lpstr>Diagramas de bloco</vt:lpstr>
      <vt:lpstr>Diagramas de bloco</vt:lpstr>
      <vt:lpstr>Diagrama de bloco</vt:lpstr>
      <vt:lpstr>Classificação dos sistemas</vt:lpstr>
      <vt:lpstr>Classificação dos sistemas</vt:lpstr>
      <vt:lpstr>Classificação dos sistemas</vt:lpstr>
      <vt:lpstr>Classificação de sistemas</vt:lpstr>
      <vt:lpstr>Apresentação do PowerPoint</vt:lpstr>
      <vt:lpstr>Classificação de sistemas</vt:lpstr>
      <vt:lpstr>Classificação de sistemas</vt:lpstr>
      <vt:lpstr>Classificação de sistemas</vt:lpstr>
      <vt:lpstr>Classificação de sistemas</vt:lpstr>
      <vt:lpstr>Classificação de sistemas</vt:lpstr>
      <vt:lpstr>Classificação de sistemas</vt:lpstr>
      <vt:lpstr>Classificação de sistemas</vt:lpstr>
      <vt:lpstr>Interconexão de sistemas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Concepção de Circuitos Integrados Arquitetura do microcontrolador</dc:title>
  <dc:creator>Admin</dc:creator>
  <cp:lastModifiedBy>Admin</cp:lastModifiedBy>
  <cp:revision>83</cp:revision>
  <dcterms:created xsi:type="dcterms:W3CDTF">2014-04-07T18:16:52Z</dcterms:created>
  <dcterms:modified xsi:type="dcterms:W3CDTF">2014-05-23T21:13:25Z</dcterms:modified>
</cp:coreProperties>
</file>