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386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riângulo retângulo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ítulo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17" name="Subtítulo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pt-BR" smtClean="0"/>
              <a:t>Clique para editar o estilo do subtítulo mestre</a:t>
            </a:r>
            <a:endParaRPr kumimoji="0" lang="en-US"/>
          </a:p>
        </p:txBody>
      </p:sp>
      <p:grpSp>
        <p:nvGrpSpPr>
          <p:cNvPr id="2" name="Grupo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orma livre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orma livre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orma livre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Conector reto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Espaço Reservado para Data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19D49127-D586-4545-98F8-EEE1AE9CA103}" type="datetimeFigureOut">
              <a:rPr lang="pt-BR" smtClean="0"/>
              <a:t>23/05/2014</a:t>
            </a:fld>
            <a:endParaRPr lang="pt-BR"/>
          </a:p>
        </p:txBody>
      </p:sp>
      <p:sp>
        <p:nvSpPr>
          <p:cNvPr id="19" name="Espaço Reservado para Rodapé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pt-BR"/>
          </a:p>
        </p:txBody>
      </p:sp>
      <p:sp>
        <p:nvSpPr>
          <p:cNvPr id="27" name="Espaço Reservado para Número de Slide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A056AC7-579E-4585-B276-6BB8AB60701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9D49127-D586-4545-98F8-EEE1AE9CA103}" type="datetimeFigureOut">
              <a:rPr lang="pt-BR" smtClean="0"/>
              <a:t>23/05/2014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A056AC7-579E-4585-B276-6BB8AB60701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9D49127-D586-4545-98F8-EEE1AE9CA103}" type="datetimeFigureOut">
              <a:rPr lang="pt-BR" smtClean="0"/>
              <a:t>23/05/2014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A056AC7-579E-4585-B276-6BB8AB60701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9D49127-D586-4545-98F8-EEE1AE9CA103}" type="datetimeFigureOut">
              <a:rPr lang="pt-BR" smtClean="0"/>
              <a:t>23/05/2014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A056AC7-579E-4585-B276-6BB8AB60701D}" type="slidenum">
              <a:rPr lang="pt-BR" smtClean="0"/>
              <a:t>‹nº›</a:t>
            </a:fld>
            <a:endParaRPr lang="pt-BR"/>
          </a:p>
        </p:txBody>
      </p:sp>
      <p:sp>
        <p:nvSpPr>
          <p:cNvPr id="7" name="Título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9D49127-D586-4545-98F8-EEE1AE9CA103}" type="datetimeFigureOut">
              <a:rPr lang="pt-BR" smtClean="0"/>
              <a:t>23/05/2014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A056AC7-579E-4585-B276-6BB8AB60701D}" type="slidenum">
              <a:rPr lang="pt-BR" smtClean="0"/>
              <a:t>‹nº›</a:t>
            </a:fld>
            <a:endParaRPr lang="pt-BR"/>
          </a:p>
        </p:txBody>
      </p:sp>
      <p:sp>
        <p:nvSpPr>
          <p:cNvPr id="7" name="Divisa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Divisa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9D49127-D586-4545-98F8-EEE1AE9CA103}" type="datetimeFigureOut">
              <a:rPr lang="pt-BR" smtClean="0"/>
              <a:t>23/05/2014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A056AC7-579E-4585-B276-6BB8AB60701D}" type="slidenum">
              <a:rPr lang="pt-BR" smtClean="0"/>
              <a:t>‹nº›</a:t>
            </a:fld>
            <a:endParaRPr lang="pt-BR"/>
          </a:p>
        </p:txBody>
      </p:sp>
      <p:sp>
        <p:nvSpPr>
          <p:cNvPr id="8" name="Título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ção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5" name="Espaço Reservado para Conteúdo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9D49127-D586-4545-98F8-EEE1AE9CA103}" type="datetimeFigureOut">
              <a:rPr lang="pt-BR" smtClean="0"/>
              <a:t>23/05/2014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A056AC7-579E-4585-B276-6BB8AB60701D}" type="slidenum">
              <a:rPr lang="pt-BR" smtClean="0"/>
              <a:t>‹nº›</a:t>
            </a:fld>
            <a:endParaRPr 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9D49127-D586-4545-98F8-EEE1AE9CA103}" type="datetimeFigureOut">
              <a:rPr lang="pt-BR" smtClean="0"/>
              <a:t>23/05/2014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A056AC7-579E-4585-B276-6BB8AB60701D}" type="slidenum">
              <a:rPr lang="pt-BR" smtClean="0"/>
              <a:t>‹nº›</a:t>
            </a:fld>
            <a:endParaRPr lang="pt-BR"/>
          </a:p>
        </p:txBody>
      </p:sp>
      <p:sp>
        <p:nvSpPr>
          <p:cNvPr id="6" name="Título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9D49127-D586-4545-98F8-EEE1AE9CA103}" type="datetimeFigureOut">
              <a:rPr lang="pt-BR" smtClean="0"/>
              <a:t>23/05/2014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A056AC7-579E-4585-B276-6BB8AB60701D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19D49127-D586-4545-98F8-EEE1AE9CA103}" type="datetimeFigureOut">
              <a:rPr lang="pt-BR" smtClean="0"/>
              <a:t>23/05/2014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A056AC7-579E-4585-B276-6BB8AB60701D}" type="slidenum">
              <a:rPr lang="pt-BR" smtClean="0"/>
              <a:t>‹nº›</a:t>
            </a:fld>
            <a:endParaRPr 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pt-BR" smtClean="0"/>
              <a:t>Clique no ícone para adicionar uma imagem</a:t>
            </a:r>
            <a:endParaRPr kumimoji="0" lang="en-US" dirty="0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19D49127-D586-4545-98F8-EEE1AE9CA103}" type="datetimeFigureOut">
              <a:rPr lang="pt-BR" smtClean="0"/>
              <a:t>23/05/2014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A056AC7-579E-4585-B276-6BB8AB60701D}" type="slidenum">
              <a:rPr lang="pt-BR" smtClean="0"/>
              <a:t>‹nº›</a:t>
            </a:fld>
            <a:endParaRPr lang="pt-BR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8" name="Forma livre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orma livre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Triângulo retângulo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Conector reto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Divisa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Divisa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orma livre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orma livre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Triângulo retângulo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Conector reto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Espaço Reservado para Título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0" name="Espaço Reservado para Texto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  <a:p>
            <a:pPr lvl="1" eaLnBrk="1" latinLnBrk="0" hangingPunct="1"/>
            <a:r>
              <a:rPr kumimoji="0" lang="pt-BR" smtClean="0"/>
              <a:t>Segundo nível</a:t>
            </a:r>
          </a:p>
          <a:p>
            <a:pPr lvl="2" eaLnBrk="1" latinLnBrk="0" hangingPunct="1"/>
            <a:r>
              <a:rPr kumimoji="0" lang="pt-BR" smtClean="0"/>
              <a:t>Terceiro nível</a:t>
            </a:r>
          </a:p>
          <a:p>
            <a:pPr lvl="3" eaLnBrk="1" latinLnBrk="0" hangingPunct="1"/>
            <a:r>
              <a:rPr kumimoji="0" lang="pt-BR" smtClean="0"/>
              <a:t>Quarto nível</a:t>
            </a:r>
          </a:p>
          <a:p>
            <a:pPr lvl="4" eaLnBrk="1" latinLnBrk="0" hangingPunct="1"/>
            <a:r>
              <a:rPr kumimoji="0" lang="pt-BR" smtClean="0"/>
              <a:t>Quinto nível</a:t>
            </a:r>
            <a:endParaRPr kumimoji="0" lang="en-US"/>
          </a:p>
        </p:txBody>
      </p:sp>
      <p:sp>
        <p:nvSpPr>
          <p:cNvPr id="10" name="Espaço Reservado para Data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19D49127-D586-4545-98F8-EEE1AE9CA103}" type="datetimeFigureOut">
              <a:rPr lang="pt-BR" smtClean="0"/>
              <a:t>23/05/2014</a:t>
            </a:fld>
            <a:endParaRPr lang="pt-BR"/>
          </a:p>
        </p:txBody>
      </p:sp>
      <p:sp>
        <p:nvSpPr>
          <p:cNvPr id="22" name="Espaço Reservado para Rodapé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pt-BR"/>
          </a:p>
        </p:txBody>
      </p:sp>
      <p:sp>
        <p:nvSpPr>
          <p:cNvPr id="18" name="Espaço Reservado para Número de Slide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7A056AC7-579E-4585-B276-6BB8AB60701D}" type="slidenum">
              <a:rPr lang="pt-BR" smtClean="0"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6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4.png"/><Relationship Id="rId4" Type="http://schemas.openxmlformats.org/officeDocument/2006/relationships/image" Target="../media/image23.pn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1.png"/><Relationship Id="rId4" Type="http://schemas.openxmlformats.org/officeDocument/2006/relationships/image" Target="../media/image30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07504" y="1052737"/>
            <a:ext cx="9036496" cy="2547714"/>
          </a:xfrm>
        </p:spPr>
        <p:txBody>
          <a:bodyPr>
            <a:normAutofit/>
          </a:bodyPr>
          <a:lstStyle/>
          <a:p>
            <a:pPr algn="ctr"/>
            <a:r>
              <a:rPr lang="pt-BR" dirty="0" smtClean="0"/>
              <a:t>Processamento Digital de Sinais</a:t>
            </a:r>
            <a:br>
              <a:rPr lang="pt-BR" dirty="0" smtClean="0"/>
            </a:br>
            <a:r>
              <a:rPr lang="pt-BR" dirty="0" err="1" smtClean="0"/>
              <a:t>Sinais</a:t>
            </a:r>
            <a:r>
              <a:rPr lang="pt-BR" dirty="0" smtClean="0"/>
              <a:t> e sistemas discretos</a:t>
            </a:r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lang="pt-BR" dirty="0" smtClean="0"/>
              <a:t>Professor:</a:t>
            </a:r>
          </a:p>
          <a:p>
            <a:pPr algn="ctr"/>
            <a:r>
              <a:rPr lang="pt-BR" dirty="0" smtClean="0"/>
              <a:t>Gerson Leiria Nunes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98300686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pt-BR" dirty="0" smtClean="0"/>
              <a:t>Sistemas variantes e invariantes </a:t>
            </a:r>
            <a:r>
              <a:rPr lang="pt-BR" dirty="0"/>
              <a:t>no </a:t>
            </a:r>
            <a:r>
              <a:rPr lang="pt-BR" dirty="0" smtClean="0"/>
              <a:t>tempo</a:t>
            </a:r>
          </a:p>
          <a:p>
            <a:pPr lvl="1"/>
            <a:r>
              <a:rPr lang="pt-BR" dirty="0" smtClean="0"/>
              <a:t>Um </a:t>
            </a:r>
            <a:r>
              <a:rPr lang="pt-BR" dirty="0"/>
              <a:t>sistema é chamado de </a:t>
            </a:r>
            <a:r>
              <a:rPr lang="pt-BR" b="1" dirty="0">
                <a:solidFill>
                  <a:srgbClr val="FF0000"/>
                </a:solidFill>
              </a:rPr>
              <a:t>invariante no tempo </a:t>
            </a:r>
            <a:r>
              <a:rPr lang="pt-BR" dirty="0"/>
              <a:t>se as suas características de entrada e saída não mudam com o tempo</a:t>
            </a:r>
            <a:r>
              <a:rPr lang="pt-BR" dirty="0" smtClean="0"/>
              <a:t>.</a:t>
            </a:r>
          </a:p>
          <a:p>
            <a:pPr lvl="1"/>
            <a:endParaRPr lang="pt-BR" dirty="0"/>
          </a:p>
          <a:p>
            <a:pPr lvl="1"/>
            <a:endParaRPr lang="pt-BR" dirty="0" smtClean="0"/>
          </a:p>
          <a:p>
            <a:pPr lvl="1"/>
            <a:endParaRPr lang="pt-BR" dirty="0"/>
          </a:p>
          <a:p>
            <a:pPr lvl="1"/>
            <a:endParaRPr lang="pt-BR" dirty="0" smtClean="0"/>
          </a:p>
          <a:p>
            <a:pPr lvl="1"/>
            <a:endParaRPr lang="pt-BR" dirty="0"/>
          </a:p>
          <a:p>
            <a:pPr lvl="1"/>
            <a:endParaRPr lang="pt-BR" dirty="0" smtClean="0"/>
          </a:p>
          <a:p>
            <a:pPr lvl="1"/>
            <a:endParaRPr lang="pt-BR" dirty="0"/>
          </a:p>
          <a:p>
            <a:pPr marL="393192" lvl="1" indent="0">
              <a:buNone/>
            </a:pPr>
            <a:r>
              <a:rPr lang="pt-BR" dirty="0" smtClean="0"/>
              <a:t> </a:t>
            </a:r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Classificação de sistemas</a:t>
            </a:r>
            <a:endParaRPr lang="pt-BR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2924944"/>
            <a:ext cx="3950153" cy="23042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8064" y="3275860"/>
            <a:ext cx="3559600" cy="6945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1840" y="5229200"/>
            <a:ext cx="4944412" cy="8140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CaixaDeTexto 6"/>
          <p:cNvSpPr txBox="1"/>
          <p:nvPr/>
        </p:nvSpPr>
        <p:spPr>
          <a:xfrm>
            <a:off x="323047" y="5313043"/>
            <a:ext cx="280879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dirty="0" smtClean="0"/>
              <a:t>Se isso ocorrer é variante no tempo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29347405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8938"/>
            <a:ext cx="9144000" cy="6866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3789422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pt-BR" dirty="0"/>
              <a:t>A classe geral de sistemas pode também ser subdividida em sistemas lineares e sistemas não-lineares. </a:t>
            </a:r>
            <a:endParaRPr lang="pt-BR" dirty="0" smtClean="0"/>
          </a:p>
          <a:p>
            <a:r>
              <a:rPr lang="pt-BR" dirty="0" smtClean="0"/>
              <a:t>Um </a:t>
            </a:r>
            <a:r>
              <a:rPr lang="pt-BR" dirty="0"/>
              <a:t>sistema linear é aquele que satisfaz o princípio da superposição. Dito de forma simples, o princípio da sobreposição requer que a resposta do sistema para a soma ponderada dos sinais é igual à soma ponderada das respostas correspondentes (outputs) do </a:t>
            </a:r>
            <a:r>
              <a:rPr lang="pt-BR" dirty="0" smtClean="0"/>
              <a:t>sistema. </a:t>
            </a:r>
          </a:p>
          <a:p>
            <a:r>
              <a:rPr lang="pt-BR" dirty="0" smtClean="0"/>
              <a:t>Assim</a:t>
            </a:r>
            <a:r>
              <a:rPr lang="pt-BR" dirty="0"/>
              <a:t>, temos a seguinte definição de linearidade.</a:t>
            </a:r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Classificação de sistemas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440311"/>
            <a:ext cx="5364088" cy="6480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7828" y="5440311"/>
            <a:ext cx="3806172" cy="14176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9473599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Classificação de sistemas</a:t>
            </a:r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3652" y="1268760"/>
            <a:ext cx="9167651" cy="55892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9899249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Verificando se o sistema                  é linear.</a:t>
            </a:r>
          </a:p>
          <a:p>
            <a:endParaRPr lang="pt-BR" dirty="0"/>
          </a:p>
          <a:p>
            <a:endParaRPr lang="pt-BR" dirty="0" smtClean="0"/>
          </a:p>
          <a:p>
            <a:endParaRPr lang="pt-BR" dirty="0"/>
          </a:p>
          <a:p>
            <a:r>
              <a:rPr lang="pt-BR" dirty="0" smtClean="0"/>
              <a:t>A combinação linear de duas sentenças de entrada resulta na saída.</a:t>
            </a:r>
            <a:endParaRPr lang="pt-BR" dirty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Classificação de sistemas</a:t>
            </a:r>
            <a:endParaRPr lang="pt-BR" dirty="0"/>
          </a:p>
        </p:txBody>
      </p:sp>
      <p:pic>
        <p:nvPicPr>
          <p:cNvPr id="3079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8064" y="1484784"/>
            <a:ext cx="1656184" cy="4629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0" name="Picture 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1947693"/>
            <a:ext cx="2664296" cy="14346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1" name="Picture 9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6414" y="4437112"/>
            <a:ext cx="7868074" cy="15841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2" name="Picture 10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5733256"/>
            <a:ext cx="6802502" cy="8576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945134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Causal</a:t>
            </a:r>
          </a:p>
          <a:p>
            <a:r>
              <a:rPr lang="pt-BR" dirty="0" smtClean="0"/>
              <a:t>Um </a:t>
            </a:r>
            <a:r>
              <a:rPr lang="pt-BR" dirty="0"/>
              <a:t>sistema é dito para ser </a:t>
            </a:r>
            <a:r>
              <a:rPr lang="pt-BR" b="1" dirty="0">
                <a:solidFill>
                  <a:srgbClr val="FF0000"/>
                </a:solidFill>
              </a:rPr>
              <a:t>causal</a:t>
            </a:r>
            <a:r>
              <a:rPr lang="pt-BR" dirty="0"/>
              <a:t> se a saída do sistema, em qualquer momento </a:t>
            </a:r>
            <a:r>
              <a:rPr lang="pt-BR" dirty="0" smtClean="0"/>
              <a:t>y </a:t>
            </a:r>
            <a:r>
              <a:rPr lang="pt-BR" dirty="0"/>
              <a:t>(n</a:t>
            </a:r>
            <a:r>
              <a:rPr lang="pt-BR" dirty="0" smtClean="0"/>
              <a:t>) </a:t>
            </a:r>
            <a:r>
              <a:rPr lang="pt-BR" dirty="0"/>
              <a:t>depende apenas entradas </a:t>
            </a:r>
            <a:r>
              <a:rPr lang="pt-BR" dirty="0" smtClean="0"/>
              <a:t>atuais e passadas </a:t>
            </a:r>
            <a:r>
              <a:rPr lang="pt-BR" dirty="0"/>
              <a:t>​​[ou seja, x (n</a:t>
            </a:r>
            <a:r>
              <a:rPr lang="pt-BR" dirty="0" smtClean="0"/>
              <a:t>), </a:t>
            </a:r>
            <a:r>
              <a:rPr lang="pt-BR" dirty="0"/>
              <a:t>(n - 1), x (n-2), ...], mas não depende de entradas futuras [ou seja, x (n + 1), </a:t>
            </a:r>
            <a:r>
              <a:rPr lang="pt-BR" dirty="0" smtClean="0"/>
              <a:t>x (n </a:t>
            </a:r>
            <a:r>
              <a:rPr lang="pt-BR" dirty="0"/>
              <a:t>+ 2), ...]. Em termos matemáticos, a saída de um sistema causal satisfaz uma equação de </a:t>
            </a:r>
            <a:r>
              <a:rPr lang="pt-BR" dirty="0" smtClean="0"/>
              <a:t>forma:</a:t>
            </a:r>
          </a:p>
          <a:p>
            <a:endParaRPr lang="pt-BR" dirty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Classificação de sistemas</a:t>
            </a: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7704" y="5517232"/>
            <a:ext cx="5089039" cy="6415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5338503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dirty="0"/>
              <a:t>A </a:t>
            </a:r>
            <a:r>
              <a:rPr lang="pt-BR" b="1" dirty="0">
                <a:solidFill>
                  <a:srgbClr val="FF0000"/>
                </a:solidFill>
              </a:rPr>
              <a:t>estabilidade</a:t>
            </a:r>
            <a:r>
              <a:rPr lang="pt-BR" dirty="0">
                <a:solidFill>
                  <a:srgbClr val="FF0000"/>
                </a:solidFill>
              </a:rPr>
              <a:t> </a:t>
            </a:r>
            <a:r>
              <a:rPr lang="pt-BR" dirty="0"/>
              <a:t>é uma propriedade importante que deve ser considerado em qualquer aplicação prática de um sistema</a:t>
            </a:r>
            <a:r>
              <a:rPr lang="pt-BR" dirty="0" smtClean="0"/>
              <a:t>.</a:t>
            </a:r>
          </a:p>
          <a:p>
            <a:pPr marL="109728" indent="0">
              <a:buNone/>
            </a:pPr>
            <a:r>
              <a:rPr lang="pt-BR" dirty="0" smtClean="0"/>
              <a:t> </a:t>
            </a:r>
          </a:p>
          <a:p>
            <a:r>
              <a:rPr lang="pt-BR" dirty="0" smtClean="0"/>
              <a:t>Sistemas </a:t>
            </a:r>
            <a:r>
              <a:rPr lang="pt-BR" dirty="0"/>
              <a:t>instáveis ​​geralmente apresentam um comportamento errático e extremo e causar </a:t>
            </a:r>
            <a:r>
              <a:rPr lang="pt-BR" dirty="0" smtClean="0"/>
              <a:t>overflow </a:t>
            </a:r>
            <a:r>
              <a:rPr lang="pt-BR" dirty="0"/>
              <a:t>em qualquer aplicação </a:t>
            </a:r>
            <a:r>
              <a:rPr lang="pt-BR" dirty="0" smtClean="0"/>
              <a:t>prática.</a:t>
            </a:r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Classificação de sistemas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85423542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/>
              <a:t>Definição, um sistema relaxado arbitrária é dito </a:t>
            </a:r>
            <a:r>
              <a:rPr lang="pt-BR" dirty="0" smtClean="0"/>
              <a:t>estável</a:t>
            </a:r>
            <a:r>
              <a:rPr lang="pt-BR" dirty="0"/>
              <a:t>, se e apenas </a:t>
            </a:r>
            <a:r>
              <a:rPr lang="pt-BR" dirty="0" smtClean="0"/>
              <a:t>cada </a:t>
            </a:r>
            <a:r>
              <a:rPr lang="pt-BR" dirty="0"/>
              <a:t>entrada limitada produz uma saída limitada. </a:t>
            </a:r>
            <a:endParaRPr lang="pt-BR" dirty="0" smtClean="0"/>
          </a:p>
          <a:p>
            <a:r>
              <a:rPr lang="pt-BR" dirty="0" smtClean="0"/>
              <a:t>A sequência </a:t>
            </a:r>
            <a:r>
              <a:rPr lang="pt-BR" dirty="0"/>
              <a:t>de entrada x (n) e da </a:t>
            </a:r>
            <a:r>
              <a:rPr lang="pt-BR" dirty="0" smtClean="0"/>
              <a:t>sequência </a:t>
            </a:r>
            <a:r>
              <a:rPr lang="pt-BR" dirty="0"/>
              <a:t>de saída </a:t>
            </a:r>
            <a:r>
              <a:rPr lang="pt-BR" dirty="0" smtClean="0"/>
              <a:t>y(n</a:t>
            </a:r>
            <a:r>
              <a:rPr lang="pt-BR" dirty="0"/>
              <a:t>) são delimitadas é traduzido matematicamente significa que existem alguns números finitos, dizer </a:t>
            </a:r>
            <a:r>
              <a:rPr lang="pt-BR" dirty="0" err="1"/>
              <a:t>Mx</a:t>
            </a:r>
            <a:r>
              <a:rPr lang="pt-BR" dirty="0"/>
              <a:t> e </a:t>
            </a:r>
            <a:r>
              <a:rPr lang="pt-BR" dirty="0" err="1"/>
              <a:t>My</a:t>
            </a:r>
            <a:r>
              <a:rPr lang="pt-BR" dirty="0"/>
              <a:t>, de tal forma </a:t>
            </a:r>
            <a:r>
              <a:rPr lang="pt-BR" dirty="0" smtClean="0"/>
              <a:t>que para todo n:</a:t>
            </a:r>
          </a:p>
          <a:p>
            <a:endParaRPr lang="pt-BR" dirty="0"/>
          </a:p>
          <a:p>
            <a:r>
              <a:rPr lang="pt-BR" dirty="0" smtClean="0"/>
              <a:t>Caso contrário o sistema é dito </a:t>
            </a:r>
            <a:r>
              <a:rPr lang="pt-BR" b="1" dirty="0" smtClean="0">
                <a:solidFill>
                  <a:srgbClr val="FF0000"/>
                </a:solidFill>
              </a:rPr>
              <a:t>instável</a:t>
            </a:r>
            <a:r>
              <a:rPr lang="pt-BR" dirty="0" smtClean="0"/>
              <a:t>.</a:t>
            </a:r>
          </a:p>
          <a:p>
            <a:endParaRPr lang="pt-BR" dirty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Classificação de sistemas</a:t>
            </a:r>
            <a:endParaRPr lang="pt-BR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2319" y="4895596"/>
            <a:ext cx="5257474" cy="4602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9504305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Classificação de sistemas</a:t>
            </a: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2132856"/>
            <a:ext cx="8955035" cy="37444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15716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/>
              <a:t>Sistemas discretos podem ser interligados para formar sistemas maiores. </a:t>
            </a:r>
            <a:endParaRPr lang="pt-BR" dirty="0" smtClean="0"/>
          </a:p>
          <a:p>
            <a:r>
              <a:rPr lang="pt-BR" dirty="0" smtClean="0"/>
              <a:t>Há </a:t>
            </a:r>
            <a:r>
              <a:rPr lang="pt-BR" dirty="0"/>
              <a:t>duas formas básicas em que os sistemas podem ser interligados: em cascata (série) ou em paralelo</a:t>
            </a:r>
            <a:r>
              <a:rPr lang="pt-BR" dirty="0" smtClean="0"/>
              <a:t>.</a:t>
            </a:r>
            <a:endParaRPr lang="pt-BR" dirty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Interconexão de sistemas</a:t>
            </a:r>
            <a:endParaRPr lang="pt-BR" dirty="0"/>
          </a:p>
        </p:txBody>
      </p:sp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239" y="4553297"/>
            <a:ext cx="4572000" cy="1323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2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52268" y="4152168"/>
            <a:ext cx="4371975" cy="2181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CaixaDeTexto 3"/>
          <p:cNvSpPr txBox="1"/>
          <p:nvPr/>
        </p:nvSpPr>
        <p:spPr>
          <a:xfrm>
            <a:off x="1266332" y="3851756"/>
            <a:ext cx="20778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Sistema em série</a:t>
            </a:r>
            <a:endParaRPr lang="pt-BR" dirty="0"/>
          </a:p>
        </p:txBody>
      </p:sp>
      <p:sp>
        <p:nvSpPr>
          <p:cNvPr id="8" name="CaixaDeTexto 7"/>
          <p:cNvSpPr txBox="1"/>
          <p:nvPr/>
        </p:nvSpPr>
        <p:spPr>
          <a:xfrm>
            <a:off x="5652120" y="3789040"/>
            <a:ext cx="24432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 smtClean="0"/>
              <a:t>Sistema em paralelo</a:t>
            </a:r>
            <a:endParaRPr lang="pt-BR" dirty="0"/>
          </a:p>
        </p:txBody>
      </p:sp>
      <p:pic>
        <p:nvPicPr>
          <p:cNvPr id="7173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73385" y="5900066"/>
            <a:ext cx="1463707" cy="518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4" name="Picture 6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83694" y="6292449"/>
            <a:ext cx="2109121" cy="576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123018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Sistemas </a:t>
            </a:r>
            <a:r>
              <a:rPr lang="pt-BR" dirty="0"/>
              <a:t>de tempo </a:t>
            </a:r>
            <a:r>
              <a:rPr lang="pt-BR" dirty="0" smtClean="0"/>
              <a:t>discreto</a:t>
            </a:r>
          </a:p>
          <a:p>
            <a:r>
              <a:rPr lang="pt-BR" dirty="0" smtClean="0"/>
              <a:t>Diagramas de bloco</a:t>
            </a:r>
          </a:p>
          <a:p>
            <a:r>
              <a:rPr lang="pt-BR" dirty="0" smtClean="0"/>
              <a:t>Classificação dos sistemas</a:t>
            </a:r>
          </a:p>
          <a:p>
            <a:endParaRPr lang="pt-BR" dirty="0" smtClean="0"/>
          </a:p>
          <a:p>
            <a:endParaRPr lang="pt-BR" dirty="0" smtClean="0"/>
          </a:p>
          <a:p>
            <a:endParaRPr lang="pt-BR" dirty="0" smtClean="0"/>
          </a:p>
          <a:p>
            <a:pPr lvl="1"/>
            <a:endParaRPr lang="pt-BR" dirty="0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Sumário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0919254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Exemplos de sistemas de tempo discreto:</a:t>
            </a:r>
            <a:endParaRPr lang="pt-BR" dirty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Sistemas de tempo discreto</a:t>
            </a:r>
            <a:endParaRPr lang="pt-BR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2348880"/>
            <a:ext cx="7880467" cy="3600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418367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Somador:</a:t>
            </a:r>
          </a:p>
          <a:p>
            <a:endParaRPr lang="pt-BR" dirty="0"/>
          </a:p>
          <a:p>
            <a:endParaRPr lang="pt-BR" dirty="0" smtClean="0"/>
          </a:p>
          <a:p>
            <a:endParaRPr lang="pt-BR" dirty="0" smtClean="0"/>
          </a:p>
          <a:p>
            <a:endParaRPr lang="pt-BR" dirty="0"/>
          </a:p>
          <a:p>
            <a:r>
              <a:rPr lang="pt-BR" dirty="0" smtClean="0"/>
              <a:t>Amplificador/atenuador: </a:t>
            </a:r>
          </a:p>
          <a:p>
            <a:endParaRPr lang="pt-BR" dirty="0"/>
          </a:p>
          <a:p>
            <a:endParaRPr lang="pt-BR" dirty="0" smtClean="0"/>
          </a:p>
          <a:p>
            <a:r>
              <a:rPr lang="pt-BR" dirty="0" smtClean="0"/>
              <a:t>Multiplicador: </a:t>
            </a:r>
            <a:endParaRPr lang="pt-BR" dirty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Diagramas de bloco</a:t>
            </a:r>
            <a:endParaRPr lang="pt-BR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05175" y="1196752"/>
            <a:ext cx="4554474" cy="22943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0072" y="3491111"/>
            <a:ext cx="3816424" cy="922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27984" y="4990911"/>
            <a:ext cx="4015088" cy="18569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158003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Atraso: </a:t>
            </a:r>
          </a:p>
          <a:p>
            <a:endParaRPr lang="pt-BR" dirty="0"/>
          </a:p>
          <a:p>
            <a:endParaRPr lang="pt-BR" dirty="0" smtClean="0"/>
          </a:p>
          <a:p>
            <a:endParaRPr lang="pt-BR" dirty="0"/>
          </a:p>
          <a:p>
            <a:pPr marL="109728" indent="0">
              <a:buNone/>
            </a:pPr>
            <a:endParaRPr lang="pt-BR" dirty="0" smtClean="0"/>
          </a:p>
          <a:p>
            <a:r>
              <a:rPr lang="pt-BR" dirty="0" smtClean="0"/>
              <a:t>Avanço:</a:t>
            </a:r>
          </a:p>
          <a:p>
            <a:endParaRPr lang="pt-BR" dirty="0"/>
          </a:p>
          <a:p>
            <a:endParaRPr lang="pt-BR" dirty="0" smtClean="0"/>
          </a:p>
          <a:p>
            <a:pPr marL="109728" indent="0">
              <a:buNone/>
            </a:pPr>
            <a:r>
              <a:rPr lang="pt-BR" dirty="0" smtClean="0"/>
              <a:t> </a:t>
            </a:r>
            <a:endParaRPr lang="pt-BR" dirty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Diagramas de bloco</a:t>
            </a:r>
            <a:endParaRPr lang="pt-BR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47864" y="1268760"/>
            <a:ext cx="4313883" cy="10820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70417" y="3717032"/>
            <a:ext cx="4191848" cy="120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221122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Exemplo: </a:t>
            </a:r>
            <a:endParaRPr lang="pt-BR" dirty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Diagrama de bloco</a:t>
            </a:r>
            <a:endParaRPr lang="pt-BR" dirty="0"/>
          </a:p>
        </p:txBody>
      </p:sp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18450" y="1196752"/>
            <a:ext cx="4705878" cy="9671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5656" y="2234956"/>
            <a:ext cx="6589713" cy="4638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713250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pt-BR" dirty="0"/>
              <a:t>Na análise, bem como na concepção de sistemas, é desejável para classificar os sistemas de acordo com as propriedades gerais que </a:t>
            </a:r>
            <a:r>
              <a:rPr lang="pt-BR" dirty="0" smtClean="0"/>
              <a:t>os satisfazem.</a:t>
            </a:r>
            <a:endParaRPr lang="pt-BR" dirty="0"/>
          </a:p>
          <a:p>
            <a:r>
              <a:rPr lang="pt-BR" dirty="0"/>
              <a:t>Ressaltamos a ponto de que, para um sistema de possuir uma determinada propriedade, a propriedade deve realizar para cada sinal de entrada possível para o sistema. </a:t>
            </a:r>
            <a:endParaRPr lang="pt-BR" dirty="0" smtClean="0"/>
          </a:p>
          <a:p>
            <a:r>
              <a:rPr lang="pt-BR" dirty="0"/>
              <a:t>Se uma propriedade é válida para alguns sinais de entrada, mas não para os outros, o sistema não possui essa propriedade. Assim, um </a:t>
            </a:r>
            <a:r>
              <a:rPr lang="pt-BR" dirty="0" smtClean="0"/>
              <a:t>contra exemplo </a:t>
            </a:r>
            <a:r>
              <a:rPr lang="pt-BR" dirty="0"/>
              <a:t>é suficiente para provar que o sistema não possui uma propriedade. </a:t>
            </a:r>
          </a:p>
          <a:p>
            <a:r>
              <a:rPr lang="pt-BR" dirty="0" smtClean="0"/>
              <a:t>No </a:t>
            </a:r>
            <a:r>
              <a:rPr lang="pt-BR" dirty="0"/>
              <a:t>entanto, para provar que o sistema tem alguma propriedade, temos de provar que esta propriedade vale para cada sinal de entrada possível.</a:t>
            </a:r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Classificação dos sistemas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754321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pt-BR" dirty="0"/>
              <a:t>Um sistema discreto é chamado </a:t>
            </a:r>
            <a:r>
              <a:rPr lang="pt-BR" b="1" dirty="0"/>
              <a:t>estático</a:t>
            </a:r>
            <a:r>
              <a:rPr lang="pt-BR" dirty="0"/>
              <a:t> ou </a:t>
            </a:r>
            <a:r>
              <a:rPr lang="pt-BR" b="1" dirty="0">
                <a:solidFill>
                  <a:srgbClr val="FF0000"/>
                </a:solidFill>
              </a:rPr>
              <a:t>sem memória</a:t>
            </a:r>
            <a:r>
              <a:rPr lang="pt-BR" dirty="0"/>
              <a:t>, se a sua saída, em qualquer instante </a:t>
            </a:r>
            <a:r>
              <a:rPr lang="pt-BR" b="1" dirty="0">
                <a:solidFill>
                  <a:srgbClr val="FF0000"/>
                </a:solidFill>
              </a:rPr>
              <a:t>n</a:t>
            </a:r>
            <a:r>
              <a:rPr lang="pt-BR" dirty="0"/>
              <a:t> depende </a:t>
            </a:r>
            <a:r>
              <a:rPr lang="pt-BR" dirty="0" smtClean="0"/>
              <a:t>somente da </a:t>
            </a:r>
            <a:r>
              <a:rPr lang="pt-BR" dirty="0"/>
              <a:t>amostra de </a:t>
            </a:r>
            <a:r>
              <a:rPr lang="pt-BR" dirty="0" smtClean="0"/>
              <a:t>entrada, não precisando de amostras </a:t>
            </a:r>
            <a:r>
              <a:rPr lang="pt-BR" dirty="0"/>
              <a:t>passadas e futuras de entrada. </a:t>
            </a:r>
            <a:endParaRPr lang="pt-BR" dirty="0" smtClean="0"/>
          </a:p>
          <a:p>
            <a:r>
              <a:rPr lang="pt-BR" dirty="0" smtClean="0"/>
              <a:t>Em </a:t>
            </a:r>
            <a:r>
              <a:rPr lang="pt-BR" dirty="0"/>
              <a:t>qualquer caso, o sistema está a ser dito </a:t>
            </a:r>
            <a:r>
              <a:rPr lang="pt-BR" b="1" dirty="0"/>
              <a:t>dinâmico</a:t>
            </a:r>
            <a:r>
              <a:rPr lang="pt-BR" dirty="0"/>
              <a:t> ou </a:t>
            </a:r>
            <a:r>
              <a:rPr lang="pt-BR" b="1" dirty="0" smtClean="0">
                <a:solidFill>
                  <a:srgbClr val="FF0000"/>
                </a:solidFill>
              </a:rPr>
              <a:t>com </a:t>
            </a:r>
            <a:r>
              <a:rPr lang="pt-BR" b="1" dirty="0">
                <a:solidFill>
                  <a:srgbClr val="FF0000"/>
                </a:solidFill>
              </a:rPr>
              <a:t>memória</a:t>
            </a:r>
            <a:r>
              <a:rPr lang="pt-BR" dirty="0"/>
              <a:t>. Se a saída de um sistema em tempo </a:t>
            </a:r>
            <a:r>
              <a:rPr lang="pt-BR" b="1" dirty="0">
                <a:solidFill>
                  <a:srgbClr val="FF0000"/>
                </a:solidFill>
              </a:rPr>
              <a:t>n</a:t>
            </a:r>
            <a:r>
              <a:rPr lang="pt-BR" dirty="0"/>
              <a:t> é completamente determinada pelas amostras de entrada no intervalo a partir de </a:t>
            </a:r>
            <a:r>
              <a:rPr lang="pt-BR" b="1" dirty="0">
                <a:solidFill>
                  <a:srgbClr val="FF0000"/>
                </a:solidFill>
              </a:rPr>
              <a:t>n </a:t>
            </a:r>
            <a:r>
              <a:rPr lang="pt-BR" b="1" dirty="0" smtClean="0">
                <a:solidFill>
                  <a:srgbClr val="FF0000"/>
                </a:solidFill>
              </a:rPr>
              <a:t>– N</a:t>
            </a:r>
            <a:r>
              <a:rPr lang="pt-BR" dirty="0" smtClean="0"/>
              <a:t>.</a:t>
            </a:r>
          </a:p>
          <a:p>
            <a:r>
              <a:rPr lang="pt-BR" dirty="0" smtClean="0"/>
              <a:t>Onde (N &gt;= </a:t>
            </a:r>
            <a:r>
              <a:rPr lang="pt-BR" dirty="0"/>
              <a:t>0), o sistema é dito ter memória de duração N. </a:t>
            </a:r>
            <a:endParaRPr lang="pt-BR" dirty="0" smtClean="0"/>
          </a:p>
          <a:p>
            <a:r>
              <a:rPr lang="pt-BR" dirty="0" smtClean="0"/>
              <a:t>Se </a:t>
            </a:r>
            <a:r>
              <a:rPr lang="pt-BR" dirty="0"/>
              <a:t>N = 0, o sistema é </a:t>
            </a:r>
            <a:r>
              <a:rPr lang="pt-BR" dirty="0" smtClean="0"/>
              <a:t>estático. </a:t>
            </a:r>
          </a:p>
          <a:p>
            <a:r>
              <a:rPr lang="pt-BR" dirty="0" smtClean="0"/>
              <a:t>Se </a:t>
            </a:r>
            <a:r>
              <a:rPr lang="pt-BR" dirty="0"/>
              <a:t>0 &lt;N </a:t>
            </a:r>
            <a:r>
              <a:rPr lang="pt-BR" dirty="0" smtClean="0"/>
              <a:t>&lt; ∞, </a:t>
            </a:r>
            <a:r>
              <a:rPr lang="pt-BR" dirty="0"/>
              <a:t>o sistema é dito ter </a:t>
            </a:r>
            <a:r>
              <a:rPr lang="pt-BR" b="1" dirty="0">
                <a:solidFill>
                  <a:srgbClr val="FF0000"/>
                </a:solidFill>
              </a:rPr>
              <a:t>memória </a:t>
            </a:r>
            <a:r>
              <a:rPr lang="pt-BR" b="1" dirty="0" smtClean="0">
                <a:solidFill>
                  <a:srgbClr val="FF0000"/>
                </a:solidFill>
              </a:rPr>
              <a:t>finita</a:t>
            </a:r>
            <a:r>
              <a:rPr lang="pt-BR" dirty="0" smtClean="0"/>
              <a:t>.</a:t>
            </a:r>
          </a:p>
          <a:p>
            <a:r>
              <a:rPr lang="pt-BR" dirty="0" smtClean="0"/>
              <a:t>Se </a:t>
            </a:r>
            <a:r>
              <a:rPr lang="pt-BR" dirty="0"/>
              <a:t>N = ∞</a:t>
            </a:r>
            <a:r>
              <a:rPr lang="pt-BR" dirty="0" smtClean="0"/>
              <a:t>, </a:t>
            </a:r>
            <a:r>
              <a:rPr lang="pt-BR" dirty="0"/>
              <a:t>o sistema é dito ter </a:t>
            </a:r>
            <a:r>
              <a:rPr lang="pt-BR" b="1" dirty="0">
                <a:solidFill>
                  <a:srgbClr val="FF0000"/>
                </a:solidFill>
              </a:rPr>
              <a:t>memória infinita</a:t>
            </a:r>
            <a:r>
              <a:rPr lang="pt-BR" dirty="0"/>
              <a:t>.</a:t>
            </a:r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Classificação dos sistemas</a:t>
            </a:r>
          </a:p>
        </p:txBody>
      </p:sp>
    </p:spTree>
    <p:extLst>
      <p:ext uri="{BB962C8B-B14F-4D97-AF65-F5344CB8AC3E}">
        <p14:creationId xmlns:p14="http://schemas.microsoft.com/office/powerpoint/2010/main" val="23227462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Classificação dos sistemas</a:t>
            </a:r>
          </a:p>
        </p:txBody>
      </p:sp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3768" y="1489759"/>
            <a:ext cx="3663407" cy="792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4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3767" y="2605554"/>
            <a:ext cx="3481834" cy="7368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5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36642" y="3697368"/>
            <a:ext cx="3548488" cy="1243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6" name="Picture 6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3767" y="5171790"/>
            <a:ext cx="3856701" cy="1353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CaixaDeTexto 3"/>
          <p:cNvSpPr txBox="1"/>
          <p:nvPr/>
        </p:nvSpPr>
        <p:spPr>
          <a:xfrm>
            <a:off x="6204878" y="1701137"/>
            <a:ext cx="280879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Estático sem memória</a:t>
            </a:r>
            <a:endParaRPr lang="pt-BR" dirty="0"/>
          </a:p>
        </p:txBody>
      </p:sp>
      <p:sp>
        <p:nvSpPr>
          <p:cNvPr id="10" name="CaixaDeTexto 9"/>
          <p:cNvSpPr txBox="1"/>
          <p:nvPr/>
        </p:nvSpPr>
        <p:spPr>
          <a:xfrm>
            <a:off x="6101387" y="3949936"/>
            <a:ext cx="280879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dirty="0"/>
              <a:t>D</a:t>
            </a:r>
            <a:r>
              <a:rPr lang="pt-BR" dirty="0" smtClean="0"/>
              <a:t>inâmico de memória</a:t>
            </a:r>
          </a:p>
          <a:p>
            <a:pPr algn="ctr"/>
            <a:r>
              <a:rPr lang="pt-BR" dirty="0" smtClean="0"/>
              <a:t>finita</a:t>
            </a:r>
            <a:endParaRPr lang="pt-BR" dirty="0"/>
          </a:p>
        </p:txBody>
      </p:sp>
      <p:sp>
        <p:nvSpPr>
          <p:cNvPr id="11" name="CaixaDeTexto 10"/>
          <p:cNvSpPr txBox="1"/>
          <p:nvPr/>
        </p:nvSpPr>
        <p:spPr>
          <a:xfrm>
            <a:off x="6204878" y="5445224"/>
            <a:ext cx="280879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dirty="0" smtClean="0"/>
              <a:t>Dinâmico de memória</a:t>
            </a:r>
          </a:p>
          <a:p>
            <a:pPr algn="ctr"/>
            <a:r>
              <a:rPr lang="pt-BR" dirty="0" smtClean="0"/>
              <a:t>infinita</a:t>
            </a:r>
            <a:endParaRPr lang="pt-BR" dirty="0"/>
          </a:p>
        </p:txBody>
      </p:sp>
      <p:sp>
        <p:nvSpPr>
          <p:cNvPr id="12" name="CaixaDeTexto 11"/>
          <p:cNvSpPr txBox="1"/>
          <p:nvPr/>
        </p:nvSpPr>
        <p:spPr>
          <a:xfrm>
            <a:off x="6147175" y="2789298"/>
            <a:ext cx="280879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Estático sem memória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77771804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urso">
  <a:themeElements>
    <a:clrScheme name="Concurso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urso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urso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1288</TotalTime>
  <Words>710</Words>
  <Application>Microsoft Office PowerPoint</Application>
  <PresentationFormat>Apresentação na tela (4:3)</PresentationFormat>
  <Paragraphs>93</Paragraphs>
  <Slides>19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19</vt:i4>
      </vt:variant>
    </vt:vector>
  </HeadingPairs>
  <TitlesOfParts>
    <vt:vector size="20" baseType="lpstr">
      <vt:lpstr>Concurso</vt:lpstr>
      <vt:lpstr>Processamento Digital de Sinais Sinais e sistemas discretos</vt:lpstr>
      <vt:lpstr>Sumário</vt:lpstr>
      <vt:lpstr>Sistemas de tempo discreto</vt:lpstr>
      <vt:lpstr>Diagramas de bloco</vt:lpstr>
      <vt:lpstr>Diagramas de bloco</vt:lpstr>
      <vt:lpstr>Diagrama de bloco</vt:lpstr>
      <vt:lpstr>Classificação dos sistemas</vt:lpstr>
      <vt:lpstr>Classificação dos sistemas</vt:lpstr>
      <vt:lpstr>Classificação dos sistemas</vt:lpstr>
      <vt:lpstr>Classificação de sistemas</vt:lpstr>
      <vt:lpstr>Apresentação do PowerPoint</vt:lpstr>
      <vt:lpstr>Classificação de sistemas</vt:lpstr>
      <vt:lpstr>Classificação de sistemas</vt:lpstr>
      <vt:lpstr>Classificação de sistemas</vt:lpstr>
      <vt:lpstr>Classificação de sistemas</vt:lpstr>
      <vt:lpstr>Classificação de sistemas</vt:lpstr>
      <vt:lpstr>Classificação de sistemas</vt:lpstr>
      <vt:lpstr>Classificação de sistemas</vt:lpstr>
      <vt:lpstr>Interconexão de sistemas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Concepção de Circuitos Integrados Arquitetura do microcontrolador</dc:title>
  <dc:creator>Admin</dc:creator>
  <cp:lastModifiedBy>Admin</cp:lastModifiedBy>
  <cp:revision>83</cp:revision>
  <dcterms:created xsi:type="dcterms:W3CDTF">2014-04-07T18:16:52Z</dcterms:created>
  <dcterms:modified xsi:type="dcterms:W3CDTF">2014-05-23T21:13:25Z</dcterms:modified>
</cp:coreProperties>
</file>