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359" r:id="rId4"/>
    <p:sldId id="361" r:id="rId5"/>
    <p:sldId id="360" r:id="rId6"/>
    <p:sldId id="293" r:id="rId7"/>
    <p:sldId id="287" r:id="rId8"/>
    <p:sldId id="267" r:id="rId9"/>
    <p:sldId id="268" r:id="rId10"/>
    <p:sldId id="269" r:id="rId11"/>
    <p:sldId id="294" r:id="rId12"/>
    <p:sldId id="273" r:id="rId13"/>
    <p:sldId id="274" r:id="rId14"/>
    <p:sldId id="275" r:id="rId15"/>
    <p:sldId id="276" r:id="rId16"/>
    <p:sldId id="278" r:id="rId17"/>
    <p:sldId id="279" r:id="rId18"/>
    <p:sldId id="295" r:id="rId19"/>
    <p:sldId id="281" r:id="rId20"/>
    <p:sldId id="296" r:id="rId21"/>
    <p:sldId id="282" r:id="rId22"/>
    <p:sldId id="284" r:id="rId23"/>
    <p:sldId id="286" r:id="rId24"/>
    <p:sldId id="291" r:id="rId25"/>
    <p:sldId id="292" r:id="rId26"/>
    <p:sldId id="297" r:id="rId27"/>
    <p:sldId id="298" r:id="rId28"/>
    <p:sldId id="299" r:id="rId29"/>
    <p:sldId id="300" r:id="rId30"/>
    <p:sldId id="302" r:id="rId31"/>
    <p:sldId id="354" r:id="rId32"/>
    <p:sldId id="355" r:id="rId33"/>
    <p:sldId id="303" r:id="rId34"/>
    <p:sldId id="304" r:id="rId35"/>
    <p:sldId id="305" r:id="rId36"/>
    <p:sldId id="306" r:id="rId37"/>
    <p:sldId id="309" r:id="rId38"/>
    <p:sldId id="332" r:id="rId39"/>
    <p:sldId id="333" r:id="rId40"/>
    <p:sldId id="310" r:id="rId41"/>
    <p:sldId id="311" r:id="rId42"/>
    <p:sldId id="312" r:id="rId43"/>
    <p:sldId id="314" r:id="rId44"/>
    <p:sldId id="316" r:id="rId45"/>
    <p:sldId id="317" r:id="rId46"/>
    <p:sldId id="318" r:id="rId47"/>
    <p:sldId id="319" r:id="rId48"/>
    <p:sldId id="321" r:id="rId49"/>
    <p:sldId id="323" r:id="rId50"/>
    <p:sldId id="328" r:id="rId51"/>
    <p:sldId id="324" r:id="rId52"/>
    <p:sldId id="325" r:id="rId53"/>
    <p:sldId id="320" r:id="rId54"/>
    <p:sldId id="353" r:id="rId55"/>
    <p:sldId id="356" r:id="rId56"/>
    <p:sldId id="357" r:id="rId57"/>
    <p:sldId id="330" r:id="rId58"/>
    <p:sldId id="329" r:id="rId59"/>
    <p:sldId id="350" r:id="rId60"/>
    <p:sldId id="351" r:id="rId61"/>
    <p:sldId id="331" r:id="rId62"/>
    <p:sldId id="345" r:id="rId63"/>
    <p:sldId id="326" r:id="rId64"/>
    <p:sldId id="349" r:id="rId65"/>
    <p:sldId id="327" r:id="rId66"/>
    <p:sldId id="358" r:id="rId67"/>
    <p:sldId id="346" r:id="rId68"/>
    <p:sldId id="347" r:id="rId6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33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60"/>
  </p:normalViewPr>
  <p:slideViewPr>
    <p:cSldViewPr>
      <p:cViewPr varScale="1">
        <p:scale>
          <a:sx n="87" d="100"/>
          <a:sy n="87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5672D-62DF-404E-AE47-5813E7B48468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EC191-A4BC-429C-9FF8-6443442C41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04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A8C34-AD01-4C2D-A6AD-B3E026AF4AA4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70B9-8484-46C1-A87B-1F1C58B534AA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978F-E752-4B07-9A8E-D6982383D0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2000"/>
            <a:duotone>
              <a:schemeClr val="bg2">
                <a:shade val="60000"/>
                <a:satMod val="180000"/>
              </a:schemeClr>
              <a:schemeClr val="bg2">
                <a:tint val="500"/>
                <a:satMod val="150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3ED199-47F1-49B6-91BB-778F16BA2BEB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BE45EA-ED9A-435C-9D03-D89339262E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5N1" TargetMode="External"/><Relationship Id="rId13" Type="http://schemas.openxmlformats.org/officeDocument/2006/relationships/hyperlink" Target="http://en.wikipedia.org/wiki/H7N1" TargetMode="External"/><Relationship Id="rId18" Type="http://schemas.openxmlformats.org/officeDocument/2006/relationships/hyperlink" Target="http://en.wikipedia.org/wiki/H9N2" TargetMode="External"/><Relationship Id="rId3" Type="http://schemas.openxmlformats.org/officeDocument/2006/relationships/hyperlink" Target="http://en.wikipedia.org/wiki/H1N2" TargetMode="External"/><Relationship Id="rId7" Type="http://schemas.openxmlformats.org/officeDocument/2006/relationships/hyperlink" Target="http://en.wikipedia.org/wiki/H3N8" TargetMode="External"/><Relationship Id="rId12" Type="http://schemas.openxmlformats.org/officeDocument/2006/relationships/hyperlink" Target="http://en.wikipedia.org/wiki/H5N9" TargetMode="External"/><Relationship Id="rId17" Type="http://schemas.openxmlformats.org/officeDocument/2006/relationships/hyperlink" Target="http://en.wikipedia.org/wiki/H7N7" TargetMode="External"/><Relationship Id="rId2" Type="http://schemas.openxmlformats.org/officeDocument/2006/relationships/hyperlink" Target="http://en.wikipedia.org/wiki/H1N1" TargetMode="External"/><Relationship Id="rId16" Type="http://schemas.openxmlformats.org/officeDocument/2006/relationships/hyperlink" Target="http://en.wikipedia.org/wiki/H7N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3N2" TargetMode="External"/><Relationship Id="rId11" Type="http://schemas.openxmlformats.org/officeDocument/2006/relationships/hyperlink" Target="http://en.wikipedia.org/wiki/H5N8" TargetMode="External"/><Relationship Id="rId5" Type="http://schemas.openxmlformats.org/officeDocument/2006/relationships/hyperlink" Target="http://en.wikipedia.org/wiki/H3N1" TargetMode="External"/><Relationship Id="rId15" Type="http://schemas.openxmlformats.org/officeDocument/2006/relationships/hyperlink" Target="http://en.wikipedia.org/wiki/H7N3" TargetMode="External"/><Relationship Id="rId10" Type="http://schemas.openxmlformats.org/officeDocument/2006/relationships/hyperlink" Target="http://en.wikipedia.org/wiki/H5N3" TargetMode="External"/><Relationship Id="rId19" Type="http://schemas.openxmlformats.org/officeDocument/2006/relationships/hyperlink" Target="http://en.wikipedia.org/wiki/H10N7" TargetMode="External"/><Relationship Id="rId4" Type="http://schemas.openxmlformats.org/officeDocument/2006/relationships/hyperlink" Target="http://en.wikipedia.org/wiki/H2N2" TargetMode="External"/><Relationship Id="rId9" Type="http://schemas.openxmlformats.org/officeDocument/2006/relationships/hyperlink" Target="http://en.wikipedia.org/wiki/H5N2" TargetMode="External"/><Relationship Id="rId14" Type="http://schemas.openxmlformats.org/officeDocument/2006/relationships/hyperlink" Target="http://en.wikipedia.org/wiki/H7N2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Microbiologia Geral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Profª</a:t>
            </a:r>
            <a:r>
              <a:rPr lang="pt-BR" dirty="0" smtClean="0"/>
              <a:t>. Dra. Larissa Picada </a:t>
            </a:r>
            <a:r>
              <a:rPr lang="pt-BR" dirty="0" err="1" smtClean="0"/>
              <a:t>Brum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4338" name="Picture 2" descr="http://staff.aist.go.jp/t.yoko-o/gbs/cerevisi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1800200" cy="1668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www.microbiologyatlas.kvl.dk/biologi/images/svampe/saccharomycescervice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8"/>
            <a:ext cx="1728192" cy="164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1728192" cy="165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G01_0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2205038"/>
            <a:ext cx="41433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pt-BR" dirty="0">
              <a:latin typeface="Verdana" pitchFamily="34" charset="0"/>
            </a:endParaRPr>
          </a:p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Relatos de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Leeuwenhoek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</a:t>
            </a:r>
          </a:p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para a </a:t>
            </a:r>
          </a:p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Sociedade Real de Londres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5329246" cy="6286544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None/>
            </a:pPr>
            <a:r>
              <a:rPr lang="pt-BR" sz="2800" b="1" dirty="0">
                <a:solidFill>
                  <a:schemeClr val="tx2"/>
                </a:solidFill>
              </a:rPr>
              <a:t>Principais contribuições: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C00000"/>
                </a:solidFill>
              </a:rPr>
              <a:t>Louis </a:t>
            </a:r>
            <a:r>
              <a:rPr lang="pt-BR" sz="2800" b="1" dirty="0" err="1">
                <a:solidFill>
                  <a:srgbClr val="C00000"/>
                </a:solidFill>
              </a:rPr>
              <a:t>Pauster</a:t>
            </a:r>
            <a:r>
              <a:rPr lang="pt-BR" sz="2800" b="1" dirty="0">
                <a:solidFill>
                  <a:srgbClr val="C00000"/>
                </a:solidFill>
              </a:rPr>
              <a:t> e Robert </a:t>
            </a:r>
            <a:r>
              <a:rPr lang="pt-BR" sz="2800" b="1" dirty="0" err="1">
                <a:solidFill>
                  <a:srgbClr val="C00000"/>
                </a:solidFill>
              </a:rPr>
              <a:t>Koch</a:t>
            </a:r>
            <a:endParaRPr lang="pt-BR" sz="2800" b="1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b="1" dirty="0">
                <a:solidFill>
                  <a:srgbClr val="C00000"/>
                </a:solidFill>
              </a:rPr>
              <a:t>Louis </a:t>
            </a:r>
            <a:r>
              <a:rPr lang="pt-BR" sz="2800" b="1" dirty="0" err="1" smtClean="0">
                <a:solidFill>
                  <a:srgbClr val="C00000"/>
                </a:solidFill>
              </a:rPr>
              <a:t>Pauster</a:t>
            </a:r>
            <a:r>
              <a:rPr lang="pt-BR" sz="2800" b="1" dirty="0" smtClean="0">
                <a:solidFill>
                  <a:srgbClr val="C00000"/>
                </a:solidFill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rgbClr val="C00000"/>
                </a:solidFill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</a:rPr>
              <a:t>estudos </a:t>
            </a:r>
            <a:r>
              <a:rPr lang="pt-BR" sz="2800" b="1" dirty="0">
                <a:solidFill>
                  <a:schemeClr val="tx2"/>
                </a:solidFill>
              </a:rPr>
              <a:t>sobre fermentação lática,  leveduras </a:t>
            </a:r>
            <a:r>
              <a:rPr lang="pt-BR" sz="2800" b="1" dirty="0" smtClean="0">
                <a:solidFill>
                  <a:schemeClr val="tx2"/>
                </a:solidFill>
              </a:rPr>
              <a:t>contaminantes, fermentação </a:t>
            </a:r>
            <a:r>
              <a:rPr lang="pt-BR" sz="2800" b="1" dirty="0">
                <a:solidFill>
                  <a:schemeClr val="tx2"/>
                </a:solidFill>
              </a:rPr>
              <a:t>da </a:t>
            </a:r>
            <a:r>
              <a:rPr lang="pt-BR" sz="2800" b="1" dirty="0" smtClean="0">
                <a:solidFill>
                  <a:schemeClr val="tx2"/>
                </a:solidFill>
              </a:rPr>
              <a:t>cerveja entre outros. Sendo  que a partir da fermentação </a:t>
            </a:r>
            <a:r>
              <a:rPr lang="pt-BR" sz="2800" b="1" dirty="0">
                <a:solidFill>
                  <a:schemeClr val="tx2"/>
                </a:solidFill>
              </a:rPr>
              <a:t>alcoólica </a:t>
            </a:r>
            <a:r>
              <a:rPr lang="pt-BR" sz="2800" b="1" dirty="0" smtClean="0">
                <a:solidFill>
                  <a:schemeClr val="tx2"/>
                </a:solidFill>
              </a:rPr>
              <a:t> realizada pelas leveduras levava  ao metabolismo </a:t>
            </a:r>
            <a:r>
              <a:rPr lang="pt-BR" sz="2800" b="1" dirty="0">
                <a:solidFill>
                  <a:schemeClr val="tx2"/>
                </a:solidFill>
              </a:rPr>
              <a:t>e replicação de </a:t>
            </a:r>
            <a:r>
              <a:rPr lang="pt-BR" sz="2800" b="1" dirty="0" smtClean="0">
                <a:solidFill>
                  <a:srgbClr val="C00000"/>
                </a:solidFill>
              </a:rPr>
              <a:t>leveduras produzindo  diferentes tipos de bebidas</a:t>
            </a:r>
            <a:r>
              <a:rPr lang="pt-BR" sz="2800" b="1" dirty="0" smtClean="0">
                <a:solidFill>
                  <a:schemeClr val="tx2"/>
                </a:solidFill>
              </a:rPr>
              <a:t>. 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4" name="Imagem 3" descr="louis-past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357298"/>
            <a:ext cx="1597309" cy="192882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643702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Louis </a:t>
            </a:r>
            <a:r>
              <a:rPr lang="pt-BR" b="1" dirty="0" err="1" smtClean="0">
                <a:solidFill>
                  <a:schemeClr val="tx1">
                    <a:lumMod val="50000"/>
                  </a:schemeClr>
                </a:solidFill>
              </a:rPr>
              <a:t>Pauster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pt-BR" smtClean="0"/>
          </a:p>
          <a:p>
            <a:pPr eaLnBrk="1" hangingPunct="1">
              <a:buFontTx/>
              <a:buNone/>
            </a:pP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3850" y="333375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pt-BR" sz="4000" b="1" dirty="0">
                <a:solidFill>
                  <a:srgbClr val="003300"/>
                </a:solidFill>
                <a:latin typeface="Verdana" pitchFamily="34" charset="0"/>
              </a:rPr>
              <a:t>Pasteur (1822-1895)</a:t>
            </a:r>
          </a:p>
        </p:txBody>
      </p:sp>
      <p:pic>
        <p:nvPicPr>
          <p:cNvPr id="18436" name="Picture 6" descr="pasteu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3373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34306" y="285728"/>
            <a:ext cx="6275388" cy="6477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009900"/>
                </a:solidFill>
              </a:rPr>
              <a:t> </a:t>
            </a:r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</a:rPr>
              <a:t>Pasteur (1822-1895)</a:t>
            </a:r>
          </a:p>
        </p:txBody>
      </p:sp>
      <p:pic>
        <p:nvPicPr>
          <p:cNvPr id="19459" name="Picture 7" descr="Bio-c-01-1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4269" y="1285860"/>
            <a:ext cx="6875462" cy="42989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0166" y="428604"/>
            <a:ext cx="6275388" cy="676275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</a:rPr>
              <a:t>Pasteur (1822-1895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pt-BR" sz="2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483" name="Picture 5" descr="Fig-01-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684053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34306" y="285728"/>
            <a:ext cx="6275388" cy="7493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009900"/>
                </a:solidFill>
              </a:rPr>
              <a:t> </a:t>
            </a:r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</a:rPr>
              <a:t>Pasteur (1822-1895)</a:t>
            </a:r>
          </a:p>
          <a:p>
            <a:pPr eaLnBrk="1" hangingPunct="1">
              <a:buFontTx/>
              <a:buNone/>
            </a:pPr>
            <a:endParaRPr lang="pt-BR" sz="2800" dirty="0" smtClean="0"/>
          </a:p>
        </p:txBody>
      </p:sp>
      <p:pic>
        <p:nvPicPr>
          <p:cNvPr id="21507" name="Picture 5" descr="Fig-01-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316912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57158" y="571480"/>
            <a:ext cx="8229600" cy="51847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Povos antigos usavam a fermentação para</a:t>
            </a:r>
          </a:p>
          <a:p>
            <a:pPr algn="just" eaLnBrk="1" hangingPunct="1">
              <a:buFontTx/>
              <a:buNone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a produção de:</a:t>
            </a:r>
          </a:p>
          <a:p>
            <a:pPr algn="just" eaLnBrk="1" hangingPunct="1">
              <a:buFontTx/>
              <a:buNone/>
            </a:pPr>
            <a:endParaRPr lang="pt-B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/>
            <a:r>
              <a:rPr lang="pt-BR" sz="2500" dirty="0" smtClean="0"/>
              <a:t>vinhos: Grécia</a:t>
            </a:r>
          </a:p>
          <a:p>
            <a:pPr eaLnBrk="1" hangingPunct="1"/>
            <a:r>
              <a:rPr lang="pt-BR" sz="2500" dirty="0" err="1" smtClean="0"/>
              <a:t>kiu</a:t>
            </a:r>
            <a:r>
              <a:rPr lang="pt-BR" sz="2500" dirty="0" smtClean="0"/>
              <a:t> (cerveja de arroz): China (2300 a.C.) </a:t>
            </a:r>
          </a:p>
          <a:p>
            <a:pPr eaLnBrk="1" hangingPunct="1"/>
            <a:r>
              <a:rPr lang="pt-BR" sz="2500" dirty="0" err="1" smtClean="0"/>
              <a:t>sakê</a:t>
            </a:r>
            <a:r>
              <a:rPr lang="pt-BR" sz="2500" dirty="0" smtClean="0"/>
              <a:t> (vinho de arroz fermentado): Japão (500 a.C.)</a:t>
            </a:r>
          </a:p>
          <a:p>
            <a:pPr eaLnBrk="1" hangingPunct="1"/>
            <a:r>
              <a:rPr lang="pt-BR" sz="2500" dirty="0" err="1" smtClean="0"/>
              <a:t>shoyu</a:t>
            </a:r>
            <a:r>
              <a:rPr lang="pt-BR" sz="2500" dirty="0" smtClean="0"/>
              <a:t> (molho de soja)</a:t>
            </a:r>
          </a:p>
          <a:p>
            <a:pPr eaLnBrk="1" hangingPunct="1"/>
            <a:r>
              <a:rPr lang="pt-BR" sz="2500" dirty="0" smtClean="0"/>
              <a:t>leite fermentado: </a:t>
            </a:r>
            <a:r>
              <a:rPr lang="pt-BR" sz="2500" dirty="0" err="1" smtClean="0"/>
              <a:t>Balcãs</a:t>
            </a:r>
            <a:endParaRPr lang="pt-BR" sz="2500" dirty="0" smtClean="0"/>
          </a:p>
          <a:p>
            <a:pPr eaLnBrk="1" hangingPunct="1"/>
            <a:r>
              <a:rPr lang="pt-BR" sz="2500" dirty="0" err="1" smtClean="0"/>
              <a:t>koumiss</a:t>
            </a:r>
            <a:r>
              <a:rPr lang="pt-BR" sz="2500" dirty="0" smtClean="0"/>
              <a:t>: fermentado de leite de camelo</a:t>
            </a:r>
          </a:p>
        </p:txBody>
      </p:sp>
      <p:sp>
        <p:nvSpPr>
          <p:cNvPr id="23555" name="Rectangle 14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600" b="1" dirty="0" smtClean="0">
                <a:noFill/>
              </a:rPr>
              <a:t>Teoria </a:t>
            </a:r>
            <a:r>
              <a:rPr lang="pt-BR" sz="3600" b="1" dirty="0">
                <a:noFill/>
              </a:rPr>
              <a:t>microbiana das fermentações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624888" cy="3744913"/>
          </a:xfrm>
        </p:spPr>
        <p:txBody>
          <a:bodyPr/>
          <a:lstStyle/>
          <a:p>
            <a:pPr algn="just" eaLnBrk="1" hangingPunct="1"/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1850: Pasteur resolve problemas da indústria francesa de vinhos e estabelece a primeira teoria microbiana da fermentação</a:t>
            </a:r>
          </a:p>
          <a:p>
            <a:pPr eaLnBrk="1" hangingPunct="1">
              <a:buFontTx/>
              <a:buNone/>
            </a:pPr>
            <a:r>
              <a:rPr lang="pt-BR" dirty="0" smtClean="0">
                <a:solidFill>
                  <a:srgbClr val="009900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pt-BR" b="1" dirty="0" smtClean="0">
                <a:solidFill>
                  <a:srgbClr val="009900"/>
                </a:solidFill>
              </a:rPr>
              <a:t>	                             </a:t>
            </a: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PASTEURIZAÇÃO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Teoria </a:t>
            </a:r>
            <a:r>
              <a:rPr lang="pt-BR" sz="3600" b="1" dirty="0">
                <a:solidFill>
                  <a:schemeClr val="bg1"/>
                </a:solidFill>
              </a:rPr>
              <a:t>microbiana das fermentações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500298" y="2786058"/>
            <a:ext cx="621218" cy="413194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42"/>
            <a:ext cx="4829180" cy="6143668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3200" b="1" dirty="0">
                <a:solidFill>
                  <a:srgbClr val="C00000"/>
                </a:solidFill>
              </a:rPr>
              <a:t>Robert </a:t>
            </a:r>
            <a:r>
              <a:rPr lang="pt-BR" sz="3200" b="1" dirty="0" err="1" smtClean="0">
                <a:solidFill>
                  <a:srgbClr val="C00000"/>
                </a:solidFill>
              </a:rPr>
              <a:t>Koch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dirty="0"/>
              <a:t>considerado o fundador da microbiologia moderna. Tendo observado bacilos no sangue de animais que morreram de </a:t>
            </a:r>
            <a:r>
              <a:rPr lang="pt-BR" sz="2800" b="1" dirty="0" smtClean="0"/>
              <a:t>antraz. </a:t>
            </a:r>
            <a:r>
              <a:rPr lang="pt-BR" sz="2800" b="1" dirty="0" err="1"/>
              <a:t>Koch</a:t>
            </a:r>
            <a:r>
              <a:rPr lang="pt-BR" sz="2800" b="1" dirty="0"/>
              <a:t> demonstrou </a:t>
            </a:r>
            <a:r>
              <a:rPr lang="pt-BR" sz="2800" b="1" dirty="0" smtClean="0"/>
              <a:t>a </a:t>
            </a:r>
            <a:r>
              <a:rPr lang="pt-BR" sz="2800" b="1" dirty="0" err="1" smtClean="0"/>
              <a:t>patogenicidade</a:t>
            </a:r>
            <a:r>
              <a:rPr lang="pt-BR" sz="2800" b="1" dirty="0" smtClean="0"/>
              <a:t> desse bacilo inoculando </a:t>
            </a:r>
            <a:r>
              <a:rPr lang="pt-BR" sz="2800" b="1" dirty="0"/>
              <a:t>ratos. Demonstrando também a transmissão de ratos para ratos.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b="1" dirty="0"/>
              <a:t>Desenvolveu o meio sólido para o isolamento das colônias</a:t>
            </a:r>
            <a:r>
              <a:rPr lang="pt-BR" sz="2800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b="1" dirty="0" smtClean="0"/>
              <a:t>Estudos sobre a raiva animal e humana, entre outros.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pt-BR" sz="2800" b="1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pt-BR" sz="2800" b="1" dirty="0"/>
          </a:p>
        </p:txBody>
      </p:sp>
      <p:pic>
        <p:nvPicPr>
          <p:cNvPr id="4" name="Imagem 3" descr="Koch_Ro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714356"/>
            <a:ext cx="1672967" cy="18996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29388" y="25717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Robert </a:t>
            </a:r>
            <a:r>
              <a:rPr lang="pt-BR" b="1" dirty="0" err="1" smtClean="0">
                <a:solidFill>
                  <a:schemeClr val="tx1">
                    <a:lumMod val="50000"/>
                  </a:schemeClr>
                </a:solidFill>
              </a:rPr>
              <a:t>Koch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7643192" cy="5078412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Robert </a:t>
            </a:r>
            <a:r>
              <a:rPr lang="pt-BR" b="1" dirty="0" err="1" smtClean="0">
                <a:solidFill>
                  <a:schemeClr val="accent4">
                    <a:lumMod val="75000"/>
                  </a:schemeClr>
                </a:solidFill>
              </a:rPr>
              <a:t>Koch</a:t>
            </a: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 (1843-1910):</a:t>
            </a:r>
            <a:r>
              <a:rPr lang="pt-BR" dirty="0" smtClean="0"/>
              <a:t> </a:t>
            </a:r>
          </a:p>
          <a:p>
            <a:pPr lvl="1" eaLnBrk="1" hangingPunct="1"/>
            <a:r>
              <a:rPr lang="pt-BR" b="1" dirty="0" smtClean="0"/>
              <a:t>Rival de Pasteur na descoberta do agente do carbúnculo (antraz): </a:t>
            </a:r>
          </a:p>
          <a:p>
            <a:pPr lvl="1" eaLnBrk="1" hangingPunct="1">
              <a:buFontTx/>
              <a:buNone/>
            </a:pPr>
            <a:endParaRPr lang="pt-BR" dirty="0" smtClean="0"/>
          </a:p>
          <a:p>
            <a:pPr lvl="2" algn="ctr" eaLnBrk="1" hangingPunct="1"/>
            <a:r>
              <a:rPr lang="pt-BR" b="1" dirty="0" smtClean="0"/>
              <a:t>primeiro pesquisador a provar que um germe era  causador da doença, fazendo o mesmo mais tarde com a tuberculose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Teoria </a:t>
            </a:r>
            <a:r>
              <a:rPr lang="pt-BR" sz="3600" b="1" dirty="0">
                <a:solidFill>
                  <a:schemeClr val="bg1"/>
                </a:solidFill>
              </a:rPr>
              <a:t>microbiana das doenças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Microbiologia Geral </a:t>
            </a:r>
            <a:endParaRPr lang="pt-BR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Definição:</a:t>
            </a:r>
          </a:p>
          <a:p>
            <a:pPr marL="990600" lvl="1" indent="-533400"/>
            <a:r>
              <a:rPr lang="pt-BR" b="1" i="1" dirty="0" err="1" smtClean="0">
                <a:solidFill>
                  <a:schemeClr val="bg2">
                    <a:lumMod val="25000"/>
                  </a:schemeClr>
                </a:solidFill>
              </a:rPr>
              <a:t>mikros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pt-BR" b="1" i="1" dirty="0" err="1" smtClean="0">
                <a:solidFill>
                  <a:schemeClr val="bg2">
                    <a:lumMod val="25000"/>
                  </a:schemeClr>
                </a:solidFill>
              </a:rPr>
              <a:t>bios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pt-BR" b="1" i="1" dirty="0" smtClean="0">
                <a:solidFill>
                  <a:schemeClr val="bg2">
                    <a:lumMod val="25000"/>
                  </a:schemeClr>
                </a:solidFill>
              </a:rPr>
              <a:t>logos</a:t>
            </a:r>
          </a:p>
          <a:p>
            <a:pPr marL="990600" lvl="1" indent="-533400">
              <a:buNone/>
            </a:pPr>
            <a:endParaRPr lang="pt-B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609600" indent="-609600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Primeiros microrganismos</a:t>
            </a:r>
          </a:p>
          <a:p>
            <a:pPr marL="990600" lvl="1" indent="-533400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3,5 - 3,8 bilhões de anos</a:t>
            </a:r>
          </a:p>
          <a:p>
            <a:pPr marL="609600" indent="-609600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Ancestrais das outras formas de vida</a:t>
            </a:r>
          </a:p>
          <a:p>
            <a:pPr marL="609600" indent="-609600">
              <a:buNone/>
            </a:pPr>
            <a:endParaRPr lang="pt-B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609600" indent="-609600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Microbiologia: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± 300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anos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990600" lvl="1" indent="-533400">
              <a:buNone/>
            </a:pPr>
            <a:endParaRPr lang="pt-BR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/>
          </a:p>
        </p:txBody>
      </p:sp>
    </p:spTree>
  </p:cSld>
  <p:clrMapOvr>
    <a:masterClrMapping/>
  </p:clrMapOvr>
  <p:transition spd="med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Postulados de </a:t>
            </a:r>
            <a:r>
              <a:rPr lang="pt-BR" b="1" dirty="0" err="1">
                <a:solidFill>
                  <a:srgbClr val="C00000"/>
                </a:solidFill>
              </a:rPr>
              <a:t>koch</a:t>
            </a:r>
            <a:r>
              <a:rPr lang="pt-BR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pt-BR" sz="3200" b="1" dirty="0"/>
              <a:t>Presença de microrganismo em todos os casos de doença;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pt-BR" sz="3200" b="1" dirty="0"/>
              <a:t>Microrganismo pode ser isolado em cultura pura;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pt-BR" sz="3200" b="1" dirty="0"/>
              <a:t>A cultura ou inoculação do microrganismo reproduz a doença experimental em animais suscetíveis;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pt-BR" sz="3200" b="1" dirty="0"/>
              <a:t>O microrganismo pode ser </a:t>
            </a:r>
            <a:r>
              <a:rPr lang="pt-BR" sz="3200" b="1" dirty="0" err="1"/>
              <a:t>reisolado</a:t>
            </a:r>
            <a:r>
              <a:rPr lang="pt-BR" sz="3200" b="1" dirty="0"/>
              <a:t> da infecção </a:t>
            </a:r>
            <a:r>
              <a:rPr lang="pt-BR" sz="3200" b="1" dirty="0" smtClean="0"/>
              <a:t>experimental.</a:t>
            </a:r>
            <a:endParaRPr lang="pt-BR" sz="3200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697912" cy="3549650"/>
          </a:xfrm>
        </p:spPr>
        <p:txBody>
          <a:bodyPr>
            <a:normAutofit/>
          </a:bodyPr>
          <a:lstStyle/>
          <a:p>
            <a:pPr eaLnBrk="1" hangingPunct="1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Necessidade de separar diferentes espécies de microrganismos para estudos</a:t>
            </a:r>
          </a:p>
          <a:p>
            <a:pPr eaLnBrk="1" hangingPunct="1"/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Técnicas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isolamento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/>
            <a:r>
              <a:rPr lang="pt-BR" sz="2400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ágar-ágar</a:t>
            </a: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a cultura pura, </a:t>
            </a:r>
          </a:p>
          <a:p>
            <a:pPr lvl="1"/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de </a:t>
            </a:r>
            <a:r>
              <a:rPr lang="pt-BR" sz="2400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Petri</a:t>
            </a:r>
            <a:endParaRPr lang="pt-BR" sz="24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pt-BR" sz="2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/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/>
            <a:endParaRPr lang="pt-B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/>
            <a:endParaRPr lang="pt-BR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Desenvolvimento </a:t>
            </a:r>
            <a:r>
              <a:rPr lang="pt-BR" sz="3600" b="1" dirty="0">
                <a:solidFill>
                  <a:schemeClr val="bg1"/>
                </a:solidFill>
              </a:rPr>
              <a:t>de técnicas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etridis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3375"/>
            <a:ext cx="5834062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059113" y="5589588"/>
            <a:ext cx="287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Verdana" pitchFamily="34" charset="0"/>
              </a:rPr>
              <a:t>A placa de Petri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io-c-01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948488" cy="686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229600" cy="80960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</a:rPr>
              <a:t>Objetivos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214346" y="1500175"/>
            <a:ext cx="8358246" cy="4875226"/>
          </a:xfrm>
        </p:spPr>
        <p:txBody>
          <a:bodyPr>
            <a:normAutofit/>
          </a:bodyPr>
          <a:lstStyle/>
          <a:p>
            <a:pPr marL="41148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Conhecer os microrganismos em relação a sua forma, estrutura, princípio de nutrição, crescimento, obtenção de energia, alterações genéticas, resistência a drogas, mecanismos de </a:t>
            </a:r>
            <a:r>
              <a:rPr lang="pt-BR" sz="2800" b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patogenecidade</a:t>
            </a: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epidemiologia, efeitos </a:t>
            </a: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benéficos e prejudiciais aos </a:t>
            </a: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animais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1148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pt-BR" sz="3200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microorganismos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unicelulares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podem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ser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organizados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ordem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crescente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tamanho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complexidade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chlamydiae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rickettsiae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mycoplasmas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bactéria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fungi e protozoa.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Precisamos saber como os microrganismos patogênicos causam dano ao hospedeiro e o que pode ser feito para conter uma infecção;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 os </a:t>
            </a:r>
            <a:r>
              <a:rPr lang="pt-BR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micorganismos</a:t>
            </a:r>
            <a:endParaRPr lang="pt-BR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412000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pt-BR" i="1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teoria microbiana de Pasteur e os postulados de </a:t>
            </a:r>
            <a:r>
              <a:rPr lang="pt-BR" sz="3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Koch</a:t>
            </a:r>
            <a:r>
              <a:rPr lang="pt-BR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são as duas pedras fundamentais sobre as quais a microbiologia está sustentada.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NEISGON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3643314"/>
            <a:ext cx="3860800" cy="28956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21" name="Picture 5" descr="STREPT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3860800" cy="28956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Bacteriology_lab97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34" y="644029"/>
            <a:ext cx="3714775" cy="5569943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3531" y="1018382"/>
            <a:ext cx="5976938" cy="4821237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500042"/>
            <a:ext cx="7386662" cy="121920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Diferenças entre células eucarióticas e procarióticas</a:t>
            </a:r>
            <a:endParaRPr lang="pt-BR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347" name="Picture 3" descr="GramCollage"/>
          <p:cNvPicPr>
            <a:picLocks noChangeAspect="1" noChangeArrowheads="1"/>
          </p:cNvPicPr>
          <p:nvPr/>
        </p:nvPicPr>
        <p:blipFill>
          <a:blip r:embed="rId2" cstate="print"/>
          <a:srcRect l="31082"/>
          <a:stretch>
            <a:fillRect/>
          </a:stretch>
        </p:blipFill>
        <p:spPr bwMode="auto">
          <a:xfrm>
            <a:off x="0" y="0"/>
            <a:ext cx="1047750" cy="6858000"/>
          </a:xfrm>
          <a:prstGeom prst="rect">
            <a:avLst/>
          </a:prstGeom>
          <a:noFill/>
        </p:spPr>
      </p:pic>
      <p:pic>
        <p:nvPicPr>
          <p:cNvPr id="57348" name="Picture 4" descr="Bac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3888898" cy="294640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7349" name="Picture 5" descr="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85991"/>
            <a:ext cx="3646062" cy="29520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leveduras na viti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8" y="548680"/>
            <a:ext cx="6333728" cy="42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m para saccharomy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saccharomy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57021"/>
            <a:ext cx="3135143" cy="20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 rot="1387575">
            <a:off x="4946171" y="4262558"/>
            <a:ext cx="1343066" cy="155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/>
          <p:cNvSpPr/>
          <p:nvPr/>
        </p:nvSpPr>
        <p:spPr>
          <a:xfrm>
            <a:off x="6876256" y="2348880"/>
            <a:ext cx="432048" cy="25705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118041" y="3034007"/>
            <a:ext cx="1574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Própria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Adicionada 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Local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Artificial 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Resultado de imagem para saccharomy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7975" y="4675775"/>
            <a:ext cx="2990090" cy="21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>
          <a:xfrm rot="10800000">
            <a:off x="4946172" y="5425528"/>
            <a:ext cx="1343066" cy="155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3940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3200" b="1" u="sng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Patogênicos:</a:t>
            </a: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pt-BR" sz="32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prejudiciais ao homem, animais ou </a:t>
            </a: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plantas.</a:t>
            </a:r>
            <a:endParaRPr lang="pt-BR" sz="32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3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3200" b="1" u="sng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</a:t>
            </a:r>
            <a:r>
              <a:rPr lang="pt-BR" sz="3200" b="1" u="sng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patogênicos:</a:t>
            </a: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pt-BR" sz="32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possuem contribuição importante para atividades biológicas que ocorrem no solo, na água e no trato </a:t>
            </a:r>
            <a:r>
              <a:rPr lang="pt-BR" sz="3200" b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digestório</a:t>
            </a: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2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animais.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Microrganismos</a:t>
            </a:r>
            <a:endParaRPr lang="pt-B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714348" y="1428736"/>
            <a:ext cx="731681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defTabSz="266700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2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Deterioração:</a:t>
            </a:r>
          </a:p>
          <a:p>
            <a:pPr marL="266700" indent="-266700" defTabSz="266700">
              <a:lnSpc>
                <a:spcPct val="140000"/>
              </a:lnSpc>
              <a:buClr>
                <a:srgbClr val="C00000"/>
              </a:buClr>
            </a:pPr>
            <a:r>
              <a:rPr lang="pt-BR" sz="22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pt-BR" sz="2200" b="1" u="none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Qualquer </a:t>
            </a:r>
            <a:r>
              <a:rPr lang="pt-BR" sz="22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alteração na aparência, odor, sabor decorrentes da atividade metabólica dos microrganismos</a:t>
            </a:r>
          </a:p>
          <a:p>
            <a:pPr marL="266700" indent="-266700" defTabSz="266700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pt-BR" sz="2200" b="1" u="none" dirty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-266700" defTabSz="266700">
              <a:buClr>
                <a:srgbClr val="C00000"/>
              </a:buClr>
              <a:buFont typeface="Wingdings" pitchFamily="2" charset="2"/>
              <a:buChar char="ü"/>
            </a:pPr>
            <a:endParaRPr lang="pt-BR" sz="2200" b="1" u="none" dirty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-266700" defTabSz="2667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2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tipo de deterioração depende:</a:t>
            </a:r>
          </a:p>
          <a:p>
            <a:pPr marL="266700" indent="-266700" defTabSz="266700">
              <a:buClr>
                <a:srgbClr val="C00000"/>
              </a:buClr>
            </a:pPr>
            <a:r>
              <a:rPr lang="pt-BR" sz="22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266700" indent="-266700" defTabSz="266700">
              <a:lnSpc>
                <a:spcPct val="80000"/>
              </a:lnSpc>
              <a:buClr>
                <a:srgbClr val="C00000"/>
              </a:buClr>
            </a:pPr>
            <a:r>
              <a:rPr lang="pt-BR" sz="22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tipo de alimento</a:t>
            </a:r>
          </a:p>
          <a:p>
            <a:pPr marL="266700" indent="-266700" defTabSz="2667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pt-BR" sz="2200" b="1" u="none" dirty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-266700" defTabSz="266700">
              <a:lnSpc>
                <a:spcPct val="80000"/>
              </a:lnSpc>
              <a:buClr>
                <a:srgbClr val="C00000"/>
              </a:buClr>
            </a:pPr>
            <a:r>
              <a:rPr lang="pt-BR" sz="22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microrganismo </a:t>
            </a:r>
            <a:r>
              <a:rPr lang="pt-BR" sz="2200" b="1" u="none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envolvido</a:t>
            </a:r>
            <a:endParaRPr lang="pt-BR" sz="2200" b="1" u="none" dirty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-266700" defTabSz="2667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pt-BR" sz="2200" b="1" u="none" dirty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-266700" defTabSz="266700">
              <a:lnSpc>
                <a:spcPct val="80000"/>
              </a:lnSpc>
              <a:buClr>
                <a:srgbClr val="C00000"/>
              </a:buClr>
            </a:pPr>
            <a:r>
              <a:rPr lang="pt-BR" sz="22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pt-BR" sz="2200" b="1" u="none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22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número de microrganismos	</a:t>
            </a:r>
            <a:r>
              <a:rPr lang="pt-BR" sz="2200" b="1" u="none" dirty="0">
                <a:solidFill>
                  <a:srgbClr val="CC3300"/>
                </a:solidFill>
              </a:rPr>
              <a:t>	</a:t>
            </a: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428604"/>
            <a:ext cx="9144000" cy="80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66700">
              <a:lnSpc>
                <a:spcPct val="170000"/>
              </a:lnSpc>
            </a:pPr>
            <a:r>
              <a:rPr lang="pt-BR" sz="2400" u="none" dirty="0">
                <a:solidFill>
                  <a:schemeClr val="bg1"/>
                </a:solidFill>
              </a:rPr>
              <a:t>	 </a:t>
            </a:r>
            <a:r>
              <a:rPr lang="pt-BR" sz="2400" u="none" dirty="0" smtClean="0">
                <a:solidFill>
                  <a:schemeClr val="bg1"/>
                </a:solidFill>
              </a:rPr>
              <a:t> </a:t>
            </a:r>
            <a:r>
              <a:rPr lang="pt-BR" sz="3200" b="1" u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Microrganismos e a deterioração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642910" y="1285860"/>
            <a:ext cx="7129463" cy="440120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pt-BR" sz="1600" u="none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pt-BR" sz="2000" u="none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Ranço:</a:t>
            </a:r>
            <a:r>
              <a:rPr lang="pt-BR" sz="2000" b="0" u="none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Alimentos ricos em gordura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Microrganismos lipolíticos, principalmente bactérias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Putrefação</a:t>
            </a:r>
            <a:r>
              <a:rPr lang="pt-BR" sz="2000" u="none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pt-BR" sz="2000" b="0" u="none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Alimentos ricos em proteínas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Bactérias proteolíticas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Azedamento </a:t>
            </a:r>
            <a:r>
              <a:rPr lang="pt-BR" sz="2000" u="none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(fermentação) e coagulação: 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Leite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Bactérias do ácido lático</a:t>
            </a:r>
          </a:p>
          <a:p>
            <a:pPr eaLnBrk="0" hangingPunct="0">
              <a:lnSpc>
                <a:spcPct val="140000"/>
              </a:lnSpc>
            </a:pPr>
            <a:r>
              <a:rPr lang="pt-BR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Lactose		ácido lático + outros ácidos </a:t>
            </a:r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>
            <a:off x="2071670" y="5429264"/>
            <a:ext cx="7318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0" y="285728"/>
            <a:ext cx="9144000" cy="7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66700">
              <a:lnSpc>
                <a:spcPct val="190000"/>
              </a:lnSpc>
            </a:pPr>
            <a:r>
              <a:rPr lang="pt-BR" sz="2800" b="1" u="none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t-BR" sz="2800" b="1" u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	Principais tipos de deterioração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7615262" cy="521497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4800"/>
              </a:spcAft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Primariamente classificadas conforme a coloração de GRAM.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4800"/>
              </a:spcAft>
              <a:buFont typeface="Wingdings" pitchFamily="2" charset="2"/>
              <a:buChar char="§"/>
            </a:pP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Microrganismos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pertencentes às </a:t>
            </a:r>
            <a:r>
              <a:rPr lang="pt-BR" sz="3000" b="1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arquebactérias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não estão associadas a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doenças.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4800"/>
              </a:spcAft>
              <a:buFont typeface="Wingdings" pitchFamily="2" charset="2"/>
              <a:buChar char="§"/>
            </a:pP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bactérias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pertencentes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ao filo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eubactérias incluem muitos </a:t>
            </a:r>
            <a:r>
              <a:rPr lang="pt-BR" sz="3000" b="1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patógenos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importância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veterinária e botânica.</a:t>
            </a:r>
            <a:endParaRPr lang="pt-BR" sz="30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4800"/>
              </a:spcAft>
              <a:buFont typeface="Wingdings" pitchFamily="2" charset="2"/>
              <a:buChar char="§"/>
            </a:pP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Possuem parede rígida contendo camada de </a:t>
            </a:r>
            <a:r>
              <a:rPr lang="pt-BR" sz="3000" b="1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peptídeoglicano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multiplicam-se por fissão binária e exibem considerável diversidade morfológica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C00000"/>
                </a:solidFill>
              </a:rPr>
              <a:t>Bactérias</a:t>
            </a:r>
            <a:endParaRPr lang="pt-BR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7643192" cy="5286413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Crescem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diferentes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meios.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Dois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tipos de bactérias requerem células vivas para seu crescimento in </a:t>
            </a:r>
            <a:r>
              <a:rPr lang="pt-BR" sz="3000" b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vitro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32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Riquétsias</a:t>
            </a:r>
            <a:r>
              <a:rPr lang="pt-BR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Clamídias</a:t>
            </a:r>
            <a:endParaRPr lang="pt-BR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3000" b="1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Cianobactérias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utilizam clorofila para algumas de suas rotas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metabólicas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pt-BR" sz="3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C00000"/>
                </a:solidFill>
              </a:rPr>
              <a:t>Bactérias</a:t>
            </a:r>
            <a:endParaRPr lang="pt-BR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00063" y="285728"/>
            <a:ext cx="7715275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3600" b="1" u="none" dirty="0">
                <a:solidFill>
                  <a:srgbClr val="C00000"/>
                </a:solidFill>
                <a:latin typeface="+mj-lt"/>
                <a:cs typeface="Arial" charset="0"/>
              </a:rPr>
              <a:t>Vocês sabiam???...</a:t>
            </a:r>
          </a:p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b="1" u="none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algn="just" eaLnBrk="0" hangingPunct="0"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pt-BR" sz="2400" b="1" u="none" dirty="0" smtClean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r>
              <a:rPr lang="pt-BR" sz="20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99</a:t>
            </a:r>
            <a:r>
              <a:rPr lang="pt-BR" sz="20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das bactérias são úteis. São do bem!!!!</a:t>
            </a:r>
          </a:p>
          <a:p>
            <a:pPr algn="just" eaLnBrk="0" hangingPunct="0"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pt-BR" sz="20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</a:t>
            </a:r>
            <a:r>
              <a:rPr lang="pt-BR" sz="20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bactérias são úteis ao nosso organismo para a digestão e produção de vitaminas, também destroem organismos nocivos em nosso corpo</a:t>
            </a:r>
            <a:r>
              <a:rPr lang="pt-BR" sz="20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BR" sz="2000" b="1" u="none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pt-BR" sz="20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Existem </a:t>
            </a:r>
            <a:r>
              <a:rPr lang="pt-BR" sz="20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mais bactérias em nosso corpo que células humanas.</a:t>
            </a:r>
          </a:p>
          <a:p>
            <a:pPr algn="just" eaLnBrk="0" hangingPunct="0"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pt-BR" sz="20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Existem </a:t>
            </a:r>
            <a:r>
              <a:rPr lang="pt-BR" sz="20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mais bactérias em nosso corpo que toda população do planeta</a:t>
            </a:r>
            <a:r>
              <a:rPr lang="pt-BR" sz="20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BR" sz="2000" b="1" u="none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pt-BR" sz="20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Em </a:t>
            </a:r>
            <a:r>
              <a:rPr lang="pt-BR" sz="20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nossa pele em área de 6,5 cm</a:t>
            </a:r>
            <a:r>
              <a:rPr lang="pt-BR" sz="2000" b="1" u="none" baseline="30000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pt-BR" sz="20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ou 1 pol</a:t>
            </a:r>
            <a:r>
              <a:rPr lang="pt-BR" sz="2000" b="1" u="none" baseline="30000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pt-BR" sz="20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podem existir mais de meio milhão de bactérias.</a:t>
            </a:r>
          </a:p>
          <a:p>
            <a:pPr algn="l" eaLnBrk="0" hangingPunct="0"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  <a:buSzPct val="85000"/>
              <a:defRPr/>
            </a:pPr>
            <a:endParaRPr lang="pt-BR" sz="2400" b="1" u="none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l" eaLnBrk="0" hangingPunct="0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defRPr/>
            </a:pPr>
            <a:endParaRPr lang="pt-BR" sz="2400" b="1" u="none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00034" y="642918"/>
            <a:ext cx="760035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24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pt-BR" sz="2600" b="1" u="none" dirty="0" smtClean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r>
              <a:rPr lang="pt-BR" sz="24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pt-BR" sz="24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bactérias são úteis para fazer </a:t>
            </a:r>
            <a:r>
              <a:rPr lang="pt-BR" sz="24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fermentação, </a:t>
            </a:r>
            <a:r>
              <a:rPr lang="pt-BR" sz="24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queijo</a:t>
            </a:r>
            <a:r>
              <a:rPr lang="pt-BR" sz="24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iogurte, leite fermentado, antibióticos, medicamentos.</a:t>
            </a:r>
          </a:p>
          <a:p>
            <a:pPr algn="just" eaLnBrk="0" hangingPunct="0">
              <a:spcAft>
                <a:spcPts val="24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pt-BR" sz="24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Bactérias </a:t>
            </a:r>
            <a:r>
              <a:rPr lang="pt-BR" sz="24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mortas ou atenuadas são usadas para fazer vacinas.</a:t>
            </a:r>
          </a:p>
          <a:p>
            <a:pPr algn="just" eaLnBrk="0" hangingPunct="0">
              <a:spcAft>
                <a:spcPts val="24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pt-BR" sz="24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Estima-se </a:t>
            </a:r>
            <a:r>
              <a:rPr lang="pt-BR" sz="24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as bactérias produzem aproximadamente a metade do oxigênio encontrado na atmosfera</a:t>
            </a:r>
            <a:r>
              <a:rPr lang="pt-BR" sz="24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BR" sz="2400" b="1" u="none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spcAft>
                <a:spcPts val="2400"/>
              </a:spcAft>
              <a:buClrTx/>
              <a:buSzPct val="85000"/>
              <a:buFont typeface="Wingdings" pitchFamily="2" charset="2"/>
              <a:buChar char="§"/>
              <a:defRPr/>
            </a:pPr>
            <a:r>
              <a:rPr lang="pt-BR" sz="2400" b="1" u="none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Uma </a:t>
            </a:r>
            <a:r>
              <a:rPr lang="pt-BR" sz="2400" b="1" u="none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única bactéria, em um ambiente apropriado, pode se reproduzir dando origem a uma colônia com mais d</a:t>
            </a:r>
            <a:r>
              <a:rPr lang="pt-BR" sz="2600" b="1" u="none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e 2 milhões de bactérias em somente 7 horas.</a:t>
            </a:r>
            <a:r>
              <a:rPr lang="pt-BR" sz="2600" b="1" u="none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endParaRPr lang="pt-BR" sz="2600" b="1" u="none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Leveduras</a:t>
            </a: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bolores e cogumelos pertencem a um grande número de eucariotas não fotossintéticos chamados fungos. </a:t>
            </a:r>
            <a:endParaRPr lang="pt-BR" sz="28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fungos podem ser </a:t>
            </a: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 </a:t>
            </a: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</a:t>
            </a: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multicelulare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pt-BR" sz="3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Fungos</a:t>
            </a:r>
            <a:endParaRPr lang="pt-B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357166"/>
            <a:ext cx="7245448" cy="703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pt-BR" sz="2400" dirty="0" smtClean="0">
                <a:solidFill>
                  <a:schemeClr val="bg1"/>
                </a:solidFill>
              </a:rPr>
              <a:t> 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Decompositores reciclando matéria orgânica (</a:t>
            </a:r>
            <a:r>
              <a:rPr lang="pt-B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saprófitas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Produção de diversos medicamentos;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Produção de </a:t>
            </a:r>
            <a:r>
              <a:rPr lang="pt-B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Biocombustíveis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etanol;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Processamento de alimentos </a:t>
            </a:r>
          </a:p>
          <a:p>
            <a:pPr lvl="2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Produção de cerveja , vinhos  e queijos;</a:t>
            </a:r>
          </a:p>
          <a:p>
            <a:pPr lvl="2" algn="just">
              <a:buClr>
                <a:srgbClr val="FF0000"/>
              </a:buClr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Anaeróbio facultativo ou aeróbio estritos;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just">
              <a:buClr>
                <a:srgbClr val="FF0000"/>
              </a:buClr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22530" name="AutoShape 2" descr="data:image/jpg;base64,/9j/4AAQSkZJRgABAQAAAQABAAD/2wCEAAkGBhIQERQUEBIPFRAVFBYQFRQQEBAUFRAQFBAWFBYUFRUXHCYfFxsjGRQUIC8gJCcpLCwsFR4xNTAqNSYrLCkBCQoKDgwOFw8PGCkeHBwpLC0qLCkpKSwpLCwsKSkpLi0sKSkpKSksKSkpKSwpLCwpKSksLikzKSwpKTYpKSwpLP/AABEIAIYAyAMBIgACEQEDEQH/xAAcAAACAwEBAQEAAAAAAAAAAAAAAQIEBQMGBwj/xAA1EAABAwIEAwYEBgIDAAAAAAABAAIRAyEEEjFBBVFhBhMicYGRMqHB8AdCUrHR8SNiFnKC/8QAGgEAAwEBAQEAAAAAAAAAAAAAAAECBAMFBv/EACIRAQEAAwACAwACAwAAAAAAAAABAgMREjEEIUETIgVCkf/aAAwDAQACEQMRAD8A+UJpJreZoCEJhIFSlQCYKYTCcqMpgKwcphKFJrZMDXkNfZMGmFpYLs3XqDMWhjYmXyJ9BdbLeytJrBmLnPm5DsrR5DkouzGHI8omF6N3AaQB+IgSZDjIG1oQ3s3Rc8AVntGWXA0XOIMwA0j4kTbjRx51Cv8AEuF928imXOaNHOZl87bKi+m5vxAjzC6TKX0RBCAhUDlOVFMICSEIlUDlEoBQUA0ICEwzJQkmsYMKSiFKVQAUgFFTJQBKkCkAtXgXAX4p8NswfE8iQ3oOZ6KvQVuF8KqYh+SnExJJPhaOZP0XvuG8Ep4dgDAC+LvMFzjv5BaHDuG06NMU6bYEaxd1ruceZXQAkxFhqTusmzZ36hxRe3Ut3t7TKqvqaDcOi5/Lztc2lbVbCeGRpOm8lZ1RgbciOZdtAiy49VFCrThziGjSSQBmknwjz19lTxjXtBvckXA8ULXgtMjUC4gG0wJnfRKvhnbNkggG4hx1F+UlM3nQ97vEBJEgAAxG5lcTTeR49BfxTbpdaWOpvNSGzlkNZEAAxMfMe6nQwfhN9RchtzJjfRXA8xXw2paNNRyVZehqgaCJBINtFlY3Cx4hpv0PNatWz8qbFQJpIWhJphRlATCSaiE5TBoQUIDMQE4ThZAApJBCYSTCQTCcDV7O8Edi67aYMNgue79LBE+psAvqmFwLKLAym3KxtgBq7mTzKrdguzBw2HzvH+WoA91vhb+Vn19V6N9Aa2++q4bcu/RMeswu6HU36ooUcrxvaIi13X/Zd3Hc77R6fVI+2/XefRZz65vrZbAkQT8zaCsvFGXFoEzPSxtM+dlcxr50+ECYj6qpkDTmIFhoDqcwiekgIOCmxwLgY2DdTYiCCfMSuNcd4HA6DX/t6dL+q0amFhocQSCInQEmJjy0hUCAM2UXzCRB2ED3gKj6zMQwFtiXAajWCPSBsuBeCLZiReSY1ubeaunBkhwBgZrx+3lZZ76fd3k5QeZBjc208lRyqWJpixBObff7FlxawGQdxf1VvEjZugkjyKrBtynPoMOrSyuIO1lGVo8Vo6O/8n6LNW/C9nUGE5SQrAUlGE4QDQhCYZ8JwhNZgIThCaAULW7LYQVcZhmO0dWpg9RnB+iygvYfhVghV4nRnRgfVj/ZjDHzIRfXSr7pisGcsAW3josavSym+i9c9mZtvJUcRwprh6+6w9THlu4BOn9KtVwsu6fx/a9aOEsfzEWEADdZ+M4SGEQ4noeXNCuvP18ACIudgOZA/srOp4S4uNfFb0sN16ivwtw+CTO7revzVUcFc2SdOY57/sn2H1QoUG0Qe7DpO7nZvSDZo00WTiaPxTAJcHgA8ibn3Xon8OcZBMgXMaRB/hUauAOeHDUaiNuXoUQ+s7CUgMxm8DKOeU3nnqVkcRwbXOcQYEaDSY2Xom4RoILgY2iZtMgrO4phgHENnKBYdYm66wRhZRF4B06lQdQaV3r4YWN418lb4fh8ztPfZUpicS4ee6fbRub2heWlfTsbgTkqE6FhHyXzAFadfpBymoqS6gwmoykCgJShc8yEuhWTBQQhcACE4SlATCQC9d+GPEO4x2aJmjUZ5EtEEryQXoOxDwMW2f0uHyXD5OVx055T3IvCdykr9A9nOIPqFwqRo0j0mT8x7LcLQvDcNxpY4OEQJF9wRofkvV4bijXsncACLam0D1Xh/A+V/LhzK/2jrv1XHLs9LAZB80VWN3gRdQfjWiJLQSYAJFzyVfGcSY2znNA3meumxMhej2M3K616cm2w+RXN1EAEpuxjXAFpBHMcvsKLsS20fm0PO8COiqEpsw0zIEEwI91SxWDGad9JjVaOKxORpA+LaTYDRY3E+KtY3UTMTIgfd1UOSq+NpNDTm1BkgLLxVBgFtdfIclSPaBjy4Go3Lq4mRmvADSdVXxvGWNbeJcSZbfwC23qukyxv66+FSbhW8h5HqrGGpBokLJbxumfzDoqmO7Rw3/FMnUkRl8gU7swxnbT8Mr6bXEcU0NdJFmkkdALr5OHLVx3EHmSSZIg325LDL100bpnLZE54+NdsyC9VnV1zdXXW7JELTqqga6qGoo5lzu4LDqyFXlC5/wAlC5KQTRC7gBMBIFBTBq/wTF91Xpu/2A9HW+qzyZTBUZ4zPG439OXl6+34LGS0ciFpUcSZlro2Ea6zC8b2b4r3tFjz8Xwuj9QgH76rfp4ga2/hfA7dWWnK/f3K9qWZyVqju3Zu8a0uJknmSRYqGKdGhaGjRoge5i6otxMa29Z06qNXEiNo631UX5Gz10TXHR1dxEnwj4BliCBqMsoZx+o3ZhAs0ERlEEWjS3oqHe+HlMydzfRUq2LGvy8l1w+Ruxv9aLqxvuNGpxypkDXkON8zjMukRcaaWhYGOqFzpeZMkjNeMxJsPVdMRXO+g0ErNxOL3t6rTN27Z9ZZCacMfUcqzx1OwhU69QD053Ua+Nief7eSz6mIM3K265eIy5Ft1fn9VXr11xdV6+yrVqy7zHrlllI4cRxOyzS5dMRUzFcV6WqeOPHnZ3t6JQhC6JCE0kAIQhIL0WQghMraEYQmQmAgkC1MKUKOVINnsxxfuKmVxPdv1/1dsfove0qxOk6c/puvlIXv/wAPOKtq1GUqjmioDDQ63e040a79YvbcLx/n/Bm6+ePv9adO/wAJyt1r3HUx53uirWMQAJO532Xtsf2dpVm2BDoOXJEATMLxXGuF1KFy3/GdHXiOvLldeJv/AMfs1ffuNur5OGaoa5Ag6+dlTdiP5G64PxEXJHoLD1VKrjINtd/7XLDU0ec47YjFTe+6zK9efvVOvXN4nzWfUxoG8zrC36tTjlskOtXjkqrqnkuFTESVxdVW3HDjLls6surKrXr2tqoPrrgTK069f6z55khCFpcghEIhBBCIRCASE4TRwLxCYCcIhbeBFEKWVMhLgQhAYpwmAjgRLUspBt7hdQ1TayU/HpPY9mPxVrUIp4rNUpRAeAO9pwLXnxjzuvb4bt7gMWMpqNbLYyVAWOJ5CfD/AGvizsPyXF+GU5a+p8X2zG8Ew1YB1OmWsIAHdzfYmx/LqV5PH9nHNc4sINNpfM6wyTAt4jAGi+f0qtVnwVKjN/A9wg+QK0P+UY4NynEPc2Zh8OvzkiVkz+Jry/1dcdmzH9c+IYr8sVM072m8aKi6i8/lO/y1su7+MVzEtpEiblpmSZnXmqz+IVydRzs0fuZXKfGxx9d/4q7LfaDqLomLayVxDxv7BJ7Xuu4uJ6pCieSqavv0nyDnT96KMKfdlPuyu3jUucJwp92juijxoQQundlHdJ+NDmiF17kqQoJ+FDhCFZFBCf8AHQslqSaFpACIQhIJBqYCEJkm0LoGoQrhJyolCF0CBaoFiEKKcR7tItQhSoQkWoQjgBCMgQhLgHdoyBCE+QDIEZAkhHIEg1BSQjhpAIQhMP/Z"/>
          <p:cNvSpPr>
            <a:spLocks noChangeAspect="1" noChangeArrowheads="1"/>
          </p:cNvSpPr>
          <p:nvPr/>
        </p:nvSpPr>
        <p:spPr bwMode="auto">
          <a:xfrm>
            <a:off x="77788" y="-642938"/>
            <a:ext cx="1905000" cy="1276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4" name="AutoShape 6" descr="data:image/jpg;base64,/9j/4AAQSkZJRgABAQAAAQABAAD/2wCEAAkGBhQSEBIUEhIVFRUVFBUVFRUWFxQYFxQWFBYXFRUWFxUXHCYeGBkkGhUYHy8gIycpLCwtFx4xNTAsNSYrLCkBCQoKDgwOGg8PGikkHyQwLSwsLywsLCwpKSwqLCwsKSwsLCwsLCksLCwsLCwsLCwpLCwsLCwsLCwsLCwsKSksLP/AABEIALcApgMBIgACEQEDEQH/xAAcAAABBQEBAQAAAAAAAAAAAAAAAQMEBQYCBwj/xABNEAACAQIDAwYICQcLBQEAAAABAgMAEQQSIQUxQQYTIlFhcRQyQlKBkaGxI2Jyc5KzwdHwFRYkM3SCsjRDU4OToqPCxNLhB0RUZPEX/8QAGgEAAwEBAQEAAAAAAAAAAAAAAAECAwQGBf/EADQRAAICAAUDAgIGCwAAAAAAAAABAhEDEiExQQQTUQXwYZEyQqGxwfEUIiMkUmJxgdHS4f/aAAwDAQACEQMRAD8A9uLU2MSpAIYEEAg30IO4g7iDw66WQaGvL9k8kcP4Lh8kEKyGKJi8kMcxLPEjOGzi5BJvoVPURx+V1nW4fSpOfJth4bm9D0mfakKePLGvynQe81DblZgxvxmG/t4f91ZDCzwxBg0McVmAzYeJWV9y35sAMvd0tB4x3CywuKwr/q5TJawKKqoVJ3B1fpJfgCBfhetIzx5JNQjT/mf+pp2kt39hdfnjg+GKib5DB/4L1wOWWGJsHkPyYMQb+kR2qjxO1oE0eVV+cxAVj1aAga1w20YvMdr8Vjxcg+kqkH0Gq/eH9WK/u3+Adlcv7v8AJeycsYBuWduwQSj+ICmvzzj/AKDE/wBmB7S1VAcN4kE3ohl7vLt7a7WKYglMJKbG3SEKbhe93caVSjjvdx+TDt4a3ZPblputhJz3vh19jSih+VsvDDL3PNY/3I3HtqNAcVey4NF4XeWC3d0A5v6OFSPBMeTpHg0HWJJWt6BAuvpqsmJ/Evl/0X7P2xt+UuKIJEMCW4mSWT0noRj21VDlXjjqDhcp3Hmpjf1T2q/bZmObfioF03CGdvb4QvupDydxBBzY+QXG9I4xbuzlzrQsOXMn9g7w1x943svlTKQ3P4V+gQDJAGdTcE3MRtIvaLN3mr3AbUimXNFIjgGxKsDY+aw3q3xTY1i8RhVRijYnaEhBsQuFBuASpYMIADu3g31FN7V5LRLhMTiGGI56KCR45ZXCSArCXBBhylcpYqRpqpOuhrbLS/Myll4PQqKi7LwfNQxxli5RFUsxJLFQAWJNySTfeTUqpJCiiigAopaSkwEoooqQsbxXiN8k+6shs/SGHePgobg7xZF/+VsMUeg3dWL2Sb4eC/GGH6ta8v6+9YJ+9zt6Rblamq387W3yrn7ak7E2PDisRIJ4klEMUZUOMyqZpJQbAjjzIuN1MRL0V+SvuFXXI0fD4j5rD/WYrSvYVlVIrqNIFZgdu80MsOHw+HXNmvHhsfJnB1YKi4eLU+dmI7K02FaWVw3OSCN7SKDFGpQKwvE5a5OYdlwOINXWUUtqzOAro9kAqweSYhmzZWkPRtwUrYhey9cQ8mYFkWQK5dSSrNLM1iRa4DOR7KtK6tQIh4TZUURYxRRxlzdiiIhY/GKgX9PXUqlIoFIBLVB2vDK8TLBII5DYCRlzZRmXOQOvLmtfS9WFqLUAYzHcmcbJg3hbHXmecOJlDR5IltaNEjZdSygG5tZj3VIxGzHgwsiSTyYgzYjDoxe2iTTwwsoA3AoxLdZLEWGg1Nqrdstrhx52IjH0Q8n+U07AsVpaFrq1IDmiurUhoAKSiikxiUUUVIURdrPaCU9SMfUL1ksM/wAGmlught1dBb+6tTt/+Sz/ADT/AMJrJ3uh+R7cteY9cV4kU/H4nd0f1vfkhQ6KoPmj3Vf8jBriT8aMDuy5/e5rPqug9FafkhBlSY+dKPQBFGB7r17Cew+o+gaKiiisTgCiiigAooooAKKKKACqnbg+FwP7V/psRVtVRt39bgf2v/S4mhCLgGikFFABRRRQMKS1dGkpMBKKKKkZB5Qm2ExHzMnsQmswYbL6Ps0rWbVAME193NSX+iapk2S53WsVB1+MLmvg+sdLi404PDV8HV0uIoN373KNY9B3VpeTA+Db5fr6KcfZVK+AkS4aNgOBtf3VdcnEZRMG4SLYdQMUR95NeleqHjyTjoXZrkN+LVQco8XIDGgfm1bNme3BSg362GpNdx48YfNGVldwLgXzGQaeLroASRb4prHNqclaF7ReqiDlNE7ZVLFiQAuW2pBIF/3TUY8qU3hkIABIDEvYsV0vYG2mgJNGZBTNDUHbOMaKFnTLmBQDNe3SdV4EcCfZVbjtvPzgWHKbaOWViLkgLYggAam/dXO0trB8KCy6swUAarmjfNctr0bpv32NGYEmXWBxXOxJIBYOoYDqvT9ZnC7Vfmo4YgRKq2YEDojhYNa+hBvuAIvqQK5xG2JhmjLorKNWBGYkZWNtMpa19LDfSc0h5WaXnRcDiRcDrFVe3D8PgB/7LH1Yaf76f2MoMStnLk3JY6m5tcdwNROUE6pPgS5Cjn5LEkABvB5bXJOml6qLvUll2KKr127hzuxEJ6rSRnt3Bq5blDBYnnLgaEqrsL96g0N5dwVllRVX+ckNwAzknQWhn394jtUc8r4bIyrKyuuZGVNGG4kXIOh01FC12HT8F5RVB+eUGbpmSIedIhWO/Uz7l72IFXiNcDtHf7aGmtwaa3OqKKKkCs5VH9Bxf7PNbvMbAe2rPr/HE1VcrL+A4m3GJh69Ptq0Q6n8cTWnBPJ0Kg4R7y4gdUij1wxn7anVBwn6yf50en4OMaewUIZF2psXnmBaRlW1ivR3+cM3HUjdXUOy2WWJs+ZY42TpAFr8GUgCxO49irUHw5BITeKUE+SzFgbnTdlBHVe9WBxJ57JdhfMBexvYA3twXX2Vna3K1O4djxrKz63Zg9t4U2ZSVG8XzVWx8j4wVOdmUE3VslmFrWuFBXXW96l46RlKy2II6LdoXpdW6u8bhyuYqeg3jDqPXpwobVbAr8na4IQ8663OdwxBtYG4WwtrbXjRDsxDAYzco1zY20zG9ha1gDuroBjCcwJOhHWQCLem1Mx84wAW4AG+1vfvp3rsFBjdgRSOr9JWUqcyNYtlFgG6zpod46xXc2wYm1y5WuGJU2LfKOt6l4R2KjMNfRr26U/aqJ1GYMOsahVWwHAcLnU9pJqn26wOI2eL6c/LIT8VcLMt79XwlXkhNjYXNtB19lfNUeIbE7RkOOW8plOaNwCyZS10XObZVHknMDb00fEqMczo+kkmB3MD2Br1XbT2YHBKABrg7vHtpYkeV1HeO7SvCdrYqKKwjmVSwAzZF50AG1yqr0gco8rgRwrWf9HYFnGMGaYRK8ZSNWeNF5wSZhkRz5Q35tbAnfUOCxYOE1ozSUe200zUsvWCNSuq2IO43B8oa6VExGzHDGSAKGszNGxCrKd5IbyJd3SOj+Wb2YWe3OTmGXmgIEJLMQWuzXAUDpPc5QPJ3aDSmRHbQeoDS/X2V43qK9N6q8F/Gn4fHtH0ISeNC3oVcO14iMwkGuhBPSTQXV11ynsbsPGn8Htgw5RhXVwzKOZs7RjrIZdIPcOCmuQWzSA6fCMeJvoozE36RsANd1hTsTEcNLrfXXq7j3Wr2WFPuwU/KT+ZlKGZamw2RimlgjkZFRnXMVVi4W/DMQt/VRXOwlthoB1RIPULfjuopnzw5TNbBYo9UErfRRj9lSkxK668SPx6qb21Dnw06nc0Mg9aMK4gBcKdwZQeHEA/bVErVk5WuLioGDN5cRqTaRNOq8MW713qZh4sotUXBL8JOfOl/hjRf8tA9jtdlxZi3Nrcm9yATvvvO7WpHNC97C/XYV3aigBCtBWlooAQLS0UUCC1FIaWgY3KdD+O+vLkgafH7TAw4kh8IjDMxX9bDCocZCrdE3zC4A13nh6hNKFUsTYAXJO4AaknsrAY2FMVKcQ0RS6qkROeOYRKSQ7spVlLkghSeiFGlywVN0jTCi3IYi2fh0zgYFGbdrDI0ZJsf1kcDod/D2U9yCwwhxuJj5hoF5iF448hVSgeQM2RpHe+dmAJyggscupp+PCyAEDFYoDq53X6RFzu66nckyizzxuCZW+ESWRs7zQnXJckkGFnyEbiCjeVTjLSi8aDTsl8o/1+GHzx9Qjphl/Htqy29s8vkkDEc2GFlj5xjzhUXAuPN9VQxsOUmxnYC17iKMbxu6RIv6K8z6n6Zj9T1HchVVW5tg4sYxplPIwDygb1cXHVeON/c4pQvtuN9tdbe6p+z+S6qz3OIZpJM7yPzQ3IkarYIAFCxi1hfU6mrOTY0UaM9iSqkjMxIBsbHXS9ehwF28KMHukl8kLvxSLDBL8FHfzE/hFFPqtgANwAA9GlFWchD5Qy5cJiWHkwTH1RsalYePKoXqAHqFqhcqT+g4v9mn+qarH/AJ99XwRyKDVfhT08R86PbEhqfWem2tzc8yqoJ5xS1zbfHFb2GhFqLk6Ro70XrNtynfhGo7yx+wVyeUsnmp/e++nlZp2Z+DS5qW9ZYcpJb6hCOqzC3bfNSfnNLfxY/ot/up5WHZmaiisqeUsvVH9Bv99cvyln4ZPon7WpKDH2JGtqJtDaKQpmc2BIUAC5ZmNlVRxJ9QAJNgCRmjyhn84fQX/moJ2xLNiFjZgVjj51uioJMjGFBcbiAsp3ajTiaUk4q2HYlyd4+N8U4bEEiMWKYcNZAd6tNa/OyDQ2vkUgWzG7V3JNfjc3+yupJKaI3ddc7dnbCCiqQ8G0qJjsEsoW+ZWRs0bobSRNa2ZG4HXcbqy9EinQ1KHp2U42TdjY95bRzyWmgu7ZAQJ4wRllGthcnKVPlBrAAgm6iS5v8MeOtwNe3Ss5s+XLi8K2tn56E/vRc6L93MEekdtbO1aLVWfPnHLKjmEDWwI7+PtqHt5L4bEDrjf+G1WNQtsJeCUXtmQi/G50FvSaDIm8TRQaKTVsCs5VC+Axn7NP9U1WV/fVdynW+CxQ68PN9W16sRx7zVi5CshiMMWxeK10zx77/wDjxDf6a19ZoH9Jxfzkf1GH++hulaNYOnaIh2efOHqP30fk1vOX1N/zViBSLUdyRp3JeSB+Sm84eo/bak/JfAv7Le9qsTSXozsO5LyQfyUfP0+Tr76bXZJPjPr2Dh3H76sr12oozyDuSK78jDz2/u/aDVZFhck2Jym9jBHc2vpEJNbfPk+mtLVJgkvLir+VOuvV+i4RLDubSpk21qVCTctRrLQwpnB4bFpEjSQ8+rqGEkGRZBfhJE7gHsZDY9Qp3nW/oMSNdxw0unqBv6CaWSS4OhYsHydLSka0z4Rv6E6/KwuNA+pNdxYhCSLvcHKVEE4INlYAmREUEq6mxI8ddKTTiraofdj5OopSs2FIFz4VGLcOnFilJv12c+oVuawGMzCXCOpGRcVhiwI6bmRniACjRFAkJvck7rC163ying4kMSNxdnFjP9ccqv2wxCLbjNhx6DPED7M1WNqqeUD2SLgPCcMCRwvOoHray/vGteTAtBS0goqSrK7lL/IsVf8A8eb6pqsfvqv5RrfB4odeHmH+G1WH49daErcSqIj9IxHzi/Ux/fV9We5w+E4kdTxfUxE1EtjRbjrJSBa6vSVkxiFa4Ipw00x30ALagVyHoJpgOsKqsIOlPp/Pya91r+41aKdPxwqnimyrjCTosuKJPUA7Nf6NSy4OmajYxHg0Fv6KPTfboLYVLuPx+OyqHC7HumEZneOSGDmiqmy2eNA4K7rqyggixFt9S8VgXIFsVIp6WuTDnRmuBYxcB0e7fc610KjFWWYNZKVwcTih1SpcDX/tsOToNd3ZWlgwxzZjK7aWsQgF7k5hZb3NwN9tBXMmyYWJLxRsSQSWRWJIAUG5HBVArl6vpV1OG8NujTDnklZksTOnO4YBkJ8Kw9lzKCbEk2HEga+itulZ7lNGY0wqwpGCcXCQviJ0VdyTlUn+bvUsDFED4XCoeoRzSj186nGl0fSfo2F2075v+osSeeVl1mqj5Varh168ZhT3ZJecv/h074LiTo2JjHzeHyn/ABJXHrHCoW1eR3hMRjmxeIZCyva2GUXRg66LANLqO3fXVyZGjFFLRUjIG21vhsQLXvDKNNDqjbidxp3B4gMiG4N1U6dq5tB6b+mnMVAHR0bcylTqRowsdRqNDw1rOSxTwWzsXQKAJALiwvbnkXRTbQuOid55uxvoC3fvyaa9Z3XwrFcenFp/Ux8autmvmiRswa4BBVgy7uDDePSe81UyJbEz248030k5sem8RqZbFXqOrXDb66vY2OnUPuqOcfFmymWMNe2Uuua53DLcGsSh5jTRNP5fx7+ArgpvpgCih0rtFrpqAOIeA7apdnRCTDT305xsaxvuAeSUH1A29Aq8jHSHePtrObOY+A2BGY333t08Taxt2SWoGuX8DarEcxJ6z18aev3+2shPs2cuzCwY8Ummv7QAKiYnZWKeORUlkjkKMEfn3KhiLLqO0j21eHhxh9EMqq7N4KLVBXHrGiZyScm+xJOWysT+8RT0ePQqpzaEXFxwPZVWjMzf/UDKYsLny5fClLZygSwgxDHMZOiBbr99qpxs7DC3QhU77hY1ZRY2IG8DS/EEa7qteXGIN8NYaEznytWEYVL27GYdxI415Rg4hiLP0L2hVXEcQYCXFtEbrl1Pj3J61rOerOnBWh6FsflN+mYSPDlmhkvHPmJ5rnOaeVThy+p8Q3y9AhxvtXoq7q8l5JYaR5cGzFmYToTn8hI8PMtw++xXJp3160KpO0Y4kMroWiiiggWkdbiloqxFY2xwrtJETG7Br8YnY3IZ4gRcgm91KsdQW1NUvOyGadZ8HL04olPN5ZI3y86r5XYrcWcGzAb61tIV/GlO73EZGXYd4wggmCC7BDHgW36lfhQ1rka677U2uy8SWYqcYMxObTZ0d9LDVEz9flX6VbOipoqzJ4fDYgBAcPiGKX6Uk8V2voc1ns/cafWLEk/yUDgSZo9R+6taWijKgzMzp2diuCQDvkcn1CIV3+R8Sf52Af1Uje3nV91X9FFLwFszrbHxQ1GIguDe3g8uvZfwkWv237qzcMojw8VydDhg2QFjrioi2VUBJOa4sASdAL3F/RSKymP2BMuIJRVkw7uZCmgkhc5WYxg9FwZFMnklWJtodFKPguE90+SXhdpRS6xSRva4IRgSp32ZPGQ9jAEVJKfFPqrLbQxsbsfCcJMQugabCyNYdkyK4A7L1Fw+MwANlljjN/F8IeMfQd1t6qlqi+38TfJEzRgAi5vvFxY7xbtonbm1uXjjUAXJAAFuq5sBWLlxEAv+lKo7cXw69ZBpU3Y0cJlDojYggDLIoaYLfyufkPNgj4j5uyqTsmUKV2h3FPBtDEpFeUrFG0okUtGGzMiKyEG5AZDvGU20vY0n/wCcx3J8In3ncMKDY71zCEMRrfU76tdg7NkV5p57c7M40U5hFFGCsUQY+NvaQkW6UrcLVdgVbozUmtmUWA5GwQyCVRIXBJUvLIwUsCpKqTlFw3VV4o0paKlibb3EtRS3pKkLFoooqwCiiigAooooAKKKKACiiigApCt6KKAALQ6Aix1HUdRRRQIZTAxjciDW+iqNevQU9koop2xhaloopAFFFFSwEooopAf/2Q=="/>
          <p:cNvSpPr>
            <a:spLocks noChangeAspect="1" noChangeArrowheads="1"/>
          </p:cNvSpPr>
          <p:nvPr/>
        </p:nvSpPr>
        <p:spPr bwMode="auto">
          <a:xfrm>
            <a:off x="77788" y="-863600"/>
            <a:ext cx="1581150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8" name="Picture 10" descr="http://www.imagensgratis.com.br/imagens/original/imagens-de-roquef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302" y="0"/>
            <a:ext cx="1592698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.infoescola.com/wp-content/uploads/2009/08/8719img_fun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71810"/>
            <a:ext cx="2714644" cy="337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ângulo 2"/>
          <p:cNvSpPr/>
          <p:nvPr/>
        </p:nvSpPr>
        <p:spPr>
          <a:xfrm>
            <a:off x="611560" y="476672"/>
            <a:ext cx="717515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Nutrição por absorção;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realizam fotossíntese;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Membrana  celular contém esteróides;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just">
              <a:buClr>
                <a:srgbClr val="FF0000"/>
              </a:buClr>
              <a:buFont typeface="Wingdings" pitchFamily="2" charset="2"/>
              <a:buChar char="ü"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</a:pP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terr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0" y="404664"/>
            <a:ext cx="770137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5940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480"/>
            <a:ext cx="7543824" cy="592935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§"/>
            </a:pP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multicelulares produzem estruturas filamentosas microscópicas chamadas </a:t>
            </a: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bolores.</a:t>
            </a:r>
            <a:endParaRPr lang="pt-BR" sz="24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§"/>
            </a:pP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leveduras </a:t>
            </a: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unicelulares, têm forma esférica ou ovóide e multiplicam-se por </a:t>
            </a: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brotamento.</a:t>
            </a:r>
            <a:endParaRPr lang="pt-BR" sz="24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§"/>
            </a:pP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Algumas células são cilíndricas unidas de ponta a ponta formando hifas </a:t>
            </a: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ramificadas.</a:t>
            </a:r>
            <a:endParaRPr lang="pt-BR" sz="24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57167"/>
            <a:ext cx="3894445" cy="257176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m 2" descr="fungos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286124"/>
            <a:ext cx="251586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trichosporu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2714644" cy="277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http://www.tgw1916.net/images/m_Microsporum_gypse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429000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785794"/>
            <a:ext cx="6048375" cy="453072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00042"/>
            <a:ext cx="7599788" cy="5857916"/>
          </a:xfrm>
        </p:spPr>
        <p:txBody>
          <a:bodyPr/>
          <a:lstStyle/>
          <a:p>
            <a:pPr algn="just">
              <a:spcAft>
                <a:spcPts val="3000"/>
              </a:spcAft>
              <a:buFont typeface="Wingdings" pitchFamily="2" charset="2"/>
              <a:buChar char="§"/>
            </a:pPr>
            <a:r>
              <a:rPr lang="pt-BR" sz="3200" b="1" dirty="0" smtClean="0">
                <a:solidFill>
                  <a:srgbClr val="C00000"/>
                </a:solidFill>
              </a:rPr>
              <a:t>Alguns </a:t>
            </a:r>
            <a:r>
              <a:rPr lang="pt-BR" sz="3200" b="1" dirty="0">
                <a:solidFill>
                  <a:srgbClr val="C00000"/>
                </a:solidFill>
              </a:rPr>
              <a:t>bolores e leveduras são patogênicos para </a:t>
            </a:r>
            <a:r>
              <a:rPr lang="pt-BR" sz="3200" b="1" dirty="0" smtClean="0">
                <a:solidFill>
                  <a:srgbClr val="C00000"/>
                </a:solidFill>
              </a:rPr>
              <a:t>humanos, plantas </a:t>
            </a:r>
            <a:r>
              <a:rPr lang="pt-BR" sz="3200" b="1" dirty="0">
                <a:solidFill>
                  <a:srgbClr val="C00000"/>
                </a:solidFill>
              </a:rPr>
              <a:t>e animais:</a:t>
            </a:r>
          </a:p>
          <a:p>
            <a:pPr lvl="1" algn="just">
              <a:spcAft>
                <a:spcPts val="3000"/>
              </a:spcAft>
              <a:buFont typeface="Wingdings" pitchFamily="2" charset="2"/>
              <a:buChar char="§"/>
            </a:pPr>
            <a:r>
              <a:rPr lang="pt-BR" sz="2800" b="1" dirty="0"/>
              <a:t>Podem  invadir </a:t>
            </a:r>
            <a:r>
              <a:rPr lang="pt-BR" sz="2800" b="1" dirty="0" smtClean="0"/>
              <a:t>tecidos.</a:t>
            </a:r>
            <a:endParaRPr lang="pt-BR" sz="2800" b="1" dirty="0"/>
          </a:p>
          <a:p>
            <a:pPr lvl="1" algn="just">
              <a:spcAft>
                <a:spcPts val="3000"/>
              </a:spcAft>
              <a:buFont typeface="Wingdings" pitchFamily="2" charset="2"/>
              <a:buChar char="§"/>
            </a:pPr>
            <a:r>
              <a:rPr lang="pt-BR" sz="2800" b="1" dirty="0"/>
              <a:t>Ou produzir substância tóxicas chamadas de </a:t>
            </a:r>
            <a:r>
              <a:rPr lang="pt-BR" sz="2800" b="1" dirty="0" err="1">
                <a:solidFill>
                  <a:srgbClr val="C00000"/>
                </a:solidFill>
              </a:rPr>
              <a:t>micotoxinas</a:t>
            </a:r>
            <a:r>
              <a:rPr lang="pt-BR" sz="2800" b="1" dirty="0"/>
              <a:t>, as quais, se presentes em plantas ou alimentos estocados podem causar doença em animais e humanos.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2985"/>
            <a:ext cx="7391422" cy="400052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</a:t>
            </a:r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células, são estruturas menores e que necessitam de uma célula viva para sua replicação, possuem um tipo de ácido nucléico DNA ou RNA, envolto por uma camada protéica chamada </a:t>
            </a:r>
            <a:r>
              <a:rPr lang="pt-BR" sz="2200" b="1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capsídeo</a:t>
            </a:r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alguns possuem envelope (lipoprotéico) recobrindo o </a:t>
            </a:r>
            <a:r>
              <a:rPr lang="pt-BR" sz="2200" b="1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capsídeo</a:t>
            </a:r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28676" name="Picture 4" descr="hsv-3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465238" y="35719"/>
            <a:ext cx="1714481" cy="1643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Vírus</a:t>
            </a:r>
            <a:endParaRPr lang="pt-BR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4286256"/>
            <a:ext cx="75992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85000"/>
              <a:buFont typeface="Wingdings" pitchFamily="2" charset="2"/>
              <a:buChar char="§"/>
            </a:pPr>
            <a:r>
              <a:rPr lang="pt-BR" sz="2800" b="1" dirty="0" smtClean="0"/>
              <a:t>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muito menores que bactérias variam entre</a:t>
            </a:r>
            <a:r>
              <a:rPr lang="pt-BR" sz="2200" b="1" dirty="0" smtClean="0"/>
              <a:t> </a:t>
            </a:r>
            <a:r>
              <a:rPr lang="pt-BR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pt-BR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 </a:t>
            </a:r>
            <a:r>
              <a:rPr lang="pt-BR" sz="22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nm</a:t>
            </a:r>
            <a:r>
              <a:rPr lang="pt-BR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diâmetro, sendo visíveis somente por microscopia eletrônica. Apesar da estrutura simples apresentam-se de formas variadas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pt-BR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28604"/>
            <a:ext cx="8001056" cy="555944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Células </a:t>
            </a:r>
            <a:r>
              <a:rPr lang="pt-BR" sz="2400" b="1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prócariotas</a:t>
            </a: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pt-BR" sz="2400" b="1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eucariótas</a:t>
            </a: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são sensíveis a sua replicação, </a:t>
            </a:r>
            <a:r>
              <a:rPr lang="pt-BR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replicam sozinhos por falta de enzimas para o metabolismo</a:t>
            </a: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B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vírus que invadem células bacterianas são chamados de </a:t>
            </a:r>
            <a:r>
              <a:rPr lang="pt-BR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bacteriófagos</a:t>
            </a: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B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Vírus </a:t>
            </a: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patogênicos podem causar doenças graves em </a:t>
            </a: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humanos, animais e plantas.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 </a:t>
            </a: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pequeno grupo de vírus está associado a presença do desenvolvimento de tumores malignos em humanos e animais.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0044" y="1052513"/>
            <a:ext cx="5903913" cy="475297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Taxonomia</a:t>
            </a:r>
            <a:endParaRPr lang="pt-BR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a área da Microbiologia que estuda a diversidade bacteriana e de microrganismos.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Classificação;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Nomenclatura;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Identificação bacteriana.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CLASSIFICAÇÃO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839100" cy="457200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classificação é organização das bactérias em  grupos tendo por base as semelhanças existentes entre os diferentes grupos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Clr>
                <a:srgbClr val="C00000"/>
              </a:buClr>
              <a:buNone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Baseia-se nas características expressas e na filogenia, ou seja evolução microbiana registrada em seqüência de subunidades de macromoléculas.</a:t>
            </a: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C00000"/>
              </a:buClr>
              <a:buNone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classificação bacteriológica a “Espécie” é o grupo fundamental: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As espécies estão reunidas em gêneros;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Os gêneros em famílias;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As famílias em ordens;</a:t>
            </a:r>
          </a:p>
          <a:p>
            <a:pPr lvl="2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 As ordens em classes.</a:t>
            </a:r>
          </a:p>
        </p:txBody>
      </p:sp>
    </p:spTree>
  </p:cSld>
  <p:clrMapOvr>
    <a:masterClrMapping/>
  </p:clrMapOvr>
  <p:transition spd="med">
    <p:pull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524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 USADAS NA CLASSIFICAÇÃO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7715304" cy="409576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b="1" dirty="0" smtClean="0"/>
              <a:t> 1</a:t>
            </a:r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pt-BR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Genotípicas</a:t>
            </a: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 o objetivo de determinar o grau de parentesco entre as moléculas de 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DNA</a:t>
            </a:r>
            <a:r>
              <a:rPr lang="pt-B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das amostras em classificação.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estudos da proporção “citosina-guanina” na molécula de 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DNA</a:t>
            </a:r>
            <a:r>
              <a:rPr lang="pt-BR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o grau de homologia através do teste de hibridização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 algn="just">
              <a:buClr>
                <a:srgbClr val="C00000"/>
              </a:buClr>
              <a:buNone/>
            </a:pPr>
            <a:endParaRPr lang="pt-B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particular no RNA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ribossômico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proteínas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sofreram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alterações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ao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longo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tempo.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endParaRPr lang="pt-BR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77751" y="548680"/>
            <a:ext cx="4464496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      Conceito </a:t>
            </a:r>
            <a:r>
              <a:rPr lang="pt-BR" sz="3200" b="1" dirty="0" err="1" smtClean="0">
                <a:solidFill>
                  <a:schemeClr val="bg1"/>
                </a:solidFill>
              </a:rPr>
              <a:t>terroir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terr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15" y="1412776"/>
            <a:ext cx="3484967" cy="24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terro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08" y="4005064"/>
            <a:ext cx="34713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45689" y="3665570"/>
            <a:ext cx="31983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E os microrganismos nisso?</a:t>
            </a:r>
            <a:endParaRPr lang="pt-BR" b="1" dirty="0"/>
          </a:p>
        </p:txBody>
      </p:sp>
      <p:pic>
        <p:nvPicPr>
          <p:cNvPr id="6" name="Picture 6" descr="Resultado de imagem para saccharomy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81" y="4034902"/>
            <a:ext cx="1493526" cy="9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gram positiv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8081" y="5229199"/>
            <a:ext cx="1881288" cy="11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3152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-99392"/>
            <a:ext cx="7715304" cy="4095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21208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21208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lang="en-US" sz="2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Classificação</a:t>
            </a:r>
            <a:r>
              <a:rPr lang="en-U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artificial- </a:t>
            </a:r>
          </a:p>
          <a:p>
            <a:pPr marL="521208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lang="en-US" sz="2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Classificação</a:t>
            </a:r>
            <a:r>
              <a:rPr lang="en-U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filogénetica</a:t>
            </a:r>
            <a:r>
              <a:rPr lang="en-U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</a:p>
          <a:p>
            <a:pPr marL="521208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unidade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taxonomica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básica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 a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espécie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alguns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casos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subespécies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21208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21208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pt-BR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21208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21208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pt-BR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2708920"/>
            <a:ext cx="2864743" cy="381642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 descr="bacterias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08920"/>
            <a:ext cx="4535810" cy="381219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 USADAS NA </a:t>
            </a:r>
            <a:r>
              <a:rPr lang="pt-B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CLASSIFICAÇÃO Bacteriana</a:t>
            </a:r>
            <a:endParaRPr lang="pt-BR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pt-BR" b="1" dirty="0" smtClean="0"/>
              <a:t> </a:t>
            </a: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pt-BR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Fenotípicas</a:t>
            </a:r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Inclui características: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Morfológicas,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Coloração;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Estruturais;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Nutritivas;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Metabólicas;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Sensibilidade a antibióticos.</a:t>
            </a:r>
          </a:p>
        </p:txBody>
      </p:sp>
    </p:spTree>
  </p:cSld>
  <p:clrMapOvr>
    <a:masterClrMapping/>
  </p:clrMapOvr>
  <p:transition spd="med">
    <p:pull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NOMENCLATURA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214422"/>
            <a:ext cx="7929618" cy="5286412"/>
          </a:xfrm>
        </p:spPr>
        <p:txBody>
          <a:bodyPr>
            <a:normAutofit/>
          </a:bodyPr>
          <a:lstStyle/>
          <a:p>
            <a:pPr>
              <a:buClr>
                <a:srgbClr val="00CC00"/>
              </a:buClr>
              <a:buSzTx/>
              <a:buFont typeface="Wingdings" pitchFamily="2" charset="2"/>
              <a:buChar char="F"/>
            </a:pPr>
            <a:endParaRPr lang="pt-BR" sz="2400" b="1" dirty="0"/>
          </a:p>
          <a:p>
            <a:pPr algn="just">
              <a:buClr>
                <a:srgbClr val="C00000"/>
              </a:buClr>
              <a:buSzTx/>
              <a:buFont typeface="Wingdings" pitchFamily="2" charset="2"/>
              <a:buChar char="ü"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Reunião dos microrganismos em vários 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grupos em gêneros, espécies etc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- Denominados </a:t>
            </a:r>
            <a:r>
              <a:rPr lang="pt-BR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Taxon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ou </a:t>
            </a: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Taxa 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(plural) - .</a:t>
            </a:r>
          </a:p>
          <a:p>
            <a:pPr algn="just">
              <a:buClr>
                <a:srgbClr val="C00000"/>
              </a:buClr>
              <a:buSzTx/>
              <a:buNone/>
            </a:pP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C00000"/>
              </a:buClr>
              <a:buSzTx/>
              <a:buFont typeface="Wingdings" pitchFamily="2" charset="2"/>
              <a:buChar char="ü"/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É regida pelo código internacional de nomenclatura bacteriana 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 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Manual de </a:t>
            </a:r>
            <a:r>
              <a:rPr lang="pt-BR" sz="2000" b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Bergey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(Livro referencia para classificação e identificação bacteriana de interesse médico, industrial ou ecológico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).</a:t>
            </a:r>
          </a:p>
          <a:p>
            <a:pPr algn="just">
              <a:buClr>
                <a:srgbClr val="C00000"/>
              </a:buClr>
              <a:buSzTx/>
              <a:buNone/>
            </a:pPr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algn="just">
              <a:buClr>
                <a:srgbClr val="C00000"/>
              </a:buClr>
              <a:buSzTx/>
              <a:buFont typeface="Wingdings" pitchFamily="2" charset="2"/>
              <a:buChar char="ü"/>
            </a:pP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Pela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regra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a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bactéria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deve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ser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colocada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em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um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gênero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recebe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um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nome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para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espécie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de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acordo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com o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Sistema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Binominal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para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plantas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e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animais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.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44" y="116632"/>
            <a:ext cx="7929618" cy="655272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C00"/>
              </a:buClr>
              <a:buSzTx/>
              <a:buFont typeface="Wingdings" pitchFamily="2" charset="2"/>
              <a:buChar char="F"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O nome do gênero e das espécies é sempre escrito em 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itálico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 na falta deste tipo de letra, o nome é </a:t>
            </a:r>
            <a:r>
              <a:rPr kumimoji="0" lang="pt-B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sublinhado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, a primeira letra do gênero e em letra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maiscula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seguida de letras minúsculas.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raiz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para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o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nome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de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uma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espécie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pode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ser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qualquer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lingua,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mas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a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terminação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é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latim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nome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do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gênero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e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espécie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devem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quanto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ao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gênero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masculino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e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feminino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Usualmente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e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terminação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“us” (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substantivos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Ex:  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Família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Staphylococcaceae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  <a:p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41 espécies e 17 subespécies.</a:t>
            </a:r>
          </a:p>
          <a:p>
            <a:pPr algn="ctr">
              <a:buClr>
                <a:srgbClr val="C00000"/>
              </a:buClr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Staphylococcus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aureus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(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cachos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de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uva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-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semente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, forma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redonda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)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.</a:t>
            </a:r>
            <a:endParaRPr kumimoji="0" lang="pt-BR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285728"/>
            <a:ext cx="7643866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C00000"/>
              </a:buClr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Exemplo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taxonomia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bacteriana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: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patógeno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contagioso,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gram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positivo.</a:t>
            </a:r>
          </a:p>
          <a:p>
            <a:pPr>
              <a:buClr>
                <a:srgbClr val="C00000"/>
              </a:buClr>
            </a:pPr>
            <a:endParaRPr lang="pt-BR" sz="2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Família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Staphylococcaceae</a:t>
            </a: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Gênero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Staphylococcus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spp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Staphylococcus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coagulase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positivo(não classifica)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Espécie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aureus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intermedius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etc...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Biotipos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caracterização de cepas. 10 biótipos descritos de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Staphylococcus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aureus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segundo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Deverise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(1984).</a:t>
            </a:r>
          </a:p>
          <a:p>
            <a:pPr>
              <a:buClr>
                <a:srgbClr val="C00000"/>
              </a:buClr>
            </a:pPr>
            <a:endParaRPr lang="pt-BR" sz="2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Entre os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biotipos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há os isolados, cepas, amostras....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pt-BR" sz="2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pt-BR" sz="2400" i="1" dirty="0" smtClean="0"/>
          </a:p>
        </p:txBody>
      </p:sp>
    </p:spTree>
  </p:cSld>
  <p:clrMapOvr>
    <a:masterClrMapping/>
  </p:clrMapOvr>
  <p:transition spd="med"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23529" y="2151440"/>
            <a:ext cx="77048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maior grupo taxonômico para vírus é a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FAMÍLIA.</a:t>
            </a:r>
            <a:endParaRPr lang="pt-BR" sz="20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São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nomeados com o sufixo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sz="2000" b="1" u="sng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viridae</a:t>
            </a:r>
            <a:endParaRPr lang="pt-BR" sz="20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Subfamílias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têm o sufixo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sz="2000" b="1" u="sng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virinae</a:t>
            </a:r>
            <a:endParaRPr lang="pt-BR" sz="20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Gêneros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sufixo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sz="2000" b="1" u="sng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vírus</a:t>
            </a:r>
            <a:endParaRPr lang="pt-BR" sz="20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prefixo - 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palavra latina ou uma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sigla</a:t>
            </a:r>
            <a:endParaRPr lang="pt-BR" sz="20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Famílias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subfamílias latinizados, e nomes genéricos são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escritos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</a:t>
            </a:r>
            <a:r>
              <a:rPr lang="pt-BR" sz="2000" b="1" i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itálicos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600" b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620688"/>
            <a:ext cx="8229600" cy="100013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Nomenclatura Viral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(Comitê internacional de taxonomia de vírus)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08720"/>
            <a:ext cx="7200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Termos em outras línguas têm letras romanas;  (termo </a:t>
            </a:r>
            <a:r>
              <a:rPr lang="pt-BR" b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poxvírus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em português) designa a família </a:t>
            </a:r>
            <a:r>
              <a:rPr lang="pt-BR" b="1" i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Poxviridae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endParaRPr lang="pt-BR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Alguns vírus são denominados conforme  a doença que causam, como o vírus da Hepatite A, C.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SzPct val="85000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Ex: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Ordem </a:t>
            </a:r>
            <a:r>
              <a:rPr lang="pt-BR" b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Monegavirales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Família </a:t>
            </a:r>
            <a:r>
              <a:rPr lang="pt-BR" b="1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Ortomyxoviridae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Gêneros Influenza vírus 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Espécie Influenza vírus A, B, C.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Sorotipos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file" tooltip="H1N1"/>
              </a:rPr>
              <a:t>H1N1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3" action="ppaction://hlinkfile" tooltip="H1N2"/>
              </a:rPr>
              <a:t>H1N2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file" tooltip="H2N2"/>
              </a:rPr>
              <a:t>H2N2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file" tooltip="H3N1"/>
              </a:rPr>
              <a:t>H3N1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file" tooltip="H3N2"/>
              </a:rPr>
              <a:t>H3N2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7" action="ppaction://hlinkfile" tooltip="H3N8"/>
              </a:rPr>
              <a:t>H3N8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8" action="ppaction://hlinkfile" tooltip="H5N1"/>
              </a:rPr>
              <a:t>H5N1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9" action="ppaction://hlinkfile" tooltip="H5N2"/>
              </a:rPr>
              <a:t>H5N2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0" action="ppaction://hlinkfile" tooltip="H5N3"/>
              </a:rPr>
              <a:t>H5N3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1" action="ppaction://hlinkfile" tooltip="H5N8"/>
              </a:rPr>
              <a:t>H5N8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2" action="ppaction://hlinkfile" tooltip="H5N9"/>
              </a:rPr>
              <a:t>H5N9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3" action="ppaction://hlinkfile" tooltip="H7N1"/>
              </a:rPr>
              <a:t>H7N1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4" action="ppaction://hlinkfile" tooltip="H7N2"/>
              </a:rPr>
              <a:t>H7N2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5" action="ppaction://hlinkfile" tooltip="H7N3"/>
              </a:rPr>
              <a:t>H7N3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6" action="ppaction://hlinkfile" tooltip="H7N4"/>
              </a:rPr>
              <a:t>H7N4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7" action="ppaction://hlinkfile" tooltip="H7N7"/>
              </a:rPr>
              <a:t>H7N7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8" action="ppaction://hlinkfile" tooltip="H9N2"/>
              </a:rPr>
              <a:t>H9N2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hlinkClick r:id="rId19" action="ppaction://hlinkfile" tooltip="H10N7"/>
              </a:rPr>
              <a:t>H10N7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endParaRPr lang="pt-BR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endParaRPr lang="pt-BR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ssa\Desktop\fig1v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17032"/>
            <a:ext cx="2104571" cy="2878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285728"/>
            <a:ext cx="7643866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C00"/>
              </a:buClr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Exemplo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taxonomia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viral: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C00"/>
              </a:buClr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Família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Closteroviridae</a:t>
            </a:r>
            <a:endParaRPr lang="pt-BR" sz="2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Gênero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Closterovirus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Espécie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Grapevine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leafroll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associated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virus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enrolamento da folha da videira, 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doença causada pelo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GLRaV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-1 a  9.</a:t>
            </a:r>
          </a:p>
          <a:p>
            <a:pPr marL="274320" lvl="0" indent="-274320" algn="ctr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Grapevine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leafroll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disease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lvl="0" indent="-27432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C00000"/>
              </a:buClr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C00000"/>
              </a:buClr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pt-BR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056784" cy="45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115616" y="548680"/>
            <a:ext cx="6255488" cy="74350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Filogenia</a:t>
            </a:r>
            <a:endParaRPr lang="pt-BR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548680"/>
            <a:ext cx="7156648" cy="56190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Filo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Proteobacteria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Inclui espécies importantes.</a:t>
            </a: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Pseudomonas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patógenos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plantas,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biorremediação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Azotobacter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fixação de nitrogênio</a:t>
            </a: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Salmonella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Escherichia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Proteus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Neisseria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Rickettsia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tifo</a:t>
            </a: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Thiothrix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oxidadantes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enxofre</a:t>
            </a: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Vibrio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maioria aquáticos</a:t>
            </a: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Ricketsias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cteria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4607735" cy="285743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Microbiologia geral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larissa\Pictures\img_fun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71942"/>
            <a:ext cx="4056672" cy="2411142"/>
          </a:xfrm>
          <a:prstGeom prst="rect">
            <a:avLst/>
          </a:prstGeom>
          <a:ln w="88900" cap="sq" cmpd="thickThin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2230" name="Picture 6" descr="http://nunocorreia.terapad.com/resources/13315/assets/virus%20inbfluenz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38100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Filo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Gram-positivas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Inclui um número de espécies reunidas por uma filogenia comum de acordo com a estrutura da parede celular.</a:t>
            </a: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Bacillus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Clostridium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Streptomyces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Staphylococcus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Streptococcus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Lactobacillus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Sarcina</a:t>
            </a:r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Streptomyces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odor de solo – 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285728"/>
            <a:ext cx="7643866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C00000"/>
              </a:buClr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indent="-27432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Exemplo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taxonomia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bacteriana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: </a:t>
            </a:r>
          </a:p>
          <a:p>
            <a:pPr marL="274320" indent="-274320" algn="ctr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Xanthomonas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campestris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pv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BR" sz="2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viticola</a:t>
            </a:r>
            <a:r>
              <a:rPr lang="pt-BR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causando uma severa doença denominada "Cancro Bacteriano". </a:t>
            </a:r>
          </a:p>
          <a:p>
            <a:pPr marL="274320" indent="-274320" algn="ctr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Gram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negativa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aeróbica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pt-BR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C:\Users\Larissa\Desktop\fig10v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2205049" cy="3335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285728"/>
            <a:ext cx="7643866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C00000"/>
              </a:buClr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274320" indent="-274320" algn="just">
              <a:spcBef>
                <a:spcPts val="600"/>
              </a:spcBef>
              <a:buClr>
                <a:srgbClr val="C00000"/>
              </a:buClr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Exemplo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taxonomia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fungíca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: </a:t>
            </a:r>
          </a:p>
          <a:p>
            <a:pPr marL="274320" indent="-274320" algn="ctr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i="1" dirty="0" err="1" smtClean="0"/>
              <a:t>Plasmopara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viticola</a:t>
            </a:r>
            <a:r>
              <a:rPr lang="pt-BR" sz="2400" i="1" dirty="0" smtClean="0"/>
              <a:t> (míldio);</a:t>
            </a:r>
          </a:p>
          <a:p>
            <a:pPr marL="274320" indent="-274320" algn="ctr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i="1" dirty="0" err="1" smtClean="0"/>
              <a:t>Uncinula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necator</a:t>
            </a:r>
            <a:r>
              <a:rPr lang="pt-BR" sz="2400" i="1" dirty="0" smtClean="0"/>
              <a:t> (</a:t>
            </a:r>
            <a:r>
              <a:rPr lang="pt-BR" sz="2400" i="1" dirty="0" err="1" smtClean="0"/>
              <a:t>oídio</a:t>
            </a:r>
            <a:r>
              <a:rPr lang="pt-BR" sz="2400" i="1" dirty="0" smtClean="0"/>
              <a:t>);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algn="ctr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Phakopsora</a:t>
            </a:r>
            <a:r>
              <a:rPr lang="pt-B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euvitis</a:t>
            </a:r>
            <a:r>
              <a:rPr lang="pt-B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c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ausa ferrugem da videira.</a:t>
            </a:r>
          </a:p>
          <a:p>
            <a:pPr marL="274320" indent="-27432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kumimoji="0" lang="pt-BR" sz="24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Larissa\Desktop\doencas_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3857404" cy="2837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larissabrum.INST\Desktop\mil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096344" cy="358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IDENTIFICAÇÃO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7629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Char char="Ø"/>
            </a:pPr>
            <a:endParaRPr lang="pt-BR" b="1" dirty="0"/>
          </a:p>
          <a:p>
            <a:pPr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 identificação se dá através do isolamento e uso prático de um esquema de classificação.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Char char="ü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É verificar o tipo de espécie ou outra categoria presente na amostra a ser analisada.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Char char="ü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SzTx/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O processo de identificação primeiro assume que a bactéria de interesse já tenha sido descrita.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IDENTIFICAÇÃO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556792"/>
            <a:ext cx="77629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pt-BR" sz="2600" b="1" dirty="0" smtClean="0"/>
              <a:t>	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Consiste na identificação da espécie ou outra unidade taxonômica de uma bactéria recém isolada.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características utilizadas para identificação bacteriana são: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Fisiológicas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Hemolíticas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Antigênica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Genotípica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IDENTIFICAÇÃO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rgbClr val="FF0066"/>
              </a:buClr>
              <a:buFont typeface="Wingdings" pitchFamily="2" charset="2"/>
              <a:buNone/>
            </a:pPr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modo geral, são usados dois sistemas de </a:t>
            </a:r>
            <a:r>
              <a:rPr lang="pt-B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identificação:</a:t>
            </a:r>
          </a:p>
          <a:p>
            <a:pPr lvl="1">
              <a:buClr>
                <a:srgbClr val="FF0066"/>
              </a:buClr>
              <a:buFont typeface="Wingdings" pitchFamily="2" charset="2"/>
              <a:buNone/>
            </a:pPr>
            <a:endParaRPr lang="pt-B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Tabelas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Chaves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461243" cy="47594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classificação fisiológica (bioquímica) se</a:t>
            </a:r>
          </a:p>
          <a:p>
            <a:pPr algn="ctr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dá porque os microrganismos apresentam</a:t>
            </a:r>
          </a:p>
          <a:p>
            <a:pPr algn="ctr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diferentes tipos de vias metabólicas para</a:t>
            </a:r>
          </a:p>
          <a:p>
            <a:pPr algn="ctr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obtenção de energia, bem como podem</a:t>
            </a:r>
          </a:p>
          <a:p>
            <a:pPr algn="ctr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possuir enzimas específicas utilizadas no</a:t>
            </a:r>
          </a:p>
          <a:p>
            <a:pPr algn="ctr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processo de metabolização dos substratos</a:t>
            </a:r>
          </a:p>
          <a:p>
            <a:pPr algn="ctr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 mecanismos de virulência.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Muito</a:t>
            </a:r>
            <a:r>
              <a:rPr lang="en-US" smtClean="0"/>
              <a:t> obrigado!</a:t>
            </a:r>
            <a:endParaRPr lang="pt-BR" dirty="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Larissa\Desktop\100OLYMP\P208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95196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Microbiologia Antiga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9416"/>
            <a:ext cx="7686700" cy="4846320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Leis judaicas: </a:t>
            </a:r>
            <a:r>
              <a:rPr lang="pt-BR" sz="2800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1</a:t>
            </a:r>
            <a:r>
              <a:rPr lang="pt-BR" sz="2800" baseline="30000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ọ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código de saúde pública;</a:t>
            </a:r>
          </a:p>
          <a:p>
            <a:r>
              <a:rPr lang="pt-BR" sz="2800" i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Livro dos Números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(1000 a.C.): isolamento de pessoas com lepra ou gonorréia, isolamento de cadáveres</a:t>
            </a:r>
          </a:p>
          <a:p>
            <a:endParaRPr lang="pt-BR" sz="28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  <a:p>
            <a:r>
              <a:rPr lang="pt-BR" sz="2800" i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Deuteronômio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(600 a.C.)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(14, 3-21)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: proibição do consumo de certas carnes: porco, mariscos, animais 	encontrados mortos etc...						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eeuwenhoek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920039" y="1714488"/>
            <a:ext cx="3223961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latin typeface="Verdana" pitchFamily="34" charset="0"/>
              </a:rPr>
              <a:t>Antony van </a:t>
            </a:r>
            <a:r>
              <a:rPr lang="pt-BR" sz="1600" b="1" dirty="0" err="1">
                <a:latin typeface="Verdana" pitchFamily="34" charset="0"/>
              </a:rPr>
              <a:t>Leeuwenhoek</a:t>
            </a:r>
            <a:r>
              <a:rPr lang="pt-BR" sz="1600" b="1" dirty="0">
                <a:latin typeface="Verdana" pitchFamily="34" charset="0"/>
              </a:rPr>
              <a:t> </a:t>
            </a:r>
          </a:p>
          <a:p>
            <a:pPr algn="ctr"/>
            <a:r>
              <a:rPr lang="pt-BR" sz="1600" b="1" dirty="0">
                <a:latin typeface="Verdana" pitchFamily="34" charset="0"/>
              </a:rPr>
              <a:t>(1632-1723</a:t>
            </a:r>
            <a:r>
              <a:rPr lang="pt-BR" dirty="0">
                <a:latin typeface="Verdana" pitchFamily="34" charset="0"/>
              </a:rPr>
              <a:t>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44" y="285728"/>
            <a:ext cx="7215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A descoberta dos microrganismos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ee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263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FG01_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86200"/>
            <a:ext cx="45005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348038" y="1196975"/>
            <a:ext cx="129540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492500" y="981075"/>
            <a:ext cx="3024188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3276600" y="765175"/>
            <a:ext cx="503238" cy="5032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250825" y="4149725"/>
            <a:ext cx="38163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pt-BR" sz="4400" dirty="0">
                <a:solidFill>
                  <a:schemeClr val="tx2"/>
                </a:solidFill>
              </a:rPr>
              <a:t>  </a:t>
            </a:r>
            <a:r>
              <a:rPr lang="pt-BR" sz="3200" dirty="0">
                <a:solidFill>
                  <a:srgbClr val="C00000"/>
                </a:solidFill>
              </a:rPr>
              <a:t>O microscópio de </a:t>
            </a:r>
            <a:r>
              <a:rPr lang="pt-BR" sz="3200" dirty="0" err="1">
                <a:solidFill>
                  <a:srgbClr val="C00000"/>
                </a:solidFill>
              </a:rPr>
              <a:t>Leeuwenhoek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13320" name="Retângulo 7"/>
          <p:cNvSpPr>
            <a:spLocks noChangeArrowheads="1"/>
          </p:cNvSpPr>
          <p:nvPr/>
        </p:nvSpPr>
        <p:spPr bwMode="auto">
          <a:xfrm>
            <a:off x="5072066" y="2000240"/>
            <a:ext cx="4161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Lentes com aumentos de 200-300 X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  <p:bldP spid="368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 08 - Dípteros - miíases</Template>
  <TotalTime>762</TotalTime>
  <Words>2108</Words>
  <Application>Microsoft Office PowerPoint</Application>
  <PresentationFormat>Apresentação na tela (4:3)</PresentationFormat>
  <Paragraphs>325</Paragraphs>
  <Slides>68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69" baseType="lpstr">
      <vt:lpstr>Opulento</vt:lpstr>
      <vt:lpstr>Microbiologia Geral </vt:lpstr>
      <vt:lpstr>Microbiologia Geral </vt:lpstr>
      <vt:lpstr>Apresentação do PowerPoint</vt:lpstr>
      <vt:lpstr>Apresentação do PowerPoint</vt:lpstr>
      <vt:lpstr>Apresentação do PowerPoint</vt:lpstr>
      <vt:lpstr>Microbiologia geral</vt:lpstr>
      <vt:lpstr>Microbiologia Antiga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Postulados de koch:</vt:lpstr>
      <vt:lpstr>Apresentação do PowerPoint</vt:lpstr>
      <vt:lpstr>Apresentação do PowerPoint</vt:lpstr>
      <vt:lpstr>Apresentação do PowerPoint</vt:lpstr>
      <vt:lpstr>Objetivos</vt:lpstr>
      <vt:lpstr>Sobre os micorganismos</vt:lpstr>
      <vt:lpstr>Apresentação do PowerPoint</vt:lpstr>
      <vt:lpstr>Apresentação do PowerPoint</vt:lpstr>
      <vt:lpstr>Apresentação do PowerPoint</vt:lpstr>
      <vt:lpstr>Diferenças entre células eucarióticas e procarióticas</vt:lpstr>
      <vt:lpstr>Microrganismos</vt:lpstr>
      <vt:lpstr>Apresentação do PowerPoint</vt:lpstr>
      <vt:lpstr>Apresentação do PowerPoint</vt:lpstr>
      <vt:lpstr>Bactérias</vt:lpstr>
      <vt:lpstr>Bactérias</vt:lpstr>
      <vt:lpstr>Apresentação do PowerPoint</vt:lpstr>
      <vt:lpstr>Apresentação do PowerPoint</vt:lpstr>
      <vt:lpstr>Fungos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Vírus</vt:lpstr>
      <vt:lpstr>Apresentação do PowerPoint</vt:lpstr>
      <vt:lpstr>Apresentação do PowerPoint</vt:lpstr>
      <vt:lpstr>Taxonomia</vt:lpstr>
      <vt:lpstr>CLASSIFICAÇÃO</vt:lpstr>
      <vt:lpstr>CARACTERÍSTICAS USADAS NA CLASSIFICAÇÃO</vt:lpstr>
      <vt:lpstr>Apresentação do PowerPoint</vt:lpstr>
      <vt:lpstr>CARACTERÍSTICAS USADAS NA CLASSIFICAÇÃO Bacteriana</vt:lpstr>
      <vt:lpstr>NOMENCLATURA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IDENTIFICAÇÃO</vt:lpstr>
      <vt:lpstr>IDENTIFICAÇÃO</vt:lpstr>
      <vt:lpstr>IDENTIFICAÇÃO</vt:lpstr>
      <vt:lpstr>Apresentação do PowerPoint</vt:lpstr>
      <vt:lpstr>Apresentação do PowerPoint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Microbiologia Geral</dc:title>
  <dc:creator>Larissa Brum</dc:creator>
  <cp:lastModifiedBy>LARISSA PICADA BRUM</cp:lastModifiedBy>
  <cp:revision>48</cp:revision>
  <dcterms:created xsi:type="dcterms:W3CDTF">2012-01-23T13:28:57Z</dcterms:created>
  <dcterms:modified xsi:type="dcterms:W3CDTF">2020-03-11T19:16:41Z</dcterms:modified>
</cp:coreProperties>
</file>