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0"/>
  </p:notesMasterIdLst>
  <p:sldIdLst>
    <p:sldId id="256" r:id="rId2"/>
    <p:sldId id="257" r:id="rId3"/>
    <p:sldId id="359" r:id="rId4"/>
    <p:sldId id="361" r:id="rId5"/>
    <p:sldId id="360" r:id="rId6"/>
    <p:sldId id="293" r:id="rId7"/>
    <p:sldId id="287" r:id="rId8"/>
    <p:sldId id="267" r:id="rId9"/>
    <p:sldId id="268" r:id="rId10"/>
    <p:sldId id="269" r:id="rId11"/>
    <p:sldId id="294" r:id="rId12"/>
    <p:sldId id="273" r:id="rId13"/>
    <p:sldId id="274" r:id="rId14"/>
    <p:sldId id="275" r:id="rId15"/>
    <p:sldId id="276" r:id="rId16"/>
    <p:sldId id="278" r:id="rId17"/>
    <p:sldId id="279" r:id="rId18"/>
    <p:sldId id="295" r:id="rId19"/>
    <p:sldId id="281" r:id="rId20"/>
    <p:sldId id="296" r:id="rId21"/>
    <p:sldId id="282" r:id="rId22"/>
    <p:sldId id="284" r:id="rId23"/>
    <p:sldId id="286" r:id="rId24"/>
    <p:sldId id="291" r:id="rId25"/>
    <p:sldId id="292" r:id="rId26"/>
    <p:sldId id="297" r:id="rId27"/>
    <p:sldId id="298" r:id="rId28"/>
    <p:sldId id="299" r:id="rId29"/>
    <p:sldId id="300" r:id="rId30"/>
    <p:sldId id="302" r:id="rId31"/>
    <p:sldId id="354" r:id="rId32"/>
    <p:sldId id="355" r:id="rId33"/>
    <p:sldId id="303" r:id="rId34"/>
    <p:sldId id="304" r:id="rId35"/>
    <p:sldId id="305" r:id="rId36"/>
    <p:sldId id="306" r:id="rId37"/>
    <p:sldId id="309" r:id="rId38"/>
    <p:sldId id="332" r:id="rId39"/>
    <p:sldId id="333" r:id="rId40"/>
    <p:sldId id="310" r:id="rId41"/>
    <p:sldId id="311" r:id="rId42"/>
    <p:sldId id="312" r:id="rId43"/>
    <p:sldId id="314" r:id="rId44"/>
    <p:sldId id="316" r:id="rId45"/>
    <p:sldId id="317" r:id="rId46"/>
    <p:sldId id="318" r:id="rId47"/>
    <p:sldId id="319" r:id="rId48"/>
    <p:sldId id="321" r:id="rId49"/>
    <p:sldId id="323" r:id="rId50"/>
    <p:sldId id="328" r:id="rId51"/>
    <p:sldId id="324" r:id="rId52"/>
    <p:sldId id="325" r:id="rId53"/>
    <p:sldId id="320" r:id="rId54"/>
    <p:sldId id="353" r:id="rId55"/>
    <p:sldId id="356" r:id="rId56"/>
    <p:sldId id="357" r:id="rId57"/>
    <p:sldId id="330" r:id="rId58"/>
    <p:sldId id="329" r:id="rId59"/>
    <p:sldId id="350" r:id="rId60"/>
    <p:sldId id="351" r:id="rId61"/>
    <p:sldId id="331" r:id="rId62"/>
    <p:sldId id="345" r:id="rId63"/>
    <p:sldId id="326" r:id="rId64"/>
    <p:sldId id="349" r:id="rId65"/>
    <p:sldId id="327" r:id="rId66"/>
    <p:sldId id="358" r:id="rId67"/>
    <p:sldId id="346" r:id="rId68"/>
    <p:sldId id="347" r:id="rId6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00"/>
    <a:srgbClr val="003300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07" autoAdjust="0"/>
    <p:restoredTop sz="94660"/>
  </p:normalViewPr>
  <p:slideViewPr>
    <p:cSldViewPr>
      <p:cViewPr varScale="1">
        <p:scale>
          <a:sx n="87" d="100"/>
          <a:sy n="87" d="100"/>
        </p:scale>
        <p:origin x="-152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35672D-62DF-404E-AE47-5813E7B48468}" type="datetimeFigureOut">
              <a:rPr lang="pt-BR" smtClean="0"/>
              <a:pPr/>
              <a:t>11/03/2020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EC191-A4BC-429C-9FF8-6443442C41B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8045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49A8C34-AD01-4C2D-A6AD-B3E026AF4AA4}" type="slidenum">
              <a:rPr lang="pt-BR" smtClean="0"/>
              <a:pPr/>
              <a:t>35</a:t>
            </a:fld>
            <a:endParaRPr lang="pt-BR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B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BE70B9-8484-46C1-A87B-1F1C58B534AA}" type="slidenum">
              <a:rPr lang="pt-BR" smtClean="0"/>
              <a:pPr/>
              <a:t>39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ítulo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25" name="Subtítulo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31" name="Espaço Reservado para Data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F3ED199-47F1-49B6-91BB-778F16BA2BEB}" type="datetimeFigureOut">
              <a:rPr lang="pt-BR" smtClean="0"/>
              <a:pPr/>
              <a:t>11/03/2020</a:t>
            </a:fld>
            <a:endParaRPr lang="pt-BR"/>
          </a:p>
        </p:txBody>
      </p:sp>
      <p:sp>
        <p:nvSpPr>
          <p:cNvPr id="18" name="Espaço Reservado para Rodapé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BBE45EA-ED9A-435C-9D03-D89339262E0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med">
    <p:pull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3ED199-47F1-49B6-91BB-778F16BA2BEB}" type="datetimeFigureOut">
              <a:rPr lang="pt-BR" smtClean="0"/>
              <a:pPr/>
              <a:t>11/03/2020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BBE45EA-ED9A-435C-9D03-D89339262E0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med">
    <p:pull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4F3ED199-47F1-49B6-91BB-778F16BA2BEB}" type="datetimeFigureOut">
              <a:rPr lang="pt-BR" smtClean="0"/>
              <a:pPr/>
              <a:t>11/03/2020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BBE45EA-ED9A-435C-9D03-D89339262E0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med">
    <p:pull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AB978F-E752-4B07-9A8E-D6982383D09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3ED199-47F1-49B6-91BB-778F16BA2BEB}" type="datetimeFigureOut">
              <a:rPr lang="pt-BR" smtClean="0"/>
              <a:pPr/>
              <a:t>11/03/2020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BBE45EA-ED9A-435C-9D03-D89339262E0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med">
    <p:pull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F3ED199-47F1-49B6-91BB-778F16BA2BEB}" type="datetimeFigureOut">
              <a:rPr lang="pt-BR" smtClean="0"/>
              <a:pPr/>
              <a:t>11/03/2020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4BBE45EA-ED9A-435C-9D03-D89339262E0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med">
    <p:pull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3ED199-47F1-49B6-91BB-778F16BA2BEB}" type="datetimeFigureOut">
              <a:rPr lang="pt-BR" smtClean="0"/>
              <a:pPr/>
              <a:t>11/03/2020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BBE45EA-ED9A-435C-9D03-D89339262E0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med">
    <p:pull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3ED199-47F1-49B6-91BB-778F16BA2BEB}" type="datetimeFigureOut">
              <a:rPr lang="pt-BR" smtClean="0"/>
              <a:pPr/>
              <a:t>11/03/2020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BBE45EA-ED9A-435C-9D03-D89339262E0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med">
    <p:pull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3ED199-47F1-49B6-91BB-778F16BA2BEB}" type="datetimeFigureOut">
              <a:rPr lang="pt-BR" smtClean="0"/>
              <a:pPr/>
              <a:t>11/03/2020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BBE45EA-ED9A-435C-9D03-D89339262E0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med">
    <p:pull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F3ED199-47F1-49B6-91BB-778F16BA2BEB}" type="datetimeFigureOut">
              <a:rPr lang="pt-BR" smtClean="0"/>
              <a:pPr/>
              <a:t>11/03/2020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BBE45EA-ED9A-435C-9D03-D89339262E0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med">
    <p:pull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3ED199-47F1-49B6-91BB-778F16BA2BEB}" type="datetimeFigureOut">
              <a:rPr lang="pt-BR" smtClean="0"/>
              <a:pPr/>
              <a:t>11/03/2020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BBE45EA-ED9A-435C-9D03-D89339262E0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med">
    <p:pull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tângulo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F3ED199-47F1-49B6-91BB-778F16BA2BEB}" type="datetimeFigureOut">
              <a:rPr lang="pt-BR" smtClean="0"/>
              <a:pPr/>
              <a:t>11/03/2020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BBE45EA-ED9A-435C-9D03-D89339262E00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" name="Espaço Reservado para Imagem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</p:spTree>
  </p:cSld>
  <p:clrMapOvr>
    <a:masterClrMapping/>
  </p:clrMapOvr>
  <p:transition spd="med">
    <p:pull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alphaModFix amt="52000"/>
            <a:duotone>
              <a:schemeClr val="bg2">
                <a:shade val="60000"/>
                <a:satMod val="180000"/>
              </a:schemeClr>
              <a:schemeClr val="bg2">
                <a:tint val="500"/>
                <a:satMod val="150000"/>
              </a:schemeClr>
            </a:duotone>
            <a:lum/>
          </a:blip>
          <a:srcRect/>
          <a:tile tx="0" ty="0" sx="50000" sy="5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Espaço Reservado para Título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1" name="Espaço Reservado para Texto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27" name="Espaço Reservado para Data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4F3ED199-47F1-49B6-91BB-778F16BA2BEB}" type="datetimeFigureOut">
              <a:rPr lang="pt-BR" smtClean="0"/>
              <a:pPr/>
              <a:t>11/03/2020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16" name="Espaço Reservado para Número de Slide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4BBE45EA-ED9A-435C-9D03-D89339262E0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med">
    <p:pull dir="rd"/>
  </p:transition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iki/H5N1" TargetMode="External"/><Relationship Id="rId13" Type="http://schemas.openxmlformats.org/officeDocument/2006/relationships/hyperlink" Target="http://en.wikipedia.org/wiki/H7N1" TargetMode="External"/><Relationship Id="rId18" Type="http://schemas.openxmlformats.org/officeDocument/2006/relationships/hyperlink" Target="http://en.wikipedia.org/wiki/H9N2" TargetMode="External"/><Relationship Id="rId3" Type="http://schemas.openxmlformats.org/officeDocument/2006/relationships/hyperlink" Target="http://en.wikipedia.org/wiki/H1N2" TargetMode="External"/><Relationship Id="rId7" Type="http://schemas.openxmlformats.org/officeDocument/2006/relationships/hyperlink" Target="http://en.wikipedia.org/wiki/H3N8" TargetMode="External"/><Relationship Id="rId12" Type="http://schemas.openxmlformats.org/officeDocument/2006/relationships/hyperlink" Target="http://en.wikipedia.org/wiki/H5N9" TargetMode="External"/><Relationship Id="rId17" Type="http://schemas.openxmlformats.org/officeDocument/2006/relationships/hyperlink" Target="http://en.wikipedia.org/wiki/H7N7" TargetMode="External"/><Relationship Id="rId2" Type="http://schemas.openxmlformats.org/officeDocument/2006/relationships/hyperlink" Target="http://en.wikipedia.org/wiki/H1N1" TargetMode="External"/><Relationship Id="rId16" Type="http://schemas.openxmlformats.org/officeDocument/2006/relationships/hyperlink" Target="http://en.wikipedia.org/wiki/H7N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wikipedia.org/wiki/H3N2" TargetMode="External"/><Relationship Id="rId11" Type="http://schemas.openxmlformats.org/officeDocument/2006/relationships/hyperlink" Target="http://en.wikipedia.org/wiki/H5N8" TargetMode="External"/><Relationship Id="rId5" Type="http://schemas.openxmlformats.org/officeDocument/2006/relationships/hyperlink" Target="http://en.wikipedia.org/wiki/H3N1" TargetMode="External"/><Relationship Id="rId15" Type="http://schemas.openxmlformats.org/officeDocument/2006/relationships/hyperlink" Target="http://en.wikipedia.org/wiki/H7N3" TargetMode="External"/><Relationship Id="rId10" Type="http://schemas.openxmlformats.org/officeDocument/2006/relationships/hyperlink" Target="http://en.wikipedia.org/wiki/H5N3" TargetMode="External"/><Relationship Id="rId19" Type="http://schemas.openxmlformats.org/officeDocument/2006/relationships/hyperlink" Target="http://en.wikipedia.org/wiki/H10N7" TargetMode="External"/><Relationship Id="rId4" Type="http://schemas.openxmlformats.org/officeDocument/2006/relationships/hyperlink" Target="http://en.wikipedia.org/wiki/H2N2" TargetMode="External"/><Relationship Id="rId9" Type="http://schemas.openxmlformats.org/officeDocument/2006/relationships/hyperlink" Target="http://en.wikipedia.org/wiki/H5N2" TargetMode="External"/><Relationship Id="rId14" Type="http://schemas.openxmlformats.org/officeDocument/2006/relationships/hyperlink" Target="http://en.wikipedia.org/wiki/H7N2" TargetMode="Externa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Microbiologia Geral 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 err="1" smtClean="0"/>
              <a:t>Profª</a:t>
            </a:r>
            <a:r>
              <a:rPr lang="pt-BR" dirty="0" smtClean="0"/>
              <a:t>. Dra. Larissa Picada </a:t>
            </a:r>
            <a:r>
              <a:rPr lang="pt-BR" dirty="0" err="1" smtClean="0"/>
              <a:t>Brum</a:t>
            </a:r>
            <a:r>
              <a:rPr lang="pt-BR" dirty="0" smtClean="0"/>
              <a:t> </a:t>
            </a:r>
            <a:endParaRPr lang="pt-BR" dirty="0"/>
          </a:p>
        </p:txBody>
      </p:sp>
      <p:pic>
        <p:nvPicPr>
          <p:cNvPr id="14338" name="Picture 2" descr="http://staff.aist.go.jp/t.yoko-o/gbs/cerevisia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25144"/>
            <a:ext cx="1800200" cy="16685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340" name="Picture 4" descr="http://www.microbiologyatlas.kvl.dk/biologi/images/svampe/saccharomycescervicea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7" y="260648"/>
            <a:ext cx="1728192" cy="16420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2564904"/>
            <a:ext cx="1728192" cy="16519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pull dir="r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FG01_09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538" y="0"/>
            <a:ext cx="47164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0" y="2205038"/>
            <a:ext cx="4143375" cy="129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endParaRPr lang="pt-BR" dirty="0">
              <a:latin typeface="Verdana" pitchFamily="34" charset="0"/>
            </a:endParaRPr>
          </a:p>
          <a:p>
            <a:pPr algn="r"/>
            <a:r>
              <a:rPr lang="pt-BR" sz="2000" b="1" dirty="0">
                <a:solidFill>
                  <a:schemeClr val="bg2">
                    <a:lumMod val="25000"/>
                  </a:schemeClr>
                </a:solidFill>
                <a:latin typeface="Verdana" pitchFamily="34" charset="0"/>
              </a:rPr>
              <a:t>Relatos de </a:t>
            </a:r>
            <a:r>
              <a:rPr lang="pt-BR" sz="2000" b="1" dirty="0" err="1">
                <a:solidFill>
                  <a:schemeClr val="bg2">
                    <a:lumMod val="25000"/>
                  </a:schemeClr>
                </a:solidFill>
                <a:latin typeface="Verdana" pitchFamily="34" charset="0"/>
              </a:rPr>
              <a:t>Leeuwenhoek</a:t>
            </a:r>
            <a:r>
              <a:rPr lang="pt-BR" sz="2000" b="1" dirty="0">
                <a:solidFill>
                  <a:schemeClr val="bg2">
                    <a:lumMod val="25000"/>
                  </a:schemeClr>
                </a:solidFill>
                <a:latin typeface="Verdana" pitchFamily="34" charset="0"/>
              </a:rPr>
              <a:t> </a:t>
            </a:r>
          </a:p>
          <a:p>
            <a:pPr algn="r"/>
            <a:r>
              <a:rPr lang="pt-BR" sz="2000" b="1" dirty="0">
                <a:solidFill>
                  <a:schemeClr val="bg2">
                    <a:lumMod val="25000"/>
                  </a:schemeClr>
                </a:solidFill>
                <a:latin typeface="Verdana" pitchFamily="34" charset="0"/>
              </a:rPr>
              <a:t> para a </a:t>
            </a:r>
          </a:p>
          <a:p>
            <a:pPr algn="r"/>
            <a:r>
              <a:rPr lang="pt-BR" sz="2000" b="1" dirty="0">
                <a:solidFill>
                  <a:schemeClr val="bg2">
                    <a:lumMod val="25000"/>
                  </a:schemeClr>
                </a:solidFill>
                <a:latin typeface="Verdana" pitchFamily="34" charset="0"/>
              </a:rPr>
              <a:t>Sociedade Real de Londres</a:t>
            </a: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85728"/>
            <a:ext cx="5329246" cy="6286544"/>
          </a:xfrm>
        </p:spPr>
        <p:txBody>
          <a:bodyPr>
            <a:noAutofit/>
          </a:bodyPr>
          <a:lstStyle/>
          <a:p>
            <a:pPr algn="just">
              <a:spcAft>
                <a:spcPts val="1800"/>
              </a:spcAft>
              <a:buFont typeface="Wingdings" pitchFamily="2" charset="2"/>
              <a:buNone/>
            </a:pPr>
            <a:r>
              <a:rPr lang="pt-BR" sz="2800" b="1" dirty="0">
                <a:solidFill>
                  <a:schemeClr val="tx2"/>
                </a:solidFill>
              </a:rPr>
              <a:t>Principais contribuições:</a:t>
            </a:r>
          </a:p>
          <a:p>
            <a:pPr algn="just"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§"/>
            </a:pPr>
            <a:r>
              <a:rPr lang="pt-BR" sz="2800" b="1" dirty="0" smtClean="0">
                <a:solidFill>
                  <a:srgbClr val="C00000"/>
                </a:solidFill>
              </a:rPr>
              <a:t>Louis </a:t>
            </a:r>
            <a:r>
              <a:rPr lang="pt-BR" sz="2800" b="1" dirty="0" err="1">
                <a:solidFill>
                  <a:srgbClr val="C00000"/>
                </a:solidFill>
              </a:rPr>
              <a:t>Pauster</a:t>
            </a:r>
            <a:r>
              <a:rPr lang="pt-BR" sz="2800" b="1" dirty="0">
                <a:solidFill>
                  <a:srgbClr val="C00000"/>
                </a:solidFill>
              </a:rPr>
              <a:t> e Robert </a:t>
            </a:r>
            <a:r>
              <a:rPr lang="pt-BR" sz="2800" b="1" dirty="0" err="1">
                <a:solidFill>
                  <a:srgbClr val="C00000"/>
                </a:solidFill>
              </a:rPr>
              <a:t>Koch</a:t>
            </a:r>
            <a:endParaRPr lang="pt-BR" sz="2800" b="1" dirty="0">
              <a:solidFill>
                <a:srgbClr val="C00000"/>
              </a:solidFill>
            </a:endParaRPr>
          </a:p>
          <a:p>
            <a:pPr algn="just"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§"/>
            </a:pPr>
            <a:r>
              <a:rPr lang="pt-BR" sz="2800" b="1" dirty="0">
                <a:solidFill>
                  <a:srgbClr val="C00000"/>
                </a:solidFill>
              </a:rPr>
              <a:t>Louis </a:t>
            </a:r>
            <a:r>
              <a:rPr lang="pt-BR" sz="2800" b="1" dirty="0" err="1" smtClean="0">
                <a:solidFill>
                  <a:srgbClr val="C00000"/>
                </a:solidFill>
              </a:rPr>
              <a:t>Pauster</a:t>
            </a:r>
            <a:r>
              <a:rPr lang="pt-BR" sz="2800" b="1" dirty="0" smtClean="0">
                <a:solidFill>
                  <a:srgbClr val="C00000"/>
                </a:solidFill>
              </a:rPr>
              <a:t> </a:t>
            </a:r>
            <a:r>
              <a:rPr lang="pt-BR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pt-BR" sz="2800" b="1" dirty="0" smtClean="0">
                <a:solidFill>
                  <a:srgbClr val="C00000"/>
                </a:solidFill>
              </a:rPr>
              <a:t> </a:t>
            </a:r>
            <a:r>
              <a:rPr lang="pt-BR" sz="2800" b="1" dirty="0" smtClean="0">
                <a:solidFill>
                  <a:schemeClr val="tx2"/>
                </a:solidFill>
              </a:rPr>
              <a:t>estudos </a:t>
            </a:r>
            <a:r>
              <a:rPr lang="pt-BR" sz="2800" b="1" dirty="0">
                <a:solidFill>
                  <a:schemeClr val="tx2"/>
                </a:solidFill>
              </a:rPr>
              <a:t>sobre fermentação lática,  leveduras </a:t>
            </a:r>
            <a:r>
              <a:rPr lang="pt-BR" sz="2800" b="1" dirty="0" smtClean="0">
                <a:solidFill>
                  <a:schemeClr val="tx2"/>
                </a:solidFill>
              </a:rPr>
              <a:t>contaminantes, fermentação </a:t>
            </a:r>
            <a:r>
              <a:rPr lang="pt-BR" sz="2800" b="1" dirty="0">
                <a:solidFill>
                  <a:schemeClr val="tx2"/>
                </a:solidFill>
              </a:rPr>
              <a:t>da </a:t>
            </a:r>
            <a:r>
              <a:rPr lang="pt-BR" sz="2800" b="1" dirty="0" smtClean="0">
                <a:solidFill>
                  <a:schemeClr val="tx2"/>
                </a:solidFill>
              </a:rPr>
              <a:t>cerveja entre outros. Sendo  que a partir da fermentação </a:t>
            </a:r>
            <a:r>
              <a:rPr lang="pt-BR" sz="2800" b="1" dirty="0">
                <a:solidFill>
                  <a:schemeClr val="tx2"/>
                </a:solidFill>
              </a:rPr>
              <a:t>alcoólica </a:t>
            </a:r>
            <a:r>
              <a:rPr lang="pt-BR" sz="2800" b="1" dirty="0" smtClean="0">
                <a:solidFill>
                  <a:schemeClr val="tx2"/>
                </a:solidFill>
              </a:rPr>
              <a:t> realizada pelas leveduras levava  ao metabolismo </a:t>
            </a:r>
            <a:r>
              <a:rPr lang="pt-BR" sz="2800" b="1" dirty="0">
                <a:solidFill>
                  <a:schemeClr val="tx2"/>
                </a:solidFill>
              </a:rPr>
              <a:t>e replicação de </a:t>
            </a:r>
            <a:r>
              <a:rPr lang="pt-BR" sz="2800" b="1" dirty="0" smtClean="0">
                <a:solidFill>
                  <a:srgbClr val="C00000"/>
                </a:solidFill>
              </a:rPr>
              <a:t>leveduras produzindo  diferentes tipos de bebidas</a:t>
            </a:r>
            <a:r>
              <a:rPr lang="pt-BR" sz="2800" b="1" dirty="0" smtClean="0">
                <a:solidFill>
                  <a:schemeClr val="tx2"/>
                </a:solidFill>
              </a:rPr>
              <a:t>. </a:t>
            </a:r>
            <a:endParaRPr lang="pt-BR" sz="2800" b="1" dirty="0">
              <a:solidFill>
                <a:schemeClr val="tx2"/>
              </a:solidFill>
            </a:endParaRPr>
          </a:p>
        </p:txBody>
      </p:sp>
      <p:pic>
        <p:nvPicPr>
          <p:cNvPr id="4" name="Imagem 3" descr="louis-pasteu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72264" y="1357298"/>
            <a:ext cx="1597309" cy="1928826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6643702" y="3286124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tx1">
                    <a:lumMod val="50000"/>
                  </a:schemeClr>
                </a:solidFill>
              </a:rPr>
              <a:t>Louis </a:t>
            </a:r>
            <a:r>
              <a:rPr lang="pt-BR" b="1" dirty="0" err="1" smtClean="0">
                <a:solidFill>
                  <a:schemeClr val="tx1">
                    <a:lumMod val="50000"/>
                  </a:schemeClr>
                </a:solidFill>
              </a:rPr>
              <a:t>Pauster</a:t>
            </a:r>
            <a:r>
              <a:rPr lang="pt-BR" b="1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endParaRPr lang="pt-BR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pt-BR" smtClean="0"/>
          </a:p>
          <a:p>
            <a:pPr eaLnBrk="1" hangingPunct="1">
              <a:buFontTx/>
              <a:buNone/>
            </a:pPr>
            <a:endParaRPr lang="pt-BR" smtClean="0"/>
          </a:p>
          <a:p>
            <a:pPr eaLnBrk="1" hangingPunct="1"/>
            <a:endParaRPr lang="pt-BR" smtClean="0"/>
          </a:p>
        </p:txBody>
      </p:sp>
      <p:sp>
        <p:nvSpPr>
          <p:cNvPr id="18435" name="Rectangle 4"/>
          <p:cNvSpPr>
            <a:spLocks noChangeArrowheads="1"/>
          </p:cNvSpPr>
          <p:nvPr/>
        </p:nvSpPr>
        <p:spPr bwMode="auto">
          <a:xfrm>
            <a:off x="323850" y="333375"/>
            <a:ext cx="84963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4000" b="1" dirty="0">
                <a:solidFill>
                  <a:schemeClr val="tx2"/>
                </a:solidFill>
                <a:latin typeface="Verdana" pitchFamily="34" charset="0"/>
              </a:rPr>
              <a:t> </a:t>
            </a:r>
            <a:r>
              <a:rPr lang="pt-BR" sz="4000" b="1" dirty="0">
                <a:solidFill>
                  <a:srgbClr val="003300"/>
                </a:solidFill>
                <a:latin typeface="Verdana" pitchFamily="34" charset="0"/>
              </a:rPr>
              <a:t>Pasteur (1822-1895)</a:t>
            </a:r>
          </a:p>
        </p:txBody>
      </p:sp>
      <p:pic>
        <p:nvPicPr>
          <p:cNvPr id="18436" name="Picture 6" descr="pasteu3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8888" y="1484313"/>
            <a:ext cx="6337300" cy="479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434306" y="285728"/>
            <a:ext cx="6275388" cy="647700"/>
          </a:xfrm>
        </p:spPr>
        <p:txBody>
          <a:bodyPr/>
          <a:lstStyle/>
          <a:p>
            <a:pPr eaLnBrk="1" hangingPunct="1"/>
            <a:r>
              <a:rPr lang="pt-BR" sz="2800" dirty="0" smtClean="0">
                <a:solidFill>
                  <a:srgbClr val="009900"/>
                </a:solidFill>
              </a:rPr>
              <a:t> </a:t>
            </a:r>
            <a:r>
              <a:rPr lang="pt-BR" sz="2800" b="1" dirty="0" smtClean="0">
                <a:solidFill>
                  <a:schemeClr val="accent4">
                    <a:lumMod val="75000"/>
                  </a:schemeClr>
                </a:solidFill>
              </a:rPr>
              <a:t>Pasteur (1822-1895)</a:t>
            </a:r>
          </a:p>
        </p:txBody>
      </p:sp>
      <p:pic>
        <p:nvPicPr>
          <p:cNvPr id="19459" name="Picture 7" descr="Bio-c-01-11a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34269" y="1285860"/>
            <a:ext cx="6875462" cy="4298950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00166" y="428604"/>
            <a:ext cx="6275388" cy="676275"/>
          </a:xfrm>
        </p:spPr>
        <p:txBody>
          <a:bodyPr/>
          <a:lstStyle/>
          <a:p>
            <a:pPr eaLnBrk="1" hangingPunct="1"/>
            <a:r>
              <a:rPr lang="pt-BR" sz="28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pt-BR" sz="2800" b="1" dirty="0" smtClean="0">
                <a:solidFill>
                  <a:schemeClr val="accent4">
                    <a:lumMod val="75000"/>
                  </a:schemeClr>
                </a:solidFill>
              </a:rPr>
              <a:t>Pasteur (1822-1895</a:t>
            </a:r>
            <a:r>
              <a:rPr lang="pt-BR" sz="2800" dirty="0" smtClean="0">
                <a:solidFill>
                  <a:schemeClr val="accent4">
                    <a:lumMod val="75000"/>
                  </a:schemeClr>
                </a:solidFill>
              </a:rPr>
              <a:t>)</a:t>
            </a:r>
          </a:p>
          <a:p>
            <a:pPr eaLnBrk="1" hangingPunct="1">
              <a:buFontTx/>
              <a:buNone/>
            </a:pPr>
            <a:endParaRPr lang="pt-BR" sz="2800" dirty="0" smtClean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20483" name="Picture 5" descr="Fig-01-01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428736"/>
            <a:ext cx="6840537" cy="421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1434306" y="285728"/>
            <a:ext cx="6275388" cy="749300"/>
          </a:xfrm>
        </p:spPr>
        <p:txBody>
          <a:bodyPr/>
          <a:lstStyle/>
          <a:p>
            <a:pPr eaLnBrk="1" hangingPunct="1"/>
            <a:r>
              <a:rPr lang="pt-BR" sz="2800" dirty="0" smtClean="0">
                <a:solidFill>
                  <a:srgbClr val="009900"/>
                </a:solidFill>
              </a:rPr>
              <a:t> </a:t>
            </a:r>
            <a:r>
              <a:rPr lang="pt-BR" sz="2800" b="1" dirty="0" smtClean="0">
                <a:solidFill>
                  <a:schemeClr val="accent4">
                    <a:lumMod val="75000"/>
                  </a:schemeClr>
                </a:solidFill>
              </a:rPr>
              <a:t>Pasteur (1822-1895)</a:t>
            </a:r>
          </a:p>
          <a:p>
            <a:pPr eaLnBrk="1" hangingPunct="1">
              <a:buFontTx/>
              <a:buNone/>
            </a:pPr>
            <a:endParaRPr lang="pt-BR" sz="2800" dirty="0" smtClean="0"/>
          </a:p>
        </p:txBody>
      </p:sp>
      <p:pic>
        <p:nvPicPr>
          <p:cNvPr id="21507" name="Picture 5" descr="Fig-01-01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357298"/>
            <a:ext cx="8316912" cy="387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2"/>
          <p:cNvSpPr>
            <a:spLocks noGrp="1" noChangeArrowheads="1"/>
          </p:cNvSpPr>
          <p:nvPr>
            <p:ph type="body" idx="1"/>
          </p:nvPr>
        </p:nvSpPr>
        <p:spPr>
          <a:xfrm>
            <a:off x="357158" y="571480"/>
            <a:ext cx="8229600" cy="5184775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pt-BR" b="1" dirty="0" smtClean="0">
                <a:solidFill>
                  <a:schemeClr val="accent4">
                    <a:lumMod val="75000"/>
                  </a:schemeClr>
                </a:solidFill>
              </a:rPr>
              <a:t>Povos antigos usavam a fermentação para</a:t>
            </a:r>
          </a:p>
          <a:p>
            <a:pPr algn="just" eaLnBrk="1" hangingPunct="1">
              <a:buFontTx/>
              <a:buNone/>
            </a:pPr>
            <a:r>
              <a:rPr lang="pt-BR" b="1" dirty="0" smtClean="0">
                <a:solidFill>
                  <a:schemeClr val="accent4">
                    <a:lumMod val="75000"/>
                  </a:schemeClr>
                </a:solidFill>
              </a:rPr>
              <a:t>a produção de:</a:t>
            </a:r>
          </a:p>
          <a:p>
            <a:pPr algn="just" eaLnBrk="1" hangingPunct="1">
              <a:buFontTx/>
              <a:buNone/>
            </a:pPr>
            <a:endParaRPr lang="pt-BR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eaLnBrk="1" hangingPunct="1"/>
            <a:r>
              <a:rPr lang="pt-BR" sz="2500" dirty="0" smtClean="0"/>
              <a:t>vinhos: Grécia</a:t>
            </a:r>
          </a:p>
          <a:p>
            <a:pPr eaLnBrk="1" hangingPunct="1"/>
            <a:r>
              <a:rPr lang="pt-BR" sz="2500" dirty="0" err="1" smtClean="0"/>
              <a:t>kiu</a:t>
            </a:r>
            <a:r>
              <a:rPr lang="pt-BR" sz="2500" dirty="0" smtClean="0"/>
              <a:t> (cerveja de arroz): China (2300 a.C.) </a:t>
            </a:r>
          </a:p>
          <a:p>
            <a:pPr eaLnBrk="1" hangingPunct="1"/>
            <a:r>
              <a:rPr lang="pt-BR" sz="2500" dirty="0" err="1" smtClean="0"/>
              <a:t>sakê</a:t>
            </a:r>
            <a:r>
              <a:rPr lang="pt-BR" sz="2500" dirty="0" smtClean="0"/>
              <a:t> (vinho de arroz fermentado): Japão (500 a.C.)</a:t>
            </a:r>
          </a:p>
          <a:p>
            <a:pPr eaLnBrk="1" hangingPunct="1"/>
            <a:r>
              <a:rPr lang="pt-BR" sz="2500" dirty="0" err="1" smtClean="0"/>
              <a:t>shoyu</a:t>
            </a:r>
            <a:r>
              <a:rPr lang="pt-BR" sz="2500" dirty="0" smtClean="0"/>
              <a:t> (molho de soja)</a:t>
            </a:r>
          </a:p>
          <a:p>
            <a:pPr eaLnBrk="1" hangingPunct="1"/>
            <a:r>
              <a:rPr lang="pt-BR" sz="2500" dirty="0" smtClean="0"/>
              <a:t>leite fermentado: </a:t>
            </a:r>
            <a:r>
              <a:rPr lang="pt-BR" sz="2500" dirty="0" err="1" smtClean="0"/>
              <a:t>Balcãs</a:t>
            </a:r>
            <a:endParaRPr lang="pt-BR" sz="2500" dirty="0" smtClean="0"/>
          </a:p>
          <a:p>
            <a:pPr eaLnBrk="1" hangingPunct="1"/>
            <a:r>
              <a:rPr lang="pt-BR" sz="2500" dirty="0" err="1" smtClean="0"/>
              <a:t>koumiss</a:t>
            </a:r>
            <a:r>
              <a:rPr lang="pt-BR" sz="2500" dirty="0" smtClean="0"/>
              <a:t>: fermentado de leite de camelo</a:t>
            </a:r>
          </a:p>
        </p:txBody>
      </p:sp>
      <p:sp>
        <p:nvSpPr>
          <p:cNvPr id="23555" name="Rectangle 14"/>
          <p:cNvSpPr>
            <a:spLocks noChangeArrowheads="1"/>
          </p:cNvSpPr>
          <p:nvPr/>
        </p:nvSpPr>
        <p:spPr bwMode="auto">
          <a:xfrm>
            <a:off x="0" y="0"/>
            <a:ext cx="9144000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pt-BR" sz="3600" b="1" dirty="0" smtClean="0">
                <a:noFill/>
              </a:rPr>
              <a:t>Teoria </a:t>
            </a:r>
            <a:r>
              <a:rPr lang="pt-BR" sz="3600" b="1" dirty="0">
                <a:noFill/>
              </a:rPr>
              <a:t>microbiana das fermentações</a:t>
            </a: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20" y="928670"/>
            <a:ext cx="8624888" cy="3744913"/>
          </a:xfrm>
        </p:spPr>
        <p:txBody>
          <a:bodyPr/>
          <a:lstStyle/>
          <a:p>
            <a:pPr algn="just" eaLnBrk="1" hangingPunct="1"/>
            <a:r>
              <a:rPr lang="pt-BR" dirty="0" smtClean="0">
                <a:solidFill>
                  <a:schemeClr val="accent4">
                    <a:lumMod val="75000"/>
                  </a:schemeClr>
                </a:solidFill>
              </a:rPr>
              <a:t>1850: Pasteur resolve problemas da indústria francesa de vinhos e estabelece a primeira teoria microbiana da fermentação</a:t>
            </a:r>
          </a:p>
          <a:p>
            <a:pPr eaLnBrk="1" hangingPunct="1">
              <a:buFontTx/>
              <a:buNone/>
            </a:pPr>
            <a:r>
              <a:rPr lang="pt-BR" dirty="0" smtClean="0">
                <a:solidFill>
                  <a:srgbClr val="009900"/>
                </a:solidFill>
              </a:rPr>
              <a:t>		</a:t>
            </a:r>
          </a:p>
          <a:p>
            <a:pPr eaLnBrk="1" hangingPunct="1">
              <a:buFontTx/>
              <a:buNone/>
            </a:pPr>
            <a:r>
              <a:rPr lang="pt-BR" b="1" dirty="0" smtClean="0">
                <a:solidFill>
                  <a:srgbClr val="009900"/>
                </a:solidFill>
              </a:rPr>
              <a:t>	                             </a:t>
            </a:r>
            <a:r>
              <a:rPr lang="pt-BR" b="1" dirty="0" smtClean="0">
                <a:solidFill>
                  <a:schemeClr val="accent4">
                    <a:lumMod val="75000"/>
                  </a:schemeClr>
                </a:solidFill>
              </a:rPr>
              <a:t>PASTEURIZAÇÃO</a:t>
            </a:r>
          </a:p>
        </p:txBody>
      </p:sp>
      <p:sp>
        <p:nvSpPr>
          <p:cNvPr id="24579" name="Rectangle 7"/>
          <p:cNvSpPr>
            <a:spLocks noChangeArrowheads="1"/>
          </p:cNvSpPr>
          <p:nvPr/>
        </p:nvSpPr>
        <p:spPr bwMode="auto">
          <a:xfrm>
            <a:off x="0" y="0"/>
            <a:ext cx="9144000" cy="620713"/>
          </a:xfrm>
          <a:prstGeom prst="rect">
            <a:avLst/>
          </a:prstGeom>
          <a:solidFill>
            <a:schemeClr val="accent4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pt-BR" sz="3600" b="1" dirty="0" smtClean="0">
                <a:solidFill>
                  <a:schemeClr val="bg1"/>
                </a:solidFill>
              </a:rPr>
              <a:t>Teoria </a:t>
            </a:r>
            <a:r>
              <a:rPr lang="pt-BR" sz="3600" b="1" dirty="0">
                <a:solidFill>
                  <a:schemeClr val="bg1"/>
                </a:solidFill>
              </a:rPr>
              <a:t>microbiana das fermentações</a:t>
            </a:r>
          </a:p>
        </p:txBody>
      </p:sp>
      <p:sp>
        <p:nvSpPr>
          <p:cNvPr id="4" name="Seta para a direita 3"/>
          <p:cNvSpPr/>
          <p:nvPr/>
        </p:nvSpPr>
        <p:spPr>
          <a:xfrm>
            <a:off x="2500298" y="2786058"/>
            <a:ext cx="621218" cy="413194"/>
          </a:xfrm>
          <a:prstGeom prst="rightArrow">
            <a:avLst/>
          </a:prstGeom>
          <a:solidFill>
            <a:srgbClr val="00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00042"/>
            <a:ext cx="4829180" cy="6143668"/>
          </a:xfrm>
        </p:spPr>
        <p:txBody>
          <a:bodyPr>
            <a:normAutofit fontScale="85000" lnSpcReduction="10000"/>
          </a:bodyPr>
          <a:lstStyle/>
          <a:p>
            <a:pPr algn="just"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§"/>
            </a:pPr>
            <a:r>
              <a:rPr lang="pt-BR" sz="3200" b="1" dirty="0">
                <a:solidFill>
                  <a:srgbClr val="C00000"/>
                </a:solidFill>
              </a:rPr>
              <a:t>Robert </a:t>
            </a:r>
            <a:r>
              <a:rPr lang="pt-BR" sz="3200" b="1" dirty="0" err="1" smtClean="0">
                <a:solidFill>
                  <a:srgbClr val="C00000"/>
                </a:solidFill>
              </a:rPr>
              <a:t>Koch</a:t>
            </a:r>
            <a:r>
              <a:rPr lang="pt-BR" sz="3200" b="1" dirty="0" smtClean="0">
                <a:solidFill>
                  <a:srgbClr val="C00000"/>
                </a:solidFill>
              </a:rPr>
              <a:t> </a:t>
            </a:r>
            <a:r>
              <a:rPr lang="pt-BR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pt-BR" sz="2800" b="1" dirty="0"/>
              <a:t>considerado o fundador da microbiologia moderna. Tendo observado bacilos no sangue de animais que morreram de </a:t>
            </a:r>
            <a:r>
              <a:rPr lang="pt-BR" sz="2800" b="1" dirty="0" smtClean="0"/>
              <a:t>antraz. </a:t>
            </a:r>
            <a:r>
              <a:rPr lang="pt-BR" sz="2800" b="1" dirty="0" err="1"/>
              <a:t>Koch</a:t>
            </a:r>
            <a:r>
              <a:rPr lang="pt-BR" sz="2800" b="1" dirty="0"/>
              <a:t> demonstrou </a:t>
            </a:r>
            <a:r>
              <a:rPr lang="pt-BR" sz="2800" b="1" dirty="0" smtClean="0"/>
              <a:t>a </a:t>
            </a:r>
            <a:r>
              <a:rPr lang="pt-BR" sz="2800" b="1" dirty="0" err="1" smtClean="0"/>
              <a:t>patogenicidade</a:t>
            </a:r>
            <a:r>
              <a:rPr lang="pt-BR" sz="2800" b="1" dirty="0" smtClean="0"/>
              <a:t> desse bacilo inoculando </a:t>
            </a:r>
            <a:r>
              <a:rPr lang="pt-BR" sz="2800" b="1" dirty="0"/>
              <a:t>ratos. Demonstrando também a transmissão de ratos para ratos. </a:t>
            </a:r>
          </a:p>
          <a:p>
            <a:pPr algn="just"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§"/>
            </a:pPr>
            <a:r>
              <a:rPr lang="pt-BR" sz="2800" b="1" dirty="0"/>
              <a:t>Desenvolveu o meio sólido para o isolamento das colônias</a:t>
            </a:r>
            <a:r>
              <a:rPr lang="pt-BR" sz="2800" b="1" dirty="0" smtClean="0"/>
              <a:t>.</a:t>
            </a:r>
          </a:p>
          <a:p>
            <a:pPr algn="just"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§"/>
            </a:pPr>
            <a:r>
              <a:rPr lang="pt-BR" sz="2800" b="1" dirty="0" smtClean="0"/>
              <a:t>Estudos sobre a raiva animal e humana, entre outros.</a:t>
            </a:r>
          </a:p>
          <a:p>
            <a:pPr algn="just"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§"/>
            </a:pPr>
            <a:endParaRPr lang="pt-BR" sz="2800" b="1" dirty="0" smtClean="0"/>
          </a:p>
          <a:p>
            <a:pPr algn="just"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§"/>
            </a:pPr>
            <a:endParaRPr lang="pt-BR" sz="2800" b="1" dirty="0"/>
          </a:p>
        </p:txBody>
      </p:sp>
      <p:pic>
        <p:nvPicPr>
          <p:cNvPr id="4" name="Imagem 3" descr="Koch_Rober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86512" y="714356"/>
            <a:ext cx="1672967" cy="1899678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6429388" y="2571744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tx1">
                    <a:lumMod val="50000"/>
                  </a:schemeClr>
                </a:solidFill>
              </a:rPr>
              <a:t>Robert </a:t>
            </a:r>
            <a:r>
              <a:rPr lang="pt-BR" b="1" dirty="0" err="1" smtClean="0">
                <a:solidFill>
                  <a:schemeClr val="tx1">
                    <a:lumMod val="50000"/>
                  </a:schemeClr>
                </a:solidFill>
              </a:rPr>
              <a:t>Koch</a:t>
            </a:r>
            <a:endParaRPr lang="pt-BR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52513"/>
            <a:ext cx="7643192" cy="5078412"/>
          </a:xfrm>
        </p:spPr>
        <p:txBody>
          <a:bodyPr/>
          <a:lstStyle/>
          <a:p>
            <a:pPr eaLnBrk="1" hangingPunct="1"/>
            <a:r>
              <a:rPr lang="pt-BR" b="1" dirty="0" smtClean="0">
                <a:solidFill>
                  <a:schemeClr val="accent4">
                    <a:lumMod val="75000"/>
                  </a:schemeClr>
                </a:solidFill>
              </a:rPr>
              <a:t>Robert </a:t>
            </a:r>
            <a:r>
              <a:rPr lang="pt-BR" b="1" dirty="0" err="1" smtClean="0">
                <a:solidFill>
                  <a:schemeClr val="accent4">
                    <a:lumMod val="75000"/>
                  </a:schemeClr>
                </a:solidFill>
              </a:rPr>
              <a:t>Koch</a:t>
            </a:r>
            <a:r>
              <a:rPr lang="pt-BR" b="1" dirty="0" smtClean="0">
                <a:solidFill>
                  <a:schemeClr val="accent4">
                    <a:lumMod val="75000"/>
                  </a:schemeClr>
                </a:solidFill>
              </a:rPr>
              <a:t> (1843-1910):</a:t>
            </a:r>
            <a:r>
              <a:rPr lang="pt-BR" dirty="0" smtClean="0"/>
              <a:t> </a:t>
            </a:r>
          </a:p>
          <a:p>
            <a:pPr lvl="1" eaLnBrk="1" hangingPunct="1"/>
            <a:r>
              <a:rPr lang="pt-BR" b="1" dirty="0" smtClean="0"/>
              <a:t>Rival de Pasteur na descoberta do agente do carbúnculo (antraz): </a:t>
            </a:r>
          </a:p>
          <a:p>
            <a:pPr lvl="1" eaLnBrk="1" hangingPunct="1">
              <a:buFontTx/>
              <a:buNone/>
            </a:pPr>
            <a:endParaRPr lang="pt-BR" dirty="0" smtClean="0"/>
          </a:p>
          <a:p>
            <a:pPr lvl="2" algn="ctr" eaLnBrk="1" hangingPunct="1"/>
            <a:r>
              <a:rPr lang="pt-BR" b="1" dirty="0" smtClean="0"/>
              <a:t>primeiro pesquisador a provar que um germe era  causador da doença, fazendo o mesmo mais tarde com a tuberculose</a:t>
            </a:r>
          </a:p>
        </p:txBody>
      </p:sp>
      <p:sp>
        <p:nvSpPr>
          <p:cNvPr id="26627" name="Rectangle 7"/>
          <p:cNvSpPr>
            <a:spLocks noChangeArrowheads="1"/>
          </p:cNvSpPr>
          <p:nvPr/>
        </p:nvSpPr>
        <p:spPr bwMode="auto">
          <a:xfrm>
            <a:off x="0" y="0"/>
            <a:ext cx="9144000" cy="620713"/>
          </a:xfrm>
          <a:prstGeom prst="rect">
            <a:avLst/>
          </a:prstGeom>
          <a:solidFill>
            <a:schemeClr val="accent4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pt-BR" sz="3600" b="1" dirty="0" smtClean="0">
                <a:solidFill>
                  <a:schemeClr val="bg1"/>
                </a:solidFill>
              </a:rPr>
              <a:t>Teoria </a:t>
            </a:r>
            <a:r>
              <a:rPr lang="pt-BR" sz="3600" b="1" dirty="0">
                <a:solidFill>
                  <a:schemeClr val="bg1"/>
                </a:solidFill>
              </a:rPr>
              <a:t>microbiana das doenças</a:t>
            </a: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Microbiologia Geral </a:t>
            </a:r>
            <a:endParaRPr lang="pt-BR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/>
            <a:r>
              <a:rPr lang="pt-BR" b="1" dirty="0" smtClean="0">
                <a:solidFill>
                  <a:schemeClr val="bg2">
                    <a:lumMod val="25000"/>
                  </a:schemeClr>
                </a:solidFill>
              </a:rPr>
              <a:t>Definição:</a:t>
            </a:r>
          </a:p>
          <a:p>
            <a:pPr marL="990600" lvl="1" indent="-533400"/>
            <a:r>
              <a:rPr lang="pt-BR" b="1" i="1" dirty="0" err="1" smtClean="0">
                <a:solidFill>
                  <a:schemeClr val="bg2">
                    <a:lumMod val="25000"/>
                  </a:schemeClr>
                </a:solidFill>
              </a:rPr>
              <a:t>mikros</a:t>
            </a:r>
            <a:r>
              <a:rPr lang="pt-BR" b="1" dirty="0" smtClean="0">
                <a:solidFill>
                  <a:schemeClr val="bg2">
                    <a:lumMod val="25000"/>
                  </a:schemeClr>
                </a:solidFill>
              </a:rPr>
              <a:t> + </a:t>
            </a:r>
            <a:r>
              <a:rPr lang="pt-BR" b="1" i="1" dirty="0" err="1" smtClean="0">
                <a:solidFill>
                  <a:schemeClr val="bg2">
                    <a:lumMod val="25000"/>
                  </a:schemeClr>
                </a:solidFill>
              </a:rPr>
              <a:t>bios</a:t>
            </a:r>
            <a:r>
              <a:rPr lang="pt-BR" b="1" dirty="0" smtClean="0">
                <a:solidFill>
                  <a:schemeClr val="bg2">
                    <a:lumMod val="25000"/>
                  </a:schemeClr>
                </a:solidFill>
              </a:rPr>
              <a:t> + </a:t>
            </a:r>
            <a:r>
              <a:rPr lang="pt-BR" b="1" i="1" dirty="0" smtClean="0">
                <a:solidFill>
                  <a:schemeClr val="bg2">
                    <a:lumMod val="25000"/>
                  </a:schemeClr>
                </a:solidFill>
              </a:rPr>
              <a:t>logos</a:t>
            </a:r>
          </a:p>
          <a:p>
            <a:pPr marL="990600" lvl="1" indent="-533400">
              <a:buNone/>
            </a:pPr>
            <a:endParaRPr lang="pt-BR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609600" indent="-609600"/>
            <a:r>
              <a:rPr lang="pt-BR" b="1" dirty="0" smtClean="0">
                <a:solidFill>
                  <a:schemeClr val="bg2">
                    <a:lumMod val="25000"/>
                  </a:schemeClr>
                </a:solidFill>
              </a:rPr>
              <a:t>Primeiros microrganismos</a:t>
            </a:r>
          </a:p>
          <a:p>
            <a:pPr marL="990600" lvl="1" indent="-533400"/>
            <a:r>
              <a:rPr lang="pt-BR" b="1" dirty="0" smtClean="0">
                <a:solidFill>
                  <a:schemeClr val="bg2">
                    <a:lumMod val="25000"/>
                  </a:schemeClr>
                </a:solidFill>
              </a:rPr>
              <a:t>3,5 - 3,8 bilhões de anos</a:t>
            </a:r>
          </a:p>
          <a:p>
            <a:pPr marL="609600" indent="-609600"/>
            <a:r>
              <a:rPr lang="pt-BR" b="1" dirty="0" smtClean="0">
                <a:solidFill>
                  <a:schemeClr val="bg2">
                    <a:lumMod val="25000"/>
                  </a:schemeClr>
                </a:solidFill>
              </a:rPr>
              <a:t>Ancestrais das outras formas de vida</a:t>
            </a:r>
          </a:p>
          <a:p>
            <a:pPr marL="609600" indent="-609600">
              <a:buNone/>
            </a:pPr>
            <a:endParaRPr lang="pt-BR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609600" indent="-609600"/>
            <a:r>
              <a:rPr lang="pt-BR" b="1" dirty="0" smtClean="0">
                <a:solidFill>
                  <a:schemeClr val="bg2">
                    <a:lumMod val="25000"/>
                  </a:schemeClr>
                </a:solidFill>
              </a:rPr>
              <a:t>Microbiologia: </a:t>
            </a:r>
            <a:r>
              <a:rPr lang="en-US" b="1" dirty="0" smtClean="0">
                <a:solidFill>
                  <a:schemeClr val="bg2">
                    <a:lumMod val="25000"/>
                  </a:schemeClr>
                </a:solidFill>
              </a:rPr>
              <a:t>± 300 </a:t>
            </a:r>
            <a:r>
              <a:rPr lang="en-US" b="1" dirty="0" err="1" smtClean="0">
                <a:solidFill>
                  <a:schemeClr val="bg2">
                    <a:lumMod val="25000"/>
                  </a:schemeClr>
                </a:solidFill>
              </a:rPr>
              <a:t>anos</a:t>
            </a:r>
            <a:endParaRPr lang="en-US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990600" lvl="1" indent="-533400">
              <a:buNone/>
            </a:pPr>
            <a:endParaRPr lang="pt-BR" b="1" dirty="0" smtClean="0">
              <a:solidFill>
                <a:schemeClr val="bg2">
                  <a:lumMod val="25000"/>
                </a:schemeClr>
              </a:solidFill>
            </a:endParaRPr>
          </a:p>
          <a:p>
            <a:endParaRPr lang="pt-BR" b="1" dirty="0"/>
          </a:p>
        </p:txBody>
      </p:sp>
    </p:spTree>
  </p:cSld>
  <p:clrMapOvr>
    <a:masterClrMapping/>
  </p:clrMapOvr>
  <p:transition spd="med">
    <p:pull dir="r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14290"/>
            <a:ext cx="8229600" cy="785818"/>
          </a:xfrm>
        </p:spPr>
        <p:txBody>
          <a:bodyPr>
            <a:normAutofit/>
          </a:bodyPr>
          <a:lstStyle/>
          <a:p>
            <a:pPr algn="ctr"/>
            <a:r>
              <a:rPr lang="pt-BR" b="1" dirty="0">
                <a:solidFill>
                  <a:srgbClr val="C00000"/>
                </a:solidFill>
              </a:rPr>
              <a:t>Postulados de </a:t>
            </a:r>
            <a:r>
              <a:rPr lang="pt-BR" b="1" dirty="0" err="1">
                <a:solidFill>
                  <a:srgbClr val="C00000"/>
                </a:solidFill>
              </a:rPr>
              <a:t>koch</a:t>
            </a:r>
            <a:r>
              <a:rPr lang="pt-BR" b="1" dirty="0">
                <a:solidFill>
                  <a:srgbClr val="C00000"/>
                </a:solidFill>
              </a:rPr>
              <a:t>: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85860"/>
            <a:ext cx="8229600" cy="528641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2400"/>
              </a:spcAft>
              <a:buFont typeface="Wingdings" pitchFamily="2" charset="2"/>
              <a:buChar char="§"/>
            </a:pPr>
            <a:r>
              <a:rPr lang="pt-BR" sz="3200" b="1" dirty="0"/>
              <a:t>Presença de microrganismo em todos os casos de doença;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2400"/>
              </a:spcAft>
              <a:buFont typeface="Wingdings" pitchFamily="2" charset="2"/>
              <a:buChar char="§"/>
            </a:pPr>
            <a:r>
              <a:rPr lang="pt-BR" sz="3200" b="1" dirty="0"/>
              <a:t>Microrganismo pode ser isolado em cultura pura;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2400"/>
              </a:spcAft>
              <a:buFont typeface="Wingdings" pitchFamily="2" charset="2"/>
              <a:buChar char="§"/>
            </a:pPr>
            <a:r>
              <a:rPr lang="pt-BR" sz="3200" b="1" dirty="0"/>
              <a:t>A cultura ou inoculação do microrganismo reproduz a doença experimental em animais suscetíveis;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2400"/>
              </a:spcAft>
              <a:buFont typeface="Wingdings" pitchFamily="2" charset="2"/>
              <a:buChar char="§"/>
            </a:pPr>
            <a:r>
              <a:rPr lang="pt-BR" sz="3200" b="1" dirty="0"/>
              <a:t>O microrganismo pode ser </a:t>
            </a:r>
            <a:r>
              <a:rPr lang="pt-BR" sz="3200" b="1" dirty="0" err="1"/>
              <a:t>reisolado</a:t>
            </a:r>
            <a:r>
              <a:rPr lang="pt-BR" sz="3200" b="1" dirty="0"/>
              <a:t> da infecção </a:t>
            </a:r>
            <a:r>
              <a:rPr lang="pt-BR" sz="3200" b="1" dirty="0" smtClean="0"/>
              <a:t>experimental.</a:t>
            </a:r>
            <a:endParaRPr lang="pt-BR" sz="3200" b="1" dirty="0"/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282" y="1285860"/>
            <a:ext cx="8697912" cy="3549650"/>
          </a:xfrm>
        </p:spPr>
        <p:txBody>
          <a:bodyPr>
            <a:normAutofit/>
          </a:bodyPr>
          <a:lstStyle/>
          <a:p>
            <a:pPr eaLnBrk="1" hangingPunct="1"/>
            <a:r>
              <a:rPr lang="pt-BR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Necessidade de separar diferentes espécies de microrganismos para estudos</a:t>
            </a:r>
          </a:p>
          <a:p>
            <a:pPr eaLnBrk="1" hangingPunct="1"/>
            <a:r>
              <a:rPr lang="en-US" b="1" dirty="0" err="1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Técnicas</a:t>
            </a:r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de </a:t>
            </a:r>
            <a:r>
              <a:rPr lang="en-US" b="1" dirty="0" err="1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isolamento</a:t>
            </a:r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 lvl="1"/>
            <a:r>
              <a:rPr lang="pt-BR" sz="2400" dirty="0" err="1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ágar-ágar</a:t>
            </a:r>
            <a:r>
              <a:rPr lang="pt-BR" sz="2400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e a cultura pura, </a:t>
            </a:r>
          </a:p>
          <a:p>
            <a:pPr lvl="1"/>
            <a:r>
              <a:rPr lang="pt-BR" sz="2400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Placa de </a:t>
            </a:r>
            <a:r>
              <a:rPr lang="pt-BR" sz="2400" dirty="0" err="1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Petri</a:t>
            </a:r>
            <a:endParaRPr lang="pt-BR" sz="2400" dirty="0" smtClean="0">
              <a:solidFill>
                <a:schemeClr val="accent4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None/>
            </a:pPr>
            <a:endParaRPr lang="pt-BR" sz="2500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eaLnBrk="1" hangingPunct="1"/>
            <a:endParaRPr lang="en-US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eaLnBrk="1" hangingPunct="1"/>
            <a:endParaRPr lang="pt-BR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eaLnBrk="1" hangingPunct="1"/>
            <a:endParaRPr lang="pt-BR" b="1" dirty="0" smtClean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7651" name="Rectangle 5"/>
          <p:cNvSpPr>
            <a:spLocks noChangeArrowheads="1"/>
          </p:cNvSpPr>
          <p:nvPr/>
        </p:nvSpPr>
        <p:spPr bwMode="auto">
          <a:xfrm>
            <a:off x="0" y="0"/>
            <a:ext cx="9144000" cy="620713"/>
          </a:xfrm>
          <a:prstGeom prst="rect">
            <a:avLst/>
          </a:prstGeom>
          <a:solidFill>
            <a:schemeClr val="accent4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pt-BR" sz="3600" b="1" dirty="0" smtClean="0">
                <a:solidFill>
                  <a:schemeClr val="bg1"/>
                </a:solidFill>
              </a:rPr>
              <a:t>Desenvolvimento </a:t>
            </a:r>
            <a:r>
              <a:rPr lang="pt-BR" sz="3600" b="1" dirty="0">
                <a:solidFill>
                  <a:schemeClr val="bg1"/>
                </a:solidFill>
              </a:rPr>
              <a:t>de técnicas </a:t>
            </a: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 descr="petridish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813" y="333375"/>
            <a:ext cx="5834062" cy="514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Text Box 5"/>
          <p:cNvSpPr txBox="1">
            <a:spLocks noChangeArrowheads="1"/>
          </p:cNvSpPr>
          <p:nvPr/>
        </p:nvSpPr>
        <p:spPr bwMode="auto">
          <a:xfrm>
            <a:off x="3059113" y="5589588"/>
            <a:ext cx="28749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2400" b="1">
                <a:latin typeface="Verdana" pitchFamily="34" charset="0"/>
              </a:rPr>
              <a:t>A placa de Petri</a:t>
            </a: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 descr="Bio-c-01-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0"/>
            <a:ext cx="6948488" cy="68675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14282" y="357166"/>
            <a:ext cx="8229600" cy="809609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b="1" dirty="0" smtClean="0">
                <a:solidFill>
                  <a:srgbClr val="C00000"/>
                </a:solidFill>
              </a:rPr>
              <a:t>Objetivos</a:t>
            </a:r>
            <a:endParaRPr lang="pt-BR" b="1" dirty="0">
              <a:solidFill>
                <a:srgbClr val="C00000"/>
              </a:solidFill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-214346" y="1500175"/>
            <a:ext cx="8358246" cy="4875226"/>
          </a:xfrm>
        </p:spPr>
        <p:txBody>
          <a:bodyPr>
            <a:normAutofit/>
          </a:bodyPr>
          <a:lstStyle/>
          <a:p>
            <a:pPr marL="411480" algn="ctr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Char char=""/>
              <a:defRPr/>
            </a:pPr>
            <a:r>
              <a:rPr lang="pt-BR" sz="2800" b="1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Conhecer os microrganismos em relação a sua forma, estrutura, princípio de nutrição, crescimento, obtenção de energia, alterações genéticas, resistência a drogas, mecanismos de </a:t>
            </a:r>
            <a:r>
              <a:rPr lang="pt-BR" sz="2800" b="1" dirty="0" err="1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patogenecidade</a:t>
            </a:r>
            <a:r>
              <a:rPr lang="pt-BR" sz="2800" b="1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pt-BR" sz="2800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epidemiologia, efeitos </a:t>
            </a:r>
            <a:r>
              <a:rPr lang="pt-BR" sz="2800" b="1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benéficos e prejudiciais aos </a:t>
            </a:r>
            <a:r>
              <a:rPr lang="pt-BR" sz="2800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animais</a:t>
            </a:r>
            <a:r>
              <a:rPr lang="pt-B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marL="411480" algn="ctr" eaLnBrk="1" fontAlgn="auto" hangingPunct="1">
              <a:lnSpc>
                <a:spcPct val="90000"/>
              </a:lnSpc>
              <a:spcAft>
                <a:spcPts val="0"/>
              </a:spcAft>
              <a:buFont typeface="Wingdings"/>
              <a:buNone/>
              <a:defRPr/>
            </a:pPr>
            <a:endParaRPr lang="pt-BR" sz="3200" b="1" dirty="0"/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Clr>
                <a:srgbClr val="C00000"/>
              </a:buClr>
              <a:buFont typeface="Wingdings" pitchFamily="2" charset="2"/>
              <a:buChar char="ü"/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Os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microorganismos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unicelulares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podem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ser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organizados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em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ordem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crescente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de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tamanho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e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complexidade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chlamydiae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rickettsiae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mycoplasmas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bactéria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fungi e protozoa.</a:t>
            </a:r>
            <a:endParaRPr lang="pt-BR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buFont typeface="Wingdings" pitchFamily="2" charset="2"/>
              <a:buChar char="ü"/>
            </a:pPr>
            <a:endParaRPr lang="pt-BR" sz="2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>
              <a:buFont typeface="Wingdings" pitchFamily="2" charset="2"/>
              <a:buChar char="ü"/>
            </a:pPr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Precisamos saber como os microrganismos patogênicos causam dano ao hospedeiro e o que pode ser feito para conter uma infecção;</a:t>
            </a:r>
            <a:endParaRPr lang="pt-BR" sz="2400" b="1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Sobre os </a:t>
            </a:r>
            <a:r>
              <a:rPr lang="pt-BR" b="1" dirty="0" err="1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micorganismos</a:t>
            </a:r>
            <a:endParaRPr lang="pt-BR" b="1" dirty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229600" cy="2412000"/>
          </a:xfr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 algn="ctr">
              <a:buFont typeface="Wingdings" pitchFamily="2" charset="2"/>
              <a:buNone/>
            </a:pPr>
            <a:r>
              <a:rPr lang="pt-BR" i="1" dirty="0">
                <a:solidFill>
                  <a:srgbClr val="00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pt-BR" sz="36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 teoria microbiana de Pasteur e os postulados de </a:t>
            </a:r>
            <a:r>
              <a:rPr lang="pt-BR" sz="3600" b="1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Koch</a:t>
            </a:r>
            <a:r>
              <a:rPr lang="pt-BR" sz="36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são as duas pedras fundamentais sobre as quais a microbiologia está sustentada.</a:t>
            </a: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20" name="Picture 4" descr="NEISGON1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3438" y="3643314"/>
            <a:ext cx="3860800" cy="2895600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0421" name="Picture 5" descr="STREPTO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57166"/>
            <a:ext cx="3860800" cy="2895600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 descr="Bacteriology_lab97_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00034" y="644029"/>
            <a:ext cx="3714775" cy="5569943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83531" y="1018382"/>
            <a:ext cx="5976938" cy="4821237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85852" y="500042"/>
            <a:ext cx="7386662" cy="1219200"/>
          </a:xfrm>
        </p:spPr>
        <p:txBody>
          <a:bodyPr/>
          <a:lstStyle/>
          <a:p>
            <a:pPr algn="ctr"/>
            <a:r>
              <a:rPr lang="pt-BR" sz="3200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Diferenças entre células eucarióticas e procarióticas</a:t>
            </a:r>
            <a:endParaRPr lang="pt-BR" sz="3200" b="1" dirty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7347" name="Picture 3" descr="GramCollage"/>
          <p:cNvPicPr>
            <a:picLocks noChangeAspect="1" noChangeArrowheads="1"/>
          </p:cNvPicPr>
          <p:nvPr/>
        </p:nvPicPr>
        <p:blipFill>
          <a:blip r:embed="rId2" cstate="print"/>
          <a:srcRect l="31082"/>
          <a:stretch>
            <a:fillRect/>
          </a:stretch>
        </p:blipFill>
        <p:spPr bwMode="auto">
          <a:xfrm>
            <a:off x="0" y="0"/>
            <a:ext cx="1047750" cy="6858000"/>
          </a:xfrm>
          <a:prstGeom prst="rect">
            <a:avLst/>
          </a:prstGeom>
          <a:noFill/>
        </p:spPr>
      </p:pic>
      <p:pic>
        <p:nvPicPr>
          <p:cNvPr id="57348" name="Picture 4" descr="Bacteri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2285992"/>
            <a:ext cx="3888898" cy="2946405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7349" name="Picture 5" descr="cel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2285991"/>
            <a:ext cx="3646062" cy="2952000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m para leveduras na viticultu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278" y="548680"/>
            <a:ext cx="6333728" cy="4224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Resultado de imagem para saccharomyc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30" name="Picture 6" descr="Resultado de imagem para saccharomyc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457021"/>
            <a:ext cx="3135143" cy="2024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eta para a direita 4"/>
          <p:cNvSpPr/>
          <p:nvPr/>
        </p:nvSpPr>
        <p:spPr>
          <a:xfrm rot="1387575">
            <a:off x="4946171" y="4262558"/>
            <a:ext cx="1343066" cy="1557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have esquerda 5"/>
          <p:cNvSpPr/>
          <p:nvPr/>
        </p:nvSpPr>
        <p:spPr>
          <a:xfrm>
            <a:off x="6876256" y="2348880"/>
            <a:ext cx="432048" cy="257058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7118041" y="3034007"/>
            <a:ext cx="157447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rgbClr val="C00000"/>
                </a:solidFill>
              </a:rPr>
              <a:t>Própria</a:t>
            </a:r>
          </a:p>
          <a:p>
            <a:r>
              <a:rPr lang="pt-BR" b="1" dirty="0" smtClean="0">
                <a:solidFill>
                  <a:srgbClr val="C00000"/>
                </a:solidFill>
              </a:rPr>
              <a:t>Adicionada </a:t>
            </a:r>
          </a:p>
          <a:p>
            <a:r>
              <a:rPr lang="pt-BR" b="1" dirty="0" smtClean="0">
                <a:solidFill>
                  <a:srgbClr val="C00000"/>
                </a:solidFill>
              </a:rPr>
              <a:t>Local</a:t>
            </a:r>
          </a:p>
          <a:p>
            <a:r>
              <a:rPr lang="pt-BR" b="1" dirty="0" smtClean="0">
                <a:solidFill>
                  <a:srgbClr val="C00000"/>
                </a:solidFill>
              </a:rPr>
              <a:t>Artificial </a:t>
            </a:r>
            <a:endParaRPr lang="pt-BR" b="1" dirty="0">
              <a:solidFill>
                <a:srgbClr val="C00000"/>
              </a:solidFill>
            </a:endParaRPr>
          </a:p>
        </p:txBody>
      </p:sp>
      <p:pic>
        <p:nvPicPr>
          <p:cNvPr id="1032" name="Picture 8" descr="Resultado de imagem para saccharomyce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57975" y="4675775"/>
            <a:ext cx="2990090" cy="2110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eta para a direita 12"/>
          <p:cNvSpPr/>
          <p:nvPr/>
        </p:nvSpPr>
        <p:spPr>
          <a:xfrm rot="10800000">
            <a:off x="4946172" y="5425528"/>
            <a:ext cx="1343066" cy="1557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8739400"/>
      </p:ext>
    </p:extLst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spcBef>
                <a:spcPts val="0"/>
              </a:spcBef>
              <a:spcAft>
                <a:spcPts val="3600"/>
              </a:spcAft>
              <a:buClr>
                <a:srgbClr val="C00000"/>
              </a:buClr>
              <a:buFont typeface="Wingdings" pitchFamily="2" charset="2"/>
              <a:buChar char="ü"/>
            </a:pPr>
            <a:r>
              <a:rPr lang="pt-BR" sz="3200" b="1" u="sng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Patogênicos:</a:t>
            </a:r>
            <a:r>
              <a:rPr lang="pt-BR" sz="3600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  <a:r>
              <a:rPr lang="pt-BR" sz="3200" b="1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prejudiciais ao homem, animais ou </a:t>
            </a:r>
            <a:r>
              <a:rPr lang="pt-BR" sz="3200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plantas.</a:t>
            </a:r>
            <a:endParaRPr lang="pt-BR" sz="3200" b="1" dirty="0">
              <a:solidFill>
                <a:schemeClr val="accent4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spcBef>
                <a:spcPts val="0"/>
              </a:spcBef>
              <a:spcAft>
                <a:spcPts val="3600"/>
              </a:spcAft>
              <a:buClr>
                <a:srgbClr val="C00000"/>
              </a:buClr>
              <a:buFont typeface="Wingdings" pitchFamily="2" charset="2"/>
              <a:buChar char="ü"/>
            </a:pPr>
            <a:r>
              <a:rPr lang="pt-BR" sz="3200" b="1" u="sng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Não </a:t>
            </a:r>
            <a:r>
              <a:rPr lang="pt-BR" sz="3200" b="1" u="sng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patogênicos:</a:t>
            </a:r>
            <a:r>
              <a:rPr lang="pt-BR" sz="3200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  <a:r>
              <a:rPr lang="pt-BR" sz="3200" b="1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possuem contribuição importante para atividades biológicas que ocorrem no solo, na água e no trato </a:t>
            </a:r>
            <a:r>
              <a:rPr lang="pt-BR" sz="3200" b="1" dirty="0" err="1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digestório</a:t>
            </a:r>
            <a:r>
              <a:rPr lang="pt-BR" sz="3200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t-BR" sz="3200" b="1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 animais.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14290"/>
            <a:ext cx="8229600" cy="785818"/>
          </a:xfrm>
        </p:spPr>
        <p:txBody>
          <a:bodyPr>
            <a:normAutofit/>
          </a:bodyPr>
          <a:lstStyle/>
          <a:p>
            <a:pPr algn="ctr"/>
            <a:r>
              <a:rPr lang="pt-BR" sz="3600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Microrganismos</a:t>
            </a:r>
            <a:endParaRPr lang="pt-BR" sz="3600" b="1" dirty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8"/>
          <p:cNvSpPr>
            <a:spLocks noChangeArrowheads="1"/>
          </p:cNvSpPr>
          <p:nvPr/>
        </p:nvSpPr>
        <p:spPr bwMode="auto">
          <a:xfrm>
            <a:off x="714348" y="1428736"/>
            <a:ext cx="7316811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6700" indent="-266700" defTabSz="266700">
              <a:lnSpc>
                <a:spcPct val="140000"/>
              </a:lnSpc>
              <a:buClr>
                <a:srgbClr val="C00000"/>
              </a:buClr>
              <a:buFont typeface="Wingdings" pitchFamily="2" charset="2"/>
              <a:buChar char="ü"/>
            </a:pPr>
            <a:r>
              <a:rPr lang="pt-BR" sz="2200" b="1" u="none" dirty="0">
                <a:solidFill>
                  <a:srgbClr val="00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Deterioração:</a:t>
            </a:r>
          </a:p>
          <a:p>
            <a:pPr marL="266700" indent="-266700" defTabSz="266700">
              <a:lnSpc>
                <a:spcPct val="140000"/>
              </a:lnSpc>
              <a:buClr>
                <a:srgbClr val="C00000"/>
              </a:buClr>
            </a:pPr>
            <a:r>
              <a:rPr lang="pt-BR" sz="2200" b="1" dirty="0" smtClean="0">
                <a:solidFill>
                  <a:srgbClr val="00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</a:t>
            </a:r>
            <a:r>
              <a:rPr lang="pt-BR" sz="2200" b="1" u="none" dirty="0" smtClean="0">
                <a:solidFill>
                  <a:srgbClr val="00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Qualquer </a:t>
            </a:r>
            <a:r>
              <a:rPr lang="pt-BR" sz="2200" b="1" u="none" dirty="0">
                <a:solidFill>
                  <a:srgbClr val="00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alteração na aparência, odor, sabor decorrentes da atividade metabólica dos microrganismos</a:t>
            </a:r>
          </a:p>
          <a:p>
            <a:pPr marL="266700" indent="-266700" defTabSz="266700">
              <a:lnSpc>
                <a:spcPct val="140000"/>
              </a:lnSpc>
              <a:buClr>
                <a:srgbClr val="C00000"/>
              </a:buClr>
              <a:buFont typeface="Wingdings" pitchFamily="2" charset="2"/>
              <a:buChar char="ü"/>
            </a:pPr>
            <a:endParaRPr lang="pt-BR" sz="2200" b="1" u="none" dirty="0">
              <a:solidFill>
                <a:srgbClr val="0033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66700" indent="-266700" defTabSz="266700">
              <a:buClr>
                <a:srgbClr val="C00000"/>
              </a:buClr>
              <a:buFont typeface="Wingdings" pitchFamily="2" charset="2"/>
              <a:buChar char="ü"/>
            </a:pPr>
            <a:endParaRPr lang="pt-BR" sz="2200" b="1" u="none" dirty="0">
              <a:solidFill>
                <a:srgbClr val="0033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66700" indent="-266700" defTabSz="266700">
              <a:buClr>
                <a:srgbClr val="C00000"/>
              </a:buClr>
              <a:buFont typeface="Wingdings" pitchFamily="2" charset="2"/>
              <a:buChar char="ü"/>
            </a:pPr>
            <a:r>
              <a:rPr lang="pt-BR" sz="2200" b="1" u="none" dirty="0">
                <a:solidFill>
                  <a:srgbClr val="00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 tipo de deterioração depende:</a:t>
            </a:r>
          </a:p>
          <a:p>
            <a:pPr marL="266700" indent="-266700" defTabSz="266700">
              <a:buClr>
                <a:srgbClr val="C00000"/>
              </a:buClr>
            </a:pPr>
            <a:r>
              <a:rPr lang="pt-BR" sz="2200" b="1" u="none" dirty="0">
                <a:solidFill>
                  <a:srgbClr val="00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</a:t>
            </a:r>
          </a:p>
          <a:p>
            <a:pPr marL="266700" indent="-266700" defTabSz="266700">
              <a:lnSpc>
                <a:spcPct val="80000"/>
              </a:lnSpc>
              <a:buClr>
                <a:srgbClr val="C00000"/>
              </a:buClr>
            </a:pPr>
            <a:r>
              <a:rPr lang="pt-BR" sz="2200" b="1" u="none" dirty="0">
                <a:solidFill>
                  <a:srgbClr val="00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- tipo de alimento</a:t>
            </a:r>
          </a:p>
          <a:p>
            <a:pPr marL="266700" indent="-266700" defTabSz="266700">
              <a:lnSpc>
                <a:spcPct val="80000"/>
              </a:lnSpc>
              <a:buClr>
                <a:srgbClr val="C00000"/>
              </a:buClr>
              <a:buFont typeface="Wingdings" pitchFamily="2" charset="2"/>
              <a:buChar char="ü"/>
            </a:pPr>
            <a:endParaRPr lang="pt-BR" sz="2200" b="1" u="none" dirty="0">
              <a:solidFill>
                <a:srgbClr val="0033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66700" indent="-266700" defTabSz="266700">
              <a:lnSpc>
                <a:spcPct val="80000"/>
              </a:lnSpc>
              <a:buClr>
                <a:srgbClr val="C00000"/>
              </a:buClr>
            </a:pPr>
            <a:r>
              <a:rPr lang="pt-BR" sz="2200" b="1" u="none" dirty="0">
                <a:solidFill>
                  <a:srgbClr val="00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- microrganismo </a:t>
            </a:r>
            <a:r>
              <a:rPr lang="pt-BR" sz="2200" b="1" u="none" dirty="0" smtClean="0">
                <a:solidFill>
                  <a:srgbClr val="00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envolvido</a:t>
            </a:r>
            <a:endParaRPr lang="pt-BR" sz="2200" b="1" u="none" dirty="0">
              <a:solidFill>
                <a:srgbClr val="0033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66700" indent="-266700" defTabSz="266700">
              <a:lnSpc>
                <a:spcPct val="80000"/>
              </a:lnSpc>
              <a:buClr>
                <a:srgbClr val="C00000"/>
              </a:buClr>
              <a:buFont typeface="Wingdings" pitchFamily="2" charset="2"/>
              <a:buChar char="ü"/>
            </a:pPr>
            <a:endParaRPr lang="pt-BR" sz="2200" b="1" u="none" dirty="0">
              <a:solidFill>
                <a:srgbClr val="0033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66700" indent="-266700" defTabSz="266700">
              <a:lnSpc>
                <a:spcPct val="80000"/>
              </a:lnSpc>
              <a:buClr>
                <a:srgbClr val="C00000"/>
              </a:buClr>
            </a:pPr>
            <a:r>
              <a:rPr lang="pt-BR" sz="2200" b="1" u="none" dirty="0">
                <a:solidFill>
                  <a:srgbClr val="00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</a:t>
            </a:r>
            <a:r>
              <a:rPr lang="pt-BR" sz="2200" b="1" u="none" dirty="0" smtClean="0">
                <a:solidFill>
                  <a:srgbClr val="00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- </a:t>
            </a:r>
            <a:r>
              <a:rPr lang="pt-BR" sz="2200" b="1" u="none" dirty="0">
                <a:solidFill>
                  <a:srgbClr val="00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número de microrganismos	</a:t>
            </a:r>
            <a:r>
              <a:rPr lang="pt-BR" sz="2200" b="1" u="none" dirty="0">
                <a:solidFill>
                  <a:srgbClr val="CC3300"/>
                </a:solidFill>
              </a:rPr>
              <a:t>	</a:t>
            </a:r>
          </a:p>
        </p:txBody>
      </p:sp>
      <p:sp>
        <p:nvSpPr>
          <p:cNvPr id="5123" name="Rectangle 10"/>
          <p:cNvSpPr>
            <a:spLocks noChangeArrowheads="1"/>
          </p:cNvSpPr>
          <p:nvPr/>
        </p:nvSpPr>
        <p:spPr bwMode="auto">
          <a:xfrm>
            <a:off x="0" y="428604"/>
            <a:ext cx="9144000" cy="805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266700">
              <a:lnSpc>
                <a:spcPct val="170000"/>
              </a:lnSpc>
            </a:pPr>
            <a:r>
              <a:rPr lang="pt-BR" sz="2400" u="none" dirty="0">
                <a:solidFill>
                  <a:schemeClr val="bg1"/>
                </a:solidFill>
              </a:rPr>
              <a:t>	 </a:t>
            </a:r>
            <a:r>
              <a:rPr lang="pt-BR" sz="2400" u="none" dirty="0" smtClean="0">
                <a:solidFill>
                  <a:schemeClr val="bg1"/>
                </a:solidFill>
              </a:rPr>
              <a:t> </a:t>
            </a:r>
            <a:r>
              <a:rPr lang="pt-BR" sz="3200" b="1" u="none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Microrganismos e a deterioração</a:t>
            </a: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6"/>
          <p:cNvSpPr txBox="1">
            <a:spLocks noChangeArrowheads="1"/>
          </p:cNvSpPr>
          <p:nvPr/>
        </p:nvSpPr>
        <p:spPr bwMode="auto">
          <a:xfrm>
            <a:off x="642910" y="1285860"/>
            <a:ext cx="7129463" cy="4401205"/>
          </a:xfrm>
          <a:prstGeom prst="rect">
            <a:avLst/>
          </a:prstGeom>
          <a:noFill/>
          <a:ln w="9525">
            <a:solidFill>
              <a:srgbClr val="3333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40000"/>
              </a:lnSpc>
            </a:pPr>
            <a:r>
              <a:rPr lang="pt-BR" sz="1600" u="none" dirty="0" smtClean="0">
                <a:solidFill>
                  <a:srgbClr val="FF3300"/>
                </a:solidFill>
                <a:cs typeface="Arial" charset="0"/>
              </a:rPr>
              <a:t> </a:t>
            </a:r>
            <a:r>
              <a:rPr lang="pt-BR" sz="2000" u="none" dirty="0">
                <a:solidFill>
                  <a:srgbClr val="FF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Ranço:</a:t>
            </a:r>
            <a:r>
              <a:rPr lang="pt-BR" sz="2000" b="0" u="none" dirty="0">
                <a:solidFill>
                  <a:srgbClr val="FF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eaLnBrk="0" hangingPunct="0">
              <a:lnSpc>
                <a:spcPct val="140000"/>
              </a:lnSpc>
            </a:pPr>
            <a:r>
              <a:rPr lang="pt-BR" sz="2000" u="none" dirty="0">
                <a:latin typeface="Verdana" pitchFamily="34" charset="0"/>
                <a:ea typeface="Verdana" pitchFamily="34" charset="0"/>
                <a:cs typeface="Verdana" pitchFamily="34" charset="0"/>
              </a:rPr>
              <a:t>Alimentos ricos em gordura</a:t>
            </a:r>
          </a:p>
          <a:p>
            <a:pPr eaLnBrk="0" hangingPunct="0">
              <a:lnSpc>
                <a:spcPct val="140000"/>
              </a:lnSpc>
            </a:pPr>
            <a:r>
              <a:rPr lang="pt-BR" sz="2000" u="none" dirty="0">
                <a:latin typeface="Verdana" pitchFamily="34" charset="0"/>
                <a:ea typeface="Verdana" pitchFamily="34" charset="0"/>
                <a:cs typeface="Verdana" pitchFamily="34" charset="0"/>
              </a:rPr>
              <a:t>Microrganismos lipolíticos, principalmente bactérias</a:t>
            </a:r>
          </a:p>
          <a:p>
            <a:pPr eaLnBrk="0" hangingPunct="0">
              <a:lnSpc>
                <a:spcPct val="140000"/>
              </a:lnSpc>
            </a:pPr>
            <a:r>
              <a:rPr lang="pt-BR" sz="2000" u="none" dirty="0" smtClean="0">
                <a:solidFill>
                  <a:srgbClr val="FF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Putrefação</a:t>
            </a:r>
            <a:r>
              <a:rPr lang="pt-BR" sz="2000" u="none" dirty="0">
                <a:solidFill>
                  <a:srgbClr val="FF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  <a:r>
              <a:rPr lang="pt-BR" sz="2000" b="0" u="none" dirty="0">
                <a:solidFill>
                  <a:srgbClr val="FF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eaLnBrk="0" hangingPunct="0">
              <a:lnSpc>
                <a:spcPct val="140000"/>
              </a:lnSpc>
            </a:pPr>
            <a:r>
              <a:rPr lang="pt-BR" sz="2000" u="none" dirty="0">
                <a:latin typeface="Verdana" pitchFamily="34" charset="0"/>
                <a:ea typeface="Verdana" pitchFamily="34" charset="0"/>
                <a:cs typeface="Verdana" pitchFamily="34" charset="0"/>
              </a:rPr>
              <a:t>Alimentos ricos em proteínas</a:t>
            </a:r>
          </a:p>
          <a:p>
            <a:pPr eaLnBrk="0" hangingPunct="0">
              <a:lnSpc>
                <a:spcPct val="140000"/>
              </a:lnSpc>
            </a:pPr>
            <a:r>
              <a:rPr lang="pt-BR" sz="2000" u="none" dirty="0">
                <a:latin typeface="Verdana" pitchFamily="34" charset="0"/>
                <a:ea typeface="Verdana" pitchFamily="34" charset="0"/>
                <a:cs typeface="Verdana" pitchFamily="34" charset="0"/>
              </a:rPr>
              <a:t>Bactérias proteolíticas</a:t>
            </a:r>
          </a:p>
          <a:p>
            <a:pPr eaLnBrk="0" hangingPunct="0">
              <a:lnSpc>
                <a:spcPct val="140000"/>
              </a:lnSpc>
            </a:pPr>
            <a:r>
              <a:rPr lang="pt-BR" sz="2000" u="none" dirty="0" smtClean="0">
                <a:solidFill>
                  <a:srgbClr val="FF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Azedamento </a:t>
            </a:r>
            <a:r>
              <a:rPr lang="pt-BR" sz="2000" u="none" dirty="0">
                <a:solidFill>
                  <a:srgbClr val="FF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(fermentação) e coagulação: </a:t>
            </a:r>
          </a:p>
          <a:p>
            <a:pPr eaLnBrk="0" hangingPunct="0">
              <a:lnSpc>
                <a:spcPct val="140000"/>
              </a:lnSpc>
            </a:pPr>
            <a:r>
              <a:rPr lang="pt-BR" sz="2000" u="none" dirty="0">
                <a:latin typeface="Verdana" pitchFamily="34" charset="0"/>
                <a:ea typeface="Verdana" pitchFamily="34" charset="0"/>
                <a:cs typeface="Verdana" pitchFamily="34" charset="0"/>
              </a:rPr>
              <a:t>Leite</a:t>
            </a:r>
          </a:p>
          <a:p>
            <a:pPr eaLnBrk="0" hangingPunct="0">
              <a:lnSpc>
                <a:spcPct val="140000"/>
              </a:lnSpc>
            </a:pPr>
            <a:r>
              <a:rPr lang="pt-BR" sz="2000" u="none" dirty="0">
                <a:latin typeface="Verdana" pitchFamily="34" charset="0"/>
                <a:ea typeface="Verdana" pitchFamily="34" charset="0"/>
                <a:cs typeface="Verdana" pitchFamily="34" charset="0"/>
              </a:rPr>
              <a:t>Bactérias do ácido lático</a:t>
            </a:r>
          </a:p>
          <a:p>
            <a:pPr eaLnBrk="0" hangingPunct="0">
              <a:lnSpc>
                <a:spcPct val="140000"/>
              </a:lnSpc>
            </a:pPr>
            <a:r>
              <a:rPr lang="pt-BR" sz="2000" u="none" dirty="0">
                <a:latin typeface="Verdana" pitchFamily="34" charset="0"/>
                <a:ea typeface="Verdana" pitchFamily="34" charset="0"/>
                <a:cs typeface="Verdana" pitchFamily="34" charset="0"/>
              </a:rPr>
              <a:t>Lactose		ácido lático + outros ácidos </a:t>
            </a:r>
          </a:p>
        </p:txBody>
      </p:sp>
      <p:sp>
        <p:nvSpPr>
          <p:cNvPr id="6150" name="Line 10"/>
          <p:cNvSpPr>
            <a:spLocks noChangeShapeType="1"/>
          </p:cNvSpPr>
          <p:nvPr/>
        </p:nvSpPr>
        <p:spPr bwMode="auto">
          <a:xfrm>
            <a:off x="2071670" y="5429264"/>
            <a:ext cx="731837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6151" name="Rectangle 19"/>
          <p:cNvSpPr>
            <a:spLocks noChangeArrowheads="1"/>
          </p:cNvSpPr>
          <p:nvPr/>
        </p:nvSpPr>
        <p:spPr bwMode="auto">
          <a:xfrm>
            <a:off x="0" y="285728"/>
            <a:ext cx="9144000" cy="780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266700">
              <a:lnSpc>
                <a:spcPct val="190000"/>
              </a:lnSpc>
            </a:pPr>
            <a:r>
              <a:rPr lang="pt-BR" sz="2800" b="1" u="none" dirty="0">
                <a:solidFill>
                  <a:srgbClr val="00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</a:t>
            </a:r>
            <a:r>
              <a:rPr lang="pt-BR" sz="2800" b="1" u="none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		Principais tipos de deterioração</a:t>
            </a: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85860"/>
            <a:ext cx="7615262" cy="5214974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90000"/>
              </a:lnSpc>
              <a:spcBef>
                <a:spcPts val="0"/>
              </a:spcBef>
              <a:spcAft>
                <a:spcPts val="4800"/>
              </a:spcAft>
              <a:buFont typeface="Wingdings" pitchFamily="2" charset="2"/>
              <a:buChar char="§"/>
            </a:pPr>
            <a:r>
              <a:rPr lang="pt-BR" sz="3200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Primariamente classificadas conforme a coloração de GRAM. 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spcAft>
                <a:spcPts val="4800"/>
              </a:spcAft>
              <a:buFont typeface="Wingdings" pitchFamily="2" charset="2"/>
              <a:buChar char="§"/>
            </a:pPr>
            <a:r>
              <a:rPr lang="pt-BR" sz="3000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Microrganismos </a:t>
            </a:r>
            <a:r>
              <a:rPr lang="pt-BR" sz="3000" b="1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pertencentes às </a:t>
            </a:r>
            <a:r>
              <a:rPr lang="pt-BR" sz="3000" b="1" dirty="0" err="1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arquebactérias</a:t>
            </a:r>
            <a:r>
              <a:rPr lang="pt-BR" sz="3000" b="1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não estão associadas a </a:t>
            </a:r>
            <a:r>
              <a:rPr lang="pt-BR" sz="3000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doenças.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spcAft>
                <a:spcPts val="4800"/>
              </a:spcAft>
              <a:buFont typeface="Wingdings" pitchFamily="2" charset="2"/>
              <a:buChar char="§"/>
            </a:pPr>
            <a:r>
              <a:rPr lang="pt-BR" sz="3000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t-BR" sz="3000" b="1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As </a:t>
            </a:r>
            <a:r>
              <a:rPr lang="pt-BR" sz="3000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bactérias </a:t>
            </a:r>
            <a:r>
              <a:rPr lang="pt-BR" sz="3000" b="1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pertencentes </a:t>
            </a:r>
            <a:r>
              <a:rPr lang="pt-BR" sz="3000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ao filo </a:t>
            </a:r>
            <a:r>
              <a:rPr lang="pt-BR" sz="3000" b="1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eubactérias incluem muitos </a:t>
            </a:r>
            <a:r>
              <a:rPr lang="pt-BR" sz="3000" b="1" dirty="0" err="1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patógenos</a:t>
            </a:r>
            <a:r>
              <a:rPr lang="pt-BR" sz="3000" b="1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de importância </a:t>
            </a:r>
            <a:r>
              <a:rPr lang="pt-BR" sz="3000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veterinária e botânica.</a:t>
            </a:r>
            <a:endParaRPr lang="pt-BR" sz="3000" b="1" dirty="0">
              <a:solidFill>
                <a:schemeClr val="accent4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spcAft>
                <a:spcPts val="4800"/>
              </a:spcAft>
              <a:buFont typeface="Wingdings" pitchFamily="2" charset="2"/>
              <a:buChar char="§"/>
            </a:pPr>
            <a:r>
              <a:rPr lang="pt-BR" sz="3000" b="1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Possuem parede rígida contendo camada de </a:t>
            </a:r>
            <a:r>
              <a:rPr lang="pt-BR" sz="3000" b="1" dirty="0" err="1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peptídeoglicano</a:t>
            </a:r>
            <a:r>
              <a:rPr lang="pt-BR" sz="3000" b="1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multiplicam-se por fissão binária e exibem considerável diversidade morfológica</a:t>
            </a:r>
            <a:r>
              <a:rPr lang="pt-BR" sz="3000" b="1" dirty="0">
                <a:solidFill>
                  <a:schemeClr val="accent4">
                    <a:lumMod val="50000"/>
                  </a:schemeClr>
                </a:solidFill>
              </a:rPr>
              <a:t>. 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14290"/>
            <a:ext cx="8229600" cy="857256"/>
          </a:xfrm>
        </p:spPr>
        <p:txBody>
          <a:bodyPr>
            <a:normAutofit/>
          </a:bodyPr>
          <a:lstStyle/>
          <a:p>
            <a:pPr algn="ctr"/>
            <a:r>
              <a:rPr lang="pt-BR" sz="4800" b="1" dirty="0" smtClean="0">
                <a:solidFill>
                  <a:srgbClr val="C00000"/>
                </a:solidFill>
              </a:rPr>
              <a:t>Bactérias</a:t>
            </a:r>
            <a:endParaRPr lang="pt-BR" sz="4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85860"/>
            <a:ext cx="7643192" cy="5286413"/>
          </a:xfrm>
        </p:spPr>
        <p:txBody>
          <a:bodyPr>
            <a:normAutofit fontScale="92500" lnSpcReduction="10000"/>
          </a:bodyPr>
          <a:lstStyle/>
          <a:p>
            <a:pPr algn="just">
              <a:spcBef>
                <a:spcPts val="0"/>
              </a:spcBef>
              <a:spcAft>
                <a:spcPts val="3000"/>
              </a:spcAft>
              <a:buClr>
                <a:schemeClr val="tx1"/>
              </a:buClr>
              <a:buFont typeface="Wingdings" pitchFamily="2" charset="2"/>
              <a:buChar char="§"/>
            </a:pPr>
            <a:r>
              <a:rPr lang="pt-BR" sz="3000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Crescem </a:t>
            </a:r>
            <a:r>
              <a:rPr lang="pt-BR" sz="3000" b="1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em diferentes </a:t>
            </a:r>
            <a:r>
              <a:rPr lang="pt-BR" sz="3000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meios.</a:t>
            </a:r>
          </a:p>
          <a:p>
            <a:pPr algn="just">
              <a:spcBef>
                <a:spcPts val="0"/>
              </a:spcBef>
              <a:spcAft>
                <a:spcPts val="3000"/>
              </a:spcAft>
              <a:buClr>
                <a:schemeClr val="tx1"/>
              </a:buClr>
              <a:buFont typeface="Wingdings" pitchFamily="2" charset="2"/>
              <a:buChar char="§"/>
            </a:pPr>
            <a:r>
              <a:rPr lang="pt-BR" sz="3000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Dois </a:t>
            </a:r>
            <a:r>
              <a:rPr lang="pt-BR" sz="3000" b="1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tipos de bactérias requerem células vivas para seu crescimento in </a:t>
            </a:r>
            <a:r>
              <a:rPr lang="pt-BR" sz="3000" b="1" dirty="0" err="1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vitro</a:t>
            </a:r>
            <a:r>
              <a:rPr lang="pt-BR" sz="3000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 lvl="1" algn="just">
              <a:spcBef>
                <a:spcPts val="0"/>
              </a:spcBef>
              <a:spcAft>
                <a:spcPts val="3000"/>
              </a:spcAft>
              <a:buClr>
                <a:schemeClr val="tx1"/>
              </a:buClr>
              <a:buFont typeface="Wingdings" pitchFamily="2" charset="2"/>
              <a:buChar char="§"/>
            </a:pPr>
            <a:r>
              <a:rPr lang="pt-BR" sz="3200" b="1" dirty="0" err="1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Riquétsias</a:t>
            </a:r>
            <a:r>
              <a:rPr lang="pt-BR" sz="3200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lvl="1" algn="just">
              <a:spcBef>
                <a:spcPts val="0"/>
              </a:spcBef>
              <a:spcAft>
                <a:spcPts val="3000"/>
              </a:spcAft>
              <a:buClr>
                <a:schemeClr val="tx1"/>
              </a:buClr>
              <a:buFont typeface="Wingdings" pitchFamily="2" charset="2"/>
              <a:buChar char="§"/>
            </a:pPr>
            <a:r>
              <a:rPr lang="pt-BR" sz="3200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Clamídias</a:t>
            </a:r>
            <a:endParaRPr lang="pt-BR" sz="3200" b="1" dirty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spcBef>
                <a:spcPts val="0"/>
              </a:spcBef>
              <a:spcAft>
                <a:spcPts val="3000"/>
              </a:spcAft>
              <a:buClr>
                <a:schemeClr val="tx1"/>
              </a:buClr>
              <a:buFont typeface="Wingdings" pitchFamily="2" charset="2"/>
              <a:buChar char="§"/>
            </a:pPr>
            <a:r>
              <a:rPr lang="pt-BR" sz="3000" b="1" dirty="0" err="1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Cianobactérias</a:t>
            </a:r>
            <a:r>
              <a:rPr lang="pt-BR" sz="3000" b="1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utilizam clorofila para algumas de suas rotas </a:t>
            </a:r>
            <a:r>
              <a:rPr lang="pt-BR" sz="3000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metabólicas</a:t>
            </a:r>
            <a:r>
              <a:rPr lang="pt-BR" sz="3000" b="1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  <a:endParaRPr lang="pt-BR" sz="30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14290"/>
            <a:ext cx="8229600" cy="857256"/>
          </a:xfrm>
        </p:spPr>
        <p:txBody>
          <a:bodyPr>
            <a:normAutofit/>
          </a:bodyPr>
          <a:lstStyle/>
          <a:p>
            <a:pPr algn="ctr"/>
            <a:r>
              <a:rPr lang="pt-BR" sz="4800" b="1" dirty="0" smtClean="0">
                <a:solidFill>
                  <a:srgbClr val="C00000"/>
                </a:solidFill>
              </a:rPr>
              <a:t>Bactérias</a:t>
            </a:r>
            <a:endParaRPr lang="pt-BR" sz="4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500063" y="285728"/>
            <a:ext cx="7715275" cy="6924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t-BR" sz="3600" b="1" u="none" dirty="0">
                <a:solidFill>
                  <a:srgbClr val="C00000"/>
                </a:solidFill>
                <a:latin typeface="+mj-lt"/>
                <a:cs typeface="Arial" charset="0"/>
              </a:rPr>
              <a:t>Vocês sabiam???...</a:t>
            </a:r>
          </a:p>
          <a:p>
            <a:pPr algn="l" eaLnBrk="0" hangingPunct="0">
              <a:spcBef>
                <a:spcPct val="0"/>
              </a:spcBef>
              <a:buClrTx/>
              <a:buSzTx/>
              <a:buFontTx/>
              <a:buNone/>
              <a:defRPr/>
            </a:pPr>
            <a:endParaRPr lang="pt-BR" sz="2400" b="1" u="none" dirty="0">
              <a:solidFill>
                <a:schemeClr val="tx1"/>
              </a:solidFill>
              <a:latin typeface="+mj-lt"/>
              <a:cs typeface="Arial" charset="0"/>
            </a:endParaRPr>
          </a:p>
          <a:p>
            <a:pPr algn="just" eaLnBrk="0" hangingPunct="0">
              <a:spcBef>
                <a:spcPct val="0"/>
              </a:spcBef>
              <a:spcAft>
                <a:spcPts val="2400"/>
              </a:spcAft>
              <a:buClr>
                <a:schemeClr val="tx1"/>
              </a:buClr>
              <a:buSzPct val="85000"/>
              <a:buFont typeface="Wingdings" pitchFamily="2" charset="2"/>
              <a:buChar char="§"/>
              <a:defRPr/>
            </a:pPr>
            <a:r>
              <a:rPr lang="pt-BR" sz="2400" b="1" u="none" dirty="0" smtClean="0">
                <a:solidFill>
                  <a:schemeClr val="tx1"/>
                </a:solidFill>
                <a:latin typeface="+mj-lt"/>
                <a:cs typeface="Arial" charset="0"/>
              </a:rPr>
              <a:t> </a:t>
            </a:r>
            <a:r>
              <a:rPr lang="pt-BR" sz="2000" b="1" u="none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99</a:t>
            </a:r>
            <a:r>
              <a:rPr lang="pt-BR" sz="2000" b="1" u="none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% das bactérias são úteis. São do bem!!!!</a:t>
            </a:r>
          </a:p>
          <a:p>
            <a:pPr algn="just" eaLnBrk="0" hangingPunct="0">
              <a:spcBef>
                <a:spcPct val="0"/>
              </a:spcBef>
              <a:spcAft>
                <a:spcPts val="2400"/>
              </a:spcAft>
              <a:buClr>
                <a:schemeClr val="tx1"/>
              </a:buClr>
              <a:buSzPct val="85000"/>
              <a:buFont typeface="Wingdings" pitchFamily="2" charset="2"/>
              <a:buChar char="§"/>
              <a:defRPr/>
            </a:pPr>
            <a:r>
              <a:rPr lang="pt-BR" sz="2000" b="1" u="none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As </a:t>
            </a:r>
            <a:r>
              <a:rPr lang="pt-BR" sz="2000" b="1" u="none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bactérias são úteis ao nosso organismo para a digestão e produção de vitaminas, também destroem organismos nocivos em nosso corpo</a:t>
            </a:r>
            <a:r>
              <a:rPr lang="pt-BR" sz="2000" b="1" u="none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pt-BR" sz="2000" b="1" u="none" dirty="0">
              <a:solidFill>
                <a:schemeClr val="accent4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 eaLnBrk="0" hangingPunct="0">
              <a:spcBef>
                <a:spcPct val="0"/>
              </a:spcBef>
              <a:spcAft>
                <a:spcPts val="2400"/>
              </a:spcAft>
              <a:buClr>
                <a:schemeClr val="tx1"/>
              </a:buClr>
              <a:buSzPct val="85000"/>
              <a:buFont typeface="Wingdings" pitchFamily="2" charset="2"/>
              <a:buChar char="§"/>
              <a:defRPr/>
            </a:pPr>
            <a:r>
              <a:rPr lang="pt-BR" sz="2000" b="1" u="none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Existem </a:t>
            </a:r>
            <a:r>
              <a:rPr lang="pt-BR" sz="2000" b="1" u="none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mais bactérias em nosso corpo que células humanas.</a:t>
            </a:r>
          </a:p>
          <a:p>
            <a:pPr algn="just" eaLnBrk="0" hangingPunct="0">
              <a:spcBef>
                <a:spcPct val="0"/>
              </a:spcBef>
              <a:spcAft>
                <a:spcPts val="2400"/>
              </a:spcAft>
              <a:buClr>
                <a:schemeClr val="tx1"/>
              </a:buClr>
              <a:buSzPct val="85000"/>
              <a:buFont typeface="Wingdings" pitchFamily="2" charset="2"/>
              <a:buChar char="§"/>
              <a:defRPr/>
            </a:pPr>
            <a:r>
              <a:rPr lang="pt-BR" sz="2000" b="1" u="none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Existem </a:t>
            </a:r>
            <a:r>
              <a:rPr lang="pt-BR" sz="2000" b="1" u="none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mais bactérias em nosso corpo que toda população do planeta</a:t>
            </a:r>
            <a:r>
              <a:rPr lang="pt-BR" sz="2000" b="1" u="none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pt-BR" sz="2000" b="1" u="none" dirty="0">
              <a:solidFill>
                <a:schemeClr val="accent4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 eaLnBrk="0" hangingPunct="0">
              <a:spcBef>
                <a:spcPct val="0"/>
              </a:spcBef>
              <a:spcAft>
                <a:spcPts val="2400"/>
              </a:spcAft>
              <a:buClr>
                <a:schemeClr val="tx1"/>
              </a:buClr>
              <a:buSzPct val="85000"/>
              <a:buFont typeface="Wingdings" pitchFamily="2" charset="2"/>
              <a:buChar char="§"/>
              <a:defRPr/>
            </a:pPr>
            <a:r>
              <a:rPr lang="pt-BR" sz="2000" b="1" u="none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Em </a:t>
            </a:r>
            <a:r>
              <a:rPr lang="pt-BR" sz="2000" b="1" u="none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nossa pele em área de 6,5 cm</a:t>
            </a:r>
            <a:r>
              <a:rPr lang="pt-BR" sz="2000" b="1" u="none" baseline="30000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pt-BR" sz="2000" b="1" u="none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ou 1 pol</a:t>
            </a:r>
            <a:r>
              <a:rPr lang="pt-BR" sz="2000" b="1" u="none" baseline="30000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pt-BR" sz="2000" b="1" u="none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podem existir mais de meio milhão de bactérias.</a:t>
            </a:r>
          </a:p>
          <a:p>
            <a:pPr algn="l" eaLnBrk="0" hangingPunct="0">
              <a:spcBef>
                <a:spcPct val="0"/>
              </a:spcBef>
              <a:spcAft>
                <a:spcPts val="2400"/>
              </a:spcAft>
              <a:buClr>
                <a:schemeClr val="tx1"/>
              </a:buClr>
              <a:buSzPct val="85000"/>
              <a:defRPr/>
            </a:pPr>
            <a:endParaRPr lang="pt-BR" sz="2400" b="1" u="none" dirty="0">
              <a:solidFill>
                <a:schemeClr val="tx1"/>
              </a:solidFill>
              <a:latin typeface="+mj-lt"/>
              <a:ea typeface="Arial Unicode MS" pitchFamily="34" charset="-128"/>
              <a:cs typeface="Arial Unicode MS" pitchFamily="34" charset="-128"/>
            </a:endParaRPr>
          </a:p>
          <a:p>
            <a:pPr algn="l" eaLnBrk="0" hangingPunct="0">
              <a:spcBef>
                <a:spcPct val="0"/>
              </a:spcBef>
              <a:spcAft>
                <a:spcPts val="2400"/>
              </a:spcAft>
              <a:buClrTx/>
              <a:buSzTx/>
              <a:buFontTx/>
              <a:buNone/>
              <a:defRPr/>
            </a:pPr>
            <a:endParaRPr lang="pt-BR" sz="2400" b="1" u="none" dirty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22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22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22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22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22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500034" y="642918"/>
            <a:ext cx="7600358" cy="5539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eaLnBrk="0" hangingPunct="0">
              <a:spcAft>
                <a:spcPts val="2400"/>
              </a:spcAft>
              <a:buClrTx/>
              <a:buSzPct val="85000"/>
              <a:buFont typeface="Wingdings" pitchFamily="2" charset="2"/>
              <a:buChar char="§"/>
              <a:defRPr/>
            </a:pPr>
            <a:r>
              <a:rPr lang="pt-BR" sz="2600" b="1" u="none" dirty="0" smtClean="0">
                <a:solidFill>
                  <a:schemeClr val="tx1"/>
                </a:solidFill>
                <a:latin typeface="+mj-lt"/>
                <a:cs typeface="Arial" charset="0"/>
              </a:rPr>
              <a:t> </a:t>
            </a:r>
            <a:r>
              <a:rPr lang="pt-BR" sz="2400" b="1" u="none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As </a:t>
            </a:r>
            <a:r>
              <a:rPr lang="pt-BR" sz="2400" b="1" u="none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bactérias são úteis para fazer </a:t>
            </a:r>
            <a:r>
              <a:rPr lang="pt-BR" sz="2400" b="1" u="none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a </a:t>
            </a:r>
            <a:r>
              <a:rPr lang="pt-BR" sz="2400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fermentação, </a:t>
            </a:r>
            <a:r>
              <a:rPr lang="pt-BR" sz="2400" b="1" u="none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queijo</a:t>
            </a:r>
            <a:r>
              <a:rPr lang="pt-BR" sz="2400" b="1" u="none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iogurte, leite fermentado, antibióticos, medicamentos.</a:t>
            </a:r>
          </a:p>
          <a:p>
            <a:pPr algn="just" eaLnBrk="0" hangingPunct="0">
              <a:spcAft>
                <a:spcPts val="2400"/>
              </a:spcAft>
              <a:buClrTx/>
              <a:buSzPct val="85000"/>
              <a:buFont typeface="Wingdings" pitchFamily="2" charset="2"/>
              <a:buChar char="§"/>
              <a:defRPr/>
            </a:pPr>
            <a:r>
              <a:rPr lang="pt-BR" sz="2400" b="1" u="none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Bactérias </a:t>
            </a:r>
            <a:r>
              <a:rPr lang="pt-BR" sz="2400" b="1" u="none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mortas ou atenuadas são usadas para fazer vacinas.</a:t>
            </a:r>
          </a:p>
          <a:p>
            <a:pPr algn="just" eaLnBrk="0" hangingPunct="0">
              <a:spcAft>
                <a:spcPts val="2400"/>
              </a:spcAft>
              <a:buClrTx/>
              <a:buSzPct val="85000"/>
              <a:buFont typeface="Wingdings" pitchFamily="2" charset="2"/>
              <a:buChar char="§"/>
              <a:defRPr/>
            </a:pPr>
            <a:r>
              <a:rPr lang="pt-BR" sz="2400" b="1" u="none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Estima-se </a:t>
            </a:r>
            <a:r>
              <a:rPr lang="pt-BR" sz="2400" b="1" u="none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que as bactérias produzem aproximadamente a metade do oxigênio encontrado na atmosfera</a:t>
            </a:r>
            <a:r>
              <a:rPr lang="pt-BR" sz="2400" b="1" u="none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pt-BR" sz="2400" b="1" u="none" dirty="0">
              <a:solidFill>
                <a:schemeClr val="accent4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 eaLnBrk="0" hangingPunct="0">
              <a:spcAft>
                <a:spcPts val="2400"/>
              </a:spcAft>
              <a:buClrTx/>
              <a:buSzPct val="85000"/>
              <a:buFont typeface="Wingdings" pitchFamily="2" charset="2"/>
              <a:buChar char="§"/>
              <a:defRPr/>
            </a:pPr>
            <a:r>
              <a:rPr lang="pt-BR" sz="2400" b="1" u="none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Uma </a:t>
            </a:r>
            <a:r>
              <a:rPr lang="pt-BR" sz="2400" b="1" u="none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única bactéria, em um ambiente apropriado, pode se reproduzir dando origem a uma colônia com mais d</a:t>
            </a:r>
            <a:r>
              <a:rPr lang="pt-BR" sz="2600" b="1" u="none" dirty="0">
                <a:solidFill>
                  <a:schemeClr val="accent4">
                    <a:lumMod val="50000"/>
                  </a:schemeClr>
                </a:solidFill>
                <a:latin typeface="+mj-lt"/>
                <a:cs typeface="Times New Roman" pitchFamily="18" charset="0"/>
              </a:rPr>
              <a:t>e 2 milhões de bactérias em somente 7 horas.</a:t>
            </a:r>
            <a:r>
              <a:rPr lang="pt-BR" sz="2600" b="1" u="none" dirty="0">
                <a:solidFill>
                  <a:schemeClr val="accent4">
                    <a:lumMod val="50000"/>
                  </a:schemeClr>
                </a:solidFill>
                <a:latin typeface="+mj-lt"/>
                <a:cs typeface="Arial" charset="0"/>
              </a:rPr>
              <a:t> </a:t>
            </a:r>
            <a:endParaRPr lang="pt-BR" sz="2600" b="1" u="none" dirty="0">
              <a:solidFill>
                <a:schemeClr val="accent4">
                  <a:lumMod val="50000"/>
                </a:schemeClr>
              </a:solidFill>
              <a:latin typeface="+mj-lt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spcBef>
                <a:spcPts val="0"/>
              </a:spcBef>
              <a:spcAft>
                <a:spcPts val="2400"/>
              </a:spcAft>
              <a:buClr>
                <a:srgbClr val="C00000"/>
              </a:buClr>
              <a:buFont typeface="Wingdings" pitchFamily="2" charset="2"/>
              <a:buChar char="ü"/>
            </a:pPr>
            <a:r>
              <a:rPr lang="pt-BR" sz="2800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Leveduras</a:t>
            </a:r>
            <a:r>
              <a:rPr lang="pt-BR" sz="2800" b="1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bolores e cogumelos pertencem a um grande número de eucariotas não fotossintéticos chamados fungos. </a:t>
            </a:r>
            <a:endParaRPr lang="pt-BR" sz="2800" b="1" dirty="0" smtClean="0">
              <a:solidFill>
                <a:schemeClr val="accent4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spcBef>
                <a:spcPts val="0"/>
              </a:spcBef>
              <a:spcAft>
                <a:spcPts val="2400"/>
              </a:spcAft>
              <a:buClr>
                <a:srgbClr val="C00000"/>
              </a:buClr>
              <a:buFont typeface="Wingdings" pitchFamily="2" charset="2"/>
              <a:buChar char="ü"/>
            </a:pPr>
            <a:r>
              <a:rPr lang="pt-BR" sz="2800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Os </a:t>
            </a:r>
            <a:r>
              <a:rPr lang="pt-BR" sz="2800" b="1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fungos podem ser </a:t>
            </a:r>
            <a:r>
              <a:rPr lang="pt-BR" sz="2800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 lvl="1" algn="just">
              <a:spcBef>
                <a:spcPts val="0"/>
              </a:spcBef>
              <a:spcAft>
                <a:spcPts val="2400"/>
              </a:spcAft>
              <a:buClr>
                <a:srgbClr val="C00000"/>
              </a:buClr>
              <a:buFont typeface="Wingdings" pitchFamily="2" charset="2"/>
              <a:buChar char="ü"/>
            </a:pPr>
            <a:r>
              <a:rPr lang="pt-BR" sz="2800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Uni </a:t>
            </a:r>
            <a:r>
              <a:rPr lang="pt-BR" sz="2800" b="1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ou </a:t>
            </a:r>
            <a:r>
              <a:rPr lang="pt-BR" sz="2800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multicelulare</a:t>
            </a:r>
            <a:r>
              <a:rPr lang="pt-BR" sz="3000" b="1" dirty="0" smtClean="0">
                <a:solidFill>
                  <a:schemeClr val="accent4">
                    <a:lumMod val="50000"/>
                  </a:schemeClr>
                </a:solidFill>
              </a:rPr>
              <a:t>s</a:t>
            </a:r>
            <a:endParaRPr lang="pt-BR" sz="30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14290"/>
            <a:ext cx="8229600" cy="857256"/>
          </a:xfrm>
        </p:spPr>
        <p:txBody>
          <a:bodyPr>
            <a:normAutofit/>
          </a:bodyPr>
          <a:lstStyle/>
          <a:p>
            <a:pPr algn="ctr"/>
            <a:r>
              <a:rPr lang="pt-BR" sz="3600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Fungos</a:t>
            </a:r>
            <a:endParaRPr lang="pt-BR" sz="3600" b="1" dirty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428596" y="357166"/>
            <a:ext cx="7245448" cy="703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FF0000"/>
              </a:buClr>
            </a:pPr>
            <a:r>
              <a:rPr lang="pt-BR" sz="2400" dirty="0" smtClean="0">
                <a:solidFill>
                  <a:schemeClr val="bg1"/>
                </a:solidFill>
              </a:rPr>
              <a:t>  </a:t>
            </a:r>
          </a:p>
          <a:p>
            <a:pPr algn="just">
              <a:buClr>
                <a:srgbClr val="FF0000"/>
              </a:buClr>
              <a:buFont typeface="Wingdings" pitchFamily="2" charset="2"/>
              <a:buChar char="ü"/>
            </a:pPr>
            <a:r>
              <a:rPr 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Decompositores reciclando matéria orgânica (</a:t>
            </a:r>
            <a:r>
              <a:rPr lang="pt-BR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saprófitas</a:t>
            </a:r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);</a:t>
            </a:r>
          </a:p>
          <a:p>
            <a:pPr lvl="1" algn="just">
              <a:buClr>
                <a:srgbClr val="FF0000"/>
              </a:buClr>
              <a:buFont typeface="Wingdings" pitchFamily="2" charset="2"/>
              <a:buChar char="ü"/>
            </a:pPr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Produção de diversos medicamentos;</a:t>
            </a:r>
          </a:p>
          <a:p>
            <a:pPr algn="just">
              <a:buClr>
                <a:srgbClr val="FF0000"/>
              </a:buClr>
              <a:buFont typeface="Wingdings" pitchFamily="2" charset="2"/>
              <a:buChar char="ü"/>
            </a:pPr>
            <a:endParaRPr lang="pt-BR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 algn="just">
              <a:buClr>
                <a:srgbClr val="FF0000"/>
              </a:buClr>
              <a:buFont typeface="Wingdings" pitchFamily="2" charset="2"/>
              <a:buChar char="ü"/>
            </a:pPr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Produção de </a:t>
            </a:r>
            <a:r>
              <a:rPr lang="pt-BR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Biocombustíveis</a:t>
            </a:r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– etanol;</a:t>
            </a:r>
          </a:p>
          <a:p>
            <a:pPr lvl="1" algn="just">
              <a:buClr>
                <a:srgbClr val="FF0000"/>
              </a:buClr>
              <a:buFont typeface="Wingdings" pitchFamily="2" charset="2"/>
              <a:buChar char="ü"/>
            </a:pPr>
            <a:endParaRPr lang="pt-BR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 algn="just">
              <a:buClr>
                <a:srgbClr val="FF0000"/>
              </a:buClr>
              <a:buFont typeface="Wingdings" pitchFamily="2" charset="2"/>
              <a:buChar char="ü"/>
            </a:pPr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Processamento de alimentos </a:t>
            </a:r>
          </a:p>
          <a:p>
            <a:pPr lvl="2" algn="just">
              <a:buClr>
                <a:srgbClr val="FF0000"/>
              </a:buClr>
              <a:buFont typeface="Wingdings" pitchFamily="2" charset="2"/>
              <a:buChar char="ü"/>
            </a:pPr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- Produção de cerveja , vinhos  e queijos;</a:t>
            </a:r>
          </a:p>
          <a:p>
            <a:pPr lvl="2" algn="just">
              <a:buClr>
                <a:srgbClr val="FF0000"/>
              </a:buClr>
            </a:pPr>
            <a:endParaRPr lang="pt-BR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Anaeróbio facultativo ou aeróbio estritos;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Font typeface="Wingdings" pitchFamily="2" charset="2"/>
              <a:buChar char="ü"/>
            </a:pPr>
            <a:endParaRPr lang="pt-BR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2" algn="just">
              <a:buClr>
                <a:srgbClr val="FF0000"/>
              </a:buClr>
            </a:pPr>
            <a:endParaRPr lang="pt-BR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 algn="just">
              <a:buClr>
                <a:srgbClr val="FF0000"/>
              </a:buClr>
              <a:buFont typeface="Wingdings" pitchFamily="2" charset="2"/>
              <a:buChar char="ü"/>
            </a:pPr>
            <a:endParaRPr lang="pt-BR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 algn="just">
              <a:buClr>
                <a:srgbClr val="FF0000"/>
              </a:buClr>
              <a:buFont typeface="Arial" pitchFamily="34" charset="0"/>
              <a:buChar char="•"/>
            </a:pPr>
            <a:endParaRPr lang="pt-BR" sz="2400" dirty="0"/>
          </a:p>
        </p:txBody>
      </p:sp>
      <p:sp>
        <p:nvSpPr>
          <p:cNvPr id="22530" name="AutoShape 2" descr="data:image/jpg;base64,/9j/4AAQSkZJRgABAQAAAQABAAD/2wCEAAkGBhIQERQUEBIPFRAVFBYQFRQQEBAUFRAQFBAWFBYUFRUXHCYfFxsjGRQUIC8gJCcpLCwsFR4xNTAqNSYrLCkBCQoKDgwOFw8PGCkeHBwpLC0qLCkpKSwpLCwsKSkpLi0sKSkpKSksKSkpKSwpLCwpKSksLikzKSwpKTYpKSwpLP/AABEIAIYAyAMBIgACEQEDEQH/xAAcAAACAwEBAQEAAAAAAAAAAAAAAQIEBQMGBwj/xAA1EAABAwIEAwYEBgIDAAAAAAABAAIRAyEEEjFBBVFhBhMicYGRMqHB8AdCUrHR8SNiFnKC/8QAGgEAAwEBAQEAAAAAAAAAAAAAAAECBAMFBv/EACIRAQEAAwACAwACAwAAAAAAAAABAgMREjEEIUETIgVCkf/aAAwDAQACEQMRAD8A+UJpJreZoCEJhIFSlQCYKYTCcqMpgKwcphKFJrZMDXkNfZMGmFpYLs3XqDMWhjYmXyJ9BdbLeytJrBmLnPm5DsrR5DkouzGHI8omF6N3AaQB+IgSZDjIG1oQ3s3Rc8AVntGWXA0XOIMwA0j4kTbjRx51Cv8AEuF928imXOaNHOZl87bKi+m5vxAjzC6TKX0RBCAhUDlOVFMICSEIlUDlEoBQUA0ICEwzJQkmsYMKSiFKVQAUgFFTJQBKkCkAtXgXAX4p8NswfE8iQ3oOZ6KvQVuF8KqYh+SnExJJPhaOZP0XvuG8Ep4dgDAC+LvMFzjv5BaHDuG06NMU6bYEaxd1ruceZXQAkxFhqTusmzZ36hxRe3Ut3t7TKqvqaDcOi5/Lztc2lbVbCeGRpOm8lZ1RgbciOZdtAiy49VFCrThziGjSSQBmknwjz19lTxjXtBvckXA8ULXgtMjUC4gG0wJnfRKvhnbNkggG4hx1F+UlM3nQ97vEBJEgAAxG5lcTTeR49BfxTbpdaWOpvNSGzlkNZEAAxMfMe6nQwfhN9RchtzJjfRXA8xXw2paNNRyVZehqgaCJBINtFlY3Cx4hpv0PNatWz8qbFQJpIWhJphRlATCSaiE5TBoQUIDMQE4ThZAApJBCYSTCQTCcDV7O8Edi67aYMNgue79LBE+psAvqmFwLKLAym3KxtgBq7mTzKrdguzBw2HzvH+WoA91vhb+Vn19V6N9Aa2++q4bcu/RMeswu6HU36ooUcrxvaIi13X/Zd3Hc77R6fVI+2/XefRZz65vrZbAkQT8zaCsvFGXFoEzPSxtM+dlcxr50+ECYj6qpkDTmIFhoDqcwiekgIOCmxwLgY2DdTYiCCfMSuNcd4HA6DX/t6dL+q0amFhocQSCInQEmJjy0hUCAM2UXzCRB2ED3gKj6zMQwFtiXAajWCPSBsuBeCLZiReSY1ubeaunBkhwBgZrx+3lZZ76fd3k5QeZBjc208lRyqWJpixBObff7FlxawGQdxf1VvEjZugkjyKrBtynPoMOrSyuIO1lGVo8Vo6O/8n6LNW/C9nUGE5SQrAUlGE4QDQhCYZ8JwhNZgIThCaAULW7LYQVcZhmO0dWpg9RnB+iygvYfhVghV4nRnRgfVj/ZjDHzIRfXSr7pisGcsAW3josavSym+i9c9mZtvJUcRwprh6+6w9THlu4BOn9KtVwsu6fx/a9aOEsfzEWEADdZ+M4SGEQ4noeXNCuvP18ACIudgOZA/srOp4S4uNfFb0sN16ivwtw+CTO7revzVUcFc2SdOY57/sn2H1QoUG0Qe7DpO7nZvSDZo00WTiaPxTAJcHgA8ibn3Xon8OcZBMgXMaRB/hUauAOeHDUaiNuXoUQ+s7CUgMxm8DKOeU3nnqVkcRwbXOcQYEaDSY2Xom4RoILgY2iZtMgrO4phgHENnKBYdYm66wRhZRF4B06lQdQaV3r4YWN418lb4fh8ztPfZUpicS4ee6fbRub2heWlfTsbgTkqE6FhHyXzAFadfpBymoqS6gwmoykCgJShc8yEuhWTBQQhcACE4SlATCQC9d+GPEO4x2aJmjUZ5EtEEryQXoOxDwMW2f0uHyXD5OVx055T3IvCdykr9A9nOIPqFwqRo0j0mT8x7LcLQvDcNxpY4OEQJF9wRofkvV4bijXsncACLam0D1Xh/A+V/LhzK/2jrv1XHLs9LAZB80VWN3gRdQfjWiJLQSYAJFzyVfGcSY2znNA3meumxMhej2M3K616cm2w+RXN1EAEpuxjXAFpBHMcvsKLsS20fm0PO8COiqEpsw0zIEEwI91SxWDGad9JjVaOKxORpA+LaTYDRY3E+KtY3UTMTIgfd1UOSq+NpNDTm1BkgLLxVBgFtdfIclSPaBjy4Go3Lq4mRmvADSdVXxvGWNbeJcSZbfwC23qukyxv66+FSbhW8h5HqrGGpBokLJbxumfzDoqmO7Rw3/FMnUkRl8gU7swxnbT8Mr6bXEcU0NdJFmkkdALr5OHLVx3EHmSSZIg325LDL100bpnLZE54+NdsyC9VnV1zdXXW7JELTqqga6qGoo5lzu4LDqyFXlC5/wAlC5KQTRC7gBMBIFBTBq/wTF91Xpu/2A9HW+qzyZTBUZ4zPG439OXl6+34LGS0ciFpUcSZlro2Ea6zC8b2b4r3tFjz8Xwuj9QgH76rfp4ga2/hfA7dWWnK/f3K9qWZyVqju3Zu8a0uJknmSRYqGKdGhaGjRoge5i6otxMa29Z06qNXEiNo631UX5Gz10TXHR1dxEnwj4BliCBqMsoZx+o3ZhAs0ERlEEWjS3oqHe+HlMydzfRUq2LGvy8l1w+Ruxv9aLqxvuNGpxypkDXkON8zjMukRcaaWhYGOqFzpeZMkjNeMxJsPVdMRXO+g0ErNxOL3t6rTN27Z9ZZCacMfUcqzx1OwhU69QD053Ua+Nief7eSz6mIM3K265eIy5Ft1fn9VXr11xdV6+yrVqy7zHrlllI4cRxOyzS5dMRUzFcV6WqeOPHnZ3t6JQhC6JCE0kAIQhIL0WQghMraEYQmQmAgkC1MKUKOVINnsxxfuKmVxPdv1/1dsfove0qxOk6c/puvlIXv/wAPOKtq1GUqjmioDDQ63e040a79YvbcLx/n/Bm6+ePv9adO/wAJyt1r3HUx53uirWMQAJO532Xtsf2dpVm2BDoOXJEATMLxXGuF1KFy3/GdHXiOvLldeJv/AMfs1ffuNur5OGaoa5Ag6+dlTdiP5G64PxEXJHoLD1VKrjINtd/7XLDU0ec47YjFTe+6zK9efvVOvXN4nzWfUxoG8zrC36tTjlskOtXjkqrqnkuFTESVxdVW3HDjLls6surKrXr2tqoPrrgTK069f6z55khCFpcghEIhBBCIRCASE4TRwLxCYCcIhbeBFEKWVMhLgQhAYpwmAjgRLUspBt7hdQ1TayU/HpPY9mPxVrUIp4rNUpRAeAO9pwLXnxjzuvb4bt7gMWMpqNbLYyVAWOJ5CfD/AGvizsPyXF+GU5a+p8X2zG8Ew1YB1OmWsIAHdzfYmx/LqV5PH9nHNc4sINNpfM6wyTAt4jAGi+f0qtVnwVKjN/A9wg+QK0P+UY4NynEPc2Zh8OvzkiVkz+Jry/1dcdmzH9c+IYr8sVM072m8aKi6i8/lO/y1su7+MVzEtpEiblpmSZnXmqz+IVydRzs0fuZXKfGxx9d/4q7LfaDqLomLayVxDxv7BJ7Xuu4uJ6pCieSqavv0nyDnT96KMKfdlPuyu3jUucJwp92juijxoQQundlHdJ+NDmiF17kqQoJ+FDhCFZFBCf8AHQslqSaFpACIQhIJBqYCEJkm0LoGoQrhJyolCF0CBaoFiEKKcR7tItQhSoQkWoQjgBCMgQhLgHdoyBCE+QDIEZAkhHIEg1BSQjhpAIQhMP/Z"/>
          <p:cNvSpPr>
            <a:spLocks noChangeAspect="1" noChangeArrowheads="1"/>
          </p:cNvSpPr>
          <p:nvPr/>
        </p:nvSpPr>
        <p:spPr bwMode="auto">
          <a:xfrm>
            <a:off x="77788" y="-642938"/>
            <a:ext cx="1905000" cy="12763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2534" name="AutoShape 6" descr="data:image/jpg;base64,/9j/4AAQSkZJRgABAQAAAQABAAD/2wCEAAkGBhQSEBIUEhIVFRUVFBUVFRUWFxQYFxQWFBYXFRUWFxUXHCYeGBkkGhUYHy8gIycpLCwtFx4xNTAsNSYrLCkBCQoKDgwOGg8PGikkHyQwLSwsLywsLCwpKSwqLCwsKSwsLCwsLCksLCwsLCwsLCwpLCwsLCwsLCwsLCwsKSksLP/AABEIALcApgMBIgACEQEDEQH/xAAcAAABBQEBAQAAAAAAAAAAAAAAAQMEBQYCBwj/xABNEAACAQIDAwYICQcLBQEAAAABAgMAEQQSIQUxQQYTIlFhcRQyQlKBkaGxI2Jyc5KzwdHwFRYkM3SCsjRDU4OToqPCxNLhB0RUZPEX/8QAGgEAAwEBAQEAAAAAAAAAAAAAAAECAwQGBf/EADQRAAICAAUDAgIGCwAAAAAAAAABAhEDEiExQQQTUQXwYZEyQqGxwfEUIiMkUmJxgdHS4f/aAAwDAQACEQMRAD8A9uLU2MSpAIYEEAg30IO4g7iDw66WQaGvL9k8kcP4Lh8kEKyGKJi8kMcxLPEjOGzi5BJvoVPURx+V1nW4fSpOfJth4bm9D0mfakKePLGvynQe81DblZgxvxmG/t4f91ZDCzwxBg0McVmAzYeJWV9y35sAMvd0tB4x3CywuKwr/q5TJawKKqoVJ3B1fpJfgCBfhetIzx5JNQjT/mf+pp2kt39hdfnjg+GKib5DB/4L1wOWWGJsHkPyYMQb+kR2qjxO1oE0eVV+cxAVj1aAga1w20YvMdr8Vjxcg+kqkH0Gq/eH9WK/u3+Adlcv7v8AJeycsYBuWduwQSj+ICmvzzj/AKDE/wBmB7S1VAcN4kE3ohl7vLt7a7WKYglMJKbG3SEKbhe93caVSjjvdx+TDt4a3ZPblputhJz3vh19jSih+VsvDDL3PNY/3I3HtqNAcVey4NF4XeWC3d0A5v6OFSPBMeTpHg0HWJJWt6BAuvpqsmJ/Evl/0X7P2xt+UuKIJEMCW4mSWT0noRj21VDlXjjqDhcp3Hmpjf1T2q/bZmObfioF03CGdvb4QvupDydxBBzY+QXG9I4xbuzlzrQsOXMn9g7w1x943svlTKQ3P4V+gQDJAGdTcE3MRtIvaLN3mr3AbUimXNFIjgGxKsDY+aw3q3xTY1i8RhVRijYnaEhBsQuFBuASpYMIADu3g31FN7V5LRLhMTiGGI56KCR45ZXCSArCXBBhylcpYqRpqpOuhrbLS/Myll4PQqKi7LwfNQxxli5RFUsxJLFQAWJNySTfeTUqpJCiiigAopaSkwEoooqQsbxXiN8k+6shs/SGHePgobg7xZF/+VsMUeg3dWL2Sb4eC/GGH6ta8v6+9YJ+9zt6Rblamq387W3yrn7ak7E2PDisRIJ4klEMUZUOMyqZpJQbAjjzIuN1MRL0V+SvuFXXI0fD4j5rD/WYrSvYVlVIrqNIFZgdu80MsOHw+HXNmvHhsfJnB1YKi4eLU+dmI7K02FaWVw3OSCN7SKDFGpQKwvE5a5OYdlwOINXWUUtqzOAro9kAqweSYhmzZWkPRtwUrYhey9cQ8mYFkWQK5dSSrNLM1iRa4DOR7KtK6tQIh4TZUURYxRRxlzdiiIhY/GKgX9PXUqlIoFIBLVB2vDK8TLBII5DYCRlzZRmXOQOvLmtfS9WFqLUAYzHcmcbJg3hbHXmecOJlDR5IltaNEjZdSygG5tZj3VIxGzHgwsiSTyYgzYjDoxe2iTTwwsoA3AoxLdZLEWGg1Nqrdstrhx52IjH0Q8n+U07AsVpaFrq1IDmiurUhoAKSiikxiUUUVIURdrPaCU9SMfUL1ksM/wAGmlught1dBb+6tTt/+Sz/ADT/AMJrJ3uh+R7cteY9cV4kU/H4nd0f1vfkhQ6KoPmj3Vf8jBriT8aMDuy5/e5rPqug9FafkhBlSY+dKPQBFGB7r17Cew+o+gaKiiisTgCiiigAooooAKKKKACqnbg+FwP7V/psRVtVRt39bgf2v/S4mhCLgGikFFABRRRQMKS1dGkpMBKKKKkZB5Qm2ExHzMnsQmswYbL6Ps0rWbVAME193NSX+iapk2S53WsVB1+MLmvg+sdLi404PDV8HV0uIoN373KNY9B3VpeTA+Db5fr6KcfZVK+AkS4aNgOBtf3VdcnEZRMG4SLYdQMUR95NeleqHjyTjoXZrkN+LVQco8XIDGgfm1bNme3BSg362GpNdx48YfNGVldwLgXzGQaeLroASRb4prHNqclaF7ReqiDlNE7ZVLFiQAuW2pBIF/3TUY8qU3hkIABIDEvYsV0vYG2mgJNGZBTNDUHbOMaKFnTLmBQDNe3SdV4EcCfZVbjtvPzgWHKbaOWViLkgLYggAam/dXO0trB8KCy6swUAarmjfNctr0bpv32NGYEmXWBxXOxJIBYOoYDqvT9ZnC7Vfmo4YgRKq2YEDojhYNa+hBvuAIvqQK5xG2JhmjLorKNWBGYkZWNtMpa19LDfSc0h5WaXnRcDiRcDrFVe3D8PgB/7LH1Yaf76f2MoMStnLk3JY6m5tcdwNROUE6pPgS5Cjn5LEkABvB5bXJOml6qLvUll2KKr127hzuxEJ6rSRnt3Bq5blDBYnnLgaEqrsL96g0N5dwVllRVX+ckNwAzknQWhn394jtUc8r4bIyrKyuuZGVNGG4kXIOh01FC12HT8F5RVB+eUGbpmSIedIhWO/Uz7l72IFXiNcDtHf7aGmtwaa3OqKKKkCs5VH9Bxf7PNbvMbAe2rPr/HE1VcrL+A4m3GJh69Ptq0Q6n8cTWnBPJ0Kg4R7y4gdUij1wxn7anVBwn6yf50en4OMaewUIZF2psXnmBaRlW1ivR3+cM3HUjdXUOy2WWJs+ZY42TpAFr8GUgCxO49irUHw5BITeKUE+SzFgbnTdlBHVe9WBxJ57JdhfMBexvYA3twXX2Vna3K1O4djxrKz63Zg9t4U2ZSVG8XzVWx8j4wVOdmUE3VslmFrWuFBXXW96l46RlKy2II6LdoXpdW6u8bhyuYqeg3jDqPXpwobVbAr8na4IQ8663OdwxBtYG4WwtrbXjRDsxDAYzco1zY20zG9ha1gDuroBjCcwJOhHWQCLem1Mx84wAW4AG+1vfvp3rsFBjdgRSOr9JWUqcyNYtlFgG6zpod46xXc2wYm1y5WuGJU2LfKOt6l4R2KjMNfRr26U/aqJ1GYMOsahVWwHAcLnU9pJqn26wOI2eL6c/LIT8VcLMt79XwlXkhNjYXNtB19lfNUeIbE7RkOOW8plOaNwCyZS10XObZVHknMDb00fEqMczo+kkmB3MD2Br1XbT2YHBKABrg7vHtpYkeV1HeO7SvCdrYqKKwjmVSwAzZF50AG1yqr0gco8rgRwrWf9HYFnGMGaYRK8ZSNWeNF5wSZhkRz5Q35tbAnfUOCxYOE1ozSUe200zUsvWCNSuq2IO43B8oa6VExGzHDGSAKGszNGxCrKd5IbyJd3SOj+Wb2YWe3OTmGXmgIEJLMQWuzXAUDpPc5QPJ3aDSmRHbQeoDS/X2V43qK9N6q8F/Gn4fHtH0ISeNC3oVcO14iMwkGuhBPSTQXV11ynsbsPGn8Htgw5RhXVwzKOZs7RjrIZdIPcOCmuQWzSA6fCMeJvoozE36RsANd1hTsTEcNLrfXXq7j3Wr2WFPuwU/KT+ZlKGZamw2RimlgjkZFRnXMVVi4W/DMQt/VRXOwlthoB1RIPULfjuopnzw5TNbBYo9UErfRRj9lSkxK668SPx6qb21Dnw06nc0Mg9aMK4gBcKdwZQeHEA/bVErVk5WuLioGDN5cRqTaRNOq8MW713qZh4sotUXBL8JOfOl/hjRf8tA9jtdlxZi3Nrcm9yATvvvO7WpHNC97C/XYV3aigBCtBWlooAQLS0UUCC1FIaWgY3KdD+O+vLkgafH7TAw4kh8IjDMxX9bDCocZCrdE3zC4A13nh6hNKFUsTYAXJO4AaknsrAY2FMVKcQ0RS6qkROeOYRKSQ7spVlLkghSeiFGlywVN0jTCi3IYi2fh0zgYFGbdrDI0ZJsf1kcDod/D2U9yCwwhxuJj5hoF5iF448hVSgeQM2RpHe+dmAJyggscupp+PCyAEDFYoDq53X6RFzu66nckyizzxuCZW+ESWRs7zQnXJckkGFnyEbiCjeVTjLSi8aDTsl8o/1+GHzx9Qjphl/Htqy29s8vkkDEc2GFlj5xjzhUXAuPN9VQxsOUmxnYC17iKMbxu6RIv6K8z6n6Zj9T1HchVVW5tg4sYxplPIwDygb1cXHVeON/c4pQvtuN9tdbe6p+z+S6qz3OIZpJM7yPzQ3IkarYIAFCxi1hfU6mrOTY0UaM9iSqkjMxIBsbHXS9ehwF28KMHukl8kLvxSLDBL8FHfzE/hFFPqtgANwAA9GlFWchD5Qy5cJiWHkwTH1RsalYePKoXqAHqFqhcqT+g4v9mn+qarH/AJ99XwRyKDVfhT08R86PbEhqfWem2tzc8yqoJ5xS1zbfHFb2GhFqLk6Ro70XrNtynfhGo7yx+wVyeUsnmp/e++nlZp2Z+DS5qW9ZYcpJb6hCOqzC3bfNSfnNLfxY/ot/up5WHZmaiisqeUsvVH9Bv99cvyln4ZPon7WpKDH2JGtqJtDaKQpmc2BIUAC5ZmNlVRxJ9QAJNgCRmjyhn84fQX/moJ2xLNiFjZgVjj51uioJMjGFBcbiAsp3ajTiaUk4q2HYlyd4+N8U4bEEiMWKYcNZAd6tNa/OyDQ2vkUgWzG7V3JNfjc3+yupJKaI3ddc7dnbCCiqQ8G0qJjsEsoW+ZWRs0bobSRNa2ZG4HXcbqy9EinQ1KHp2U42TdjY95bRzyWmgu7ZAQJ4wRllGthcnKVPlBrAAgm6iS5v8MeOtwNe3Ss5s+XLi8K2tn56E/vRc6L93MEekdtbO1aLVWfPnHLKjmEDWwI7+PtqHt5L4bEDrjf+G1WNQtsJeCUXtmQi/G50FvSaDIm8TRQaKTVsCs5VC+Axn7NP9U1WV/fVdynW+CxQ68PN9W16sRx7zVi5CshiMMWxeK10zx77/wDjxDf6a19ZoH9Jxfzkf1GH++hulaNYOnaIh2efOHqP30fk1vOX1N/zViBSLUdyRp3JeSB+Sm84eo/bak/JfAv7Le9qsTSXozsO5LyQfyUfP0+Tr76bXZJPjPr2Dh3H76sr12oozyDuSK78jDz2/u/aDVZFhck2Jym9jBHc2vpEJNbfPk+mtLVJgkvLir+VOuvV+i4RLDubSpk21qVCTctRrLQwpnB4bFpEjSQ8+rqGEkGRZBfhJE7gHsZDY9Qp3nW/oMSNdxw0unqBv6CaWSS4OhYsHydLSka0z4Rv6E6/KwuNA+pNdxYhCSLvcHKVEE4INlYAmREUEq6mxI8ddKTTiraofdj5OopSs2FIFz4VGLcOnFilJv12c+oVuawGMzCXCOpGRcVhiwI6bmRniACjRFAkJvck7rC163ying4kMSNxdnFjP9ccqv2wxCLbjNhx6DPED7M1WNqqeUD2SLgPCcMCRwvOoHray/vGteTAtBS0goqSrK7lL/IsVf8A8eb6pqsfvqv5RrfB4odeHmH+G1WH49daErcSqIj9IxHzi/Ux/fV9We5w+E4kdTxfUxE1EtjRbjrJSBa6vSVkxiFa4Ipw00x30ALagVyHoJpgOsKqsIOlPp/Pya91r+41aKdPxwqnimyrjCTosuKJPUA7Nf6NSy4OmajYxHg0Fv6KPTfboLYVLuPx+OyqHC7HumEZneOSGDmiqmy2eNA4K7rqyggixFt9S8VgXIFsVIp6WuTDnRmuBYxcB0e7fc610KjFWWYNZKVwcTih1SpcDX/tsOToNd3ZWlgwxzZjK7aWsQgF7k5hZb3NwN9tBXMmyYWJLxRsSQSWRWJIAUG5HBVArl6vpV1OG8NujTDnklZksTOnO4YBkJ8Kw9lzKCbEk2HEga+itulZ7lNGY0wqwpGCcXCQviJ0VdyTlUn+bvUsDFED4XCoeoRzSj186nGl0fSfo2F2075v+osSeeVl1mqj5Varh168ZhT3ZJecv/h074LiTo2JjHzeHyn/ABJXHrHCoW1eR3hMRjmxeIZCyva2GUXRg66LANLqO3fXVyZGjFFLRUjIG21vhsQLXvDKNNDqjbidxp3B4gMiG4N1U6dq5tB6b+mnMVAHR0bcylTqRowsdRqNDw1rOSxTwWzsXQKAJALiwvbnkXRTbQuOid55uxvoC3fvyaa9Z3XwrFcenFp/Ux8autmvmiRswa4BBVgy7uDDePSe81UyJbEz248030k5sem8RqZbFXqOrXDb66vY2OnUPuqOcfFmymWMNe2Uuua53DLcGsSh5jTRNP5fx7+ArgpvpgCih0rtFrpqAOIeA7apdnRCTDT305xsaxvuAeSUH1A29Aq8jHSHePtrObOY+A2BGY333t08Taxt2SWoGuX8DarEcxJ6z18aev3+2shPs2cuzCwY8Ummv7QAKiYnZWKeORUlkjkKMEfn3KhiLLqO0j21eHhxh9EMqq7N4KLVBXHrGiZyScm+xJOWysT+8RT0ePQqpzaEXFxwPZVWjMzf/UDKYsLny5fClLZygSwgxDHMZOiBbr99qpxs7DC3QhU77hY1ZRY2IG8DS/EEa7qteXGIN8NYaEznytWEYVL27GYdxI415Rg4hiLP0L2hVXEcQYCXFtEbrl1Pj3J61rOerOnBWh6FsflN+mYSPDlmhkvHPmJ5rnOaeVThy+p8Q3y9AhxvtXoq7q8l5JYaR5cGzFmYToTn8hI8PMtw++xXJp3160KpO0Y4kMroWiiiggWkdbiloqxFY2xwrtJETG7Br8YnY3IZ4gRcgm91KsdQW1NUvOyGadZ8HL04olPN5ZI3y86r5XYrcWcGzAb61tIV/GlO73EZGXYd4wggmCC7BDHgW36lfhQ1rka677U2uy8SWYqcYMxObTZ0d9LDVEz9flX6VbOipoqzJ4fDYgBAcPiGKX6Uk8V2voc1ns/cafWLEk/yUDgSZo9R+6taWijKgzMzp2diuCQDvkcn1CIV3+R8Sf52Af1Uje3nV91X9FFLwFszrbHxQ1GIguDe3g8uvZfwkWv237qzcMojw8VydDhg2QFjrioi2VUBJOa4sASdAL3F/RSKymP2BMuIJRVkw7uZCmgkhc5WYxg9FwZFMnklWJtodFKPguE90+SXhdpRS6xSRva4IRgSp32ZPGQ9jAEVJKfFPqrLbQxsbsfCcJMQugabCyNYdkyK4A7L1Fw+MwANlljjN/F8IeMfQd1t6qlqi+38TfJEzRgAi5vvFxY7xbtonbm1uXjjUAXJAAFuq5sBWLlxEAv+lKo7cXw69ZBpU3Y0cJlDojYggDLIoaYLfyufkPNgj4j5uyqTsmUKV2h3FPBtDEpFeUrFG0okUtGGzMiKyEG5AZDvGU20vY0n/wCcx3J8In3ncMKDY71zCEMRrfU76tdg7NkV5p57c7M40U5hFFGCsUQY+NvaQkW6UrcLVdgVbozUmtmUWA5GwQyCVRIXBJUvLIwUsCpKqTlFw3VV4o0paKlibb3EtRS3pKkLFoooqwCiiigAooooAKKKKACiiigApCt6KKAALQ6Aix1HUdRRRQIZTAxjciDW+iqNevQU9koop2xhaloopAFFFFSwEooopAf/2Q=="/>
          <p:cNvSpPr>
            <a:spLocks noChangeAspect="1" noChangeArrowheads="1"/>
          </p:cNvSpPr>
          <p:nvPr/>
        </p:nvSpPr>
        <p:spPr bwMode="auto">
          <a:xfrm>
            <a:off x="77788" y="-863600"/>
            <a:ext cx="1581150" cy="17430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2538" name="Picture 10" descr="http://www.imagensgratis.com.br/imagens/original/imagens-de-roquefor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1302" y="0"/>
            <a:ext cx="1592698" cy="12687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static.infoescola.com/wp-content/uploads/2009/08/8719img_fungo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12" y="3071810"/>
            <a:ext cx="2714644" cy="33703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Retângulo 2"/>
          <p:cNvSpPr/>
          <p:nvPr/>
        </p:nvSpPr>
        <p:spPr>
          <a:xfrm>
            <a:off x="611560" y="476672"/>
            <a:ext cx="7175150" cy="37117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Nutrição por absorção;  </a:t>
            </a:r>
          </a:p>
          <a:p>
            <a:pPr marL="342900" indent="-342900" algn="just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Font typeface="Wingdings" pitchFamily="2" charset="2"/>
              <a:buChar char="ü"/>
            </a:pPr>
            <a:endParaRPr lang="pt-BR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 algn="just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Não realizam fotossíntese; </a:t>
            </a:r>
          </a:p>
          <a:p>
            <a:pPr marL="342900" indent="-342900" algn="just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Font typeface="Wingdings" pitchFamily="2" charset="2"/>
              <a:buChar char="ü"/>
            </a:pPr>
            <a:endParaRPr lang="pt-BR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 algn="just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Font typeface="Wingdings" pitchFamily="2" charset="2"/>
              <a:buChar char="ü"/>
            </a:pPr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Membrana  celular contém esteróides;</a:t>
            </a:r>
          </a:p>
          <a:p>
            <a:pPr marL="342900" indent="-342900" algn="just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</a:pPr>
            <a:endParaRPr lang="pt-BR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 algn="just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</a:pPr>
            <a:endParaRPr lang="pt-BR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2" algn="just">
              <a:buClr>
                <a:srgbClr val="FF0000"/>
              </a:buClr>
              <a:buFont typeface="Wingdings" pitchFamily="2" charset="2"/>
              <a:buChar char="ü"/>
            </a:pPr>
            <a:endParaRPr lang="pt-BR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 algn="just">
              <a:buClr>
                <a:srgbClr val="FF0000"/>
              </a:buClr>
              <a:buFont typeface="Wingdings" pitchFamily="2" charset="2"/>
              <a:buChar char="ü"/>
            </a:pPr>
            <a:endParaRPr lang="pt-BR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Font typeface="Wingdings" pitchFamily="2" charset="2"/>
              <a:buChar char="v"/>
            </a:pPr>
            <a:endParaRPr lang="pt-BR" sz="24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esultado de imagem para terroi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150" y="404664"/>
            <a:ext cx="7701379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3159404"/>
      </p:ext>
    </p:extLst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71480"/>
            <a:ext cx="7543824" cy="5929354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  <a:spcAft>
                <a:spcPts val="3000"/>
              </a:spcAft>
              <a:buFont typeface="Wingdings" pitchFamily="2" charset="2"/>
              <a:buChar char="§"/>
            </a:pPr>
            <a:r>
              <a:rPr lang="pt-BR" sz="2400" b="1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Os multicelulares produzem estruturas filamentosas microscópicas chamadas </a:t>
            </a:r>
            <a:r>
              <a:rPr lang="pt-BR" sz="2400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bolores.</a:t>
            </a:r>
            <a:endParaRPr lang="pt-BR" sz="2400" b="1" dirty="0">
              <a:solidFill>
                <a:schemeClr val="accent4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spcBef>
                <a:spcPts val="0"/>
              </a:spcBef>
              <a:spcAft>
                <a:spcPts val="3000"/>
              </a:spcAft>
              <a:buFont typeface="Wingdings" pitchFamily="2" charset="2"/>
              <a:buChar char="§"/>
            </a:pPr>
            <a:r>
              <a:rPr lang="pt-BR" sz="2400" b="1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</a:t>
            </a:r>
            <a:r>
              <a:rPr lang="pt-BR" sz="2400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 leveduras </a:t>
            </a:r>
            <a:r>
              <a:rPr lang="pt-BR" sz="2400" b="1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unicelulares, têm forma esférica ou ovóide e multiplicam-se por </a:t>
            </a:r>
            <a:r>
              <a:rPr lang="pt-BR" sz="2400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brotamento.</a:t>
            </a:r>
            <a:endParaRPr lang="pt-BR" sz="2400" b="1" dirty="0">
              <a:solidFill>
                <a:schemeClr val="accent4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spcBef>
                <a:spcPts val="0"/>
              </a:spcBef>
              <a:spcAft>
                <a:spcPts val="3000"/>
              </a:spcAft>
              <a:buFont typeface="Wingdings" pitchFamily="2" charset="2"/>
              <a:buChar char="§"/>
            </a:pPr>
            <a:r>
              <a:rPr lang="pt-BR" sz="2400" b="1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Algumas células são cilíndricas unidas de ponta a ponta formando hifas </a:t>
            </a:r>
            <a:r>
              <a:rPr lang="pt-BR" sz="2400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ramificadas.</a:t>
            </a:r>
            <a:endParaRPr lang="pt-BR" sz="2400" b="1" dirty="0">
              <a:solidFill>
                <a:schemeClr val="accent4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5720" y="357167"/>
            <a:ext cx="3894445" cy="2571768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Imagem 2" descr="fungos 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7224" y="3286124"/>
            <a:ext cx="2515860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Imagem 3" descr="trichosporum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4876" y="214290"/>
            <a:ext cx="2714644" cy="27757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10" descr="http://www.tgw1916.net/images/m_Microsporum_gypseum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4810" y="3429000"/>
            <a:ext cx="3238522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00100" y="785794"/>
            <a:ext cx="6048375" cy="4530725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500042"/>
            <a:ext cx="7599788" cy="5857916"/>
          </a:xfrm>
        </p:spPr>
        <p:txBody>
          <a:bodyPr/>
          <a:lstStyle/>
          <a:p>
            <a:pPr algn="just">
              <a:spcAft>
                <a:spcPts val="3000"/>
              </a:spcAft>
              <a:buFont typeface="Wingdings" pitchFamily="2" charset="2"/>
              <a:buChar char="§"/>
            </a:pPr>
            <a:r>
              <a:rPr lang="pt-BR" sz="3200" b="1" dirty="0" smtClean="0">
                <a:solidFill>
                  <a:srgbClr val="C00000"/>
                </a:solidFill>
              </a:rPr>
              <a:t>Alguns </a:t>
            </a:r>
            <a:r>
              <a:rPr lang="pt-BR" sz="3200" b="1" dirty="0">
                <a:solidFill>
                  <a:srgbClr val="C00000"/>
                </a:solidFill>
              </a:rPr>
              <a:t>bolores e leveduras são patogênicos para </a:t>
            </a:r>
            <a:r>
              <a:rPr lang="pt-BR" sz="3200" b="1" dirty="0" smtClean="0">
                <a:solidFill>
                  <a:srgbClr val="C00000"/>
                </a:solidFill>
              </a:rPr>
              <a:t>humanos, plantas </a:t>
            </a:r>
            <a:r>
              <a:rPr lang="pt-BR" sz="3200" b="1" dirty="0">
                <a:solidFill>
                  <a:srgbClr val="C00000"/>
                </a:solidFill>
              </a:rPr>
              <a:t>e animais:</a:t>
            </a:r>
          </a:p>
          <a:p>
            <a:pPr lvl="1" algn="just">
              <a:spcAft>
                <a:spcPts val="3000"/>
              </a:spcAft>
              <a:buFont typeface="Wingdings" pitchFamily="2" charset="2"/>
              <a:buChar char="§"/>
            </a:pPr>
            <a:r>
              <a:rPr lang="pt-BR" sz="2800" b="1" dirty="0"/>
              <a:t>Podem  invadir </a:t>
            </a:r>
            <a:r>
              <a:rPr lang="pt-BR" sz="2800" b="1" dirty="0" smtClean="0"/>
              <a:t>tecidos.</a:t>
            </a:r>
            <a:endParaRPr lang="pt-BR" sz="2800" b="1" dirty="0"/>
          </a:p>
          <a:p>
            <a:pPr lvl="1" algn="just">
              <a:spcAft>
                <a:spcPts val="3000"/>
              </a:spcAft>
              <a:buFont typeface="Wingdings" pitchFamily="2" charset="2"/>
              <a:buChar char="§"/>
            </a:pPr>
            <a:r>
              <a:rPr lang="pt-BR" sz="2800" b="1" dirty="0"/>
              <a:t>Ou produzir substância tóxicas chamadas de </a:t>
            </a:r>
            <a:r>
              <a:rPr lang="pt-BR" sz="2800" b="1" dirty="0" err="1">
                <a:solidFill>
                  <a:srgbClr val="C00000"/>
                </a:solidFill>
              </a:rPr>
              <a:t>micotoxinas</a:t>
            </a:r>
            <a:r>
              <a:rPr lang="pt-BR" sz="2800" b="1" dirty="0"/>
              <a:t>, as quais, se presentes em plantas ou alimentos estocados podem causar doença em animais e humanos.</a:t>
            </a: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142985"/>
            <a:ext cx="7391422" cy="4000527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pt-BR" sz="2200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Não </a:t>
            </a:r>
            <a:r>
              <a:rPr lang="pt-BR" sz="2200" b="1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são células, são estruturas menores e que necessitam de uma célula viva para sua replicação, possuem um tipo de ácido nucléico DNA ou RNA, envolto por uma camada protéica chamada </a:t>
            </a:r>
            <a:r>
              <a:rPr lang="pt-BR" sz="2200" b="1" dirty="0" err="1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capsídeo</a:t>
            </a:r>
            <a:r>
              <a:rPr lang="pt-BR" sz="2200" b="1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alguns possuem envelope (lipoprotéico) recobrindo o </a:t>
            </a:r>
            <a:r>
              <a:rPr lang="pt-BR" sz="2200" b="1" dirty="0" err="1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capsídeo</a:t>
            </a:r>
            <a:r>
              <a:rPr lang="pt-BR" sz="2200" b="1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</a:p>
        </p:txBody>
      </p:sp>
      <p:pic>
        <p:nvPicPr>
          <p:cNvPr id="28676" name="Picture 4" descr="hsv-3b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7465238" y="35719"/>
            <a:ext cx="1714481" cy="16430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58" y="285728"/>
            <a:ext cx="8229600" cy="857256"/>
          </a:xfrm>
        </p:spPr>
        <p:txBody>
          <a:bodyPr>
            <a:normAutofit/>
          </a:bodyPr>
          <a:lstStyle/>
          <a:p>
            <a:pPr algn="ctr"/>
            <a:r>
              <a:rPr lang="pt-BR" sz="3600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Vírus</a:t>
            </a:r>
            <a:endParaRPr lang="pt-BR" sz="3600" b="1" dirty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57158" y="4286256"/>
            <a:ext cx="759921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SzPct val="85000"/>
              <a:buFont typeface="Wingdings" pitchFamily="2" charset="2"/>
              <a:buChar char="§"/>
            </a:pPr>
            <a:r>
              <a:rPr lang="pt-BR" sz="2800" b="1" dirty="0" smtClean="0"/>
              <a:t> </a:t>
            </a:r>
            <a:r>
              <a:rPr lang="pt-BR" sz="2200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São muito menores que bactérias variam entre</a:t>
            </a:r>
            <a:r>
              <a:rPr lang="pt-BR" sz="2200" b="1" dirty="0" smtClean="0"/>
              <a:t> </a:t>
            </a:r>
            <a:r>
              <a:rPr lang="pt-BR" sz="2200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</a:t>
            </a:r>
            <a:r>
              <a:rPr lang="pt-BR" sz="2200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a </a:t>
            </a:r>
            <a:r>
              <a:rPr lang="pt-BR" sz="2200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300 </a:t>
            </a:r>
            <a:r>
              <a:rPr lang="pt-BR" sz="2200" b="1" dirty="0" err="1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nm</a:t>
            </a:r>
            <a:r>
              <a:rPr lang="pt-BR" sz="2200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t-BR" sz="2200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 diâmetro, sendo visíveis somente por microscopia eletrônica. Apesar da estrutura simples apresentam-se de formas variadas</a:t>
            </a:r>
            <a:r>
              <a:rPr lang="pt-BR" sz="2200" b="1" dirty="0" smtClean="0">
                <a:solidFill>
                  <a:schemeClr val="accent4">
                    <a:lumMod val="50000"/>
                  </a:schemeClr>
                </a:solidFill>
              </a:rPr>
              <a:t>. </a:t>
            </a:r>
            <a:endParaRPr lang="pt-BR" sz="22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282" y="428604"/>
            <a:ext cx="8001056" cy="5559445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§"/>
            </a:pPr>
            <a:r>
              <a:rPr lang="pt-BR" sz="2400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Células </a:t>
            </a:r>
            <a:r>
              <a:rPr lang="pt-BR" sz="2400" b="1" dirty="0" err="1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prócariotas</a:t>
            </a:r>
            <a:r>
              <a:rPr lang="pt-BR" sz="2400" b="1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e </a:t>
            </a:r>
            <a:r>
              <a:rPr lang="pt-BR" sz="2400" b="1" dirty="0" err="1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eucariótas</a:t>
            </a:r>
            <a:r>
              <a:rPr lang="pt-BR" sz="2400" b="1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são sensíveis a sua replicação, </a:t>
            </a:r>
            <a:r>
              <a:rPr lang="pt-BR" sz="24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não replicam sozinhos por falta de enzimas para o metabolismo</a:t>
            </a:r>
            <a:r>
              <a:rPr lang="pt-BR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  <a:endParaRPr lang="pt-BR" sz="24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§"/>
            </a:pPr>
            <a:r>
              <a:rPr lang="pt-BR" sz="2400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Os </a:t>
            </a:r>
            <a:r>
              <a:rPr lang="pt-BR" sz="2400" b="1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vírus que invadem células bacterianas são chamados de </a:t>
            </a:r>
            <a:r>
              <a:rPr lang="pt-BR" sz="24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bacteriófagos</a:t>
            </a:r>
            <a:r>
              <a:rPr lang="pt-BR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  <a:endParaRPr lang="pt-BR" sz="24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§"/>
            </a:pPr>
            <a:r>
              <a:rPr lang="pt-BR" sz="2400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Vírus </a:t>
            </a:r>
            <a:r>
              <a:rPr lang="pt-BR" sz="2400" b="1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patogênicos podem causar doenças graves em </a:t>
            </a:r>
            <a:r>
              <a:rPr lang="pt-BR" sz="2400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humanos, animais e plantas. </a:t>
            </a:r>
          </a:p>
          <a:p>
            <a:pPr algn="just"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§"/>
            </a:pPr>
            <a:r>
              <a:rPr lang="pt-BR" sz="2400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Um </a:t>
            </a:r>
            <a:r>
              <a:rPr lang="pt-BR" sz="2400" b="1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pequeno grupo de vírus está associado a presença do desenvolvimento de tumores malignos em humanos e animais.</a:t>
            </a: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9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20044" y="1052513"/>
            <a:ext cx="5903913" cy="4752975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Taxonomia</a:t>
            </a:r>
            <a:endParaRPr lang="pt-BR" dirty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È a área da Microbiologia que estuda a diversidade bacteriana e de microrganismos.</a:t>
            </a:r>
          </a:p>
          <a:p>
            <a:pPr lvl="2"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t-BR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Classificação;</a:t>
            </a:r>
          </a:p>
          <a:p>
            <a:pPr lvl="2"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t-BR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Nomenclatura;</a:t>
            </a:r>
          </a:p>
          <a:p>
            <a:pPr lvl="2"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t-BR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Identificação bacteriana.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endParaRPr lang="pt-BR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ransition spd="med">
    <p:pull dir="rd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990600"/>
          </a:xfrm>
        </p:spPr>
        <p:txBody>
          <a:bodyPr/>
          <a:lstStyle/>
          <a:p>
            <a:pPr algn="ctr"/>
            <a:r>
              <a:rPr lang="pt-BR" b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CLASSIFICAÇÃO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524000"/>
            <a:ext cx="7839100" cy="4572000"/>
          </a:xfrm>
        </p:spPr>
        <p:txBody>
          <a:bodyPr>
            <a:normAutofit fontScale="85000" lnSpcReduction="20000"/>
          </a:bodyPr>
          <a:lstStyle/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t-B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 classificação é organização das bactérias em  grupos tendo por base as semelhanças existentes entre os diferentes grupos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just">
              <a:buClr>
                <a:srgbClr val="C00000"/>
              </a:buClr>
              <a:buNone/>
            </a:pPr>
            <a:endParaRPr lang="pt-BR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t-B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Baseia-se nas características expressas e na filogenia, ou seja evolução microbiana registrada em seqüência de subunidades de macromoléculas.</a:t>
            </a:r>
            <a:endParaRPr lang="pt-BR" b="1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Clr>
                <a:srgbClr val="C00000"/>
              </a:buClr>
              <a:buNone/>
            </a:pPr>
            <a:endParaRPr lang="pt-BR" b="1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t-B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Na classificação bacteriológica a “Espécie” é o grupo fundamental:</a:t>
            </a:r>
          </a:p>
          <a:p>
            <a:pPr lvl="2"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t-BR" dirty="0">
                <a:latin typeface="Verdana" pitchFamily="34" charset="0"/>
                <a:ea typeface="Verdana" pitchFamily="34" charset="0"/>
                <a:cs typeface="Verdana" pitchFamily="34" charset="0"/>
              </a:rPr>
              <a:t>As espécies estão reunidas em gêneros;</a:t>
            </a:r>
          </a:p>
          <a:p>
            <a:pPr lvl="2"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t-BR" dirty="0">
                <a:latin typeface="Verdana" pitchFamily="34" charset="0"/>
                <a:ea typeface="Verdana" pitchFamily="34" charset="0"/>
                <a:cs typeface="Verdana" pitchFamily="34" charset="0"/>
              </a:rPr>
              <a:t>Os gêneros em famílias;</a:t>
            </a:r>
          </a:p>
          <a:p>
            <a:pPr lvl="2"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t-BR" dirty="0">
                <a:latin typeface="Verdana" pitchFamily="34" charset="0"/>
                <a:ea typeface="Verdana" pitchFamily="34" charset="0"/>
                <a:cs typeface="Verdana" pitchFamily="34" charset="0"/>
              </a:rPr>
              <a:t>As famílias em ordens;</a:t>
            </a:r>
          </a:p>
          <a:p>
            <a:pPr lvl="2"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t-BR" dirty="0">
                <a:latin typeface="Verdana" pitchFamily="34" charset="0"/>
                <a:ea typeface="Verdana" pitchFamily="34" charset="0"/>
                <a:cs typeface="Verdana" pitchFamily="34" charset="0"/>
              </a:rPr>
              <a:t> As ordens em classes.</a:t>
            </a:r>
          </a:p>
        </p:txBody>
      </p:sp>
    </p:spTree>
  </p:cSld>
  <p:clrMapOvr>
    <a:masterClrMapping/>
  </p:clrMapOvr>
  <p:transition spd="med">
    <p:pull dir="rd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001000" cy="1524000"/>
          </a:xfrm>
        </p:spPr>
        <p:txBody>
          <a:bodyPr>
            <a:normAutofit/>
          </a:bodyPr>
          <a:lstStyle/>
          <a:p>
            <a:pPr algn="ctr"/>
            <a:r>
              <a:rPr lang="pt-BR" sz="3600" b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CARACTERÍSTICAS USADAS NA CLASSIFICAÇÃO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2000240"/>
            <a:ext cx="7715304" cy="4095760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pt-BR" b="1" dirty="0" smtClean="0"/>
              <a:t> 1</a:t>
            </a:r>
            <a:r>
              <a:rPr lang="pt-BR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) </a:t>
            </a:r>
            <a:r>
              <a:rPr lang="pt-BR" b="1" u="sng" dirty="0">
                <a:latin typeface="Verdana" pitchFamily="34" charset="0"/>
                <a:ea typeface="Verdana" pitchFamily="34" charset="0"/>
                <a:cs typeface="Verdana" pitchFamily="34" charset="0"/>
              </a:rPr>
              <a:t>Genotípicas</a:t>
            </a:r>
            <a:r>
              <a:rPr lang="pt-B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  <a:endParaRPr lang="pt-B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 typeface="Wingdings" pitchFamily="2" charset="2"/>
              <a:buChar char="ü"/>
            </a:pPr>
            <a:endParaRPr lang="pt-BR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t-BR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Tem o objetivo de determinar o grau de parentesco entre as moléculas de </a:t>
            </a:r>
            <a:r>
              <a:rPr lang="pt-BR" b="1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DNA</a:t>
            </a:r>
            <a:r>
              <a:rPr lang="pt-BR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das amostras em classificação.</a:t>
            </a:r>
          </a:p>
          <a:p>
            <a:pPr lvl="1" algn="just">
              <a:buClr>
                <a:srgbClr val="C00000"/>
              </a:buClr>
              <a:buFont typeface="Wingdings" pitchFamily="2" charset="2"/>
              <a:buChar char="ü"/>
            </a:pPr>
            <a:endParaRPr lang="pt-BR" b="1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pt-BR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São estudos da proporção “citosina-guanina” na molécula de </a:t>
            </a:r>
            <a:r>
              <a:rPr lang="pt-BR" b="1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DNA</a:t>
            </a:r>
            <a:r>
              <a:rPr lang="pt-BR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e o grau de homologia através do teste de hibridização</a:t>
            </a:r>
            <a:r>
              <a:rPr lang="pt-BR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lvl="1" algn="just">
              <a:buClr>
                <a:srgbClr val="C00000"/>
              </a:buClr>
              <a:buNone/>
            </a:pPr>
            <a:endParaRPr lang="pt-BR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 algn="just">
              <a:buClr>
                <a:srgbClr val="C00000"/>
              </a:buClr>
              <a:buFont typeface="Wingdings" pitchFamily="2" charset="2"/>
              <a:buChar char="ü"/>
            </a:pPr>
            <a:r>
              <a:rPr lang="en-US" dirty="0" err="1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Em</a:t>
            </a:r>
            <a:r>
              <a:rPr lang="en-US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particular no RNA </a:t>
            </a:r>
            <a:r>
              <a:rPr lang="en-US" dirty="0" err="1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ribossômico</a:t>
            </a:r>
            <a:r>
              <a:rPr lang="en-US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e </a:t>
            </a:r>
            <a:r>
              <a:rPr lang="en-US" dirty="0" err="1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proteínas</a:t>
            </a:r>
            <a:r>
              <a:rPr lang="en-US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que</a:t>
            </a:r>
            <a:r>
              <a:rPr lang="en-US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sofreram</a:t>
            </a:r>
            <a:r>
              <a:rPr lang="en-US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alterações</a:t>
            </a:r>
            <a:r>
              <a:rPr lang="en-US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ao</a:t>
            </a:r>
            <a:r>
              <a:rPr lang="en-US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longo</a:t>
            </a:r>
            <a:r>
              <a:rPr lang="en-US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do tempo.</a:t>
            </a:r>
          </a:p>
          <a:p>
            <a:pPr lvl="1" algn="just">
              <a:buClr>
                <a:srgbClr val="C00000"/>
              </a:buClr>
              <a:buFont typeface="Wingdings" pitchFamily="2" charset="2"/>
              <a:buChar char="ü"/>
            </a:pPr>
            <a:endParaRPr lang="en-US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 algn="just">
              <a:buClr>
                <a:srgbClr val="C00000"/>
              </a:buClr>
              <a:buFont typeface="Wingdings" pitchFamily="2" charset="2"/>
              <a:buChar char="ü"/>
            </a:pPr>
            <a:endParaRPr lang="pt-BR" b="1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ransition spd="med">
    <p:pull dir="r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877751" y="548680"/>
            <a:ext cx="4464496" cy="584775"/>
          </a:xfrm>
          <a:prstGeom prst="rect">
            <a:avLst/>
          </a:prstGeom>
          <a:solidFill>
            <a:srgbClr val="FF0000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chemeClr val="bg1"/>
                </a:solidFill>
              </a:rPr>
              <a:t>      Conceito </a:t>
            </a:r>
            <a:r>
              <a:rPr lang="pt-BR" sz="3200" b="1" dirty="0" err="1" smtClean="0">
                <a:solidFill>
                  <a:schemeClr val="bg1"/>
                </a:solidFill>
              </a:rPr>
              <a:t>terroir</a:t>
            </a:r>
            <a:r>
              <a:rPr lang="pt-BR" sz="3200" b="1" dirty="0" smtClean="0">
                <a:solidFill>
                  <a:schemeClr val="bg1"/>
                </a:solidFill>
              </a:rPr>
              <a:t> </a:t>
            </a:r>
            <a:endParaRPr lang="pt-BR" sz="3200" b="1" dirty="0">
              <a:solidFill>
                <a:schemeClr val="bg1"/>
              </a:solidFill>
            </a:endParaRPr>
          </a:p>
        </p:txBody>
      </p:sp>
      <p:pic>
        <p:nvPicPr>
          <p:cNvPr id="2050" name="Picture 2" descr="Resultado de imagem para terroi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515" y="1412776"/>
            <a:ext cx="3484967" cy="2464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esultado de imagem para terroi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908" y="4005064"/>
            <a:ext cx="3471342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5945689" y="3665570"/>
            <a:ext cx="3198311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b="1" dirty="0" smtClean="0"/>
              <a:t>E os microrganismos nisso?</a:t>
            </a:r>
            <a:endParaRPr lang="pt-BR" b="1" dirty="0"/>
          </a:p>
        </p:txBody>
      </p:sp>
      <p:pic>
        <p:nvPicPr>
          <p:cNvPr id="6" name="Picture 6" descr="Resultado de imagem para saccharomyce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8081" y="4034902"/>
            <a:ext cx="1493526" cy="964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Resultado de imagem para gram positiva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98081" y="5229199"/>
            <a:ext cx="1881288" cy="1175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9631527"/>
      </p:ext>
    </p:extLst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23528" y="-99392"/>
            <a:ext cx="7715304" cy="40957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endParaRPr kumimoji="0" lang="pt-BR" sz="2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521208" marR="0" lvl="1" indent="-228600" algn="just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itchFamily="2" charset="2"/>
              <a:buChar char="ü"/>
              <a:tabLst/>
              <a:defRPr/>
            </a:pPr>
            <a:endParaRPr kumimoji="0" lang="en-US" sz="23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521208" marR="0" lvl="1" indent="-228600" algn="just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itchFamily="2" charset="2"/>
              <a:buChar char="ü"/>
              <a:tabLst/>
              <a:defRPr/>
            </a:pPr>
            <a:r>
              <a:rPr lang="en-US" sz="23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Classificação</a:t>
            </a:r>
            <a:r>
              <a:rPr lang="en-US" sz="23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artificial- </a:t>
            </a:r>
          </a:p>
          <a:p>
            <a:pPr marL="521208" marR="0" lvl="1" indent="-228600" algn="just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itchFamily="2" charset="2"/>
              <a:buChar char="ü"/>
              <a:tabLst/>
              <a:defRPr/>
            </a:pPr>
            <a:r>
              <a:rPr lang="en-US" sz="23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Classificação</a:t>
            </a:r>
            <a:r>
              <a:rPr lang="en-US" sz="23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3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filogénetica</a:t>
            </a:r>
            <a:r>
              <a:rPr lang="en-US" sz="23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- </a:t>
            </a:r>
          </a:p>
          <a:p>
            <a:pPr marL="521208" marR="0" lvl="1" indent="-228600" algn="just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itchFamily="2" charset="2"/>
              <a:buChar char="ü"/>
              <a:tabLst/>
              <a:defRPr/>
            </a:pPr>
            <a:r>
              <a:rPr kumimoji="0" lang="en-US" sz="23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A </a:t>
            </a:r>
            <a:r>
              <a:rPr kumimoji="0" lang="en-US" sz="23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unidade</a:t>
            </a:r>
            <a:r>
              <a:rPr kumimoji="0" lang="en-US" sz="23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kumimoji="0" lang="en-US" sz="23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taxonomica</a:t>
            </a:r>
            <a:r>
              <a:rPr kumimoji="0" lang="en-US" sz="23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kumimoji="0" lang="en-US" sz="23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básica</a:t>
            </a:r>
            <a:r>
              <a:rPr kumimoji="0" lang="en-US" sz="23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 e a </a:t>
            </a:r>
            <a:r>
              <a:rPr kumimoji="0" lang="en-US" sz="23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espécie</a:t>
            </a:r>
            <a:r>
              <a:rPr kumimoji="0" lang="en-US" sz="23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kumimoji="0" lang="en-US" sz="23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em</a:t>
            </a:r>
            <a:r>
              <a:rPr kumimoji="0" lang="en-US" sz="23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kumimoji="0" lang="en-US" sz="23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alguns</a:t>
            </a:r>
            <a:r>
              <a:rPr kumimoji="0" lang="en-US" sz="23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kumimoji="0" lang="en-US" sz="23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casos</a:t>
            </a:r>
            <a:r>
              <a:rPr kumimoji="0" lang="en-US" sz="23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 a </a:t>
            </a:r>
            <a:r>
              <a:rPr kumimoji="0" lang="en-US" sz="23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subespécies</a:t>
            </a:r>
            <a:r>
              <a:rPr kumimoji="0" lang="en-US" sz="23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marL="521208" marR="0" lvl="1" indent="-228600" algn="just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itchFamily="2" charset="2"/>
              <a:buChar char="ü"/>
              <a:tabLst/>
              <a:defRPr/>
            </a:pPr>
            <a:endParaRPr kumimoji="0" lang="en-US" sz="23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521208" marR="0" lvl="1" indent="-228600" algn="just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itchFamily="2" charset="2"/>
              <a:buChar char="ü"/>
              <a:tabLst/>
              <a:defRPr/>
            </a:pPr>
            <a:endParaRPr kumimoji="0" lang="pt-BR" sz="23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521208" marR="0" lvl="1" indent="-228600" algn="just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itchFamily="2" charset="2"/>
              <a:buChar char="ü"/>
              <a:tabLst/>
              <a:defRPr/>
            </a:pPr>
            <a:endParaRPr kumimoji="0" lang="en-US" sz="23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521208" marR="0" lvl="1" indent="-228600" algn="just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ct val="80000"/>
              <a:buFont typeface="Wingdings" pitchFamily="2" charset="2"/>
              <a:buChar char="ü"/>
              <a:tabLst/>
              <a:defRPr/>
            </a:pPr>
            <a:endParaRPr kumimoji="0" lang="pt-BR" sz="23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27584" y="2708920"/>
            <a:ext cx="2864743" cy="3816424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Imagem 4" descr="bacterias9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51920" y="2708920"/>
            <a:ext cx="4535810" cy="3812198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med">
    <p:pull dir="rd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80772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CARACTERÍSTICAS USADAS NA </a:t>
            </a:r>
            <a:r>
              <a:rPr lang="pt-BR" b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CLASSIFICAÇÃO Bacteriana</a:t>
            </a:r>
            <a:endParaRPr lang="pt-BR" b="1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rgbClr val="C00000"/>
              </a:buClr>
              <a:buNone/>
            </a:pPr>
            <a:r>
              <a:rPr lang="pt-BR" b="1" dirty="0" smtClean="0"/>
              <a:t> </a:t>
            </a:r>
            <a:r>
              <a:rPr lang="pt-BR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pt-BR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) </a:t>
            </a:r>
            <a:r>
              <a:rPr lang="pt-BR" b="1" u="sng" dirty="0">
                <a:latin typeface="Verdana" pitchFamily="34" charset="0"/>
                <a:ea typeface="Verdana" pitchFamily="34" charset="0"/>
                <a:cs typeface="Verdana" pitchFamily="34" charset="0"/>
              </a:rPr>
              <a:t>Fenotípicas</a:t>
            </a:r>
            <a:r>
              <a:rPr lang="pt-BR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  <a:r>
              <a:rPr lang="pt-BR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t-BR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t-BR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Inclui características: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endParaRPr lang="pt-BR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buClr>
                <a:srgbClr val="C00000"/>
              </a:buClr>
              <a:buFont typeface="Wingdings" pitchFamily="2" charset="2"/>
              <a:buChar char="ü"/>
            </a:pP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Morfológicas,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ü"/>
            </a:pP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Coloração;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ü"/>
            </a:pP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Estruturais;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ü"/>
            </a:pP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Nutritivas;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ü"/>
            </a:pP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Metabólicas;</a:t>
            </a:r>
          </a:p>
          <a:p>
            <a:pPr lvl="1">
              <a:buClr>
                <a:srgbClr val="C00000"/>
              </a:buClr>
              <a:buFont typeface="Wingdings" pitchFamily="2" charset="2"/>
              <a:buChar char="ü"/>
            </a:pP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Sensibilidade a antibióticos.</a:t>
            </a:r>
          </a:p>
        </p:txBody>
      </p:sp>
    </p:spTree>
  </p:cSld>
  <p:clrMapOvr>
    <a:masterClrMapping/>
  </p:clrMapOvr>
  <p:transition spd="med">
    <p:pull dir="rd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914400"/>
          </a:xfrm>
        </p:spPr>
        <p:txBody>
          <a:bodyPr/>
          <a:lstStyle/>
          <a:p>
            <a:pPr algn="ctr"/>
            <a:r>
              <a:rPr lang="pt-BR" b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NOMENCLATURA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283" y="1214422"/>
            <a:ext cx="7929618" cy="5286412"/>
          </a:xfrm>
        </p:spPr>
        <p:txBody>
          <a:bodyPr>
            <a:normAutofit/>
          </a:bodyPr>
          <a:lstStyle/>
          <a:p>
            <a:pPr>
              <a:buClr>
                <a:srgbClr val="00CC00"/>
              </a:buClr>
              <a:buSzTx/>
              <a:buFont typeface="Wingdings" pitchFamily="2" charset="2"/>
              <a:buChar char="F"/>
            </a:pPr>
            <a:endParaRPr lang="pt-BR" sz="2400" b="1" dirty="0"/>
          </a:p>
          <a:p>
            <a:pPr algn="just">
              <a:buClr>
                <a:srgbClr val="C00000"/>
              </a:buClr>
              <a:buSzTx/>
              <a:buFont typeface="Wingdings" pitchFamily="2" charset="2"/>
              <a:buChar char="ü"/>
            </a:pPr>
            <a:r>
              <a:rPr lang="pt-BR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Reunião dos microrganismos em vários </a:t>
            </a:r>
            <a:r>
              <a:rPr lang="pt-BR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grupos em gêneros, espécies etc</a:t>
            </a:r>
            <a:r>
              <a:rPr lang="pt-BR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... - Denominados </a:t>
            </a:r>
            <a:r>
              <a:rPr lang="pt-BR" sz="20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Taxon</a:t>
            </a:r>
            <a:r>
              <a:rPr lang="pt-BR" sz="2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ou </a:t>
            </a:r>
            <a:r>
              <a:rPr lang="pt-BR" sz="2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Taxa </a:t>
            </a:r>
            <a:r>
              <a:rPr lang="pt-BR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(plural) - .</a:t>
            </a:r>
          </a:p>
          <a:p>
            <a:pPr algn="just">
              <a:buClr>
                <a:srgbClr val="C00000"/>
              </a:buClr>
              <a:buSzTx/>
              <a:buNone/>
            </a:pPr>
            <a:endParaRPr lang="pt-BR" sz="2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Clr>
                <a:srgbClr val="C00000"/>
              </a:buClr>
              <a:buSzTx/>
              <a:buFont typeface="Wingdings" pitchFamily="2" charset="2"/>
              <a:buChar char="ü"/>
            </a:pPr>
            <a:r>
              <a:rPr lang="pt-BR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É regida pelo código internacional de nomenclatura bacteriana </a:t>
            </a:r>
            <a:r>
              <a:rPr lang="pt-BR" sz="2000" dirty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 </a:t>
            </a:r>
            <a:r>
              <a:rPr lang="pt-BR" sz="2000" b="1" dirty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Manual de </a:t>
            </a:r>
            <a:r>
              <a:rPr lang="pt-BR" sz="2000" b="1" dirty="0" err="1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Bergey</a:t>
            </a:r>
            <a:r>
              <a:rPr lang="pt-BR" sz="2000" dirty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   (Livro referencia para classificação e identificação bacteriana de interesse médico, industrial ou ecológico</a:t>
            </a:r>
            <a:r>
              <a:rPr lang="pt-BR" sz="20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).</a:t>
            </a:r>
          </a:p>
          <a:p>
            <a:pPr algn="just">
              <a:buClr>
                <a:srgbClr val="C00000"/>
              </a:buClr>
              <a:buSzTx/>
              <a:buNone/>
            </a:pPr>
            <a:endParaRPr lang="pt-BR" sz="2000" dirty="0" smtClean="0">
              <a:latin typeface="Verdana" pitchFamily="34" charset="0"/>
              <a:ea typeface="Verdana" pitchFamily="34" charset="0"/>
              <a:cs typeface="Verdana" pitchFamily="34" charset="0"/>
              <a:sym typeface="Wingdings" pitchFamily="2" charset="2"/>
            </a:endParaRPr>
          </a:p>
          <a:p>
            <a:pPr algn="just">
              <a:buClr>
                <a:srgbClr val="C00000"/>
              </a:buClr>
              <a:buSzTx/>
              <a:buFont typeface="Wingdings" pitchFamily="2" charset="2"/>
              <a:buChar char="ü"/>
            </a:pPr>
            <a:r>
              <a:rPr lang="en-US" sz="2000" dirty="0" err="1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Pela</a:t>
            </a:r>
            <a:r>
              <a:rPr lang="en-US" sz="20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 </a:t>
            </a:r>
            <a:r>
              <a:rPr lang="en-US" sz="2000" dirty="0" err="1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regra</a:t>
            </a:r>
            <a:r>
              <a:rPr lang="en-US" sz="20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 a </a:t>
            </a:r>
            <a:r>
              <a:rPr lang="en-US" sz="2000" dirty="0" err="1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bactéria</a:t>
            </a:r>
            <a:r>
              <a:rPr lang="en-US" sz="20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 </a:t>
            </a:r>
            <a:r>
              <a:rPr lang="en-US" sz="2000" dirty="0" err="1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deve</a:t>
            </a:r>
            <a:r>
              <a:rPr lang="en-US" sz="20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 ser </a:t>
            </a:r>
            <a:r>
              <a:rPr lang="en-US" sz="2000" dirty="0" err="1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colocada</a:t>
            </a:r>
            <a:r>
              <a:rPr lang="en-US" sz="20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 </a:t>
            </a:r>
            <a:r>
              <a:rPr lang="en-US" sz="2000" dirty="0" err="1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em</a:t>
            </a:r>
            <a:r>
              <a:rPr lang="en-US" sz="20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 um </a:t>
            </a:r>
            <a:r>
              <a:rPr lang="en-US" sz="2000" dirty="0" err="1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gênero</a:t>
            </a:r>
            <a:r>
              <a:rPr lang="en-US" sz="20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 e </a:t>
            </a:r>
            <a:r>
              <a:rPr lang="en-US" sz="2000" dirty="0" err="1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recebe</a:t>
            </a:r>
            <a:r>
              <a:rPr lang="en-US" sz="20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 um </a:t>
            </a:r>
            <a:r>
              <a:rPr lang="en-US" sz="2000" dirty="0" err="1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nome</a:t>
            </a:r>
            <a:r>
              <a:rPr lang="en-US" sz="20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 </a:t>
            </a:r>
            <a:r>
              <a:rPr lang="en-US" sz="2000" dirty="0" err="1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para</a:t>
            </a:r>
            <a:r>
              <a:rPr lang="en-US" sz="20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 </a:t>
            </a:r>
            <a:r>
              <a:rPr lang="en-US" sz="2000" dirty="0" err="1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espécie</a:t>
            </a:r>
            <a:r>
              <a:rPr lang="en-US" sz="20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 de </a:t>
            </a:r>
            <a:r>
              <a:rPr lang="en-US" sz="2000" dirty="0" err="1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acordo</a:t>
            </a:r>
            <a:r>
              <a:rPr lang="en-US" sz="20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 com o </a:t>
            </a:r>
            <a:r>
              <a:rPr lang="en-US" sz="2000" dirty="0" err="1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Sistema</a:t>
            </a:r>
            <a:r>
              <a:rPr lang="en-US" sz="20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 Binominal </a:t>
            </a:r>
            <a:r>
              <a:rPr lang="en-US" sz="2000" dirty="0" err="1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para</a:t>
            </a:r>
            <a:r>
              <a:rPr lang="en-US" sz="20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 </a:t>
            </a:r>
            <a:r>
              <a:rPr lang="en-US" sz="2000" dirty="0" err="1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plantas</a:t>
            </a:r>
            <a:r>
              <a:rPr lang="en-US" sz="20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 e </a:t>
            </a:r>
            <a:r>
              <a:rPr lang="en-US" sz="2000" dirty="0" err="1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animais</a:t>
            </a:r>
            <a:r>
              <a:rPr lang="en-US" sz="20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.</a:t>
            </a:r>
            <a:endParaRPr lang="pt-BR" sz="2000" dirty="0">
              <a:latin typeface="Verdana" pitchFamily="34" charset="0"/>
              <a:ea typeface="Verdana" pitchFamily="34" charset="0"/>
              <a:cs typeface="Verdana" pitchFamily="34" charset="0"/>
              <a:sym typeface="Wingdings" pitchFamily="2" charset="2"/>
            </a:endParaRPr>
          </a:p>
        </p:txBody>
      </p:sp>
    </p:spTree>
  </p:cSld>
  <p:clrMapOvr>
    <a:masterClrMapping/>
  </p:clrMapOvr>
  <p:transition spd="med">
    <p:pull dir="rd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42844" y="116632"/>
            <a:ext cx="7929618" cy="6552728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CC00"/>
              </a:buClr>
              <a:buSzTx/>
              <a:buFont typeface="Wingdings" pitchFamily="2" charset="2"/>
              <a:buChar char="F"/>
              <a:tabLst/>
              <a:defRPr/>
            </a:pPr>
            <a:endParaRPr kumimoji="0" lang="pt-BR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pt-B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O nome do gênero e das espécies é sempre escrito em </a:t>
            </a:r>
            <a:r>
              <a:rPr kumimoji="0" lang="pt-BR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itálico </a:t>
            </a:r>
            <a:r>
              <a:rPr kumimoji="0" lang="pt-B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e na falta deste tipo de letra, o nome é </a:t>
            </a:r>
            <a:r>
              <a:rPr kumimoji="0" lang="pt-BR" sz="24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sublinhado</a:t>
            </a:r>
            <a:r>
              <a:rPr lang="pt-BR" sz="24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, a primeira letra do gênero e em letra </a:t>
            </a:r>
            <a:r>
              <a:rPr lang="pt-BR" sz="2400" dirty="0" err="1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maiscula</a:t>
            </a:r>
            <a:r>
              <a:rPr lang="pt-BR" sz="24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 seguida de letras minúsculas.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pt-BR" sz="2400" dirty="0" smtClean="0">
              <a:latin typeface="Verdana" pitchFamily="34" charset="0"/>
              <a:ea typeface="Verdana" pitchFamily="34" charset="0"/>
              <a:cs typeface="Verdana" pitchFamily="34" charset="0"/>
              <a:sym typeface="Wingdings" pitchFamily="2" charset="2"/>
            </a:endParaRP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itchFamily="2" charset="2"/>
              <a:buChar char="ü"/>
              <a:tabLst/>
              <a:defRPr/>
            </a:pP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A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raiz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para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 o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nome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 de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uma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espécie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pode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 ser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em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qualquer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 lingua,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mas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 a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terminação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 é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em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latim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.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sz="2400" dirty="0" smtClean="0">
              <a:latin typeface="Verdana" pitchFamily="34" charset="0"/>
              <a:ea typeface="Verdana" pitchFamily="34" charset="0"/>
              <a:cs typeface="Verdana" pitchFamily="34" charset="0"/>
              <a:sym typeface="Wingdings" pitchFamily="2" charset="2"/>
            </a:endParaRP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O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nome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 do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gênero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 e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da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espécie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devem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quanto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ao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gênero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masculino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 e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feminino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.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sz="2400" dirty="0" smtClean="0">
              <a:latin typeface="Verdana" pitchFamily="34" charset="0"/>
              <a:ea typeface="Verdana" pitchFamily="34" charset="0"/>
              <a:cs typeface="Verdana" pitchFamily="34" charset="0"/>
              <a:sym typeface="Wingdings" pitchFamily="2" charset="2"/>
            </a:endParaRP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itchFamily="2" charset="2"/>
              <a:buChar char="ü"/>
              <a:tabLst/>
              <a:defRPr/>
            </a:pP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Usualmente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 e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terminação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 “us” (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substantivos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).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lang="en-US" sz="2400" dirty="0" smtClean="0">
              <a:latin typeface="Verdana" pitchFamily="34" charset="0"/>
              <a:ea typeface="Verdana" pitchFamily="34" charset="0"/>
              <a:cs typeface="Verdana" pitchFamily="34" charset="0"/>
              <a:sym typeface="Wingdings" pitchFamily="2" charset="2"/>
            </a:endParaRPr>
          </a:p>
          <a:p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   Ex:  </a:t>
            </a:r>
            <a:r>
              <a:rPr lang="pt-BR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Família </a:t>
            </a:r>
            <a:r>
              <a:rPr lang="pt-BR" sz="2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Staphylococcaceae</a:t>
            </a:r>
            <a:r>
              <a:rPr lang="pt-BR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-</a:t>
            </a:r>
          </a:p>
          <a:p>
            <a:endParaRPr lang="pt-BR" sz="2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buClr>
                <a:srgbClr val="C00000"/>
              </a:buClr>
              <a:buFont typeface="Wingdings" pitchFamily="2" charset="2"/>
              <a:buChar char="ü"/>
            </a:pPr>
            <a:r>
              <a:rPr lang="pt-BR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41 espécies e 17 subespécies.</a:t>
            </a:r>
          </a:p>
          <a:p>
            <a:pPr algn="ctr">
              <a:buClr>
                <a:srgbClr val="C00000"/>
              </a:buClr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  <a:sym typeface="Wingdings" pitchFamily="2" charset="2"/>
            </a:endParaRP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Staphylococcus </a:t>
            </a:r>
            <a:r>
              <a:rPr kumimoji="0" lang="en-US" sz="24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aureus</a:t>
            </a:r>
            <a:r>
              <a:rPr kumimoji="0" lang="en-US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 (</a:t>
            </a:r>
            <a:r>
              <a:rPr kumimoji="0" lang="en-US" sz="2400" b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cachos</a:t>
            </a:r>
            <a:r>
              <a:rPr kumimoji="0" lang="en-US" sz="2400" b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 de </a:t>
            </a:r>
            <a:r>
              <a:rPr kumimoji="0" lang="en-US" sz="2400" b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uva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-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semente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, forma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redonda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)</a:t>
            </a:r>
            <a:r>
              <a:rPr kumimoji="0" lang="en-US" sz="24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.</a:t>
            </a:r>
            <a:endParaRPr kumimoji="0" lang="pt-BR" sz="2400" b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ransition spd="med">
    <p:pull dir="rd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57158" y="285728"/>
            <a:ext cx="7643866" cy="592935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lvl="0" indent="-274320" algn="just">
              <a:spcBef>
                <a:spcPts val="600"/>
              </a:spcBef>
              <a:buClr>
                <a:srgbClr val="C00000"/>
              </a:buClr>
            </a:pPr>
            <a:endParaRPr lang="en-US" sz="2400" dirty="0" smtClean="0">
              <a:latin typeface="Verdana" pitchFamily="34" charset="0"/>
              <a:ea typeface="Verdana" pitchFamily="34" charset="0"/>
              <a:cs typeface="Verdana" pitchFamily="34" charset="0"/>
              <a:sym typeface="Wingdings" pitchFamily="2" charset="2"/>
            </a:endParaRPr>
          </a:p>
          <a:p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Exemplo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taxonomia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bacteriana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: </a:t>
            </a:r>
            <a:r>
              <a:rPr lang="pt-BR" sz="24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patógeno</a:t>
            </a:r>
            <a:r>
              <a:rPr lang="pt-BR" sz="24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contagioso, </a:t>
            </a:r>
            <a:r>
              <a:rPr lang="pt-BR" sz="24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gram</a:t>
            </a:r>
            <a:r>
              <a:rPr lang="pt-BR" sz="24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positivo.</a:t>
            </a:r>
          </a:p>
          <a:p>
            <a:pPr>
              <a:buClr>
                <a:srgbClr val="C00000"/>
              </a:buClr>
            </a:pPr>
            <a:endParaRPr lang="pt-BR" sz="2400" i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pt-BR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Família </a:t>
            </a:r>
            <a:r>
              <a:rPr lang="pt-BR" sz="2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Staphylococcaceae</a:t>
            </a:r>
            <a:endParaRPr lang="pt-BR" sz="2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pt-BR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t-BR" sz="24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Gênero </a:t>
            </a:r>
            <a:r>
              <a:rPr lang="pt-BR" sz="24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Staphylococcus</a:t>
            </a:r>
            <a:r>
              <a:rPr lang="pt-BR" sz="24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t-BR" sz="24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spp</a:t>
            </a:r>
            <a:r>
              <a:rPr lang="pt-BR" sz="24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pt-BR" sz="24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t-BR" sz="24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Staphylococcus</a:t>
            </a:r>
            <a:r>
              <a:rPr lang="pt-BR" sz="24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t-BR" sz="2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coagulase</a:t>
            </a:r>
            <a:r>
              <a:rPr lang="pt-BR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positivo(não classifica)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pt-BR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Espécie </a:t>
            </a:r>
            <a:r>
              <a:rPr lang="pt-BR" sz="24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aureus</a:t>
            </a:r>
            <a:r>
              <a:rPr lang="pt-BR" sz="24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pt-BR" sz="24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intermedius</a:t>
            </a:r>
            <a:r>
              <a:rPr lang="pt-BR" sz="24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... etc...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pt-BR" sz="2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Biotipos</a:t>
            </a:r>
            <a:r>
              <a:rPr lang="pt-BR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- caracterização de cepas. 10 biótipos descritos de </a:t>
            </a:r>
            <a:r>
              <a:rPr lang="pt-BR" sz="24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Staphylococcus</a:t>
            </a:r>
            <a:r>
              <a:rPr lang="pt-BR" sz="24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t-BR" sz="24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aureus</a:t>
            </a:r>
            <a:r>
              <a:rPr lang="pt-BR" sz="24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t-BR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segundo </a:t>
            </a:r>
            <a:r>
              <a:rPr lang="pt-BR" sz="2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Deverise</a:t>
            </a:r>
            <a:r>
              <a:rPr lang="pt-BR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(1984).</a:t>
            </a:r>
          </a:p>
          <a:p>
            <a:pPr>
              <a:buClr>
                <a:srgbClr val="C00000"/>
              </a:buClr>
            </a:pPr>
            <a:endParaRPr lang="pt-BR" sz="2400" i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pt-BR" sz="24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Entre os </a:t>
            </a:r>
            <a:r>
              <a:rPr lang="pt-BR" sz="24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biotipos</a:t>
            </a:r>
            <a:r>
              <a:rPr lang="pt-BR" sz="24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há os isolados, cepas, amostras....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endParaRPr lang="pt-BR" sz="2400" i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endParaRPr lang="pt-BR" sz="2400" i="1" dirty="0" smtClean="0"/>
          </a:p>
        </p:txBody>
      </p:sp>
    </p:spTree>
  </p:cSld>
  <p:clrMapOvr>
    <a:masterClrMapping/>
  </p:clrMapOvr>
  <p:transition spd="med">
    <p:pull dir="rd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0" name="Rectangle 6"/>
          <p:cNvSpPr>
            <a:spLocks noChangeArrowheads="1"/>
          </p:cNvSpPr>
          <p:nvPr/>
        </p:nvSpPr>
        <p:spPr bwMode="auto">
          <a:xfrm>
            <a:off x="323529" y="2151440"/>
            <a:ext cx="7704856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just">
              <a:spcAft>
                <a:spcPts val="600"/>
              </a:spcAft>
              <a:buClr>
                <a:srgbClr val="C00000"/>
              </a:buClr>
              <a:buSzPct val="85000"/>
              <a:buFont typeface="Wingdings" pitchFamily="2" charset="2"/>
              <a:buChar char="ü"/>
              <a:tabLst>
                <a:tab pos="571500" algn="l"/>
                <a:tab pos="1143000" algn="l"/>
                <a:tab pos="1714500" algn="l"/>
                <a:tab pos="2286000" algn="l"/>
                <a:tab pos="2857500" algn="l"/>
                <a:tab pos="3429000" algn="l"/>
                <a:tab pos="4000500" algn="l"/>
                <a:tab pos="4572000" algn="l"/>
                <a:tab pos="5143500" algn="l"/>
                <a:tab pos="5715000" algn="l"/>
              </a:tabLst>
            </a:pPr>
            <a:r>
              <a:rPr lang="pt-BR" sz="2600" b="1" dirty="0" smtClean="0">
                <a:solidFill>
                  <a:schemeClr val="bg1"/>
                </a:solidFill>
              </a:rPr>
              <a:t> </a:t>
            </a:r>
            <a:r>
              <a:rPr lang="pt-BR" sz="2000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 </a:t>
            </a:r>
            <a:r>
              <a:rPr lang="pt-BR" sz="2000" b="1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maior grupo taxonômico para vírus é a </a:t>
            </a:r>
            <a:r>
              <a:rPr lang="pt-BR" sz="2000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FAMÍLIA.</a:t>
            </a:r>
            <a:endParaRPr lang="pt-BR" sz="2000" b="1" dirty="0">
              <a:solidFill>
                <a:schemeClr val="accent4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spcAft>
                <a:spcPts val="600"/>
              </a:spcAft>
              <a:buClr>
                <a:srgbClr val="C00000"/>
              </a:buClr>
              <a:buSzPct val="85000"/>
              <a:buFont typeface="Wingdings" pitchFamily="2" charset="2"/>
              <a:buChar char="ü"/>
              <a:tabLst>
                <a:tab pos="571500" algn="l"/>
                <a:tab pos="1143000" algn="l"/>
                <a:tab pos="1714500" algn="l"/>
                <a:tab pos="2286000" algn="l"/>
                <a:tab pos="2857500" algn="l"/>
                <a:tab pos="3429000" algn="l"/>
                <a:tab pos="4000500" algn="l"/>
                <a:tab pos="4572000" algn="l"/>
                <a:tab pos="5143500" algn="l"/>
                <a:tab pos="5715000" algn="l"/>
              </a:tabLst>
            </a:pPr>
            <a:r>
              <a:rPr lang="pt-BR" sz="2000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São </a:t>
            </a:r>
            <a:r>
              <a:rPr lang="pt-BR" sz="2000" b="1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nomeados com o sufixo </a:t>
            </a:r>
            <a:r>
              <a:rPr lang="pt-BR" sz="2000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 </a:t>
            </a:r>
            <a:r>
              <a:rPr lang="pt-BR" sz="2000" b="1" u="sng" dirty="0" err="1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viridae</a:t>
            </a:r>
            <a:endParaRPr lang="pt-BR" sz="2000" b="1" dirty="0">
              <a:solidFill>
                <a:schemeClr val="accent4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spcAft>
                <a:spcPts val="600"/>
              </a:spcAft>
              <a:buClr>
                <a:srgbClr val="C00000"/>
              </a:buClr>
              <a:buSzPct val="85000"/>
              <a:buFont typeface="Wingdings" pitchFamily="2" charset="2"/>
              <a:buChar char="ü"/>
              <a:tabLst>
                <a:tab pos="571500" algn="l"/>
                <a:tab pos="1143000" algn="l"/>
                <a:tab pos="1714500" algn="l"/>
                <a:tab pos="2286000" algn="l"/>
                <a:tab pos="2857500" algn="l"/>
                <a:tab pos="3429000" algn="l"/>
                <a:tab pos="4000500" algn="l"/>
                <a:tab pos="4572000" algn="l"/>
                <a:tab pos="5143500" algn="l"/>
                <a:tab pos="5715000" algn="l"/>
              </a:tabLst>
            </a:pPr>
            <a:r>
              <a:rPr lang="pt-BR" sz="2000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Subfamílias </a:t>
            </a:r>
            <a:r>
              <a:rPr lang="pt-BR" sz="2000" b="1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têm o sufixo </a:t>
            </a:r>
            <a:r>
              <a:rPr lang="pt-BR" sz="2000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 </a:t>
            </a:r>
            <a:r>
              <a:rPr lang="pt-BR" sz="2000" b="1" u="sng" dirty="0" err="1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virinae</a:t>
            </a:r>
            <a:endParaRPr lang="pt-BR" sz="2000" b="1" dirty="0">
              <a:solidFill>
                <a:schemeClr val="accent4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spcAft>
                <a:spcPts val="600"/>
              </a:spcAft>
              <a:buClr>
                <a:srgbClr val="C00000"/>
              </a:buClr>
              <a:buSzPct val="85000"/>
              <a:buFont typeface="Wingdings" pitchFamily="2" charset="2"/>
              <a:buChar char="ü"/>
              <a:tabLst>
                <a:tab pos="571500" algn="l"/>
                <a:tab pos="1143000" algn="l"/>
                <a:tab pos="1714500" algn="l"/>
                <a:tab pos="2286000" algn="l"/>
                <a:tab pos="2857500" algn="l"/>
                <a:tab pos="3429000" algn="l"/>
                <a:tab pos="4000500" algn="l"/>
                <a:tab pos="4572000" algn="l"/>
                <a:tab pos="5143500" algn="l"/>
                <a:tab pos="5715000" algn="l"/>
              </a:tabLst>
            </a:pPr>
            <a:r>
              <a:rPr lang="pt-BR" sz="2000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Gêneros </a:t>
            </a:r>
            <a:r>
              <a:rPr lang="pt-BR" sz="2000" b="1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 sufixo </a:t>
            </a:r>
            <a:r>
              <a:rPr lang="pt-BR" sz="2000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 </a:t>
            </a:r>
            <a:r>
              <a:rPr lang="pt-BR" sz="2000" b="1" u="sng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vírus</a:t>
            </a:r>
            <a:endParaRPr lang="pt-BR" sz="2000" b="1" dirty="0" smtClean="0">
              <a:solidFill>
                <a:schemeClr val="accent4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spcAft>
                <a:spcPts val="600"/>
              </a:spcAft>
              <a:buClr>
                <a:srgbClr val="C00000"/>
              </a:buClr>
              <a:buSzPct val="85000"/>
              <a:buFont typeface="Wingdings" pitchFamily="2" charset="2"/>
              <a:buChar char="ü"/>
              <a:tabLst>
                <a:tab pos="571500" algn="l"/>
                <a:tab pos="1143000" algn="l"/>
                <a:tab pos="1714500" algn="l"/>
                <a:tab pos="2286000" algn="l"/>
                <a:tab pos="2857500" algn="l"/>
                <a:tab pos="3429000" algn="l"/>
                <a:tab pos="4000500" algn="l"/>
                <a:tab pos="4572000" algn="l"/>
                <a:tab pos="5143500" algn="l"/>
                <a:tab pos="5715000" algn="l"/>
              </a:tabLst>
            </a:pPr>
            <a:r>
              <a:rPr lang="pt-BR" sz="2000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O prefixo -  </a:t>
            </a:r>
            <a:r>
              <a:rPr lang="pt-BR" sz="2000" b="1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palavra latina ou uma </a:t>
            </a:r>
            <a:r>
              <a:rPr lang="pt-BR" sz="2000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sigla</a:t>
            </a:r>
            <a:endParaRPr lang="pt-BR" sz="2000" b="1" dirty="0">
              <a:solidFill>
                <a:schemeClr val="accent4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spcAft>
                <a:spcPts val="600"/>
              </a:spcAft>
              <a:buClr>
                <a:srgbClr val="C00000"/>
              </a:buClr>
              <a:buSzPct val="85000"/>
              <a:buFont typeface="Wingdings" pitchFamily="2" charset="2"/>
              <a:buChar char="ü"/>
              <a:tabLst>
                <a:tab pos="571500" algn="l"/>
                <a:tab pos="1143000" algn="l"/>
                <a:tab pos="1714500" algn="l"/>
                <a:tab pos="2286000" algn="l"/>
                <a:tab pos="2857500" algn="l"/>
                <a:tab pos="3429000" algn="l"/>
                <a:tab pos="4000500" algn="l"/>
                <a:tab pos="4572000" algn="l"/>
                <a:tab pos="5143500" algn="l"/>
                <a:tab pos="5715000" algn="l"/>
              </a:tabLst>
            </a:pPr>
            <a:r>
              <a:rPr lang="pt-BR" sz="2000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Famílias</a:t>
            </a:r>
            <a:r>
              <a:rPr lang="pt-BR" sz="2000" b="1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subfamílias latinizados, e nomes genéricos são </a:t>
            </a:r>
            <a:r>
              <a:rPr lang="pt-BR" sz="2000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escritos </a:t>
            </a:r>
            <a:r>
              <a:rPr lang="pt-BR" sz="2000" b="1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em </a:t>
            </a:r>
            <a:r>
              <a:rPr lang="pt-BR" sz="2000" b="1" i="1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itálicos</a:t>
            </a:r>
            <a:r>
              <a:rPr lang="pt-BR" sz="2000" b="1" dirty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</a:p>
          <a:p>
            <a:pPr algn="just">
              <a:spcAft>
                <a:spcPts val="600"/>
              </a:spcAft>
              <a:buClr>
                <a:srgbClr val="C00000"/>
              </a:buClr>
              <a:buSzPct val="85000"/>
              <a:tabLst>
                <a:tab pos="571500" algn="l"/>
                <a:tab pos="1143000" algn="l"/>
                <a:tab pos="1714500" algn="l"/>
                <a:tab pos="2286000" algn="l"/>
                <a:tab pos="2857500" algn="l"/>
                <a:tab pos="3429000" algn="l"/>
                <a:tab pos="4000500" algn="l"/>
                <a:tab pos="4572000" algn="l"/>
                <a:tab pos="5143500" algn="l"/>
                <a:tab pos="5715000" algn="l"/>
              </a:tabLst>
            </a:pPr>
            <a:r>
              <a:rPr lang="pt-BR" sz="2000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pt-BR" sz="2600" b="1" dirty="0">
              <a:solidFill>
                <a:srgbClr val="FFFF00"/>
              </a:solidFill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07504" y="620688"/>
            <a:ext cx="8229600" cy="1000132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Nomenclatura Viral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(Comitê internacional de taxonomia de vírus)</a:t>
            </a:r>
            <a:endParaRPr kumimoji="0" lang="pt-BR" sz="240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467544" y="908720"/>
            <a:ext cx="7200800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Clr>
                <a:srgbClr val="C00000"/>
              </a:buClr>
              <a:buSzPct val="85000"/>
              <a:buFont typeface="Wingdings" pitchFamily="2" charset="2"/>
              <a:buChar char="ü"/>
              <a:tabLst>
                <a:tab pos="571500" algn="l"/>
                <a:tab pos="1143000" algn="l"/>
                <a:tab pos="1714500" algn="l"/>
                <a:tab pos="2286000" algn="l"/>
                <a:tab pos="2857500" algn="l"/>
                <a:tab pos="3429000" algn="l"/>
                <a:tab pos="4000500" algn="l"/>
                <a:tab pos="4572000" algn="l"/>
                <a:tab pos="5143500" algn="l"/>
                <a:tab pos="5715000" algn="l"/>
              </a:tabLst>
            </a:pPr>
            <a:r>
              <a:rPr lang="pt-BR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Termos em outras línguas têm letras romanas;  (termo </a:t>
            </a:r>
            <a:r>
              <a:rPr lang="pt-BR" b="1" dirty="0" err="1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poxvírus</a:t>
            </a:r>
            <a:r>
              <a:rPr lang="pt-BR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em português) designa a família </a:t>
            </a:r>
            <a:r>
              <a:rPr lang="pt-BR" b="1" i="1" dirty="0" err="1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Poxviridae</a:t>
            </a:r>
            <a:r>
              <a:rPr lang="pt-BR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just">
              <a:spcAft>
                <a:spcPts val="600"/>
              </a:spcAft>
              <a:buClr>
                <a:srgbClr val="C00000"/>
              </a:buClr>
              <a:buSzPct val="85000"/>
              <a:tabLst>
                <a:tab pos="571500" algn="l"/>
                <a:tab pos="1143000" algn="l"/>
                <a:tab pos="1714500" algn="l"/>
                <a:tab pos="2286000" algn="l"/>
                <a:tab pos="2857500" algn="l"/>
                <a:tab pos="3429000" algn="l"/>
                <a:tab pos="4000500" algn="l"/>
                <a:tab pos="4572000" algn="l"/>
                <a:tab pos="5143500" algn="l"/>
                <a:tab pos="5715000" algn="l"/>
              </a:tabLst>
            </a:pPr>
            <a:endParaRPr lang="pt-BR" b="1" dirty="0" smtClean="0">
              <a:solidFill>
                <a:schemeClr val="accent4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spcAft>
                <a:spcPts val="600"/>
              </a:spcAft>
              <a:buClr>
                <a:srgbClr val="C00000"/>
              </a:buClr>
              <a:buSzPct val="85000"/>
              <a:buFont typeface="Wingdings" pitchFamily="2" charset="2"/>
              <a:buChar char="ü"/>
              <a:tabLst>
                <a:tab pos="571500" algn="l"/>
                <a:tab pos="1143000" algn="l"/>
                <a:tab pos="1714500" algn="l"/>
                <a:tab pos="2286000" algn="l"/>
                <a:tab pos="2857500" algn="l"/>
                <a:tab pos="3429000" algn="l"/>
                <a:tab pos="4000500" algn="l"/>
                <a:tab pos="4572000" algn="l"/>
                <a:tab pos="5143500" algn="l"/>
                <a:tab pos="5715000" algn="l"/>
              </a:tabLst>
            </a:pPr>
            <a:r>
              <a:rPr lang="pt-BR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Alguns vírus são denominados conforme  a doença que causam, como o vírus da Hepatite A, C.</a:t>
            </a:r>
          </a:p>
          <a:p>
            <a:pPr algn="just">
              <a:spcAft>
                <a:spcPts val="600"/>
              </a:spcAft>
              <a:buClr>
                <a:srgbClr val="C00000"/>
              </a:buClr>
              <a:buSzPct val="85000"/>
              <a:tabLst>
                <a:tab pos="571500" algn="l"/>
                <a:tab pos="1143000" algn="l"/>
                <a:tab pos="1714500" algn="l"/>
                <a:tab pos="2286000" algn="l"/>
                <a:tab pos="2857500" algn="l"/>
                <a:tab pos="3429000" algn="l"/>
                <a:tab pos="4000500" algn="l"/>
                <a:tab pos="4572000" algn="l"/>
                <a:tab pos="5143500" algn="l"/>
                <a:tab pos="5715000" algn="l"/>
              </a:tabLst>
            </a:pPr>
            <a:r>
              <a:rPr lang="pt-BR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Ex:</a:t>
            </a:r>
          </a:p>
          <a:p>
            <a:pPr algn="ctr">
              <a:spcAft>
                <a:spcPts val="600"/>
              </a:spcAft>
              <a:buClr>
                <a:srgbClr val="C00000"/>
              </a:buClr>
              <a:buSzPct val="85000"/>
              <a:buFont typeface="Wingdings" pitchFamily="2" charset="2"/>
              <a:buChar char="ü"/>
              <a:tabLst>
                <a:tab pos="571500" algn="l"/>
                <a:tab pos="1143000" algn="l"/>
                <a:tab pos="1714500" algn="l"/>
                <a:tab pos="2286000" algn="l"/>
                <a:tab pos="2857500" algn="l"/>
                <a:tab pos="3429000" algn="l"/>
                <a:tab pos="4000500" algn="l"/>
                <a:tab pos="4572000" algn="l"/>
                <a:tab pos="5143500" algn="l"/>
                <a:tab pos="5715000" algn="l"/>
              </a:tabLst>
            </a:pPr>
            <a:r>
              <a:rPr lang="pt-BR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Ordem </a:t>
            </a:r>
            <a:r>
              <a:rPr lang="pt-BR" b="1" dirty="0" err="1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Monegavirales</a:t>
            </a:r>
            <a:endParaRPr lang="pt-BR" b="1" dirty="0" smtClean="0">
              <a:solidFill>
                <a:schemeClr val="accent4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spcAft>
                <a:spcPts val="600"/>
              </a:spcAft>
              <a:buClr>
                <a:srgbClr val="C00000"/>
              </a:buClr>
              <a:buSzPct val="85000"/>
              <a:buFont typeface="Wingdings" pitchFamily="2" charset="2"/>
              <a:buChar char="ü"/>
              <a:tabLst>
                <a:tab pos="571500" algn="l"/>
                <a:tab pos="1143000" algn="l"/>
                <a:tab pos="1714500" algn="l"/>
                <a:tab pos="2286000" algn="l"/>
                <a:tab pos="2857500" algn="l"/>
                <a:tab pos="3429000" algn="l"/>
                <a:tab pos="4000500" algn="l"/>
                <a:tab pos="4572000" algn="l"/>
                <a:tab pos="5143500" algn="l"/>
                <a:tab pos="5715000" algn="l"/>
              </a:tabLst>
            </a:pPr>
            <a:r>
              <a:rPr lang="pt-BR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Família </a:t>
            </a:r>
            <a:r>
              <a:rPr lang="pt-BR" b="1" dirty="0" err="1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Ortomyxoviridae</a:t>
            </a:r>
            <a:endParaRPr lang="pt-BR" b="1" dirty="0" smtClean="0">
              <a:solidFill>
                <a:schemeClr val="accent4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spcAft>
                <a:spcPts val="600"/>
              </a:spcAft>
              <a:buClr>
                <a:srgbClr val="C00000"/>
              </a:buClr>
              <a:buSzPct val="85000"/>
              <a:buFont typeface="Wingdings" pitchFamily="2" charset="2"/>
              <a:buChar char="ü"/>
              <a:tabLst>
                <a:tab pos="571500" algn="l"/>
                <a:tab pos="1143000" algn="l"/>
                <a:tab pos="1714500" algn="l"/>
                <a:tab pos="2286000" algn="l"/>
                <a:tab pos="2857500" algn="l"/>
                <a:tab pos="3429000" algn="l"/>
                <a:tab pos="4000500" algn="l"/>
                <a:tab pos="4572000" algn="l"/>
                <a:tab pos="5143500" algn="l"/>
                <a:tab pos="5715000" algn="l"/>
              </a:tabLst>
            </a:pPr>
            <a:r>
              <a:rPr lang="pt-BR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Gêneros Influenza vírus </a:t>
            </a:r>
          </a:p>
          <a:p>
            <a:pPr algn="ctr">
              <a:spcAft>
                <a:spcPts val="600"/>
              </a:spcAft>
              <a:buClr>
                <a:srgbClr val="C00000"/>
              </a:buClr>
              <a:buSzPct val="85000"/>
              <a:buFont typeface="Wingdings" pitchFamily="2" charset="2"/>
              <a:buChar char="ü"/>
              <a:tabLst>
                <a:tab pos="571500" algn="l"/>
                <a:tab pos="1143000" algn="l"/>
                <a:tab pos="1714500" algn="l"/>
                <a:tab pos="2286000" algn="l"/>
                <a:tab pos="2857500" algn="l"/>
                <a:tab pos="3429000" algn="l"/>
                <a:tab pos="4000500" algn="l"/>
                <a:tab pos="4572000" algn="l"/>
                <a:tab pos="5143500" algn="l"/>
                <a:tab pos="5715000" algn="l"/>
              </a:tabLst>
            </a:pPr>
            <a:r>
              <a:rPr lang="pt-BR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Espécie Influenza vírus A, B, C.</a:t>
            </a:r>
          </a:p>
          <a:p>
            <a:pPr algn="ctr">
              <a:spcAft>
                <a:spcPts val="600"/>
              </a:spcAft>
              <a:buClr>
                <a:srgbClr val="C00000"/>
              </a:buClr>
              <a:buSzPct val="85000"/>
              <a:buFont typeface="Wingdings" pitchFamily="2" charset="2"/>
              <a:buChar char="ü"/>
              <a:tabLst>
                <a:tab pos="571500" algn="l"/>
                <a:tab pos="1143000" algn="l"/>
                <a:tab pos="1714500" algn="l"/>
                <a:tab pos="2286000" algn="l"/>
                <a:tab pos="2857500" algn="l"/>
                <a:tab pos="3429000" algn="l"/>
                <a:tab pos="4000500" algn="l"/>
                <a:tab pos="4572000" algn="l"/>
                <a:tab pos="5143500" algn="l"/>
                <a:tab pos="5715000" algn="l"/>
              </a:tabLst>
            </a:pPr>
            <a:r>
              <a:rPr lang="pt-BR" b="1" dirty="0" smtClean="0">
                <a:solidFill>
                  <a:schemeClr val="accent4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Sorotipos </a:t>
            </a:r>
            <a:r>
              <a:rPr lang="pt-BR" b="1" dirty="0" smtClean="0">
                <a:solidFill>
                  <a:schemeClr val="accent4">
                    <a:lumMod val="50000"/>
                  </a:schemeClr>
                </a:solidFill>
                <a:hlinkClick r:id="rId2" action="ppaction://hlinkfile" tooltip="H1N1"/>
              </a:rPr>
              <a:t>H1N1</a:t>
            </a:r>
            <a:r>
              <a:rPr lang="pt-BR" b="1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pt-BR" b="1" dirty="0" smtClean="0">
                <a:solidFill>
                  <a:schemeClr val="accent4">
                    <a:lumMod val="50000"/>
                  </a:schemeClr>
                </a:solidFill>
                <a:hlinkClick r:id="rId3" action="ppaction://hlinkfile" tooltip="H1N2"/>
              </a:rPr>
              <a:t>H1N2</a:t>
            </a:r>
            <a:r>
              <a:rPr lang="pt-BR" b="1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pt-BR" b="1" dirty="0" smtClean="0">
                <a:solidFill>
                  <a:schemeClr val="accent4">
                    <a:lumMod val="50000"/>
                  </a:schemeClr>
                </a:solidFill>
                <a:hlinkClick r:id="rId4" action="ppaction://hlinkfile" tooltip="H2N2"/>
              </a:rPr>
              <a:t>H2N2</a:t>
            </a:r>
            <a:r>
              <a:rPr lang="pt-BR" b="1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pt-BR" b="1" dirty="0" smtClean="0">
                <a:solidFill>
                  <a:schemeClr val="accent4">
                    <a:lumMod val="50000"/>
                  </a:schemeClr>
                </a:solidFill>
                <a:hlinkClick r:id="rId5" action="ppaction://hlinkfile" tooltip="H3N1"/>
              </a:rPr>
              <a:t>H3N1</a:t>
            </a:r>
            <a:r>
              <a:rPr lang="pt-BR" b="1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pt-BR" b="1" dirty="0" smtClean="0">
                <a:solidFill>
                  <a:schemeClr val="accent4">
                    <a:lumMod val="50000"/>
                  </a:schemeClr>
                </a:solidFill>
                <a:hlinkClick r:id="rId6" action="ppaction://hlinkfile" tooltip="H3N2"/>
              </a:rPr>
              <a:t>H3N2</a:t>
            </a:r>
            <a:r>
              <a:rPr lang="pt-BR" b="1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pt-BR" b="1" dirty="0" smtClean="0">
                <a:solidFill>
                  <a:schemeClr val="accent4">
                    <a:lumMod val="50000"/>
                  </a:schemeClr>
                </a:solidFill>
                <a:hlinkClick r:id="rId7" action="ppaction://hlinkfile" tooltip="H3N8"/>
              </a:rPr>
              <a:t>H3N8</a:t>
            </a:r>
            <a:r>
              <a:rPr lang="pt-BR" b="1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pt-BR" b="1" dirty="0" smtClean="0">
                <a:solidFill>
                  <a:schemeClr val="accent4">
                    <a:lumMod val="50000"/>
                  </a:schemeClr>
                </a:solidFill>
                <a:hlinkClick r:id="rId8" action="ppaction://hlinkfile" tooltip="H5N1"/>
              </a:rPr>
              <a:t>H5N1</a:t>
            </a:r>
            <a:r>
              <a:rPr lang="pt-BR" b="1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pt-BR" b="1" dirty="0" smtClean="0">
                <a:solidFill>
                  <a:schemeClr val="accent4">
                    <a:lumMod val="50000"/>
                  </a:schemeClr>
                </a:solidFill>
                <a:hlinkClick r:id="rId9" action="ppaction://hlinkfile" tooltip="H5N2"/>
              </a:rPr>
              <a:t>H5N2</a:t>
            </a:r>
            <a:r>
              <a:rPr lang="pt-BR" b="1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pt-BR" b="1" dirty="0" smtClean="0">
                <a:solidFill>
                  <a:schemeClr val="accent4">
                    <a:lumMod val="50000"/>
                  </a:schemeClr>
                </a:solidFill>
                <a:hlinkClick r:id="rId10" action="ppaction://hlinkfile" tooltip="H5N3"/>
              </a:rPr>
              <a:t>H5N3</a:t>
            </a:r>
            <a:r>
              <a:rPr lang="pt-BR" b="1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pt-BR" b="1" dirty="0" smtClean="0">
                <a:solidFill>
                  <a:schemeClr val="accent4">
                    <a:lumMod val="50000"/>
                  </a:schemeClr>
                </a:solidFill>
                <a:hlinkClick r:id="rId11" action="ppaction://hlinkfile" tooltip="H5N8"/>
              </a:rPr>
              <a:t>H5N8</a:t>
            </a:r>
            <a:r>
              <a:rPr lang="pt-BR" b="1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pt-BR" b="1" dirty="0" smtClean="0">
                <a:solidFill>
                  <a:schemeClr val="accent4">
                    <a:lumMod val="50000"/>
                  </a:schemeClr>
                </a:solidFill>
                <a:hlinkClick r:id="rId12" action="ppaction://hlinkfile" tooltip="H5N9"/>
              </a:rPr>
              <a:t>H5N9</a:t>
            </a:r>
            <a:r>
              <a:rPr lang="pt-BR" b="1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pt-BR" b="1" dirty="0" smtClean="0">
                <a:solidFill>
                  <a:schemeClr val="accent4">
                    <a:lumMod val="50000"/>
                  </a:schemeClr>
                </a:solidFill>
                <a:hlinkClick r:id="rId13" action="ppaction://hlinkfile" tooltip="H7N1"/>
              </a:rPr>
              <a:t>H7N1</a:t>
            </a:r>
            <a:r>
              <a:rPr lang="pt-BR" b="1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pt-BR" b="1" dirty="0" smtClean="0">
                <a:solidFill>
                  <a:schemeClr val="accent4">
                    <a:lumMod val="50000"/>
                  </a:schemeClr>
                </a:solidFill>
                <a:hlinkClick r:id="rId14" action="ppaction://hlinkfile" tooltip="H7N2"/>
              </a:rPr>
              <a:t>H7N2</a:t>
            </a:r>
            <a:r>
              <a:rPr lang="pt-BR" b="1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pt-BR" b="1" dirty="0" smtClean="0">
                <a:solidFill>
                  <a:schemeClr val="accent4">
                    <a:lumMod val="50000"/>
                  </a:schemeClr>
                </a:solidFill>
                <a:hlinkClick r:id="rId15" action="ppaction://hlinkfile" tooltip="H7N3"/>
              </a:rPr>
              <a:t>H7N3</a:t>
            </a:r>
            <a:r>
              <a:rPr lang="pt-BR" b="1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pt-BR" b="1" dirty="0" smtClean="0">
                <a:solidFill>
                  <a:schemeClr val="accent4">
                    <a:lumMod val="50000"/>
                  </a:schemeClr>
                </a:solidFill>
                <a:hlinkClick r:id="rId16" action="ppaction://hlinkfile" tooltip="H7N4"/>
              </a:rPr>
              <a:t>H7N4</a:t>
            </a:r>
            <a:r>
              <a:rPr lang="pt-BR" b="1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pt-BR" b="1" dirty="0" smtClean="0">
                <a:solidFill>
                  <a:schemeClr val="accent4">
                    <a:lumMod val="50000"/>
                  </a:schemeClr>
                </a:solidFill>
                <a:hlinkClick r:id="rId17" action="ppaction://hlinkfile" tooltip="H7N7"/>
              </a:rPr>
              <a:t>H7N7</a:t>
            </a:r>
            <a:r>
              <a:rPr lang="pt-BR" b="1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pt-BR" b="1" dirty="0" smtClean="0">
                <a:solidFill>
                  <a:schemeClr val="accent4">
                    <a:lumMod val="50000"/>
                  </a:schemeClr>
                </a:solidFill>
                <a:hlinkClick r:id="rId18" action="ppaction://hlinkfile" tooltip="H9N2"/>
              </a:rPr>
              <a:t>H9N2</a:t>
            </a:r>
            <a:r>
              <a:rPr lang="pt-BR" b="1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pt-BR" b="1" dirty="0" smtClean="0">
                <a:solidFill>
                  <a:schemeClr val="accent4">
                    <a:lumMod val="50000"/>
                  </a:schemeClr>
                </a:solidFill>
                <a:hlinkClick r:id="rId19" action="ppaction://hlinkfile" tooltip="H10N7"/>
              </a:rPr>
              <a:t>H10N7</a:t>
            </a:r>
            <a:r>
              <a:rPr lang="pt-BR" b="1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  <a:endParaRPr lang="pt-BR" b="1" dirty="0" smtClean="0">
              <a:solidFill>
                <a:schemeClr val="accent4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spcAft>
                <a:spcPts val="600"/>
              </a:spcAft>
              <a:buClr>
                <a:srgbClr val="C00000"/>
              </a:buClr>
              <a:buSzPct val="85000"/>
              <a:buFont typeface="Wingdings" pitchFamily="2" charset="2"/>
              <a:buChar char="ü"/>
              <a:tabLst>
                <a:tab pos="571500" algn="l"/>
                <a:tab pos="1143000" algn="l"/>
                <a:tab pos="1714500" algn="l"/>
                <a:tab pos="2286000" algn="l"/>
                <a:tab pos="2857500" algn="l"/>
                <a:tab pos="3429000" algn="l"/>
                <a:tab pos="4000500" algn="l"/>
                <a:tab pos="4572000" algn="l"/>
                <a:tab pos="5143500" algn="l"/>
                <a:tab pos="5715000" algn="l"/>
              </a:tabLst>
            </a:pPr>
            <a:endParaRPr lang="pt-BR" b="1" dirty="0" smtClean="0">
              <a:solidFill>
                <a:schemeClr val="accent4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spcAft>
                <a:spcPts val="600"/>
              </a:spcAft>
              <a:buClr>
                <a:srgbClr val="C00000"/>
              </a:buClr>
              <a:buSzPct val="85000"/>
              <a:buFont typeface="Wingdings" pitchFamily="2" charset="2"/>
              <a:buChar char="ü"/>
              <a:tabLst>
                <a:tab pos="571500" algn="l"/>
                <a:tab pos="1143000" algn="l"/>
                <a:tab pos="1714500" algn="l"/>
                <a:tab pos="2286000" algn="l"/>
                <a:tab pos="2857500" algn="l"/>
                <a:tab pos="3429000" algn="l"/>
                <a:tab pos="4000500" algn="l"/>
                <a:tab pos="4572000" algn="l"/>
                <a:tab pos="5143500" algn="l"/>
                <a:tab pos="5715000" algn="l"/>
              </a:tabLst>
            </a:pPr>
            <a:endParaRPr lang="pt-BR" b="1" dirty="0">
              <a:solidFill>
                <a:schemeClr val="accent4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ransition spd="med">
    <p:pull dir="rd"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arissa\Desktop\fig1vi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3717032"/>
            <a:ext cx="2104571" cy="28789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57158" y="285728"/>
            <a:ext cx="7643866" cy="592935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CC00"/>
              </a:buClr>
              <a:buSzTx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Exemplo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taxonomia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 viral: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CC00"/>
              </a:buClr>
              <a:buSzTx/>
              <a:tabLst/>
              <a:defRPr/>
            </a:pP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buClr>
                <a:srgbClr val="C00000"/>
              </a:buClr>
              <a:buFont typeface="Wingdings" pitchFamily="2" charset="2"/>
              <a:buChar char="ü"/>
            </a:pPr>
            <a:r>
              <a:rPr lang="pt-BR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Família </a:t>
            </a:r>
            <a:r>
              <a:rPr lang="pt-BR" sz="24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Closteroviridae</a:t>
            </a:r>
            <a:endParaRPr lang="pt-BR" sz="2400" i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buClr>
                <a:srgbClr val="C00000"/>
              </a:buClr>
              <a:buFont typeface="Wingdings" pitchFamily="2" charset="2"/>
              <a:buChar char="ü"/>
            </a:pPr>
            <a:r>
              <a:rPr lang="pt-BR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Gênero </a:t>
            </a:r>
            <a:r>
              <a:rPr lang="pt-BR" sz="24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Closterovirus</a:t>
            </a:r>
            <a:endParaRPr kumimoji="0" lang="pt-BR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74320" lvl="0" indent="-274320" algn="ctr">
              <a:spcBef>
                <a:spcPts val="600"/>
              </a:spcBef>
              <a:buClr>
                <a:srgbClr val="C00000"/>
              </a:buClr>
              <a:buFont typeface="Wingdings" pitchFamily="2" charset="2"/>
              <a:buChar char="ü"/>
            </a:pPr>
            <a:r>
              <a:rPr lang="pt-BR" sz="24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Espécie </a:t>
            </a:r>
            <a:r>
              <a:rPr lang="pt-BR" sz="24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Grapevine</a:t>
            </a:r>
            <a:r>
              <a:rPr lang="pt-BR" sz="24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t-BR" sz="24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leafroll</a:t>
            </a:r>
            <a:r>
              <a:rPr lang="pt-BR" sz="24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-</a:t>
            </a:r>
            <a:r>
              <a:rPr lang="pt-BR" sz="24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associated</a:t>
            </a:r>
            <a:r>
              <a:rPr lang="pt-BR" sz="24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t-BR" sz="24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virus</a:t>
            </a:r>
            <a:r>
              <a:rPr lang="pt-BR" sz="24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- </a:t>
            </a:r>
            <a:r>
              <a:rPr lang="pt-BR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enrolamento da folha da videira, </a:t>
            </a:r>
            <a:r>
              <a:rPr lang="pt-BR" sz="24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doença causada pelo</a:t>
            </a:r>
            <a:r>
              <a:rPr lang="pt-BR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t-BR" sz="2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GLRaV</a:t>
            </a:r>
            <a:r>
              <a:rPr lang="pt-BR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-1 a  9.</a:t>
            </a:r>
          </a:p>
          <a:p>
            <a:pPr marL="274320" lvl="0" indent="-274320" algn="ctr">
              <a:spcBef>
                <a:spcPts val="600"/>
              </a:spcBef>
              <a:buClr>
                <a:srgbClr val="C00000"/>
              </a:buClr>
              <a:buFont typeface="Wingdings" pitchFamily="2" charset="2"/>
              <a:buChar char="ü"/>
            </a:pPr>
            <a:r>
              <a:rPr lang="pt-BR" sz="2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Grapevine</a:t>
            </a:r>
            <a:r>
              <a:rPr lang="pt-BR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t-BR" sz="2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leafroll</a:t>
            </a:r>
            <a:r>
              <a:rPr lang="pt-BR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t-BR" sz="2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disease</a:t>
            </a:r>
            <a:r>
              <a:rPr lang="pt-BR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marL="274320" lvl="0" indent="-274320" algn="just">
              <a:spcBef>
                <a:spcPts val="600"/>
              </a:spcBef>
              <a:buClr>
                <a:srgbClr val="C00000"/>
              </a:buClr>
              <a:buFont typeface="Wingdings" pitchFamily="2" charset="2"/>
              <a:buChar char="ü"/>
            </a:pPr>
            <a:endParaRPr lang="en-US" sz="2400" dirty="0" smtClean="0">
              <a:latin typeface="Verdana" pitchFamily="34" charset="0"/>
              <a:ea typeface="Verdana" pitchFamily="34" charset="0"/>
              <a:cs typeface="Verdana" pitchFamily="34" charset="0"/>
              <a:sym typeface="Wingdings" pitchFamily="2" charset="2"/>
            </a:endParaRPr>
          </a:p>
          <a:p>
            <a:pPr marL="274320" lvl="0" indent="-274320" algn="just">
              <a:spcBef>
                <a:spcPts val="600"/>
              </a:spcBef>
              <a:buClr>
                <a:srgbClr val="C00000"/>
              </a:buClr>
            </a:pPr>
            <a:endParaRPr lang="en-US" sz="2400" dirty="0" smtClean="0">
              <a:latin typeface="Verdana" pitchFamily="34" charset="0"/>
              <a:ea typeface="Verdana" pitchFamily="34" charset="0"/>
              <a:cs typeface="Verdana" pitchFamily="34" charset="0"/>
              <a:sym typeface="Wingdings" pitchFamily="2" charset="2"/>
            </a:endParaRPr>
          </a:p>
          <a:p>
            <a:pPr marL="274320" lvl="0" indent="-274320" algn="just">
              <a:spcBef>
                <a:spcPts val="600"/>
              </a:spcBef>
              <a:buClr>
                <a:srgbClr val="C00000"/>
              </a:buClr>
            </a:pPr>
            <a:endParaRPr lang="en-US" sz="2400" dirty="0" smtClean="0">
              <a:latin typeface="Verdana" pitchFamily="34" charset="0"/>
              <a:ea typeface="Verdana" pitchFamily="34" charset="0"/>
              <a:cs typeface="Verdana" pitchFamily="34" charset="0"/>
              <a:sym typeface="Wingdings" pitchFamily="2" charset="2"/>
            </a:endParaRP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kumimoji="0" lang="pt-BR" sz="2400" b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ransition spd="med">
    <p:pull dir="rd"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412776"/>
            <a:ext cx="7056784" cy="4596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ço Reservado para Texto 4"/>
          <p:cNvSpPr>
            <a:spLocks noGrp="1"/>
          </p:cNvSpPr>
          <p:nvPr>
            <p:ph type="body" idx="1"/>
          </p:nvPr>
        </p:nvSpPr>
        <p:spPr>
          <a:xfrm>
            <a:off x="1115616" y="548680"/>
            <a:ext cx="6255488" cy="743507"/>
          </a:xfrm>
        </p:spPr>
        <p:txBody>
          <a:bodyPr>
            <a:normAutofit/>
          </a:bodyPr>
          <a:lstStyle/>
          <a:p>
            <a:pPr algn="ctr"/>
            <a:r>
              <a:rPr lang="pt-BR" sz="28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Filogenia</a:t>
            </a:r>
            <a:endParaRPr lang="pt-BR" sz="2800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ransition spd="med">
    <p:pull dir="rd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467544" y="548680"/>
            <a:ext cx="7156648" cy="5619024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pt-B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 Filo </a:t>
            </a:r>
            <a:r>
              <a:rPr lang="pt-BR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Proteobacteria</a:t>
            </a:r>
            <a:r>
              <a:rPr lang="pt-B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: Inclui espécies importantes.</a:t>
            </a:r>
          </a:p>
          <a:p>
            <a:pPr>
              <a:buNone/>
            </a:pPr>
            <a:r>
              <a:rPr lang="pt-B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– </a:t>
            </a:r>
            <a:r>
              <a:rPr lang="pt-BR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Pseudomonas</a:t>
            </a:r>
            <a:r>
              <a:rPr lang="pt-BR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pt-BR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patógenos</a:t>
            </a:r>
            <a:r>
              <a:rPr lang="pt-BR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plantas, </a:t>
            </a:r>
            <a:r>
              <a:rPr lang="pt-BR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biorremediação</a:t>
            </a:r>
            <a:endParaRPr lang="pt-BR" i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None/>
            </a:pPr>
            <a:r>
              <a:rPr lang="pt-B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– </a:t>
            </a:r>
            <a:r>
              <a:rPr lang="pt-BR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Azotobacter</a:t>
            </a:r>
            <a:r>
              <a:rPr lang="pt-BR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– fixação de nitrogênio</a:t>
            </a:r>
          </a:p>
          <a:p>
            <a:pPr>
              <a:buNone/>
            </a:pPr>
            <a:r>
              <a:rPr lang="pt-B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– </a:t>
            </a:r>
            <a:r>
              <a:rPr lang="pt-BR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Salmonella</a:t>
            </a:r>
            <a:endParaRPr lang="pt-BR" i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None/>
            </a:pPr>
            <a:r>
              <a:rPr lang="pt-B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– </a:t>
            </a:r>
            <a:r>
              <a:rPr lang="pt-BR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Escherichia</a:t>
            </a:r>
            <a:endParaRPr lang="pt-BR" i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None/>
            </a:pPr>
            <a:r>
              <a:rPr lang="pt-B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– </a:t>
            </a:r>
            <a:r>
              <a:rPr lang="pt-BR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Proteus</a:t>
            </a:r>
            <a:endParaRPr lang="pt-BR" i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None/>
            </a:pPr>
            <a:r>
              <a:rPr lang="pt-B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– </a:t>
            </a:r>
            <a:r>
              <a:rPr lang="pt-BR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Neisseria</a:t>
            </a:r>
            <a:endParaRPr lang="pt-BR" i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None/>
            </a:pPr>
            <a:r>
              <a:rPr lang="pt-B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– </a:t>
            </a:r>
            <a:r>
              <a:rPr lang="pt-BR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Rickettsia</a:t>
            </a:r>
            <a:r>
              <a:rPr lang="pt-BR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– tifo</a:t>
            </a:r>
          </a:p>
          <a:p>
            <a:pPr>
              <a:buNone/>
            </a:pPr>
            <a:r>
              <a:rPr lang="pt-B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– </a:t>
            </a:r>
            <a:r>
              <a:rPr lang="pt-BR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Thiothrix</a:t>
            </a:r>
            <a:r>
              <a:rPr lang="pt-BR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pt-BR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oxidadantes</a:t>
            </a:r>
            <a:r>
              <a:rPr lang="pt-BR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de enxofre</a:t>
            </a:r>
          </a:p>
          <a:p>
            <a:pPr>
              <a:buNone/>
            </a:pPr>
            <a:r>
              <a:rPr lang="pt-B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– </a:t>
            </a:r>
            <a:r>
              <a:rPr lang="pt-BR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Vibrio</a:t>
            </a:r>
            <a:r>
              <a:rPr lang="pt-BR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– maioria aquáticos</a:t>
            </a:r>
          </a:p>
          <a:p>
            <a:pPr>
              <a:buNone/>
            </a:pPr>
            <a:r>
              <a:rPr lang="pt-B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– </a:t>
            </a:r>
            <a:r>
              <a:rPr lang="pt-BR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Ricketsias</a:t>
            </a:r>
            <a:endParaRPr lang="pt-BR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ransition spd="med">
    <p:pull dir="r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bacterias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142984"/>
            <a:ext cx="4607735" cy="2857436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19146"/>
          </a:xfrm>
        </p:spPr>
        <p:txBody>
          <a:bodyPr/>
          <a:lstStyle/>
          <a:p>
            <a:pPr algn="ctr"/>
            <a:r>
              <a:rPr lang="pt-BR" b="1" dirty="0" smtClean="0">
                <a:solidFill>
                  <a:srgbClr val="C00000"/>
                </a:solidFill>
              </a:rPr>
              <a:t>Microbiologia geral</a:t>
            </a:r>
            <a:endParaRPr lang="pt-BR" b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larissa\Pictures\img_fungo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4071942"/>
            <a:ext cx="4056672" cy="2411142"/>
          </a:xfrm>
          <a:prstGeom prst="rect">
            <a:avLst/>
          </a:prstGeom>
          <a:ln w="88900" cap="sq" cmpd="thickThin">
            <a:solidFill>
              <a:schemeClr val="tx1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2230" name="Picture 6" descr="http://nunocorreia.terapad.com/resources/13315/assets/virus%20inbfluenza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2928934"/>
            <a:ext cx="3810000" cy="28575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620688"/>
            <a:ext cx="7239000" cy="583504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pt-BR" dirty="0" smtClean="0"/>
              <a:t> </a:t>
            </a:r>
            <a:r>
              <a:rPr lang="pt-B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Filo </a:t>
            </a:r>
            <a:r>
              <a:rPr lang="pt-BR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Gram-positivas</a:t>
            </a:r>
            <a:r>
              <a:rPr lang="pt-B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: Inclui um número de espécies reunidas por uma filogenia comum de acordo com a estrutura da parede celular.</a:t>
            </a:r>
          </a:p>
          <a:p>
            <a:pPr>
              <a:buNone/>
            </a:pPr>
            <a:r>
              <a:rPr lang="pt-B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– </a:t>
            </a:r>
            <a:r>
              <a:rPr lang="pt-BR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Bacillus</a:t>
            </a:r>
            <a:endParaRPr lang="pt-BR" i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None/>
            </a:pPr>
            <a:r>
              <a:rPr lang="pt-B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– </a:t>
            </a:r>
            <a:r>
              <a:rPr lang="pt-BR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Clostridium</a:t>
            </a:r>
            <a:endParaRPr lang="pt-BR" i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None/>
            </a:pPr>
            <a:r>
              <a:rPr lang="pt-B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– </a:t>
            </a:r>
            <a:r>
              <a:rPr lang="pt-BR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Streptomyces</a:t>
            </a:r>
            <a:endParaRPr lang="pt-BR" i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None/>
            </a:pPr>
            <a:r>
              <a:rPr lang="pt-B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– </a:t>
            </a:r>
            <a:r>
              <a:rPr lang="pt-BR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Staphylococcus</a:t>
            </a:r>
            <a:endParaRPr lang="pt-BR" i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None/>
            </a:pPr>
            <a:r>
              <a:rPr lang="pt-B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– </a:t>
            </a:r>
            <a:r>
              <a:rPr lang="pt-BR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Streptococcus</a:t>
            </a:r>
            <a:endParaRPr lang="pt-BR" i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None/>
            </a:pPr>
            <a:r>
              <a:rPr lang="pt-B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– </a:t>
            </a:r>
            <a:r>
              <a:rPr lang="pt-BR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Lactobacillus</a:t>
            </a:r>
            <a:endParaRPr lang="pt-BR" i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None/>
            </a:pPr>
            <a:r>
              <a:rPr lang="pt-B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– </a:t>
            </a:r>
            <a:r>
              <a:rPr lang="pt-BR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Sarcina</a:t>
            </a:r>
            <a:endParaRPr lang="pt-BR" i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None/>
            </a:pPr>
            <a:r>
              <a:rPr lang="pt-B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– </a:t>
            </a:r>
            <a:r>
              <a:rPr lang="pt-BR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Streptomyces</a:t>
            </a:r>
            <a:r>
              <a:rPr lang="pt-BR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– odor de solo – </a:t>
            </a:r>
            <a:endParaRPr lang="pt-BR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ransition spd="med">
    <p:pull dir="rd"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57158" y="285728"/>
            <a:ext cx="7643866" cy="592935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lvl="0" indent="-274320" algn="just">
              <a:spcBef>
                <a:spcPts val="600"/>
              </a:spcBef>
              <a:buClr>
                <a:srgbClr val="C00000"/>
              </a:buClr>
            </a:pPr>
            <a:endParaRPr lang="en-US" sz="2400" dirty="0" smtClean="0">
              <a:latin typeface="Verdana" pitchFamily="34" charset="0"/>
              <a:ea typeface="Verdana" pitchFamily="34" charset="0"/>
              <a:cs typeface="Verdana" pitchFamily="34" charset="0"/>
              <a:sym typeface="Wingdings" pitchFamily="2" charset="2"/>
            </a:endParaRPr>
          </a:p>
          <a:p>
            <a:pPr marL="274320" indent="-274320" algn="just">
              <a:spcBef>
                <a:spcPts val="600"/>
              </a:spcBef>
              <a:buClr>
                <a:srgbClr val="C00000"/>
              </a:buClr>
              <a:buFont typeface="Wingdings" pitchFamily="2" charset="2"/>
              <a:buChar char="ü"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Exemplo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taxonomia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bacteriana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: </a:t>
            </a:r>
          </a:p>
          <a:p>
            <a:pPr marL="274320" indent="-274320" algn="ctr">
              <a:spcBef>
                <a:spcPts val="600"/>
              </a:spcBef>
              <a:buClr>
                <a:srgbClr val="C00000"/>
              </a:buClr>
              <a:buFont typeface="Wingdings" pitchFamily="2" charset="2"/>
              <a:buChar char="ü"/>
            </a:pPr>
            <a:r>
              <a:rPr lang="pt-BR" sz="24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Xanthomonas</a:t>
            </a:r>
            <a:r>
              <a:rPr lang="pt-BR" sz="24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t-BR" sz="24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campestris</a:t>
            </a:r>
            <a:r>
              <a:rPr lang="pt-BR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t-BR" sz="2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pv</a:t>
            </a:r>
            <a:r>
              <a:rPr lang="pt-BR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  <a:r>
              <a:rPr lang="pt-BR" sz="24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viticola</a:t>
            </a:r>
            <a:r>
              <a:rPr lang="pt-BR" sz="24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t-BR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causando uma severa doença denominada "Cancro Bacteriano". </a:t>
            </a:r>
          </a:p>
          <a:p>
            <a:pPr marL="274320" indent="-274320" algn="ctr">
              <a:spcBef>
                <a:spcPts val="600"/>
              </a:spcBef>
              <a:buClr>
                <a:srgbClr val="C00000"/>
              </a:buClr>
              <a:buFont typeface="Wingdings" pitchFamily="2" charset="2"/>
              <a:buChar char="ü"/>
            </a:pP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Gram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negativa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aeróbica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pt-BR" sz="2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Tx/>
              <a:tabLst/>
              <a:defRPr/>
            </a:pPr>
            <a:endParaRPr kumimoji="0" lang="pt-BR" sz="2400" b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051" name="Picture 3" descr="C:\Users\Larissa\Desktop\fig10vi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2996952"/>
            <a:ext cx="2205049" cy="33356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pull dir="rd"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57158" y="285728"/>
            <a:ext cx="7643866" cy="592935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lvl="0" indent="-274320" algn="just">
              <a:spcBef>
                <a:spcPts val="600"/>
              </a:spcBef>
              <a:buClr>
                <a:srgbClr val="C00000"/>
              </a:buClr>
            </a:pPr>
            <a:endParaRPr lang="en-US" sz="2400" dirty="0" smtClean="0">
              <a:latin typeface="Verdana" pitchFamily="34" charset="0"/>
              <a:ea typeface="Verdana" pitchFamily="34" charset="0"/>
              <a:cs typeface="Verdana" pitchFamily="34" charset="0"/>
              <a:sym typeface="Wingdings" pitchFamily="2" charset="2"/>
            </a:endParaRPr>
          </a:p>
          <a:p>
            <a:pPr marL="274320" indent="-274320" algn="just">
              <a:spcBef>
                <a:spcPts val="600"/>
              </a:spcBef>
              <a:buClr>
                <a:srgbClr val="C00000"/>
              </a:buClr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Exemplo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taxonomia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fungíca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: </a:t>
            </a:r>
          </a:p>
          <a:p>
            <a:pPr marL="274320" indent="-274320" algn="ctr">
              <a:spcBef>
                <a:spcPts val="600"/>
              </a:spcBef>
              <a:buClr>
                <a:srgbClr val="C00000"/>
              </a:buClr>
              <a:buFont typeface="Wingdings" pitchFamily="2" charset="2"/>
              <a:buChar char="ü"/>
            </a:pPr>
            <a:r>
              <a:rPr lang="pt-BR" sz="2400" i="1" dirty="0" err="1" smtClean="0"/>
              <a:t>Plasmopara</a:t>
            </a:r>
            <a:r>
              <a:rPr lang="pt-BR" sz="2400" i="1" dirty="0" smtClean="0"/>
              <a:t> </a:t>
            </a:r>
            <a:r>
              <a:rPr lang="pt-BR" sz="2400" i="1" dirty="0" err="1" smtClean="0"/>
              <a:t>viticola</a:t>
            </a:r>
            <a:r>
              <a:rPr lang="pt-BR" sz="2400" i="1" dirty="0" smtClean="0"/>
              <a:t> (míldio);</a:t>
            </a:r>
          </a:p>
          <a:p>
            <a:pPr marL="274320" indent="-274320" algn="ctr">
              <a:spcBef>
                <a:spcPts val="600"/>
              </a:spcBef>
              <a:buClr>
                <a:srgbClr val="C00000"/>
              </a:buClr>
              <a:buFont typeface="Wingdings" pitchFamily="2" charset="2"/>
              <a:buChar char="ü"/>
            </a:pPr>
            <a:r>
              <a:rPr lang="pt-BR" sz="2400" i="1" dirty="0" err="1" smtClean="0"/>
              <a:t>Uncinula</a:t>
            </a:r>
            <a:r>
              <a:rPr lang="pt-BR" sz="2400" i="1" dirty="0" smtClean="0"/>
              <a:t> </a:t>
            </a:r>
            <a:r>
              <a:rPr lang="pt-BR" sz="2400" i="1" dirty="0" err="1" smtClean="0"/>
              <a:t>necator</a:t>
            </a:r>
            <a:r>
              <a:rPr lang="pt-BR" sz="2400" i="1" dirty="0" smtClean="0"/>
              <a:t> (</a:t>
            </a:r>
            <a:r>
              <a:rPr lang="pt-BR" sz="2400" i="1" dirty="0" err="1" smtClean="0"/>
              <a:t>oídio</a:t>
            </a:r>
            <a:r>
              <a:rPr lang="pt-BR" sz="2400" i="1" dirty="0" smtClean="0"/>
              <a:t>);</a:t>
            </a:r>
            <a:endParaRPr lang="pt-BR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274320" indent="-274320" algn="ctr">
              <a:spcBef>
                <a:spcPts val="600"/>
              </a:spcBef>
              <a:buClr>
                <a:srgbClr val="C00000"/>
              </a:buClr>
              <a:buFont typeface="Wingdings" pitchFamily="2" charset="2"/>
              <a:buChar char="ü"/>
            </a:pPr>
            <a:r>
              <a:rPr lang="pt-BR" sz="24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Phakopsora</a:t>
            </a:r>
            <a:r>
              <a:rPr lang="pt-BR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t-BR" sz="24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euvitis</a:t>
            </a:r>
            <a:r>
              <a:rPr lang="pt-BR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 c</a:t>
            </a:r>
            <a:r>
              <a:rPr 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ausa ferrugem da videira.</a:t>
            </a:r>
          </a:p>
          <a:p>
            <a:pPr marL="274320" indent="-274320" algn="just">
              <a:spcBef>
                <a:spcPts val="600"/>
              </a:spcBef>
              <a:buClr>
                <a:srgbClr val="C00000"/>
              </a:buClr>
              <a:buFont typeface="Wingdings" pitchFamily="2" charset="2"/>
              <a:buChar char="ü"/>
            </a:pPr>
            <a:endParaRPr kumimoji="0" lang="pt-BR" sz="2400" b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074" name="Picture 2" descr="C:\Users\Larissa\Desktop\doencas_03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3212976"/>
            <a:ext cx="3857404" cy="28376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icture 2" descr="C:\Users\larissabrum.INST\Desktop\mildi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2924944"/>
            <a:ext cx="3096344" cy="35831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pull dir="rd"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066800"/>
          </a:xfrm>
        </p:spPr>
        <p:txBody>
          <a:bodyPr/>
          <a:lstStyle/>
          <a:p>
            <a:pPr algn="ctr"/>
            <a:r>
              <a:rPr lang="pt-BR" b="1">
                <a:solidFill>
                  <a:srgbClr val="FF0000"/>
                </a:solidFill>
              </a:rPr>
              <a:t>IDENTIFICAÇÃO</a:t>
            </a:r>
            <a:endParaRPr lang="pt-BR">
              <a:solidFill>
                <a:srgbClr val="FF0000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7762900" cy="45720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Clr>
                <a:srgbClr val="FF0066"/>
              </a:buClr>
              <a:buSzTx/>
              <a:buFont typeface="Wingdings" pitchFamily="2" charset="2"/>
              <a:buChar char="Ø"/>
            </a:pPr>
            <a:endParaRPr lang="pt-BR" b="1" dirty="0"/>
          </a:p>
          <a:p>
            <a:pPr algn="just">
              <a:lnSpc>
                <a:spcPct val="90000"/>
              </a:lnSpc>
              <a:buClr>
                <a:srgbClr val="C00000"/>
              </a:buClr>
              <a:buSzTx/>
              <a:buFont typeface="Wingdings" pitchFamily="2" charset="2"/>
              <a:buChar char="ü"/>
            </a:pPr>
            <a:r>
              <a:rPr lang="pt-BR" dirty="0">
                <a:latin typeface="Verdana" pitchFamily="34" charset="0"/>
                <a:ea typeface="Verdana" pitchFamily="34" charset="0"/>
                <a:cs typeface="Verdana" pitchFamily="34" charset="0"/>
              </a:rPr>
              <a:t>A identificação se dá através do isolamento e uso prático de um esquema de classificação.</a:t>
            </a:r>
          </a:p>
          <a:p>
            <a:pPr algn="just">
              <a:lnSpc>
                <a:spcPct val="90000"/>
              </a:lnSpc>
              <a:buClr>
                <a:srgbClr val="C00000"/>
              </a:buClr>
              <a:buSzTx/>
              <a:buFont typeface="Wingdings" pitchFamily="2" charset="2"/>
              <a:buChar char="ü"/>
            </a:pPr>
            <a:endParaRPr lang="pt-BR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lnSpc>
                <a:spcPct val="90000"/>
              </a:lnSpc>
              <a:buClr>
                <a:srgbClr val="C00000"/>
              </a:buClr>
              <a:buSzTx/>
              <a:buFont typeface="Wingdings" pitchFamily="2" charset="2"/>
              <a:buChar char="ü"/>
            </a:pPr>
            <a:r>
              <a:rPr lang="pt-BR" dirty="0">
                <a:latin typeface="Verdana" pitchFamily="34" charset="0"/>
                <a:ea typeface="Verdana" pitchFamily="34" charset="0"/>
                <a:cs typeface="Verdana" pitchFamily="34" charset="0"/>
              </a:rPr>
              <a:t>É verificar o tipo de espécie ou outra categoria presente na amostra a ser analisada.</a:t>
            </a:r>
          </a:p>
          <a:p>
            <a:pPr algn="just">
              <a:lnSpc>
                <a:spcPct val="90000"/>
              </a:lnSpc>
              <a:buClr>
                <a:srgbClr val="C00000"/>
              </a:buClr>
              <a:buSzTx/>
              <a:buFont typeface="Wingdings" pitchFamily="2" charset="2"/>
              <a:buChar char="ü"/>
            </a:pPr>
            <a:endParaRPr lang="pt-BR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lnSpc>
                <a:spcPct val="90000"/>
              </a:lnSpc>
              <a:buClr>
                <a:srgbClr val="C00000"/>
              </a:buClr>
              <a:buSzTx/>
              <a:buFont typeface="Wingdings" pitchFamily="2" charset="2"/>
              <a:buChar char="ü"/>
            </a:pPr>
            <a:r>
              <a:rPr lang="pt-BR" dirty="0">
                <a:latin typeface="Verdana" pitchFamily="34" charset="0"/>
                <a:ea typeface="Verdana" pitchFamily="34" charset="0"/>
                <a:cs typeface="Verdana" pitchFamily="34" charset="0"/>
              </a:rPr>
              <a:t>O processo de identificação primeiro assume que a bactéria de interesse já tenha sido descrita.</a:t>
            </a:r>
            <a:endParaRPr lang="pt-BR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ransition spd="med">
    <p:pull dir="rd"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066800"/>
          </a:xfrm>
        </p:spPr>
        <p:txBody>
          <a:bodyPr/>
          <a:lstStyle/>
          <a:p>
            <a:pPr algn="ctr"/>
            <a:r>
              <a:rPr lang="pt-BR" b="1">
                <a:solidFill>
                  <a:srgbClr val="FF0000"/>
                </a:solidFill>
              </a:rPr>
              <a:t>IDENTIFICAÇÃO</a:t>
            </a:r>
            <a:endParaRPr lang="pt-BR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23528" y="1556792"/>
            <a:ext cx="77629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algn="just"/>
            <a:r>
              <a:rPr lang="pt-BR" sz="2600" b="1" dirty="0" smtClean="0"/>
              <a:t>	</a:t>
            </a:r>
            <a:r>
              <a:rPr lang="pt-BR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Consiste na identificação da espécie ou outra unidade taxonômica de uma bactéria recém isolada.</a:t>
            </a:r>
          </a:p>
          <a:p>
            <a:pPr algn="ctr">
              <a:buClr>
                <a:srgbClr val="C00000"/>
              </a:buClr>
              <a:buFont typeface="Wingdings" pitchFamily="2" charset="2"/>
              <a:buChar char="ü"/>
            </a:pPr>
            <a:r>
              <a:rPr lang="pt-BR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As características utilizadas para identificação bacteriana são:</a:t>
            </a:r>
          </a:p>
          <a:p>
            <a:pPr algn="ctr">
              <a:buClr>
                <a:srgbClr val="C00000"/>
              </a:buClr>
              <a:buFont typeface="Wingdings" pitchFamily="2" charset="2"/>
              <a:buChar char="ü"/>
            </a:pPr>
            <a:r>
              <a:rPr lang="pt-BR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Fisiológicas</a:t>
            </a:r>
          </a:p>
          <a:p>
            <a:pPr algn="ctr">
              <a:buClr>
                <a:srgbClr val="C00000"/>
              </a:buClr>
              <a:buFont typeface="Wingdings" pitchFamily="2" charset="2"/>
              <a:buChar char="ü"/>
            </a:pPr>
            <a:r>
              <a:rPr lang="pt-BR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Hemolíticas</a:t>
            </a:r>
          </a:p>
          <a:p>
            <a:pPr algn="ctr">
              <a:buClr>
                <a:srgbClr val="C00000"/>
              </a:buClr>
              <a:buFont typeface="Wingdings" pitchFamily="2" charset="2"/>
              <a:buChar char="ü"/>
            </a:pPr>
            <a:r>
              <a:rPr lang="pt-BR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Antigênica</a:t>
            </a:r>
          </a:p>
          <a:p>
            <a:pPr algn="ctr">
              <a:buClr>
                <a:srgbClr val="C00000"/>
              </a:buClr>
              <a:buFont typeface="Wingdings" pitchFamily="2" charset="2"/>
              <a:buChar char="ü"/>
            </a:pPr>
            <a:r>
              <a:rPr lang="pt-BR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Genotípica</a:t>
            </a:r>
            <a:endParaRPr kumimoji="0" lang="pt-B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ransition spd="med">
    <p:pull dir="rd"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IDENTIFICAÇÃO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>
              <a:buClr>
                <a:srgbClr val="FF0066"/>
              </a:buClr>
              <a:buFont typeface="Wingdings" pitchFamily="2" charset="2"/>
              <a:buNone/>
            </a:pPr>
            <a:r>
              <a:rPr lang="pt-BR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De modo geral, são usados dois sistemas de </a:t>
            </a:r>
            <a:r>
              <a:rPr lang="pt-BR" sz="3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identificação:</a:t>
            </a:r>
          </a:p>
          <a:p>
            <a:pPr lvl="1">
              <a:buClr>
                <a:srgbClr val="FF0066"/>
              </a:buClr>
              <a:buFont typeface="Wingdings" pitchFamily="2" charset="2"/>
              <a:buNone/>
            </a:pPr>
            <a:endParaRPr lang="pt-BR" sz="32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2">
              <a:buClr>
                <a:srgbClr val="C00000"/>
              </a:buClr>
              <a:buFont typeface="Wingdings" pitchFamily="2" charset="2"/>
              <a:buChar char="ü"/>
            </a:pPr>
            <a:r>
              <a:rPr lang="pt-BR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Tabelas</a:t>
            </a:r>
          </a:p>
          <a:p>
            <a:pPr lvl="2">
              <a:buClr>
                <a:srgbClr val="C00000"/>
              </a:buClr>
              <a:buFont typeface="Wingdings" pitchFamily="2" charset="2"/>
              <a:buChar char="ü"/>
            </a:pPr>
            <a:r>
              <a:rPr lang="en-US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Chaves</a:t>
            </a:r>
            <a:endParaRPr lang="pt-BR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ransition spd="med">
    <p:pull dir="rd"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24744"/>
            <a:ext cx="8461243" cy="4759449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ransition spd="med">
    <p:pull dir="rd"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pt-B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 classificação fisiológica (bioquímica) se</a:t>
            </a:r>
          </a:p>
          <a:p>
            <a:pPr algn="ctr">
              <a:buNone/>
            </a:pPr>
            <a:r>
              <a:rPr lang="pt-B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dá porque os microrganismos apresentam</a:t>
            </a:r>
          </a:p>
          <a:p>
            <a:pPr algn="ctr">
              <a:buNone/>
            </a:pPr>
            <a:r>
              <a:rPr lang="pt-B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diferentes tipos de vias metabólicas para</a:t>
            </a:r>
          </a:p>
          <a:p>
            <a:pPr algn="ctr">
              <a:buNone/>
            </a:pPr>
            <a:r>
              <a:rPr lang="pt-B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obtenção de energia, bem como podem</a:t>
            </a:r>
          </a:p>
          <a:p>
            <a:pPr algn="ctr">
              <a:buNone/>
            </a:pPr>
            <a:r>
              <a:rPr lang="pt-B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possuir enzimas específicas utilizadas no</a:t>
            </a:r>
          </a:p>
          <a:p>
            <a:pPr algn="ctr">
              <a:buNone/>
            </a:pPr>
            <a:r>
              <a:rPr lang="pt-B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processo de metabolização dos substratos</a:t>
            </a:r>
          </a:p>
          <a:p>
            <a:pPr algn="ctr">
              <a:buNone/>
            </a:pPr>
            <a:r>
              <a:rPr lang="pt-BR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ou mecanismos de virulência.</a:t>
            </a:r>
            <a:endParaRPr lang="pt-BR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ransition spd="med">
    <p:pull dir="rd"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Muito</a:t>
            </a:r>
            <a:r>
              <a:rPr lang="en-US" smtClean="0"/>
              <a:t> obrigado!</a:t>
            </a:r>
            <a:endParaRPr lang="pt-BR" dirty="0"/>
          </a:p>
        </p:txBody>
      </p:sp>
      <p:sp>
        <p:nvSpPr>
          <p:cNvPr id="5" name="Espaço Reservado para Imagem 4"/>
          <p:cNvSpPr>
            <a:spLocks noGrp="1"/>
          </p:cNvSpPr>
          <p:nvPr>
            <p:ph type="pic" idx="1"/>
          </p:nvPr>
        </p:nvSpPr>
        <p:spPr/>
      </p:sp>
      <p:pic>
        <p:nvPicPr>
          <p:cNvPr id="1026" name="Picture 2" descr="C:\Users\Larissa\Desktop\100OLYMP\P20808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500174"/>
            <a:ext cx="3951968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>
                <a:solidFill>
                  <a:schemeClr val="accent4">
                    <a:lumMod val="75000"/>
                  </a:schemeClr>
                </a:solidFill>
              </a:rPr>
              <a:t>Microbiologia Antiga</a:t>
            </a:r>
            <a:endParaRPr lang="pt-BR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9416"/>
            <a:ext cx="7686700" cy="4846320"/>
          </a:xfrm>
        </p:spPr>
        <p:txBody>
          <a:bodyPr>
            <a:normAutofit lnSpcReduction="10000"/>
          </a:bodyPr>
          <a:lstStyle/>
          <a:p>
            <a:r>
              <a:rPr lang="pt-BR" sz="2800" dirty="0" smtClean="0">
                <a:solidFill>
                  <a:schemeClr val="bg2">
                    <a:lumMod val="25000"/>
                  </a:schemeClr>
                </a:solidFill>
                <a:latin typeface="Verdana" pitchFamily="34" charset="0"/>
              </a:rPr>
              <a:t>Leis judaicas: </a:t>
            </a:r>
            <a:r>
              <a:rPr lang="pt-BR" sz="2800" dirty="0" err="1" smtClean="0">
                <a:solidFill>
                  <a:schemeClr val="bg2">
                    <a:lumMod val="25000"/>
                  </a:schemeClr>
                </a:solidFill>
                <a:latin typeface="Verdana" pitchFamily="34" charset="0"/>
              </a:rPr>
              <a:t>1</a:t>
            </a:r>
            <a:r>
              <a:rPr lang="pt-BR" sz="2800" baseline="30000" dirty="0" err="1" smtClean="0">
                <a:solidFill>
                  <a:schemeClr val="bg2">
                    <a:lumMod val="25000"/>
                  </a:schemeClr>
                </a:solidFill>
                <a:latin typeface="Verdana" pitchFamily="34" charset="0"/>
              </a:rPr>
              <a:t>ọ</a:t>
            </a:r>
            <a:r>
              <a:rPr lang="pt-BR" sz="2800" dirty="0" smtClean="0">
                <a:solidFill>
                  <a:schemeClr val="bg2">
                    <a:lumMod val="25000"/>
                  </a:schemeClr>
                </a:solidFill>
                <a:latin typeface="Verdana" pitchFamily="34" charset="0"/>
              </a:rPr>
              <a:t> código de saúde pública;</a:t>
            </a:r>
          </a:p>
          <a:p>
            <a:r>
              <a:rPr lang="pt-BR" sz="2800" i="1" dirty="0" smtClean="0">
                <a:solidFill>
                  <a:schemeClr val="bg2">
                    <a:lumMod val="25000"/>
                  </a:schemeClr>
                </a:solidFill>
                <a:latin typeface="Verdana" pitchFamily="34" charset="0"/>
              </a:rPr>
              <a:t>Livro dos Números</a:t>
            </a:r>
            <a:r>
              <a:rPr lang="pt-BR" sz="2800" dirty="0" smtClean="0">
                <a:solidFill>
                  <a:schemeClr val="bg2">
                    <a:lumMod val="25000"/>
                  </a:schemeClr>
                </a:solidFill>
                <a:latin typeface="Verdana" pitchFamily="34" charset="0"/>
              </a:rPr>
              <a:t> (1000 a.C.): isolamento de pessoas com lepra ou gonorréia, isolamento de cadáveres</a:t>
            </a:r>
          </a:p>
          <a:p>
            <a:endParaRPr lang="pt-BR" sz="2800" dirty="0" smtClean="0">
              <a:solidFill>
                <a:schemeClr val="bg2">
                  <a:lumMod val="25000"/>
                </a:schemeClr>
              </a:solidFill>
              <a:latin typeface="Verdana" pitchFamily="34" charset="0"/>
            </a:endParaRPr>
          </a:p>
          <a:p>
            <a:r>
              <a:rPr lang="pt-BR" sz="2800" i="1" dirty="0" smtClean="0">
                <a:solidFill>
                  <a:schemeClr val="bg2">
                    <a:lumMod val="25000"/>
                  </a:schemeClr>
                </a:solidFill>
                <a:latin typeface="Verdana" pitchFamily="34" charset="0"/>
              </a:rPr>
              <a:t>Deuteronômio</a:t>
            </a:r>
            <a:r>
              <a:rPr lang="pt-BR" sz="2800" dirty="0" smtClean="0">
                <a:solidFill>
                  <a:schemeClr val="bg2">
                    <a:lumMod val="25000"/>
                  </a:schemeClr>
                </a:solidFill>
                <a:latin typeface="Verdana" pitchFamily="34" charset="0"/>
              </a:rPr>
              <a:t> (600 a.C.) </a:t>
            </a:r>
            <a:r>
              <a:rPr lang="pt-BR" dirty="0" smtClean="0">
                <a:solidFill>
                  <a:schemeClr val="bg2">
                    <a:lumMod val="25000"/>
                  </a:schemeClr>
                </a:solidFill>
                <a:latin typeface="Verdana" pitchFamily="34" charset="0"/>
              </a:rPr>
              <a:t>(14, 3-21)</a:t>
            </a:r>
            <a:r>
              <a:rPr lang="pt-BR" sz="2800" dirty="0" smtClean="0">
                <a:solidFill>
                  <a:schemeClr val="bg2">
                    <a:lumMod val="25000"/>
                  </a:schemeClr>
                </a:solidFill>
                <a:latin typeface="Verdana" pitchFamily="34" charset="0"/>
              </a:rPr>
              <a:t>: proibição do consumo de certas carnes: porco, mariscos, animais 	encontrados mortos etc...						</a:t>
            </a:r>
            <a:endParaRPr lang="pt-BR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p:transition spd="med">
    <p:pull dir="r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leeuwenhoek-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21507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Rectangle 5"/>
          <p:cNvSpPr>
            <a:spLocks noChangeArrowheads="1"/>
          </p:cNvSpPr>
          <p:nvPr/>
        </p:nvSpPr>
        <p:spPr bwMode="auto">
          <a:xfrm>
            <a:off x="5920039" y="1714488"/>
            <a:ext cx="3223961" cy="61555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>
            <a:spAutoFit/>
          </a:bodyPr>
          <a:lstStyle/>
          <a:p>
            <a:pPr algn="ctr"/>
            <a:r>
              <a:rPr lang="pt-BR" sz="1600" b="1" dirty="0">
                <a:latin typeface="Verdana" pitchFamily="34" charset="0"/>
              </a:rPr>
              <a:t>Antony van </a:t>
            </a:r>
            <a:r>
              <a:rPr lang="pt-BR" sz="1600" b="1" dirty="0" err="1">
                <a:latin typeface="Verdana" pitchFamily="34" charset="0"/>
              </a:rPr>
              <a:t>Leeuwenhoek</a:t>
            </a:r>
            <a:r>
              <a:rPr lang="pt-BR" sz="1600" b="1" dirty="0">
                <a:latin typeface="Verdana" pitchFamily="34" charset="0"/>
              </a:rPr>
              <a:t> </a:t>
            </a:r>
          </a:p>
          <a:p>
            <a:pPr algn="ctr"/>
            <a:r>
              <a:rPr lang="pt-BR" sz="1600" b="1" dirty="0">
                <a:latin typeface="Verdana" pitchFamily="34" charset="0"/>
              </a:rPr>
              <a:t>(1632-1723</a:t>
            </a:r>
            <a:r>
              <a:rPr lang="pt-BR" dirty="0">
                <a:latin typeface="Verdana" pitchFamily="34" charset="0"/>
              </a:rPr>
              <a:t>)</a:t>
            </a:r>
          </a:p>
        </p:txBody>
      </p:sp>
      <p:sp>
        <p:nvSpPr>
          <p:cNvPr id="4" name="Retângulo 3"/>
          <p:cNvSpPr/>
          <p:nvPr/>
        </p:nvSpPr>
        <p:spPr>
          <a:xfrm>
            <a:off x="142844" y="285728"/>
            <a:ext cx="72152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 smtClean="0">
                <a:solidFill>
                  <a:schemeClr val="bg1"/>
                </a:solidFill>
                <a:latin typeface="Verdana" pitchFamily="34" charset="0"/>
              </a:rPr>
              <a:t>A descoberta dos microrganismos</a:t>
            </a:r>
            <a:endParaRPr lang="pt-BR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leeu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148263" cy="389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5" descr="FG01_09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886200"/>
            <a:ext cx="4500562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1" name="Line 7"/>
          <p:cNvSpPr>
            <a:spLocks noChangeShapeType="1"/>
          </p:cNvSpPr>
          <p:nvPr/>
        </p:nvSpPr>
        <p:spPr bwMode="auto">
          <a:xfrm>
            <a:off x="3348038" y="1196975"/>
            <a:ext cx="1295400" cy="3311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36872" name="Line 8"/>
          <p:cNvSpPr>
            <a:spLocks noChangeShapeType="1"/>
          </p:cNvSpPr>
          <p:nvPr/>
        </p:nvSpPr>
        <p:spPr bwMode="auto">
          <a:xfrm>
            <a:off x="3492500" y="981075"/>
            <a:ext cx="3024188" cy="2879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36873" name="Oval 9"/>
          <p:cNvSpPr>
            <a:spLocks noChangeArrowheads="1"/>
          </p:cNvSpPr>
          <p:nvPr/>
        </p:nvSpPr>
        <p:spPr bwMode="auto">
          <a:xfrm>
            <a:off x="3276600" y="765175"/>
            <a:ext cx="503238" cy="503238"/>
          </a:xfrm>
          <a:prstGeom prst="ellips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3319" name="Rectangle 10"/>
          <p:cNvSpPr>
            <a:spLocks noChangeArrowheads="1"/>
          </p:cNvSpPr>
          <p:nvPr/>
        </p:nvSpPr>
        <p:spPr bwMode="auto">
          <a:xfrm>
            <a:off x="250825" y="4149725"/>
            <a:ext cx="381635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/>
            <a:r>
              <a:rPr lang="pt-BR" sz="4400" dirty="0">
                <a:solidFill>
                  <a:schemeClr val="tx2"/>
                </a:solidFill>
              </a:rPr>
              <a:t>  </a:t>
            </a:r>
            <a:r>
              <a:rPr lang="pt-BR" sz="3200" dirty="0">
                <a:solidFill>
                  <a:srgbClr val="C00000"/>
                </a:solidFill>
              </a:rPr>
              <a:t>O microscópio de </a:t>
            </a:r>
            <a:r>
              <a:rPr lang="pt-BR" sz="3200" dirty="0" err="1">
                <a:solidFill>
                  <a:srgbClr val="C00000"/>
                </a:solidFill>
              </a:rPr>
              <a:t>Leeuwenhoek</a:t>
            </a:r>
            <a:endParaRPr lang="pt-BR" sz="3200" dirty="0">
              <a:solidFill>
                <a:srgbClr val="C00000"/>
              </a:solidFill>
            </a:endParaRPr>
          </a:p>
        </p:txBody>
      </p:sp>
      <p:sp>
        <p:nvSpPr>
          <p:cNvPr id="13320" name="Retângulo 7"/>
          <p:cNvSpPr>
            <a:spLocks noChangeArrowheads="1"/>
          </p:cNvSpPr>
          <p:nvPr/>
        </p:nvSpPr>
        <p:spPr bwMode="auto">
          <a:xfrm>
            <a:off x="5072066" y="2000240"/>
            <a:ext cx="416171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rgbClr val="C00000"/>
                </a:solidFill>
              </a:rPr>
              <a:t>Lentes com aumentos de 200-300 X</a:t>
            </a: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1" grpId="0" animBg="1"/>
      <p:bldP spid="36872" grpId="0" animBg="1"/>
      <p:bldP spid="36873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o">
  <a:themeElements>
    <a:clrScheme name="Técnica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Balcão Envidraçad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Aula 08 - Dípteros - miíases</Template>
  <TotalTime>762</TotalTime>
  <Words>2108</Words>
  <Application>Microsoft Office PowerPoint</Application>
  <PresentationFormat>Apresentação na tela (4:3)</PresentationFormat>
  <Paragraphs>325</Paragraphs>
  <Slides>68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68</vt:i4>
      </vt:variant>
    </vt:vector>
  </HeadingPairs>
  <TitlesOfParts>
    <vt:vector size="69" baseType="lpstr">
      <vt:lpstr>Opulento</vt:lpstr>
      <vt:lpstr>Microbiologia Geral </vt:lpstr>
      <vt:lpstr>Microbiologia Geral </vt:lpstr>
      <vt:lpstr>Apresentação do PowerPoint</vt:lpstr>
      <vt:lpstr>Apresentação do PowerPoint</vt:lpstr>
      <vt:lpstr>Apresentação do PowerPoint</vt:lpstr>
      <vt:lpstr>Microbiologia geral</vt:lpstr>
      <vt:lpstr>Microbiologia Antiga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Postulados de koch:</vt:lpstr>
      <vt:lpstr>Apresentação do PowerPoint</vt:lpstr>
      <vt:lpstr>Apresentação do PowerPoint</vt:lpstr>
      <vt:lpstr>Apresentação do PowerPoint</vt:lpstr>
      <vt:lpstr>Objetivos</vt:lpstr>
      <vt:lpstr>Sobre os micorganismos</vt:lpstr>
      <vt:lpstr>Apresentação do PowerPoint</vt:lpstr>
      <vt:lpstr>Apresentação do PowerPoint</vt:lpstr>
      <vt:lpstr>Apresentação do PowerPoint</vt:lpstr>
      <vt:lpstr>Diferenças entre células eucarióticas e procarióticas</vt:lpstr>
      <vt:lpstr>Microrganismos</vt:lpstr>
      <vt:lpstr>Apresentação do PowerPoint</vt:lpstr>
      <vt:lpstr>Apresentação do PowerPoint</vt:lpstr>
      <vt:lpstr>Bactérias</vt:lpstr>
      <vt:lpstr>Bactérias</vt:lpstr>
      <vt:lpstr>Apresentação do PowerPoint</vt:lpstr>
      <vt:lpstr>Apresentação do PowerPoint</vt:lpstr>
      <vt:lpstr>Fungos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Vírus</vt:lpstr>
      <vt:lpstr>Apresentação do PowerPoint</vt:lpstr>
      <vt:lpstr>Apresentação do PowerPoint</vt:lpstr>
      <vt:lpstr>Taxonomia</vt:lpstr>
      <vt:lpstr>CLASSIFICAÇÃO</vt:lpstr>
      <vt:lpstr>CARACTERÍSTICAS USADAS NA CLASSIFICAÇÃO</vt:lpstr>
      <vt:lpstr>Apresentação do PowerPoint</vt:lpstr>
      <vt:lpstr>CARACTERÍSTICAS USADAS NA CLASSIFICAÇÃO Bacteriana</vt:lpstr>
      <vt:lpstr>NOMENCLATURA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IDENTIFICAÇÃO</vt:lpstr>
      <vt:lpstr>IDENTIFICAÇÃO</vt:lpstr>
      <vt:lpstr>IDENTIFICAÇÃO</vt:lpstr>
      <vt:lpstr>Apresentação do PowerPoint</vt:lpstr>
      <vt:lpstr>Apresentação do PowerPoint</vt:lpstr>
      <vt:lpstr>Muito obrigado!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Microbiologia Geral</dc:title>
  <dc:creator>Larissa Brum</dc:creator>
  <cp:lastModifiedBy>LARISSA PICADA BRUM</cp:lastModifiedBy>
  <cp:revision>48</cp:revision>
  <dcterms:created xsi:type="dcterms:W3CDTF">2012-01-23T13:28:57Z</dcterms:created>
  <dcterms:modified xsi:type="dcterms:W3CDTF">2020-03-11T19:16:41Z</dcterms:modified>
</cp:coreProperties>
</file>