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95" r:id="rId2"/>
    <p:sldId id="292" r:id="rId3"/>
    <p:sldId id="293" r:id="rId4"/>
    <p:sldId id="294" r:id="rId5"/>
  </p:sldIdLst>
  <p:sldSz cx="9144000" cy="6858000" type="screen4x3"/>
  <p:notesSz cx="9926638" cy="67976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EB8"/>
    <a:srgbClr val="CC3300"/>
    <a:srgbClr val="6600FF"/>
    <a:srgbClr val="CC0099"/>
    <a:srgbClr val="0000FF"/>
    <a:srgbClr val="FF6600"/>
    <a:srgbClr val="FF9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093" y="0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093" y="6455664"/>
            <a:ext cx="4302005" cy="34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DB28212-C0CA-4B74-8B2E-58331BDF60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760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CE50-633F-4706-AFA8-89F2712007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43479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F3B4-1460-4B94-8A7B-C548E8988F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057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F1362-2FA9-4C25-A290-E08575F040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39481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351F1-F389-4825-881D-6BBFDFB75A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888423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43A23-9813-477F-AA96-2BCDF4F965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1012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039FD-A66F-47C3-ADC5-9A695234C0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49900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78CFC-E568-43F7-975E-9018717E1C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35486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F28C2-FCD8-4C0A-A548-035B4F975A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96334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4F931-854A-43FF-A252-4028F84F0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4428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57E63-90A7-4161-8244-1E79D84D2C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5619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1972-10C0-4751-ABF8-4BC242EFC7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1745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211876-778E-4613-9330-9BD37F25BB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Avaliação de impactos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“Metodologia </a:t>
            </a:r>
            <a:r>
              <a:rPr lang="pt-BR" dirty="0" err="1" smtClean="0"/>
              <a:t>quali</a:t>
            </a:r>
            <a:r>
              <a:rPr lang="pt-BR" dirty="0" smtClean="0"/>
              <a:t>-quantitativa”</a:t>
            </a:r>
          </a:p>
          <a:p>
            <a:endParaRPr lang="pt-BR" dirty="0"/>
          </a:p>
          <a:p>
            <a:r>
              <a:rPr lang="pt-BR" dirty="0" smtClean="0"/>
              <a:t>RCA/PCA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878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371600" y="0"/>
            <a:ext cx="7086600" cy="13700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dirty="0">
                <a:solidFill>
                  <a:srgbClr val="CC0000"/>
                </a:solidFill>
                <a:latin typeface="Times New Roman" pitchFamily="18" charset="0"/>
              </a:rPr>
              <a:t>METODOLOGIA DE AVALIAÇÃO QUALITATIVA DE IMPACTOS AMBIENTAIS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400" dirty="0">
                <a:solidFill>
                  <a:srgbClr val="CC0000"/>
                </a:solidFill>
                <a:latin typeface="Times New Roman" pitchFamily="18" charset="0"/>
              </a:rPr>
              <a:t>Classificação adotada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04800" y="1479550"/>
            <a:ext cx="8534400" cy="5226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positivo (P):</a:t>
            </a:r>
            <a:r>
              <a:rPr lang="pt-BR" sz="1600" dirty="0"/>
              <a:t> o que gera benefícios ao meio-ambiente direta ou indiretamente, ou também ao meio antrópico;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negativo (N):</a:t>
            </a:r>
            <a:r>
              <a:rPr lang="pt-BR" sz="1600" dirty="0"/>
              <a:t> traz conseqüências danosas ao meio com que quase nenhum benefício;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de ação imediata (AI):</a:t>
            </a:r>
            <a:r>
              <a:rPr lang="pt-BR" sz="1600" dirty="0"/>
              <a:t> quando a ação geradora cessar e com ela também o impacto resultante;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de ação a médio prazo (AM):</a:t>
            </a:r>
            <a:r>
              <a:rPr lang="pt-BR" sz="1600" dirty="0"/>
              <a:t> quando o efeito do impacto se fizer sentir com duração mínima de 06 meses a 01 (um) ano;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reversível (R):</a:t>
            </a:r>
            <a:r>
              <a:rPr lang="pt-BR" sz="1600" dirty="0"/>
              <a:t> quando sua ação, seja positiva ou negativa, pode de alguma forma sofrer reversão, cessando sua ação e retornando ao estado inicial;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irreversível (I):</a:t>
            </a:r>
            <a:r>
              <a:rPr lang="pt-BR" sz="1600" dirty="0"/>
              <a:t> aquele cujos efeitos sobre o meio não poderão cessar totalmente, mesmo a longo prazo, podendo apenas ser mitigados;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de efeito cumulativo (EC):</a:t>
            </a:r>
            <a:r>
              <a:rPr lang="pt-BR" sz="1600" dirty="0"/>
              <a:t> quando os efeitos resultantes da ação do mesmo vão se acumulando com o decorrer do tempo, mesmo que a ação geradora cesse;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de efeito simples (ES):</a:t>
            </a:r>
            <a:r>
              <a:rPr lang="pt-BR" sz="1600" dirty="0"/>
              <a:t> quando os efeitos resultantes da ação do mesmo não se acumulam com o decorrer do tempo;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com ônus social (OS):</a:t>
            </a:r>
            <a:r>
              <a:rPr lang="pt-BR" sz="1600" dirty="0"/>
              <a:t> aquele que não traz nenhum benefício ao meio antrópico e sem conseqüências prejudiciais;</a:t>
            </a:r>
          </a:p>
          <a:p>
            <a:pPr marL="342900" indent="-342900">
              <a:buFontTx/>
              <a:buChar char="•"/>
              <a:defRPr/>
            </a:pPr>
            <a:r>
              <a:rPr lang="pt-BR" sz="1600" b="1" dirty="0"/>
              <a:t>Impacto com benefício social (BS):</a:t>
            </a:r>
            <a:r>
              <a:rPr lang="pt-BR" sz="1600" dirty="0"/>
              <a:t> quando os efeitos sobre o meio antrópico trazem vantagens ou melhorias e facilidades, comparando com as condições iniciais antes da ação geradora.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371600" y="0"/>
            <a:ext cx="7086600" cy="13700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dirty="0">
                <a:solidFill>
                  <a:srgbClr val="CC0000"/>
                </a:solidFill>
                <a:latin typeface="Times New Roman" pitchFamily="18" charset="0"/>
              </a:rPr>
              <a:t>METODOLOGIA DE AVALIAÇÃO QUANTITATIVA DE IMPACTOS AMBIENTAIS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400" dirty="0">
                <a:solidFill>
                  <a:srgbClr val="CC0000"/>
                </a:solidFill>
                <a:latin typeface="Times New Roman" pitchFamily="18" charset="0"/>
              </a:rPr>
              <a:t>Classificação adotada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371600" y="1600200"/>
            <a:ext cx="7239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pt-BR" sz="2000"/>
              <a:t>A avaliação quantitativa dos impactos é feita a partir da atribuição de uma escala de níveis crescentes de efeitos negativos ao meio ambiente, segundo uma convenção:</a:t>
            </a:r>
          </a:p>
          <a:p>
            <a:pPr eaLnBrk="1" hangingPunct="1"/>
            <a:endParaRPr lang="pt-BR" sz="2000"/>
          </a:p>
          <a:p>
            <a:pPr algn="ctr" eaLnBrk="1" hangingPunct="1"/>
            <a:r>
              <a:rPr lang="pt-BR" sz="2000"/>
              <a:t>-1 – “efeitos positivos”</a:t>
            </a:r>
          </a:p>
          <a:p>
            <a:pPr algn="ctr" eaLnBrk="1" hangingPunct="1"/>
            <a:r>
              <a:rPr lang="pt-BR" sz="2000"/>
              <a:t> 0 – “sem efeitos negativos”</a:t>
            </a:r>
          </a:p>
          <a:p>
            <a:pPr algn="ctr" eaLnBrk="1" hangingPunct="1"/>
            <a:r>
              <a:rPr lang="pt-BR" sz="2000"/>
              <a:t> 1 – “baixo nível de efeitos negativos”</a:t>
            </a:r>
          </a:p>
          <a:p>
            <a:pPr algn="ctr" eaLnBrk="1" hangingPunct="1"/>
            <a:r>
              <a:rPr lang="pt-BR" sz="2000"/>
              <a:t> 2 – “médio nível de efeitos negativos”</a:t>
            </a:r>
          </a:p>
          <a:p>
            <a:pPr algn="ctr" eaLnBrk="1" hangingPunct="1"/>
            <a:r>
              <a:rPr lang="pt-BR" sz="2000"/>
              <a:t> 3 – “alto nível de efeitos negativos”</a:t>
            </a:r>
          </a:p>
          <a:p>
            <a:pPr eaLnBrk="1" hangingPunct="1"/>
            <a:endParaRPr lang="pt-BR" sz="2000"/>
          </a:p>
          <a:p>
            <a:pPr eaLnBrk="1" hangingPunct="1"/>
            <a:endParaRPr lang="pt-BR" sz="2000"/>
          </a:p>
          <a:p>
            <a:pPr eaLnBrk="1" hangingPunct="1">
              <a:buFont typeface="Wingdings" pitchFamily="2" charset="2"/>
              <a:buChar char="ü"/>
            </a:pPr>
            <a:r>
              <a:rPr lang="pt-BR" sz="2000"/>
              <a:t>O critério quantitativo é utilizado para a “hierarquização” da “urgência” na implantação e monitoramento das medidas ambientais estabelecidas no trabalho.</a:t>
            </a:r>
          </a:p>
          <a:p>
            <a:pPr eaLnBrk="1" hangingPunct="1"/>
            <a:r>
              <a:rPr lang="pt-BR" sz="2000"/>
              <a:t/>
            </a:r>
            <a:br>
              <a:rPr lang="pt-BR" sz="2000"/>
            </a:br>
            <a:endParaRPr lang="pt-BR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371600" y="0"/>
            <a:ext cx="7086600" cy="1062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dirty="0">
                <a:solidFill>
                  <a:srgbClr val="CC0000"/>
                </a:solidFill>
                <a:latin typeface="Times New Roman" pitchFamily="18" charset="0"/>
              </a:rPr>
              <a:t>METODOLOGIA DE AVALIAÇÃO </a:t>
            </a:r>
            <a:r>
              <a:rPr lang="pt-BR" dirty="0" smtClean="0">
                <a:solidFill>
                  <a:srgbClr val="CC0000"/>
                </a:solidFill>
                <a:latin typeface="Times New Roman" pitchFamily="18" charset="0"/>
              </a:rPr>
              <a:t>QUALITATIVA E QUANTITATIVA </a:t>
            </a:r>
            <a:r>
              <a:rPr lang="pt-BR" dirty="0">
                <a:solidFill>
                  <a:srgbClr val="CC0000"/>
                </a:solidFill>
                <a:latin typeface="Times New Roman" pitchFamily="18" charset="0"/>
              </a:rPr>
              <a:t>DE IMPACTOS AMBIENTAIS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dirty="0">
                <a:solidFill>
                  <a:srgbClr val="CC0000"/>
                </a:solidFill>
                <a:latin typeface="Times New Roman" pitchFamily="18" charset="0"/>
              </a:rPr>
              <a:t>EXEMPLO DE MATRIZ DE </a:t>
            </a:r>
            <a:r>
              <a:rPr lang="pt-BR" dirty="0" smtClean="0">
                <a:solidFill>
                  <a:srgbClr val="CC0000"/>
                </a:solidFill>
                <a:latin typeface="Times New Roman" pitchFamily="18" charset="0"/>
              </a:rPr>
              <a:t>AVALIAÇÃO “exercício”</a:t>
            </a:r>
            <a:endParaRPr lang="pt-BR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graphicFrame>
        <p:nvGraphicFramePr>
          <p:cNvPr id="79253" name="Group 4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969979"/>
              </p:ext>
            </p:extLst>
          </p:nvPr>
        </p:nvGraphicFramePr>
        <p:xfrm>
          <a:off x="80963" y="1095375"/>
          <a:ext cx="8983662" cy="5318129"/>
        </p:xfrm>
        <a:graphic>
          <a:graphicData uri="http://schemas.openxmlformats.org/drawingml/2006/table">
            <a:tbl>
              <a:tblPr/>
              <a:tblGrid>
                <a:gridCol w="1497012"/>
                <a:gridCol w="1543050"/>
                <a:gridCol w="1943100"/>
                <a:gridCol w="1943100"/>
                <a:gridCol w="1028700"/>
                <a:gridCol w="1028700"/>
              </a:tblGrid>
              <a:tr h="5017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COMPONENTE AMBIENTAL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TIPO DE IMPACTO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ATIVIDADES GERADORAS e CAUSAS PROVÁVEIS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LOCAIS CRÍTICOS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AVALIAÇÃO DO EFEITO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38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QUALIFIC.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QUANTIF.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SOLOS E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ROCHAS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Erosão Hídrica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Terraplenagem corte e aterros, explotação de jazidas, canteiro de obras;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Taludes formados por cortes e aterros, jazidas e caminhos de serviço;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Movimentos de massa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Execução de taludes de cortes e aterros; supressão de vegetação.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Taludes formados por cortes e aterros e encostas.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ÁGUAS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Assoreamento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Limpeza e terraplenagem, caminhos de serviço, drenagem e obras de arte correntes;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Valetas de drenagem, transposição de cursos d’água, talvegues;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Inundações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Construção de aterros e cortes, desmatamento de margens, drenagens mal dimensionadas;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Talvegues, bueiros, cursos d’água;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Contaminação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Canteiro de obras (escritório e oficinas); manutenção na estrada.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Drenagens e cursos d’água naturais.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Emissão de gases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Operações com equipamentos mal regulados e sem catalisadores;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Canteiro de obras, frentes de operação em zonas habitadas;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Geração de ruído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Operações com equipamentos sem manutenção preventiva;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Canteiro de obras, frentes de operação em zonas habitadas, jazidas e usinas;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7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Emissões de poeira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Atividades de movimentação de material em acesso e leito da estrada sem pavimentação;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Canteiro de obras, frentes de operação em zonas habitadas, jazidas e usinas;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Vibrações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Operação com equipamentos pesados, detonações c/explosivos.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Canteiro de obras, frentes de operação em zonas habitadas.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1779</TotalTime>
  <Words>635</Words>
  <Application>Microsoft Office PowerPoint</Application>
  <PresentationFormat>Apresentação na tela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Design padrão</vt:lpstr>
      <vt:lpstr>Avaliação de impactos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Raul</cp:lastModifiedBy>
  <cp:revision>230</cp:revision>
  <cp:lastPrinted>1601-01-01T00:00:00Z</cp:lastPrinted>
  <dcterms:created xsi:type="dcterms:W3CDTF">1601-01-01T00:00:00Z</dcterms:created>
  <dcterms:modified xsi:type="dcterms:W3CDTF">2014-06-03T20:59:50Z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