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6"/>
  </p:handoutMasterIdLst>
  <p:sldIdLst>
    <p:sldId id="295" r:id="rId2"/>
    <p:sldId id="292" r:id="rId3"/>
    <p:sldId id="293" r:id="rId4"/>
    <p:sldId id="294" r:id="rId5"/>
  </p:sldIdLst>
  <p:sldSz cx="9144000" cy="6858000" type="screen4x3"/>
  <p:notesSz cx="9926638" cy="6797675"/>
  <p:defaultTextStyle>
    <a:defPPr>
      <a:defRPr lang="pt-B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7FEB8"/>
    <a:srgbClr val="CC3300"/>
    <a:srgbClr val="6600FF"/>
    <a:srgbClr val="CC0099"/>
    <a:srgbClr val="0000FF"/>
    <a:srgbClr val="FF6600"/>
    <a:srgbClr val="FF9900"/>
    <a:srgbClr val="33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69CF1AB2-1976-4502-BF36-3FF5EA218861}" styleName="Estilo Médio 4 - Ênfas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71" autoAdjust="0"/>
  </p:normalViewPr>
  <p:slideViewPr>
    <p:cSldViewPr>
      <p:cViewPr varScale="1">
        <p:scale>
          <a:sx n="70" d="100"/>
          <a:sy n="70" d="100"/>
        </p:scale>
        <p:origin x="-1386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302005" cy="3404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562" tIns="47781" rIns="95562" bIns="47781" numCol="1" anchor="t" anchorCtr="0" compatLnSpc="1">
            <a:prstTxWarp prst="textNoShape">
              <a:avLst/>
            </a:prstTxWarp>
          </a:bodyPr>
          <a:lstStyle>
            <a:lvl1pPr defTabSz="955731">
              <a:defRPr sz="13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168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623093" y="0"/>
            <a:ext cx="4302005" cy="3404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562" tIns="47781" rIns="95562" bIns="47781" numCol="1" anchor="t" anchorCtr="0" compatLnSpc="1">
            <a:prstTxWarp prst="textNoShape">
              <a:avLst/>
            </a:prstTxWarp>
          </a:bodyPr>
          <a:lstStyle>
            <a:lvl1pPr algn="r" defTabSz="955731">
              <a:defRPr sz="13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168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455664"/>
            <a:ext cx="4302005" cy="3404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562" tIns="47781" rIns="95562" bIns="47781" numCol="1" anchor="b" anchorCtr="0" compatLnSpc="1">
            <a:prstTxWarp prst="textNoShape">
              <a:avLst/>
            </a:prstTxWarp>
          </a:bodyPr>
          <a:lstStyle>
            <a:lvl1pPr defTabSz="955731">
              <a:defRPr sz="13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168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623093" y="6455664"/>
            <a:ext cx="4302005" cy="3404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562" tIns="47781" rIns="95562" bIns="47781" numCol="1" anchor="b" anchorCtr="0" compatLnSpc="1">
            <a:prstTxWarp prst="textNoShape">
              <a:avLst/>
            </a:prstTxWarp>
          </a:bodyPr>
          <a:lstStyle>
            <a:lvl1pPr algn="r" defTabSz="955731">
              <a:defRPr sz="13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7DB28212-C0CA-4B74-8B2E-58331BDF606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6876036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52CE50-633F-4706-AFA8-89F27120079C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25434793"/>
      </p:ext>
    </p:extLst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A5F3B4-1460-4B94-8A7B-C548E8988FDB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4140571"/>
      </p:ext>
    </p:extLst>
  </p:cSld>
  <p:clrMapOvr>
    <a:masterClrMapping/>
  </p:clrMapOvr>
  <p:transition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7F1362-2FA9-4C25-A290-E08575F0403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56394819"/>
      </p:ext>
    </p:extLst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0351F1-F389-4825-881D-6BBFDFB75A4B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48884231"/>
      </p:ext>
    </p:extLst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443A23-9813-477F-AA96-2BCDF4F96563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14101255"/>
      </p:ext>
    </p:extLst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E039FD-A66F-47C3-ADC5-9A695234C04B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78499002"/>
      </p:ext>
    </p:extLst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E78CFC-E568-43F7-975E-9018717E1C73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63354862"/>
      </p:ext>
    </p:extLst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BF28C2-FCD8-4C0A-A548-035B4F975A58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73963343"/>
      </p:ext>
    </p:extLst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A4F931-854A-43FF-A252-4028F84F0770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01442878"/>
      </p:ext>
    </p:extLst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B57E63-90A7-4161-8244-1E79D84D2CC3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06561900"/>
      </p:ext>
    </p:extLst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BR" noProof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F241972-10C0-4751-ABF8-4BC242EFC733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30174564"/>
      </p:ext>
    </p:extLst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33CCFF"/>
            </a:gs>
            <a:gs pos="10000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estilo do título mestre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4C211876-778E-4613-9330-9BD37F25BBD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>
    <p:fade/>
  </p:transition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dirty="0" smtClean="0"/>
              <a:t>Avaliação de impactos</a:t>
            </a:r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t-BR" dirty="0" smtClean="0"/>
              <a:t>“Metodologia </a:t>
            </a:r>
            <a:r>
              <a:rPr lang="pt-BR" dirty="0" err="1" smtClean="0"/>
              <a:t>quali</a:t>
            </a:r>
            <a:r>
              <a:rPr lang="pt-BR" dirty="0" smtClean="0"/>
              <a:t>-quantitativa”</a:t>
            </a:r>
          </a:p>
          <a:p>
            <a:endParaRPr lang="pt-BR" dirty="0"/>
          </a:p>
          <a:p>
            <a:r>
              <a:rPr lang="pt-BR" dirty="0" smtClean="0"/>
              <a:t>RCA/PCA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92687801"/>
      </p:ext>
    </p:extLst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Text Box 2"/>
          <p:cNvSpPr txBox="1">
            <a:spLocks noChangeArrowheads="1"/>
          </p:cNvSpPr>
          <p:nvPr/>
        </p:nvSpPr>
        <p:spPr bwMode="auto">
          <a:xfrm>
            <a:off x="1371600" y="0"/>
            <a:ext cx="7086600" cy="1370013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pt-BR" sz="2400" dirty="0">
                <a:solidFill>
                  <a:srgbClr val="CC0000"/>
                </a:solidFill>
                <a:latin typeface="Times New Roman" pitchFamily="18" charset="0"/>
              </a:rPr>
              <a:t>METODOLOGIA DE AVALIAÇÃO QUALITATIVA DE IMPACTOS AMBIENTAIS</a:t>
            </a:r>
          </a:p>
          <a:p>
            <a:pPr algn="ctr">
              <a:spcBef>
                <a:spcPct val="50000"/>
              </a:spcBef>
              <a:defRPr/>
            </a:pPr>
            <a:r>
              <a:rPr lang="pt-BR" sz="2400" dirty="0">
                <a:solidFill>
                  <a:srgbClr val="CC0000"/>
                </a:solidFill>
                <a:latin typeface="Times New Roman" pitchFamily="18" charset="0"/>
              </a:rPr>
              <a:t>Classificação adotada</a:t>
            </a:r>
          </a:p>
        </p:txBody>
      </p:sp>
      <p:sp>
        <p:nvSpPr>
          <p:cNvPr id="77829" name="Text Box 5"/>
          <p:cNvSpPr txBox="1">
            <a:spLocks noChangeArrowheads="1"/>
          </p:cNvSpPr>
          <p:nvPr/>
        </p:nvSpPr>
        <p:spPr bwMode="auto">
          <a:xfrm>
            <a:off x="304800" y="1479550"/>
            <a:ext cx="8534400" cy="522605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marL="342900" indent="-342900">
              <a:buFontTx/>
              <a:buChar char="•"/>
              <a:defRPr/>
            </a:pPr>
            <a:r>
              <a:rPr lang="pt-BR" sz="1600" b="1" dirty="0"/>
              <a:t>Impacto positivo (P):</a:t>
            </a:r>
            <a:r>
              <a:rPr lang="pt-BR" sz="1600" dirty="0"/>
              <a:t> o que gera benefícios ao meio-ambiente direta ou indiretamente, ou também ao meio antrópico;</a:t>
            </a:r>
          </a:p>
          <a:p>
            <a:pPr marL="342900" indent="-342900">
              <a:buFontTx/>
              <a:buChar char="•"/>
              <a:defRPr/>
            </a:pPr>
            <a:r>
              <a:rPr lang="pt-BR" sz="1600" b="1" dirty="0"/>
              <a:t>Impacto negativo (N):</a:t>
            </a:r>
            <a:r>
              <a:rPr lang="pt-BR" sz="1600" dirty="0"/>
              <a:t> traz conseqüências danosas ao meio com que quase nenhum benefício;</a:t>
            </a:r>
          </a:p>
          <a:p>
            <a:pPr marL="342900" indent="-342900">
              <a:buFontTx/>
              <a:buChar char="•"/>
              <a:defRPr/>
            </a:pPr>
            <a:r>
              <a:rPr lang="pt-BR" sz="1600" b="1" dirty="0"/>
              <a:t>Impacto de ação imediata (AI):</a:t>
            </a:r>
            <a:r>
              <a:rPr lang="pt-BR" sz="1600" dirty="0"/>
              <a:t> quando a ação geradora cessar e com ela também o impacto resultante;</a:t>
            </a:r>
          </a:p>
          <a:p>
            <a:pPr marL="342900" indent="-342900">
              <a:buFontTx/>
              <a:buChar char="•"/>
              <a:defRPr/>
            </a:pPr>
            <a:r>
              <a:rPr lang="pt-BR" sz="1600" b="1" dirty="0"/>
              <a:t>Impacto de ação a médio prazo (AM):</a:t>
            </a:r>
            <a:r>
              <a:rPr lang="pt-BR" sz="1600" dirty="0"/>
              <a:t> quando o efeito do impacto se fizer sentir com duração mínima de 06 meses a 01 (um) ano;</a:t>
            </a:r>
          </a:p>
          <a:p>
            <a:pPr marL="342900" indent="-342900">
              <a:buFontTx/>
              <a:buChar char="•"/>
              <a:defRPr/>
            </a:pPr>
            <a:r>
              <a:rPr lang="pt-BR" sz="1600" b="1" dirty="0"/>
              <a:t>Impacto reversível (R):</a:t>
            </a:r>
            <a:r>
              <a:rPr lang="pt-BR" sz="1600" dirty="0"/>
              <a:t> quando sua ação, seja positiva ou negativa, pode de alguma forma sofrer reversão, cessando sua ação e retornando ao estado inicial;</a:t>
            </a:r>
          </a:p>
          <a:p>
            <a:pPr marL="342900" indent="-342900">
              <a:buFontTx/>
              <a:buChar char="•"/>
              <a:defRPr/>
            </a:pPr>
            <a:r>
              <a:rPr lang="pt-BR" sz="1600" b="1" dirty="0"/>
              <a:t>Impacto irreversível (I):</a:t>
            </a:r>
            <a:r>
              <a:rPr lang="pt-BR" sz="1600" dirty="0"/>
              <a:t> aquele cujos efeitos sobre o meio não poderão cessar totalmente, mesmo a longo prazo, podendo apenas ser mitigados;</a:t>
            </a:r>
          </a:p>
          <a:p>
            <a:pPr marL="342900" indent="-342900">
              <a:buFontTx/>
              <a:buChar char="•"/>
              <a:defRPr/>
            </a:pPr>
            <a:r>
              <a:rPr lang="pt-BR" sz="1600" b="1" dirty="0"/>
              <a:t>Impacto de efeito cumulativo (EC):</a:t>
            </a:r>
            <a:r>
              <a:rPr lang="pt-BR" sz="1600" dirty="0"/>
              <a:t> quando os efeitos resultantes da ação do mesmo vão se acumulando com o decorrer do tempo, mesmo que a ação geradora cesse;</a:t>
            </a:r>
          </a:p>
          <a:p>
            <a:pPr marL="342900" indent="-342900">
              <a:buFontTx/>
              <a:buChar char="•"/>
              <a:defRPr/>
            </a:pPr>
            <a:r>
              <a:rPr lang="pt-BR" sz="1600" b="1" dirty="0"/>
              <a:t>Impacto de efeito simples (ES):</a:t>
            </a:r>
            <a:r>
              <a:rPr lang="pt-BR" sz="1600" dirty="0"/>
              <a:t> quando os efeitos resultantes da ação do mesmo não se acumulam com o decorrer do tempo;</a:t>
            </a:r>
          </a:p>
          <a:p>
            <a:pPr marL="342900" indent="-342900">
              <a:buFontTx/>
              <a:buChar char="•"/>
              <a:defRPr/>
            </a:pPr>
            <a:r>
              <a:rPr lang="pt-BR" sz="1600" b="1" dirty="0"/>
              <a:t>Impacto com ônus social (OS):</a:t>
            </a:r>
            <a:r>
              <a:rPr lang="pt-BR" sz="1600" dirty="0"/>
              <a:t> aquele que não traz nenhum benefício ao meio antrópico e sem conseqüências prejudiciais;</a:t>
            </a:r>
          </a:p>
          <a:p>
            <a:pPr marL="342900" indent="-342900">
              <a:buFontTx/>
              <a:buChar char="•"/>
              <a:defRPr/>
            </a:pPr>
            <a:r>
              <a:rPr lang="pt-BR" sz="1600" b="1" dirty="0"/>
              <a:t>Impacto com benefício social (BS):</a:t>
            </a:r>
            <a:r>
              <a:rPr lang="pt-BR" sz="1600" dirty="0"/>
              <a:t> quando os efeitos sobre o meio antrópico trazem vantagens ou melhorias e facilidades, comparando com as condições iniciais antes da ação geradora. 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Text Box 2"/>
          <p:cNvSpPr txBox="1">
            <a:spLocks noChangeArrowheads="1"/>
          </p:cNvSpPr>
          <p:nvPr/>
        </p:nvSpPr>
        <p:spPr bwMode="auto">
          <a:xfrm>
            <a:off x="1371600" y="0"/>
            <a:ext cx="7086600" cy="1370013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pt-BR" sz="2400" dirty="0">
                <a:solidFill>
                  <a:srgbClr val="CC0000"/>
                </a:solidFill>
                <a:latin typeface="Times New Roman" pitchFamily="18" charset="0"/>
              </a:rPr>
              <a:t>METODOLOGIA DE AVALIAÇÃO QUANTITATIVA DE IMPACTOS AMBIENTAIS</a:t>
            </a:r>
          </a:p>
          <a:p>
            <a:pPr algn="ctr">
              <a:spcBef>
                <a:spcPct val="50000"/>
              </a:spcBef>
              <a:defRPr/>
            </a:pPr>
            <a:r>
              <a:rPr lang="pt-BR" sz="2400" dirty="0">
                <a:solidFill>
                  <a:srgbClr val="CC0000"/>
                </a:solidFill>
                <a:latin typeface="Times New Roman" pitchFamily="18" charset="0"/>
              </a:rPr>
              <a:t>Classificação adotada</a:t>
            </a:r>
          </a:p>
        </p:txBody>
      </p:sp>
      <p:sp>
        <p:nvSpPr>
          <p:cNvPr id="29699" name="Text Box 4"/>
          <p:cNvSpPr txBox="1">
            <a:spLocks noChangeArrowheads="1"/>
          </p:cNvSpPr>
          <p:nvPr/>
        </p:nvSpPr>
        <p:spPr bwMode="auto">
          <a:xfrm>
            <a:off x="1371600" y="1600200"/>
            <a:ext cx="7239000" cy="4968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buFont typeface="Wingdings" pitchFamily="2" charset="2"/>
              <a:buChar char="ü"/>
            </a:pPr>
            <a:r>
              <a:rPr lang="pt-BR" sz="2000"/>
              <a:t>A avaliação quantitativa dos impactos é feita a partir da atribuição de uma escala de níveis crescentes de efeitos negativos ao meio ambiente, segundo uma convenção:</a:t>
            </a:r>
          </a:p>
          <a:p>
            <a:pPr eaLnBrk="1" hangingPunct="1"/>
            <a:endParaRPr lang="pt-BR" sz="2000"/>
          </a:p>
          <a:p>
            <a:pPr algn="ctr" eaLnBrk="1" hangingPunct="1"/>
            <a:r>
              <a:rPr lang="pt-BR" sz="2000"/>
              <a:t>-1 – “efeitos positivos”</a:t>
            </a:r>
          </a:p>
          <a:p>
            <a:pPr algn="ctr" eaLnBrk="1" hangingPunct="1"/>
            <a:r>
              <a:rPr lang="pt-BR" sz="2000"/>
              <a:t> 0 – “sem efeitos negativos”</a:t>
            </a:r>
          </a:p>
          <a:p>
            <a:pPr algn="ctr" eaLnBrk="1" hangingPunct="1"/>
            <a:r>
              <a:rPr lang="pt-BR" sz="2000"/>
              <a:t> 1 – “baixo nível de efeitos negativos”</a:t>
            </a:r>
          </a:p>
          <a:p>
            <a:pPr algn="ctr" eaLnBrk="1" hangingPunct="1"/>
            <a:r>
              <a:rPr lang="pt-BR" sz="2000"/>
              <a:t> 2 – “médio nível de efeitos negativos”</a:t>
            </a:r>
          </a:p>
          <a:p>
            <a:pPr algn="ctr" eaLnBrk="1" hangingPunct="1"/>
            <a:r>
              <a:rPr lang="pt-BR" sz="2000"/>
              <a:t> 3 – “alto nível de efeitos negativos”</a:t>
            </a:r>
          </a:p>
          <a:p>
            <a:pPr eaLnBrk="1" hangingPunct="1"/>
            <a:endParaRPr lang="pt-BR" sz="2000"/>
          </a:p>
          <a:p>
            <a:pPr eaLnBrk="1" hangingPunct="1"/>
            <a:endParaRPr lang="pt-BR" sz="2000"/>
          </a:p>
          <a:p>
            <a:pPr eaLnBrk="1" hangingPunct="1">
              <a:buFont typeface="Wingdings" pitchFamily="2" charset="2"/>
              <a:buChar char="ü"/>
            </a:pPr>
            <a:r>
              <a:rPr lang="pt-BR" sz="2000"/>
              <a:t>O critério quantitativo é utilizado para a “hierarquização” da “urgência” na implantação e monitoramento das medidas ambientais estabelecidas no trabalho.</a:t>
            </a:r>
          </a:p>
          <a:p>
            <a:pPr eaLnBrk="1" hangingPunct="1"/>
            <a:r>
              <a:rPr lang="pt-BR" sz="2000"/>
              <a:t/>
            </a:r>
            <a:br>
              <a:rPr lang="pt-BR" sz="2000"/>
            </a:br>
            <a:endParaRPr lang="pt-BR" sz="200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Text Box 2"/>
          <p:cNvSpPr txBox="1">
            <a:spLocks noChangeArrowheads="1"/>
          </p:cNvSpPr>
          <p:nvPr/>
        </p:nvSpPr>
        <p:spPr bwMode="auto">
          <a:xfrm>
            <a:off x="1371600" y="0"/>
            <a:ext cx="7086600" cy="1062038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pt-BR" dirty="0">
                <a:solidFill>
                  <a:srgbClr val="CC0000"/>
                </a:solidFill>
                <a:latin typeface="Times New Roman" pitchFamily="18" charset="0"/>
              </a:rPr>
              <a:t>METODOLOGIA DE AVALIAÇÃO </a:t>
            </a:r>
            <a:r>
              <a:rPr lang="pt-BR" dirty="0" smtClean="0">
                <a:solidFill>
                  <a:srgbClr val="CC0000"/>
                </a:solidFill>
                <a:latin typeface="Times New Roman" pitchFamily="18" charset="0"/>
              </a:rPr>
              <a:t>QUALITATIVA E QUANTITATIVA </a:t>
            </a:r>
            <a:r>
              <a:rPr lang="pt-BR" dirty="0">
                <a:solidFill>
                  <a:srgbClr val="CC0000"/>
                </a:solidFill>
                <a:latin typeface="Times New Roman" pitchFamily="18" charset="0"/>
              </a:rPr>
              <a:t>DE IMPACTOS AMBIENTAIS </a:t>
            </a:r>
          </a:p>
          <a:p>
            <a:pPr algn="ctr">
              <a:spcBef>
                <a:spcPct val="50000"/>
              </a:spcBef>
              <a:defRPr/>
            </a:pPr>
            <a:r>
              <a:rPr lang="pt-BR" dirty="0">
                <a:solidFill>
                  <a:srgbClr val="CC0000"/>
                </a:solidFill>
                <a:latin typeface="Times New Roman" pitchFamily="18" charset="0"/>
              </a:rPr>
              <a:t>EXEMPLO DE MATRIZ DE </a:t>
            </a:r>
            <a:r>
              <a:rPr lang="pt-BR" dirty="0" smtClean="0">
                <a:solidFill>
                  <a:srgbClr val="CC0000"/>
                </a:solidFill>
                <a:latin typeface="Times New Roman" pitchFamily="18" charset="0"/>
              </a:rPr>
              <a:t>AVALIAÇÃO “exercício”</a:t>
            </a:r>
            <a:endParaRPr lang="pt-BR" dirty="0">
              <a:solidFill>
                <a:srgbClr val="CC0000"/>
              </a:solidFill>
              <a:latin typeface="Times New Roman" pitchFamily="18" charset="0"/>
            </a:endParaRPr>
          </a:p>
        </p:txBody>
      </p:sp>
      <p:graphicFrame>
        <p:nvGraphicFramePr>
          <p:cNvPr id="79253" name="Group 40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10969979"/>
              </p:ext>
            </p:extLst>
          </p:nvPr>
        </p:nvGraphicFramePr>
        <p:xfrm>
          <a:off x="80963" y="1095375"/>
          <a:ext cx="8983662" cy="5318129"/>
        </p:xfrm>
        <a:graphic>
          <a:graphicData uri="http://schemas.openxmlformats.org/drawingml/2006/table">
            <a:tbl>
              <a:tblPr/>
              <a:tblGrid>
                <a:gridCol w="1497012"/>
                <a:gridCol w="1543050"/>
                <a:gridCol w="1943100"/>
                <a:gridCol w="1943100"/>
                <a:gridCol w="1028700"/>
                <a:gridCol w="1028700"/>
              </a:tblGrid>
              <a:tr h="501710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COMPONENTE AMBIENTAL</a:t>
                      </a:r>
                      <a:endParaRPr kumimoji="0" lang="pt-BR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25" marB="45725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TIPO DE IMPACTO</a:t>
                      </a:r>
                      <a:endParaRPr kumimoji="0" lang="pt-BR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25" marB="45725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ATIVIDADES GERADORAS e CAUSAS PROVÁVEIS</a:t>
                      </a:r>
                      <a:endParaRPr kumimoji="0" lang="pt-B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25" marB="45725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LOCAIS CRÍTICOS</a:t>
                      </a:r>
                      <a:endParaRPr kumimoji="0" lang="pt-B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25" marB="45725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AVALIAÇÃO DO EFEITO</a:t>
                      </a:r>
                      <a:endParaRPr kumimoji="0" lang="pt-B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25" marB="45725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243869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QUALIFIC.</a:t>
                      </a:r>
                      <a:endParaRPr kumimoji="0" lang="pt-B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25" marB="45725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QUANTIF. </a:t>
                      </a:r>
                      <a:endParaRPr kumimoji="0" lang="pt-B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25" marB="45725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48706"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SOLOS E </a:t>
                      </a:r>
                      <a:endParaRPr kumimoji="0" lang="pt-BR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ROCHAS</a:t>
                      </a:r>
                      <a:endParaRPr kumimoji="0" lang="pt-BR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5" marB="45725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Erosão Hídrica</a:t>
                      </a:r>
                      <a:endParaRPr kumimoji="0" lang="pt-B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25" marB="45725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Terraplenagem corte e aterros, explotação de jazidas, canteiro de obras;</a:t>
                      </a:r>
                      <a:endParaRPr kumimoji="0" lang="pt-B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25" marB="45725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Taludes formados por cortes e aterros, jazidas e caminhos de serviço;</a:t>
                      </a:r>
                      <a:endParaRPr kumimoji="0" lang="pt-B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25" marB="45725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pt-BR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25" marB="45725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pt-BR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25" marB="45725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255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Movimentos de massa</a:t>
                      </a:r>
                      <a:endParaRPr kumimoji="0" lang="pt-B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25" marB="45725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Execução de taludes de cortes e aterros; supressão de vegetação.</a:t>
                      </a:r>
                      <a:endParaRPr kumimoji="0" lang="pt-B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25" marB="45725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Taludes formados por cortes e aterros e encostas.</a:t>
                      </a:r>
                      <a:endParaRPr kumimoji="0" lang="pt-B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25" marB="45725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pt-BR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25" marB="45725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pt-BR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25" marB="45725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48706">
                <a:tc row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ÁGUAS</a:t>
                      </a:r>
                      <a:endParaRPr kumimoji="0" lang="pt-BR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5" marB="45725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Assoreamento</a:t>
                      </a:r>
                      <a:endParaRPr kumimoji="0" lang="pt-B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25" marB="45725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Limpeza e terraplenagem, caminhos de serviço, drenagem e obras de arte correntes;</a:t>
                      </a:r>
                      <a:endParaRPr kumimoji="0" lang="pt-B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25" marB="45725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Valetas de drenagem, transposição de cursos d’água, talvegues;</a:t>
                      </a:r>
                      <a:endParaRPr kumimoji="0" lang="pt-B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25" marB="45725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pt-BR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25" marB="45725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pt-B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25" marB="45725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48706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Inundações</a:t>
                      </a:r>
                      <a:endParaRPr kumimoji="0" lang="pt-B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25" marB="45725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Construção de aterros e cortes, desmatamento de margens, drenagens mal dimensionadas;</a:t>
                      </a:r>
                      <a:endParaRPr kumimoji="0" lang="pt-B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25" marB="45725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Talvegues, bueiros, cursos d’água;</a:t>
                      </a:r>
                      <a:endParaRPr kumimoji="0" lang="pt-B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25" marB="45725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pt-BR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25" marB="45725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pt-B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25" marB="45725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255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Contaminação</a:t>
                      </a:r>
                      <a:endParaRPr kumimoji="0" lang="pt-B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25" marB="45725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Canteiro de obras (escritório e oficinas); manutenção na estrada.</a:t>
                      </a:r>
                      <a:endParaRPr kumimoji="0" lang="pt-B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25" marB="45725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Drenagens e cursos d’água naturais.</a:t>
                      </a:r>
                      <a:endParaRPr kumimoji="0" lang="pt-B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25" marB="45725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pt-BR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25" marB="45725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pt-B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25" marB="45725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255">
                <a:tc rowSpan="4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AR</a:t>
                      </a:r>
                      <a:endParaRPr kumimoji="0" lang="pt-BR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5" marB="45725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Emissão de gases</a:t>
                      </a:r>
                      <a:endParaRPr kumimoji="0" lang="pt-B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25" marB="45725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Operações com equipamentos mal regulados e sem catalisadores;</a:t>
                      </a:r>
                      <a:endParaRPr kumimoji="0" lang="pt-B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25" marB="45725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Canteiro de obras, frentes de operação em zonas habitadas;</a:t>
                      </a:r>
                      <a:endParaRPr kumimoji="0" lang="pt-B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25" marB="45725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pt-BR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25" marB="45725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pt-B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25" marB="45725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48706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Geração de ruído</a:t>
                      </a:r>
                      <a:endParaRPr kumimoji="0" lang="pt-B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25" marB="45725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Operações com equipamentos sem manutenção preventiva;</a:t>
                      </a:r>
                      <a:endParaRPr kumimoji="0" lang="pt-B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25" marB="45725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Canteiro de obras, frentes de operação em zonas habitadas, jazidas e usinas;</a:t>
                      </a:r>
                      <a:endParaRPr kumimoji="0" lang="pt-B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25" marB="45725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pt-BR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25" marB="45725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pt-B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25" marB="45725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48706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Emissões de poeira</a:t>
                      </a:r>
                      <a:endParaRPr kumimoji="0" lang="pt-B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25" marB="45725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Atividades de movimentação de material em acesso e leito da estrada sem pavimentação;</a:t>
                      </a:r>
                      <a:endParaRPr kumimoji="0" lang="pt-B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25" marB="45725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Canteiro de obras, frentes de operação em zonas habitadas, jazidas e usinas;</a:t>
                      </a:r>
                      <a:endParaRPr kumimoji="0" lang="pt-B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25" marB="45725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pt-BR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25" marB="45725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pt-B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25" marB="45725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255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Vibrações</a:t>
                      </a:r>
                      <a:endParaRPr kumimoji="0" lang="pt-B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25" marB="45725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Operação com equipamentos pesados, detonações c/explosivos.</a:t>
                      </a:r>
                      <a:endParaRPr kumimoji="0" lang="pt-B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25" marB="45725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Canteiro de obras, frentes de operação em zonas habitadas.</a:t>
                      </a:r>
                      <a:endParaRPr kumimoji="0" lang="pt-B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25" marB="45725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pt-BR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25" marB="45725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pt-BR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25" marB="45725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sign padrão">
  <a:themeElements>
    <a:clrScheme name="Design padrã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sign padrã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sign padrã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Quadrant</Template>
  <TotalTime>1779</TotalTime>
  <Words>635</Words>
  <Application>Microsoft Office PowerPoint</Application>
  <PresentationFormat>Apresentação na tela (4:3)</PresentationFormat>
  <Paragraphs>69</Paragraphs>
  <Slides>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4</vt:i4>
      </vt:variant>
    </vt:vector>
  </HeadingPairs>
  <TitlesOfParts>
    <vt:vector size="5" baseType="lpstr">
      <vt:lpstr>Design padrão</vt:lpstr>
      <vt:lpstr>Avaliação de impactos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usuario</dc:creator>
  <cp:lastModifiedBy>Raul</cp:lastModifiedBy>
  <cp:revision>230</cp:revision>
  <cp:lastPrinted>1601-01-01T00:00:00Z</cp:lastPrinted>
  <dcterms:created xsi:type="dcterms:W3CDTF">1601-01-01T00:00:00Z</dcterms:created>
  <dcterms:modified xsi:type="dcterms:W3CDTF">2014-06-03T20:59:50Z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