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10/06/2014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10/06/2014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10/06/2014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10/06/2014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10/06/2014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10/06/2014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10/06/2014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10/06/2014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10/06/2014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10/06/2014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10/06/2014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10/06/2014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7504" y="1052737"/>
            <a:ext cx="9036496" cy="2547714"/>
          </a:xfrm>
        </p:spPr>
        <p:txBody>
          <a:bodyPr>
            <a:normAutofit/>
          </a:bodyPr>
          <a:lstStyle/>
          <a:p>
            <a:pPr algn="ctr"/>
            <a:r>
              <a:rPr lang="pt-BR" sz="4400" dirty="0" smtClean="0"/>
              <a:t>Processamento Digital de Sinais</a:t>
            </a:r>
            <a:br>
              <a:rPr lang="pt-BR" sz="4400" dirty="0" smtClean="0"/>
            </a:br>
            <a:r>
              <a:rPr lang="pt-BR" sz="4400" dirty="0" smtClean="0"/>
              <a:t>Transformada Z</a:t>
            </a:r>
            <a:endParaRPr lang="pt-B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pt-BR" dirty="0" smtClean="0"/>
              <a:t>Professor:</a:t>
            </a:r>
          </a:p>
          <a:p>
            <a:pPr algn="ctr"/>
            <a:r>
              <a:rPr lang="pt-BR" dirty="0" smtClean="0"/>
              <a:t>Gerson Leiria Nunes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8300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Na região de convergência de X(z), |X(z)| &lt; ∞</a:t>
            </a:r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r>
              <a:rPr lang="pt-BR" dirty="0"/>
              <a:t>Assim |</a:t>
            </a:r>
            <a:r>
              <a:rPr lang="pt-BR" dirty="0" smtClean="0"/>
              <a:t>X(z)| é </a:t>
            </a:r>
            <a:r>
              <a:rPr lang="pt-BR" dirty="0"/>
              <a:t>finito se a sequência x(n)r^-n</a:t>
            </a:r>
            <a:r>
              <a:rPr lang="pt-BR" dirty="0" smtClean="0"/>
              <a:t> </a:t>
            </a:r>
            <a:r>
              <a:rPr lang="pt-BR" dirty="0"/>
              <a:t>é absolutamente </a:t>
            </a:r>
            <a:r>
              <a:rPr lang="pt-BR" dirty="0" smtClean="0"/>
              <a:t>somável. </a:t>
            </a:r>
          </a:p>
          <a:p>
            <a:r>
              <a:rPr lang="pt-BR" dirty="0" smtClean="0"/>
              <a:t>O </a:t>
            </a:r>
            <a:r>
              <a:rPr lang="pt-BR" dirty="0"/>
              <a:t>problema de encontrar a curva </a:t>
            </a:r>
            <a:r>
              <a:rPr lang="pt-BR" dirty="0" smtClean="0"/>
              <a:t>de convergência </a:t>
            </a:r>
            <a:r>
              <a:rPr lang="pt-BR" dirty="0"/>
              <a:t>para o </a:t>
            </a:r>
            <a:r>
              <a:rPr lang="pt-BR" dirty="0" smtClean="0"/>
              <a:t>X(z</a:t>
            </a:r>
            <a:r>
              <a:rPr lang="pt-BR" dirty="0"/>
              <a:t>) é equivalente a determinar o intervalo de valores de </a:t>
            </a:r>
            <a:r>
              <a:rPr lang="pt-BR" dirty="0" smtClean="0"/>
              <a:t>“r” </a:t>
            </a:r>
            <a:r>
              <a:rPr lang="pt-BR" dirty="0"/>
              <a:t>para a qual a sequência </a:t>
            </a:r>
            <a:r>
              <a:rPr lang="pt-BR" dirty="0" smtClean="0"/>
              <a:t>x(n)r^-n </a:t>
            </a:r>
            <a:r>
              <a:rPr lang="pt-BR" dirty="0"/>
              <a:t>é absolutamente </a:t>
            </a:r>
            <a:r>
              <a:rPr lang="pt-BR" dirty="0" smtClean="0"/>
              <a:t>somável.</a:t>
            </a:r>
            <a:endParaRPr lang="pt-BR" dirty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Transformada Z</a:t>
            </a:r>
            <a:endParaRPr lang="pt-B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72816"/>
            <a:ext cx="3587811" cy="1064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442" y="2887140"/>
            <a:ext cx="5438766" cy="1045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4784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Vamos expressar da seguinte forma: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r>
              <a:rPr lang="pt-BR" dirty="0"/>
              <a:t>Se </a:t>
            </a:r>
            <a:r>
              <a:rPr lang="pt-BR" dirty="0" smtClean="0"/>
              <a:t>X(z</a:t>
            </a:r>
            <a:r>
              <a:rPr lang="pt-BR" dirty="0"/>
              <a:t>) converge em alguma região do plano complexo, ambas as </a:t>
            </a:r>
            <a:r>
              <a:rPr lang="pt-BR" dirty="0" smtClean="0"/>
              <a:t>somas devem </a:t>
            </a:r>
            <a:r>
              <a:rPr lang="pt-BR" dirty="0"/>
              <a:t>ser </a:t>
            </a:r>
            <a:r>
              <a:rPr lang="pt-BR" dirty="0" smtClean="0"/>
              <a:t>finitas, nessa região</a:t>
            </a:r>
            <a:r>
              <a:rPr lang="pt-BR" dirty="0"/>
              <a:t>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Transformada Z</a:t>
            </a:r>
            <a:endParaRPr lang="pt-B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942044"/>
            <a:ext cx="4183666" cy="206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8727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Se a primeira soma </a:t>
            </a:r>
            <a:r>
              <a:rPr lang="pt-BR" dirty="0" smtClean="0"/>
              <a:t>de converge</a:t>
            </a:r>
            <a:r>
              <a:rPr lang="pt-BR" dirty="0"/>
              <a:t>, deve haver valores de r suficientemente </a:t>
            </a:r>
            <a:r>
              <a:rPr lang="pt-BR" dirty="0" smtClean="0"/>
              <a:t>pequenos </a:t>
            </a:r>
            <a:r>
              <a:rPr lang="pt-BR" dirty="0"/>
              <a:t>de tal modo que a sequência do produto </a:t>
            </a:r>
            <a:r>
              <a:rPr lang="pt-BR" dirty="0" smtClean="0"/>
              <a:t>x(-n).r^-n,  1&lt;n&lt;∞, </a:t>
            </a:r>
            <a:r>
              <a:rPr lang="pt-BR" dirty="0"/>
              <a:t>é absolutamente </a:t>
            </a:r>
            <a:r>
              <a:rPr lang="pt-BR" dirty="0" smtClean="0"/>
              <a:t>somável.</a:t>
            </a:r>
          </a:p>
          <a:p>
            <a:r>
              <a:rPr lang="pt-BR" dirty="0"/>
              <a:t>Portanto, </a:t>
            </a:r>
            <a:r>
              <a:rPr lang="pt-BR" dirty="0" smtClean="0"/>
              <a:t>a região de convergência para </a:t>
            </a:r>
            <a:r>
              <a:rPr lang="pt-BR" dirty="0"/>
              <a:t>a primeira soma de todos os pontos consiste em um círculo de </a:t>
            </a:r>
            <a:r>
              <a:rPr lang="pt-BR" dirty="0" smtClean="0"/>
              <a:t>algum raio r1, </a:t>
            </a:r>
            <a:r>
              <a:rPr lang="pt-BR" dirty="0"/>
              <a:t>em que </a:t>
            </a:r>
            <a:r>
              <a:rPr lang="pt-BR" dirty="0" smtClean="0"/>
              <a:t>r1&lt;∞. </a:t>
            </a:r>
          </a:p>
          <a:p>
            <a:r>
              <a:rPr lang="pt-BR" dirty="0" smtClean="0"/>
              <a:t>Por </a:t>
            </a:r>
            <a:r>
              <a:rPr lang="pt-BR" dirty="0"/>
              <a:t>outro lado, se a segunda soma de </a:t>
            </a:r>
            <a:r>
              <a:rPr lang="pt-BR" dirty="0" smtClean="0"/>
              <a:t>converge</a:t>
            </a:r>
            <a:r>
              <a:rPr lang="pt-BR" dirty="0"/>
              <a:t>, deve haver valores de r grandes o suficiente para que a sequência do produto </a:t>
            </a:r>
            <a:r>
              <a:rPr lang="pt-BR" dirty="0" smtClean="0"/>
              <a:t>x(n)/</a:t>
            </a:r>
            <a:r>
              <a:rPr lang="pt-BR" dirty="0" err="1" smtClean="0"/>
              <a:t>r^n</a:t>
            </a:r>
            <a:r>
              <a:rPr lang="pt-BR" dirty="0"/>
              <a:t>, 0 &lt;n </a:t>
            </a:r>
            <a:r>
              <a:rPr lang="pt-BR" dirty="0" smtClean="0"/>
              <a:t>&lt;∞, </a:t>
            </a:r>
            <a:r>
              <a:rPr lang="pt-BR" dirty="0"/>
              <a:t>é </a:t>
            </a:r>
            <a:r>
              <a:rPr lang="pt-BR" dirty="0" smtClean="0"/>
              <a:t>somável.</a:t>
            </a:r>
          </a:p>
          <a:p>
            <a:r>
              <a:rPr lang="pt-BR" dirty="0" smtClean="0"/>
              <a:t>Daí </a:t>
            </a:r>
            <a:r>
              <a:rPr lang="pt-BR" dirty="0"/>
              <a:t>a ROC para a segunda </a:t>
            </a:r>
            <a:r>
              <a:rPr lang="pt-BR" dirty="0" smtClean="0"/>
              <a:t>soma </a:t>
            </a:r>
            <a:r>
              <a:rPr lang="pt-BR" dirty="0"/>
              <a:t>é constituído por todos os pontos fora de um círculo de raio </a:t>
            </a:r>
            <a:r>
              <a:rPr lang="pt-BR" dirty="0" smtClean="0"/>
              <a:t>R&gt;r2.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Transformada Z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653526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Transformada Z</a:t>
            </a:r>
            <a:endParaRPr lang="pt-BR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1109400"/>
            <a:ext cx="4640903" cy="57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961" y="1871376"/>
            <a:ext cx="5163551" cy="3091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61478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Uma vez que a convergência de </a:t>
            </a:r>
            <a:r>
              <a:rPr lang="pt-BR" dirty="0" smtClean="0"/>
              <a:t>X(z</a:t>
            </a:r>
            <a:r>
              <a:rPr lang="pt-BR" dirty="0"/>
              <a:t>) requer que ambas as somas </a:t>
            </a:r>
            <a:r>
              <a:rPr lang="pt-BR" dirty="0" smtClean="0"/>
              <a:t>sejam finitas, </a:t>
            </a:r>
            <a:r>
              <a:rPr lang="pt-BR" dirty="0"/>
              <a:t>segue-se que </a:t>
            </a:r>
            <a:r>
              <a:rPr lang="pt-BR" dirty="0" smtClean="0"/>
              <a:t>a região de convergência </a:t>
            </a:r>
            <a:r>
              <a:rPr lang="pt-BR" dirty="0"/>
              <a:t>de </a:t>
            </a:r>
            <a:r>
              <a:rPr lang="pt-BR" dirty="0" smtClean="0"/>
              <a:t>X(z</a:t>
            </a:r>
            <a:r>
              <a:rPr lang="pt-BR" dirty="0"/>
              <a:t>) é geralmente especificada como a zona anular no plano </a:t>
            </a:r>
            <a:r>
              <a:rPr lang="pt-BR" dirty="0" smtClean="0"/>
              <a:t>z:</a:t>
            </a:r>
          </a:p>
          <a:p>
            <a:r>
              <a:rPr lang="pt-BR" dirty="0" smtClean="0"/>
              <a:t>r2 </a:t>
            </a:r>
            <a:r>
              <a:rPr lang="pt-BR" dirty="0"/>
              <a:t>&lt;</a:t>
            </a:r>
            <a:r>
              <a:rPr lang="pt-BR" dirty="0" smtClean="0"/>
              <a:t>r&lt; r1  que </a:t>
            </a:r>
            <a:r>
              <a:rPr lang="pt-BR" dirty="0"/>
              <a:t>é a região comum em que ambas as somas são </a:t>
            </a:r>
            <a:r>
              <a:rPr lang="pt-BR" dirty="0" smtClean="0"/>
              <a:t>finitas.</a:t>
            </a:r>
          </a:p>
          <a:p>
            <a:r>
              <a:rPr lang="pt-BR" dirty="0" smtClean="0"/>
              <a:t>Por </a:t>
            </a:r>
            <a:r>
              <a:rPr lang="pt-BR" dirty="0"/>
              <a:t>outro lado, se </a:t>
            </a:r>
            <a:r>
              <a:rPr lang="pt-BR" dirty="0" smtClean="0"/>
              <a:t>r2 &gt; r1, </a:t>
            </a:r>
            <a:r>
              <a:rPr lang="pt-BR" dirty="0"/>
              <a:t>não existe nenhuma região de convergência comum para os dois montantes e, portanto, </a:t>
            </a:r>
            <a:r>
              <a:rPr lang="pt-BR" dirty="0" smtClean="0"/>
              <a:t>X(z</a:t>
            </a:r>
            <a:r>
              <a:rPr lang="pt-BR" dirty="0"/>
              <a:t>) não existe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Transformada Z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751316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Transformada Z</a:t>
            </a:r>
            <a:endParaRPr lang="pt-BR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441" y="1746594"/>
            <a:ext cx="9202882" cy="3995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40065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Transformada Z</a:t>
            </a:r>
            <a:endParaRPr lang="pt-BR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001" y="1765067"/>
            <a:ext cx="9152000" cy="395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51738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Transformada Z</a:t>
            </a:r>
            <a:endParaRPr lang="pt-BR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107" y="3676984"/>
            <a:ext cx="4224125" cy="320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2307711"/>
          </a:xfrm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No caso de |b| &lt; |a|, as duas regiões não </a:t>
            </a:r>
            <a:r>
              <a:rPr lang="pt-BR" dirty="0"/>
              <a:t>se </a:t>
            </a:r>
            <a:r>
              <a:rPr lang="pt-BR" dirty="0" smtClean="0"/>
              <a:t>sobrepõe, </a:t>
            </a:r>
            <a:r>
              <a:rPr lang="pt-BR" dirty="0"/>
              <a:t>como </a:t>
            </a:r>
            <a:r>
              <a:rPr lang="pt-BR" dirty="0" smtClean="0"/>
              <a:t>mostra a figura. </a:t>
            </a:r>
            <a:endParaRPr lang="pt-BR" dirty="0"/>
          </a:p>
          <a:p>
            <a:r>
              <a:rPr lang="pt-BR" dirty="0"/>
              <a:t>Consequentemente, não podemos encontrar valores de </a:t>
            </a:r>
            <a:r>
              <a:rPr lang="pt-BR" dirty="0" smtClean="0"/>
              <a:t>Z </a:t>
            </a:r>
            <a:r>
              <a:rPr lang="pt-BR" dirty="0"/>
              <a:t>para os quais ambas as séries </a:t>
            </a:r>
            <a:r>
              <a:rPr lang="pt-BR" dirty="0" smtClean="0"/>
              <a:t>de </a:t>
            </a:r>
            <a:r>
              <a:rPr lang="pt-BR" dirty="0"/>
              <a:t>energia convergem </a:t>
            </a:r>
            <a:r>
              <a:rPr lang="pt-BR" dirty="0" smtClean="0"/>
              <a:t>simultaneamente. Claramente</a:t>
            </a:r>
            <a:r>
              <a:rPr lang="pt-BR" dirty="0"/>
              <a:t>, neste caso, </a:t>
            </a:r>
            <a:r>
              <a:rPr lang="pt-BR" dirty="0" smtClean="0"/>
              <a:t>X(z</a:t>
            </a:r>
            <a:r>
              <a:rPr lang="pt-BR" dirty="0"/>
              <a:t>) não existe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245310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r>
              <a:rPr lang="pt-BR" dirty="0" smtClean="0"/>
              <a:t>No caso |a|&lt; |b|, </a:t>
            </a:r>
            <a:r>
              <a:rPr lang="pt-BR" dirty="0"/>
              <a:t>há um anel no plano z, onde ambas as séries de energia </a:t>
            </a:r>
            <a:r>
              <a:rPr lang="pt-BR" dirty="0" smtClean="0"/>
              <a:t>convergem simultaneamente, </a:t>
            </a:r>
            <a:r>
              <a:rPr lang="pt-BR" dirty="0"/>
              <a:t>como </a:t>
            </a:r>
            <a:r>
              <a:rPr lang="pt-BR" dirty="0" smtClean="0"/>
              <a:t>na figura. </a:t>
            </a:r>
          </a:p>
          <a:p>
            <a:r>
              <a:rPr lang="pt-BR" dirty="0" smtClean="0"/>
              <a:t>Em </a:t>
            </a:r>
            <a:r>
              <a:rPr lang="pt-BR" dirty="0"/>
              <a:t>seguida, </a:t>
            </a:r>
            <a:r>
              <a:rPr lang="pt-BR" dirty="0" smtClean="0"/>
              <a:t>obtemos: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pPr marL="109728" indent="0">
              <a:buNone/>
            </a:pPr>
            <a:endParaRPr lang="pt-BR" dirty="0" smtClean="0"/>
          </a:p>
          <a:p>
            <a:pPr marL="109728" indent="0">
              <a:buNone/>
            </a:pPr>
            <a:r>
              <a:rPr lang="pt-BR" dirty="0" smtClean="0"/>
              <a:t>A região de convergência:</a:t>
            </a:r>
          </a:p>
          <a:p>
            <a:pPr marL="109728" indent="0">
              <a:buNone/>
            </a:pPr>
            <a:r>
              <a:rPr lang="pt-BR" dirty="0" smtClean="0"/>
              <a:t>|a| &lt; |Z| &lt; |b|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Transformada Z</a:t>
            </a:r>
            <a:endParaRPr lang="pt-BR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2082" y="3140968"/>
            <a:ext cx="4184782" cy="34085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918" y="3184299"/>
            <a:ext cx="3957633" cy="1883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53996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Regiões de convergência</a:t>
            </a:r>
            <a:endParaRPr lang="pt-BR" dirty="0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57654"/>
            <a:ext cx="9144000" cy="5635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6667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Transformada Z</a:t>
            </a:r>
          </a:p>
          <a:p>
            <a:r>
              <a:rPr lang="pt-BR" dirty="0" smtClean="0"/>
              <a:t>Exemplos</a:t>
            </a:r>
          </a:p>
          <a:p>
            <a:r>
              <a:rPr lang="pt-BR" dirty="0"/>
              <a:t>Regiões de convergência</a:t>
            </a: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lvl="1"/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Sumário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9192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Regiões de convergência</a:t>
            </a:r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45798"/>
            <a:ext cx="9144000" cy="5439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6013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A transformada </a:t>
            </a:r>
            <a:r>
              <a:rPr lang="pt-BR" dirty="0" smtClean="0"/>
              <a:t>Z </a:t>
            </a:r>
            <a:r>
              <a:rPr lang="pt-BR" dirty="0"/>
              <a:t>de um sinal de tempo discreto </a:t>
            </a:r>
            <a:r>
              <a:rPr lang="pt-BR" dirty="0" smtClean="0"/>
              <a:t>x(n</a:t>
            </a:r>
            <a:r>
              <a:rPr lang="pt-BR" dirty="0"/>
              <a:t>) é definida como a série de </a:t>
            </a:r>
            <a:r>
              <a:rPr lang="pt-BR" dirty="0" smtClean="0"/>
              <a:t>potências: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Onde Z </a:t>
            </a:r>
            <a:r>
              <a:rPr lang="pt-BR" dirty="0"/>
              <a:t>é uma variável complexa</a:t>
            </a:r>
            <a:r>
              <a:rPr lang="pt-BR" dirty="0" smtClean="0"/>
              <a:t>.</a:t>
            </a:r>
          </a:p>
          <a:p>
            <a:r>
              <a:rPr lang="pt-BR" dirty="0" smtClean="0"/>
              <a:t>Também chamada </a:t>
            </a:r>
            <a:r>
              <a:rPr lang="pt-BR" dirty="0"/>
              <a:t>de </a:t>
            </a:r>
            <a:r>
              <a:rPr lang="pt-BR" dirty="0" smtClean="0"/>
              <a:t>transformada Z direta pois </a:t>
            </a:r>
            <a:r>
              <a:rPr lang="pt-BR" dirty="0"/>
              <a:t>ela transforma o sinal de x no domínio do tempo (n) em seu complexo plano representação </a:t>
            </a:r>
            <a:r>
              <a:rPr lang="pt-BR" dirty="0" smtClean="0"/>
              <a:t>X(z).</a:t>
            </a:r>
          </a:p>
          <a:p>
            <a:r>
              <a:rPr lang="pt-BR" dirty="0" smtClean="0"/>
              <a:t>O </a:t>
            </a:r>
            <a:r>
              <a:rPr lang="pt-BR" dirty="0"/>
              <a:t>procedimento </a:t>
            </a:r>
            <a:r>
              <a:rPr lang="pt-BR" dirty="0" smtClean="0"/>
              <a:t>inverso, isto </a:t>
            </a:r>
            <a:r>
              <a:rPr lang="pt-BR" dirty="0"/>
              <a:t>é, a obtenção de x (n) a partir de </a:t>
            </a:r>
            <a:r>
              <a:rPr lang="pt-BR" dirty="0" smtClean="0"/>
              <a:t>X(z), </a:t>
            </a:r>
            <a:r>
              <a:rPr lang="pt-BR" dirty="0"/>
              <a:t>é </a:t>
            </a:r>
            <a:r>
              <a:rPr lang="pt-BR" dirty="0" smtClean="0"/>
              <a:t>chamado: </a:t>
            </a:r>
            <a:r>
              <a:rPr lang="pt-BR" dirty="0"/>
              <a:t>transformada </a:t>
            </a:r>
            <a:r>
              <a:rPr lang="pt-BR" dirty="0" smtClean="0"/>
              <a:t>Z inversa.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Transformada Z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204864"/>
            <a:ext cx="3093692" cy="1120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1307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/>
              <a:t>Por conveniência, a transformada z de um sinal x (n) é indicado </a:t>
            </a:r>
            <a:r>
              <a:rPr lang="pt-BR" dirty="0" smtClean="0"/>
              <a:t>por: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/>
              <a:t>Considerando que a relação entre x (n) e X (z) é indicado </a:t>
            </a:r>
            <a:r>
              <a:rPr lang="pt-BR" dirty="0" smtClean="0"/>
              <a:t>por: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/>
              <a:t>Uma vez que </a:t>
            </a:r>
            <a:r>
              <a:rPr lang="pt-BR" dirty="0" smtClean="0"/>
              <a:t>a transformada Z </a:t>
            </a:r>
            <a:r>
              <a:rPr lang="pt-BR" dirty="0"/>
              <a:t>é uma série de </a:t>
            </a:r>
            <a:r>
              <a:rPr lang="pt-BR" dirty="0" smtClean="0"/>
              <a:t>potência infinita, ela </a:t>
            </a:r>
            <a:r>
              <a:rPr lang="pt-BR" dirty="0"/>
              <a:t>existe apenas para os valores de </a:t>
            </a:r>
            <a:r>
              <a:rPr lang="pt-BR" dirty="0" smtClean="0"/>
              <a:t>Z </a:t>
            </a:r>
            <a:r>
              <a:rPr lang="pt-BR" dirty="0"/>
              <a:t>para os quais esta série converge. </a:t>
            </a:r>
            <a:endParaRPr lang="pt-BR" dirty="0" smtClean="0"/>
          </a:p>
          <a:p>
            <a:r>
              <a:rPr lang="pt-BR" dirty="0" smtClean="0"/>
              <a:t>A </a:t>
            </a:r>
            <a:r>
              <a:rPr lang="pt-BR" dirty="0"/>
              <a:t>região de convergência </a:t>
            </a:r>
            <a:r>
              <a:rPr lang="pt-BR" dirty="0" smtClean="0"/>
              <a:t>de X(z</a:t>
            </a:r>
            <a:r>
              <a:rPr lang="pt-BR" dirty="0"/>
              <a:t>) é o conjunto de todos os valores de </a:t>
            </a:r>
            <a:r>
              <a:rPr lang="pt-BR" dirty="0" smtClean="0"/>
              <a:t>Z </a:t>
            </a:r>
            <a:r>
              <a:rPr lang="pt-BR" dirty="0"/>
              <a:t>para o qual </a:t>
            </a:r>
            <a:r>
              <a:rPr lang="pt-BR" dirty="0" smtClean="0"/>
              <a:t>X(z</a:t>
            </a:r>
            <a:r>
              <a:rPr lang="pt-BR" dirty="0"/>
              <a:t>) atinge um valor finito</a:t>
            </a:r>
            <a:r>
              <a:rPr lang="pt-BR" dirty="0" smtClean="0"/>
              <a:t>.</a:t>
            </a:r>
          </a:p>
          <a:p>
            <a:r>
              <a:rPr lang="pt-BR" dirty="0" smtClean="0"/>
              <a:t>Então sabendo a transformada Z podemos </a:t>
            </a:r>
            <a:r>
              <a:rPr lang="pt-BR" dirty="0"/>
              <a:t>também indicar </a:t>
            </a:r>
            <a:r>
              <a:rPr lang="pt-BR" dirty="0" smtClean="0"/>
              <a:t>a sua </a:t>
            </a:r>
            <a:r>
              <a:rPr lang="pt-BR" b="1" u="sng" dirty="0" smtClean="0"/>
              <a:t>região de convergência</a:t>
            </a:r>
            <a:r>
              <a:rPr lang="pt-BR" dirty="0" smtClean="0"/>
              <a:t>.</a:t>
            </a: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Transformada Z</a:t>
            </a: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0512" y="1772816"/>
            <a:ext cx="2952328" cy="646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0512" y="2924944"/>
            <a:ext cx="3297136" cy="824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1583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Transformada Z</a:t>
            </a:r>
            <a:endParaRPr lang="pt-B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07073"/>
            <a:ext cx="9144000" cy="5578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8330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A partir deste exemplo, </a:t>
            </a:r>
            <a:r>
              <a:rPr lang="pt-BR" dirty="0" smtClean="0"/>
              <a:t>percebe-se </a:t>
            </a:r>
            <a:r>
              <a:rPr lang="pt-BR" dirty="0"/>
              <a:t>que a </a:t>
            </a:r>
            <a:r>
              <a:rPr lang="pt-BR" dirty="0" smtClean="0"/>
              <a:t>região de convergência </a:t>
            </a:r>
            <a:r>
              <a:rPr lang="pt-BR" dirty="0"/>
              <a:t>de um sinal de duração </a:t>
            </a:r>
            <a:r>
              <a:rPr lang="pt-BR" dirty="0" smtClean="0"/>
              <a:t>finita é </a:t>
            </a:r>
            <a:r>
              <a:rPr lang="pt-BR" dirty="0"/>
              <a:t>a todo plano </a:t>
            </a:r>
            <a:r>
              <a:rPr lang="pt-BR" dirty="0" smtClean="0"/>
              <a:t>Z, exceto</a:t>
            </a:r>
            <a:r>
              <a:rPr lang="pt-BR" dirty="0"/>
              <a:t>, possivelmente, os pontos </a:t>
            </a:r>
            <a:r>
              <a:rPr lang="pt-BR" dirty="0" smtClean="0"/>
              <a:t>Z=0 e/ou Z=∞.</a:t>
            </a:r>
          </a:p>
          <a:p>
            <a:r>
              <a:rPr lang="pt-BR" dirty="0"/>
              <a:t>De um ponto de vista matemático, a transformada </a:t>
            </a:r>
            <a:r>
              <a:rPr lang="pt-BR" dirty="0" smtClean="0"/>
              <a:t>Z </a:t>
            </a:r>
            <a:r>
              <a:rPr lang="pt-BR" dirty="0"/>
              <a:t>é simplesmente uma representação alternativa de um </a:t>
            </a:r>
            <a:r>
              <a:rPr lang="pt-BR" dirty="0" smtClean="0"/>
              <a:t>sinal.</a:t>
            </a:r>
          </a:p>
          <a:p>
            <a:r>
              <a:rPr lang="pt-BR" dirty="0" smtClean="0"/>
              <a:t>Onde percebemos </a:t>
            </a:r>
            <a:r>
              <a:rPr lang="pt-BR" dirty="0"/>
              <a:t>que o coeficiente </a:t>
            </a:r>
            <a:r>
              <a:rPr lang="pt-BR" dirty="0" smtClean="0"/>
              <a:t>de      , na transformada, </a:t>
            </a:r>
            <a:r>
              <a:rPr lang="pt-BR" dirty="0"/>
              <a:t>é o valor </a:t>
            </a:r>
            <a:r>
              <a:rPr lang="pt-BR" i="1" u="sng" dirty="0" smtClean="0"/>
              <a:t>n</a:t>
            </a:r>
            <a:r>
              <a:rPr lang="pt-BR" dirty="0" smtClean="0"/>
              <a:t> de tempo do sinal. 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Transformada Z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5207" y="4460954"/>
            <a:ext cx="590593" cy="421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3671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Em outras palavras, o expoente </a:t>
            </a:r>
            <a:r>
              <a:rPr lang="pt-BR" dirty="0" smtClean="0"/>
              <a:t>Z </a:t>
            </a:r>
            <a:r>
              <a:rPr lang="pt-BR" dirty="0"/>
              <a:t>contém a informação de tempo é necessário identificar as amostras do sinal. </a:t>
            </a:r>
          </a:p>
          <a:p>
            <a:r>
              <a:rPr lang="pt-BR" dirty="0" smtClean="0"/>
              <a:t>Em </a:t>
            </a:r>
            <a:r>
              <a:rPr lang="pt-BR" dirty="0"/>
              <a:t>muitos casos, podemos expressar a soma da série </a:t>
            </a:r>
            <a:r>
              <a:rPr lang="pt-BR" dirty="0" smtClean="0"/>
              <a:t>finita </a:t>
            </a:r>
            <a:r>
              <a:rPr lang="pt-BR" dirty="0"/>
              <a:t>ou </a:t>
            </a:r>
            <a:r>
              <a:rPr lang="pt-BR" dirty="0" smtClean="0"/>
              <a:t>infinita </a:t>
            </a:r>
            <a:r>
              <a:rPr lang="pt-BR" dirty="0"/>
              <a:t>para a transformada Z</a:t>
            </a:r>
            <a:r>
              <a:rPr lang="pt-BR" dirty="0" smtClean="0"/>
              <a:t> </a:t>
            </a:r>
            <a:r>
              <a:rPr lang="pt-BR" dirty="0"/>
              <a:t>de uma expressão de forma fechada. </a:t>
            </a:r>
            <a:r>
              <a:rPr lang="pt-BR" dirty="0" smtClean="0"/>
              <a:t>Em </a:t>
            </a:r>
            <a:r>
              <a:rPr lang="pt-BR" dirty="0"/>
              <a:t>tais casos, a transformada </a:t>
            </a:r>
            <a:r>
              <a:rPr lang="pt-BR" dirty="0" smtClean="0"/>
              <a:t>Z </a:t>
            </a:r>
            <a:r>
              <a:rPr lang="pt-BR" dirty="0"/>
              <a:t>oferece uma representação compacta alternativa do sinal.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Transformada Z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75513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Exemplo:</a:t>
            </a:r>
            <a:endParaRPr lang="pt-BR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50" y="1387283"/>
            <a:ext cx="2607493" cy="966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6774" y="1268760"/>
            <a:ext cx="5353698" cy="1135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014" y="2595941"/>
            <a:ext cx="5829242" cy="905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upo 3"/>
          <p:cNvGrpSpPr/>
          <p:nvPr/>
        </p:nvGrpSpPr>
        <p:grpSpPr>
          <a:xfrm>
            <a:off x="1440325" y="3717032"/>
            <a:ext cx="5290038" cy="1349929"/>
            <a:chOff x="1440325" y="3717032"/>
            <a:chExt cx="5290038" cy="1349929"/>
          </a:xfrm>
        </p:grpSpPr>
        <p:pic>
          <p:nvPicPr>
            <p:cNvPr id="5125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3728" y="3717032"/>
              <a:ext cx="4606635" cy="13499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6" name="Picture 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0325" y="4001296"/>
              <a:ext cx="1366805" cy="6580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91349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Vamos expressar a variável </a:t>
            </a:r>
            <a:r>
              <a:rPr lang="pt-BR" dirty="0" smtClean="0"/>
              <a:t>complexa Z na </a:t>
            </a:r>
            <a:r>
              <a:rPr lang="pt-BR" dirty="0"/>
              <a:t>forma polar </a:t>
            </a:r>
            <a:r>
              <a:rPr lang="pt-BR" dirty="0" smtClean="0"/>
              <a:t>como: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Onde:           e          . Então X(z) pode ser representada como:</a:t>
            </a:r>
          </a:p>
          <a:p>
            <a:pPr marL="109728" indent="0">
              <a:buNone/>
            </a:pPr>
            <a:r>
              <a:rPr lang="pt-BR" dirty="0" smtClean="0"/>
              <a:t>   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Transformada Z</a:t>
            </a:r>
            <a:endParaRPr lang="pt-B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4620" y="2359100"/>
            <a:ext cx="1227208" cy="502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284984"/>
            <a:ext cx="892516" cy="47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034" y="3337101"/>
            <a:ext cx="976190" cy="404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3467" y="4214464"/>
            <a:ext cx="4337067" cy="121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81514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2370</TotalTime>
  <Words>792</Words>
  <Application>Microsoft Office PowerPoint</Application>
  <PresentationFormat>Apresentação na tela (4:3)</PresentationFormat>
  <Paragraphs>91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1" baseType="lpstr">
      <vt:lpstr>Concurso</vt:lpstr>
      <vt:lpstr>Processamento Digital de Sinais Transformada Z</vt:lpstr>
      <vt:lpstr>Sumário</vt:lpstr>
      <vt:lpstr>Transformada Z</vt:lpstr>
      <vt:lpstr>Transformada Z</vt:lpstr>
      <vt:lpstr>Transformada Z</vt:lpstr>
      <vt:lpstr>Transformada Z</vt:lpstr>
      <vt:lpstr>Transformada Z</vt:lpstr>
      <vt:lpstr>Exemplo:</vt:lpstr>
      <vt:lpstr>Transformada Z</vt:lpstr>
      <vt:lpstr>Transformada Z</vt:lpstr>
      <vt:lpstr>Transformada Z</vt:lpstr>
      <vt:lpstr>Transformada Z</vt:lpstr>
      <vt:lpstr>Transformada Z</vt:lpstr>
      <vt:lpstr>Transformada Z</vt:lpstr>
      <vt:lpstr>Transformada Z</vt:lpstr>
      <vt:lpstr>Transformada Z</vt:lpstr>
      <vt:lpstr>Transformada Z</vt:lpstr>
      <vt:lpstr>Transformada Z</vt:lpstr>
      <vt:lpstr>Regiões de convergência</vt:lpstr>
      <vt:lpstr>Regiões de convergência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Concepção de Circuitos Integrados Arquitetura do microcontrolador</dc:title>
  <dc:creator>Admin</dc:creator>
  <cp:lastModifiedBy>Admin</cp:lastModifiedBy>
  <cp:revision>165</cp:revision>
  <dcterms:created xsi:type="dcterms:W3CDTF">2014-04-07T18:16:52Z</dcterms:created>
  <dcterms:modified xsi:type="dcterms:W3CDTF">2014-06-10T18:06:17Z</dcterms:modified>
</cp:coreProperties>
</file>