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6" r:id="rId3"/>
    <p:sldId id="27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16832"/>
            <a:ext cx="8218487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Autofit/>
          </a:bodyPr>
          <a:lstStyle/>
          <a:p>
            <a:r>
              <a:rPr lang="it-IT" sz="3600" b="1" dirty="0" smtClean="0">
                <a:latin typeface="Arial" pitchFamily="34" charset="0"/>
                <a:cs typeface="Arial" pitchFamily="34" charset="0"/>
              </a:rPr>
              <a:t>A «Religião» em Karl Marx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Davide\Documents\Didattica\2011_2_unipampa\2011_2_Sociologia I\cidades ocidentais\norimberga 14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5" y="1556792"/>
            <a:ext cx="9031385" cy="53012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pPr algn="l"/>
            <a:r>
              <a:rPr lang="pt-BR" sz="3200" b="1" dirty="0" smtClean="0">
                <a:latin typeface="Arial" pitchFamily="34" charset="0"/>
                <a:cs typeface="Arial" pitchFamily="34" charset="0"/>
              </a:rPr>
              <a:t>Cidade ocidental | 1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2314600" cy="388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Norimberga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(1493)</a:t>
            </a: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133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889783"/>
            <a:ext cx="4824536" cy="5892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pPr algn="l"/>
            <a:r>
              <a:rPr lang="pt-BR" sz="3200" b="1" dirty="0" smtClean="0">
                <a:latin typeface="Arial" pitchFamily="34" charset="0"/>
                <a:cs typeface="Arial" pitchFamily="34" charset="0"/>
              </a:rPr>
              <a:t>Cidade ocidental | 2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2564" y="1412776"/>
            <a:ext cx="2098576" cy="3166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Trieste </a:t>
            </a:r>
          </a:p>
          <a:p>
            <a:pPr marL="0" indent="0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(XIII-XIV século)</a:t>
            </a: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625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261" y="998823"/>
            <a:ext cx="6444208" cy="4175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pPr algn="l"/>
            <a:r>
              <a:rPr lang="pt-BR" sz="3200" b="1" dirty="0" smtClean="0">
                <a:latin typeface="Arial" pitchFamily="34" charset="0"/>
                <a:cs typeface="Arial" pitchFamily="34" charset="0"/>
              </a:rPr>
              <a:t>Cidade ocidental | 3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2564" y="1412776"/>
            <a:ext cx="1829156" cy="23762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1800" dirty="0" smtClean="0">
                <a:latin typeface="Arial" pitchFamily="34" charset="0"/>
                <a:cs typeface="Arial" pitchFamily="34" charset="0"/>
              </a:rPr>
              <a:t>Cidade de «Aigues Mortes» (Fr).</a:t>
            </a:r>
            <a:endParaRPr lang="fr-FR" sz="1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fr-FR" sz="1800" dirty="0" smtClean="0">
                <a:latin typeface="Arial" pitchFamily="34" charset="0"/>
                <a:cs typeface="Arial" pitchFamily="34" charset="0"/>
              </a:rPr>
              <a:t>Dictionnaire </a:t>
            </a:r>
            <a:r>
              <a:rPr lang="fr-FR" sz="1800" dirty="0">
                <a:latin typeface="Arial" pitchFamily="34" charset="0"/>
                <a:cs typeface="Arial" pitchFamily="34" charset="0"/>
              </a:rPr>
              <a:t>raisonné de l'architecture française du XIe au XVIe siècle, par Eugène Viollet-Le-Duc, 1856.</a:t>
            </a: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78282"/>
            <a:ext cx="9144001" cy="1679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4772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8449494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pPr algn="l"/>
            <a:r>
              <a:rPr lang="pt-BR" sz="3200" b="1" dirty="0" smtClean="0">
                <a:latin typeface="Arial" pitchFamily="34" charset="0"/>
                <a:cs typeface="Arial" pitchFamily="34" charset="0"/>
              </a:rPr>
              <a:t>Cidade ocidental | 4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31640" y="1484784"/>
            <a:ext cx="5717588" cy="3600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San Giovanni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Valdarno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(XIV-XV século)</a:t>
            </a: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326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avide\Desktop\Pianta di Benedetto Bordone compilata circa nel 1520 e pubblicat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8450802" cy="58788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pPr algn="l"/>
            <a:r>
              <a:rPr lang="pt-BR" sz="3200" b="1" dirty="0" smtClean="0">
                <a:latin typeface="Arial" pitchFamily="34" charset="0"/>
                <a:cs typeface="Arial" pitchFamily="34" charset="0"/>
              </a:rPr>
              <a:t>Cidade ocidental | 5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63888" y="404664"/>
            <a:ext cx="5717588" cy="3600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Veneza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(1520) Benedetto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Bordone</a:t>
            </a: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496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29000"/>
          </a:xfrm>
        </p:spPr>
        <p:txBody>
          <a:bodyPr>
            <a:normAutofit/>
          </a:bodyPr>
          <a:lstStyle/>
          <a:p>
            <a:r>
              <a:rPr lang="pt-BR" sz="2400" dirty="0">
                <a:latin typeface="Arial" pitchFamily="34" charset="0"/>
                <a:cs typeface="Arial" pitchFamily="34" charset="0"/>
              </a:rPr>
              <a:t>“Entzauberung der Welt” (“demagicalization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”,en. “desencanto”)</a:t>
            </a:r>
          </a:p>
          <a:p>
            <a:r>
              <a:rPr lang="pt-BR" sz="2400" dirty="0">
                <a:latin typeface="Arial" pitchFamily="34" charset="0"/>
                <a:cs typeface="Arial" pitchFamily="34" charset="0"/>
              </a:rPr>
              <a:t>Em conclusão, o estudo da ética protestante, de acordo com Weber, explorava meramente uma fase da emancipação da magia, o desencantamento do mundo, uma característica que Weber considerava como uma peculiaridade que distingue a cultura ocidental.</a:t>
            </a:r>
          </a:p>
          <a:p>
            <a:endParaRPr lang="it-IT" sz="24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pt-BR" sz="3200" b="1" dirty="0" smtClean="0">
                <a:cs typeface="Arial" pitchFamily="34" charset="0"/>
              </a:rPr>
              <a:t>«</a:t>
            </a:r>
            <a:r>
              <a:rPr lang="pt-BR" sz="3200" b="1" dirty="0" smtClean="0">
                <a:latin typeface="Arial" pitchFamily="34" charset="0"/>
                <a:cs typeface="Arial" pitchFamily="34" charset="0"/>
              </a:rPr>
              <a:t>Entzauberung der Welt</a:t>
            </a:r>
            <a:r>
              <a:rPr lang="pt-BR" sz="3200" b="1" dirty="0" smtClean="0">
                <a:cs typeface="Arial" pitchFamily="34" charset="0"/>
              </a:rPr>
              <a:t>» </a:t>
            </a:r>
            <a:r>
              <a:rPr lang="pt-BR" sz="3200" b="1" dirty="0" smtClean="0">
                <a:latin typeface="Arial" pitchFamily="34" charset="0"/>
                <a:cs typeface="Arial" pitchFamily="34" charset="0"/>
              </a:rPr>
              <a:t>| 1 </a:t>
            </a:r>
            <a:r>
              <a:rPr lang="it-IT" sz="3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it-IT" sz="3200" b="1" dirty="0" smtClean="0">
                <a:latin typeface="Arial" pitchFamily="34" charset="0"/>
                <a:cs typeface="Arial" pitchFamily="34" charset="0"/>
              </a:rPr>
            </a:br>
            <a:endParaRPr lang="it-IT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5657671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LutzKaelbery</a:t>
            </a:r>
            <a:r>
              <a:rPr lang="en-US" dirty="0">
                <a:latin typeface="Arial" pitchFamily="34" charset="0"/>
                <a:cs typeface="Arial" pitchFamily="34" charset="0"/>
              </a:rPr>
              <a:t> (2002), The Protestant Ethic: On New Translations. Max Weber’s Protestant Ethic in the 21</a:t>
            </a:r>
            <a:r>
              <a:rPr lang="en-US" baseline="30000" dirty="0">
                <a:latin typeface="Arial" pitchFamily="34" charset="0"/>
                <a:cs typeface="Arial" pitchFamily="34" charset="0"/>
              </a:rPr>
              <a:t>st</a:t>
            </a:r>
            <a:r>
              <a:rPr lang="en-US" dirty="0">
                <a:latin typeface="Arial" pitchFamily="34" charset="0"/>
                <a:cs typeface="Arial" pitchFamily="34" charset="0"/>
              </a:rPr>
              <a:t> Century, International Journal of Politics, Culture and Society, Vol. 16, No.1, Fall 2002</a:t>
            </a:r>
            <a:endParaRPr lang="it-IT" dirty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http://www.uvm.edu/~lkaelber/research/KaelberPE.pdf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940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3200" b="1" dirty="0" smtClean="0">
                <a:cs typeface="Arial" pitchFamily="34" charset="0"/>
              </a:rPr>
              <a:t>«</a:t>
            </a:r>
            <a:r>
              <a:rPr lang="pt-BR" sz="3200" b="1" dirty="0" smtClean="0">
                <a:latin typeface="Arial" pitchFamily="34" charset="0"/>
                <a:cs typeface="Arial" pitchFamily="34" charset="0"/>
              </a:rPr>
              <a:t>Entzauberung der Welt</a:t>
            </a:r>
            <a:r>
              <a:rPr lang="pt-BR" sz="3200" b="1" dirty="0" smtClean="0">
                <a:cs typeface="Arial" pitchFamily="34" charset="0"/>
              </a:rPr>
              <a:t>» </a:t>
            </a:r>
            <a:r>
              <a:rPr lang="pt-BR" sz="3200" b="1" dirty="0" smtClean="0">
                <a:latin typeface="Arial" pitchFamily="34" charset="0"/>
                <a:cs typeface="Arial" pitchFamily="34" charset="0"/>
              </a:rPr>
              <a:t>| 2 </a:t>
            </a:r>
            <a:r>
              <a:rPr lang="it-IT" sz="32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it-IT" sz="3200" dirty="0" smtClean="0">
                <a:latin typeface="Arial" pitchFamily="34" charset="0"/>
                <a:cs typeface="Arial" pitchFamily="34" charset="0"/>
              </a:rPr>
            </a:br>
            <a:endParaRPr lang="it-IT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pt-BR" dirty="0">
                <a:latin typeface="Arial" pitchFamily="34" charset="0"/>
                <a:cs typeface="Arial" pitchFamily="34" charset="0"/>
              </a:rPr>
              <a:t>Para quebrar a magia e exigir uma racionalização da conduta de vida, havia, em todas as idades, um meio: as grandes profecias racionais»</a:t>
            </a:r>
            <a:endParaRPr lang="it-IT" dirty="0">
              <a:latin typeface="Arial" pitchFamily="34" charset="0"/>
              <a:cs typeface="Arial" pitchFamily="34" charset="0"/>
            </a:endParaRP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Judaísmo e Cristianismo</a:t>
            </a:r>
            <a:r>
              <a:rPr lang="it-IT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tendem ao monopólio da relação com suas divinidades, e consideram as suas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próprias </a:t>
            </a:r>
            <a:r>
              <a:rPr lang="pt-BR" dirty="0">
                <a:latin typeface="Arial" pitchFamily="34" charset="0"/>
                <a:cs typeface="Arial" pitchFamily="34" charset="0"/>
              </a:rPr>
              <a:t>como as únicas dignas de adoração: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estas têm </a:t>
            </a:r>
            <a:r>
              <a:rPr lang="pt-BR" dirty="0">
                <a:latin typeface="Arial" pitchFamily="34" charset="0"/>
                <a:cs typeface="Arial" pitchFamily="34" charset="0"/>
              </a:rPr>
              <a:t>uma pretensão universal.</a:t>
            </a:r>
            <a:endParaRPr lang="it-IT" dirty="0">
              <a:latin typeface="Arial" pitchFamily="34" charset="0"/>
              <a:cs typeface="Arial" pitchFamily="34" charset="0"/>
            </a:endParaRP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Do ponto de vista económico, isto tem implicações importantes, pois permite de </a:t>
            </a:r>
            <a:r>
              <a:rPr lang="pt-BR" b="1" u="sng" dirty="0">
                <a:latin typeface="Arial" pitchFamily="34" charset="0"/>
                <a:cs typeface="Arial" pitchFamily="34" charset="0"/>
              </a:rPr>
              <a:t>superar o</a:t>
            </a:r>
            <a:r>
              <a:rPr lang="pt-BR" u="sng" dirty="0">
                <a:latin typeface="Arial" pitchFamily="34" charset="0"/>
                <a:cs typeface="Arial" pitchFamily="34" charset="0"/>
              </a:rPr>
              <a:t> </a:t>
            </a:r>
            <a:r>
              <a:rPr lang="pt-BR" b="1" u="sng" dirty="0">
                <a:latin typeface="Arial" pitchFamily="34" charset="0"/>
                <a:cs typeface="Arial" pitchFamily="34" charset="0"/>
              </a:rPr>
              <a:t>dualismo ético</a:t>
            </a:r>
            <a:r>
              <a:rPr lang="pt-BR" dirty="0">
                <a:latin typeface="Arial" pitchFamily="34" charset="0"/>
                <a:cs typeface="Arial" pitchFamily="34" charset="0"/>
              </a:rPr>
              <a:t>.</a:t>
            </a:r>
            <a:endParaRPr lang="it-IT" dirty="0">
              <a:latin typeface="Arial" pitchFamily="34" charset="0"/>
              <a:cs typeface="Arial" pitchFamily="34" charset="0"/>
            </a:endParaRPr>
          </a:p>
          <a:p>
            <a:endParaRPr lang="it-IT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338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3200" b="1" dirty="0" smtClean="0">
                <a:cs typeface="Arial" pitchFamily="34" charset="0"/>
              </a:rPr>
              <a:t>«</a:t>
            </a:r>
            <a:r>
              <a:rPr lang="pt-BR" sz="3200" b="1" dirty="0" smtClean="0">
                <a:latin typeface="Arial" pitchFamily="34" charset="0"/>
                <a:cs typeface="Arial" pitchFamily="34" charset="0"/>
              </a:rPr>
              <a:t>Entzauberung der Welt</a:t>
            </a:r>
            <a:r>
              <a:rPr lang="pt-BR" sz="3200" b="1" dirty="0" smtClean="0">
                <a:cs typeface="Arial" pitchFamily="34" charset="0"/>
              </a:rPr>
              <a:t>» </a:t>
            </a:r>
            <a:r>
              <a:rPr lang="pt-BR" sz="3200" b="1" dirty="0" smtClean="0">
                <a:latin typeface="Arial" pitchFamily="34" charset="0"/>
                <a:cs typeface="Arial" pitchFamily="34" charset="0"/>
              </a:rPr>
              <a:t>| 3 </a:t>
            </a:r>
            <a:r>
              <a:rPr lang="it-IT" sz="3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it-IT" sz="3200" b="1" dirty="0" smtClean="0">
                <a:latin typeface="Arial" pitchFamily="34" charset="0"/>
                <a:cs typeface="Arial" pitchFamily="34" charset="0"/>
              </a:rPr>
            </a:br>
            <a:endParaRPr lang="it-IT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	Ética </a:t>
            </a:r>
            <a:r>
              <a:rPr lang="pt-BR" sz="2800" b="1" dirty="0">
                <a:latin typeface="Arial" pitchFamily="34" charset="0"/>
                <a:cs typeface="Arial" pitchFamily="34" charset="0"/>
              </a:rPr>
              <a:t>interna ao grupo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: que se aplica aos membros da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família.</a:t>
            </a:r>
          </a:p>
          <a:p>
            <a:pPr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	Ética </a:t>
            </a:r>
            <a:r>
              <a:rPr lang="pt-BR" sz="2800" b="1" dirty="0">
                <a:latin typeface="Arial" pitchFamily="34" charset="0"/>
                <a:cs typeface="Arial" pitchFamily="34" charset="0"/>
              </a:rPr>
              <a:t>externa ao grupo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: além da solidariedade primária,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ou seja em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busca de lucro nas transações econômicas sem restrição ética. </a:t>
            </a: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pt-BR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	A religião calvinista promove a realização em terra do crente. Esta representa um sistema cultural comum (de “valores”) e compartilhado para o funcionamento das economias.</a:t>
            </a:r>
            <a:endParaRPr lang="it-IT" sz="2800" dirty="0">
              <a:latin typeface="Arial" pitchFamily="34" charset="0"/>
              <a:cs typeface="Arial" pitchFamily="34" charset="0"/>
            </a:endParaRPr>
          </a:p>
          <a:p>
            <a:endParaRPr lang="it-IT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350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3200" b="1" dirty="0" smtClean="0">
                <a:latin typeface="Arial" pitchFamily="34" charset="0"/>
                <a:cs typeface="Arial" pitchFamily="34" charset="0"/>
              </a:rPr>
              <a:t>Profecia exemplar e profecia ética | 1 </a:t>
            </a:r>
            <a:endParaRPr lang="it-IT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No caso da </a:t>
            </a:r>
            <a:r>
              <a:rPr lang="pt-BR" b="1" u="sng" dirty="0" smtClean="0">
                <a:latin typeface="Arial" pitchFamily="34" charset="0"/>
                <a:cs typeface="Arial" pitchFamily="34" charset="0"/>
              </a:rPr>
              <a:t>profecia exemplar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o profeta é apresentado como um exemplo; ele mostra o caminho para a salvação (sem exigir a obediência das massas). Típico é o caso do profeta Buda na Índia (profecia exemplar). 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dirty="0">
                <a:latin typeface="Arial" pitchFamily="34" charset="0"/>
                <a:cs typeface="Arial" pitchFamily="34" charset="0"/>
              </a:rPr>
              <a:t>judaísmo e o cristianismo são </a:t>
            </a:r>
            <a:r>
              <a:rPr lang="pt-BR" b="1" u="sng" dirty="0">
                <a:latin typeface="Arial" pitchFamily="34" charset="0"/>
                <a:cs typeface="Arial" pitchFamily="34" charset="0"/>
              </a:rPr>
              <a:t>profecias éticas</a:t>
            </a:r>
            <a:r>
              <a:rPr lang="pt-BR" dirty="0">
                <a:latin typeface="Arial" pitchFamily="34" charset="0"/>
                <a:cs typeface="Arial" pitchFamily="34" charset="0"/>
              </a:rPr>
              <a:t>. O profeta é enviado por Deus para pregar os mandamentos. Deus pede obediência a todos, como um dever moral (tanto para o intelectual para as massas). Só se estiverem em conformidade com a ética prescrita os crentes podem acessar à salvação na outra vida.</a:t>
            </a:r>
            <a:r>
              <a:rPr lang="it-IT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593467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Weber </a:t>
            </a:r>
            <a:r>
              <a:rPr lang="en-US" dirty="0">
                <a:latin typeface="Arial" pitchFamily="34" charset="0"/>
                <a:cs typeface="Arial" pitchFamily="34" charset="0"/>
              </a:rPr>
              <a:t>M. (1958),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Wirtshaftgeschichte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Abril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de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universalen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Sozial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- und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Wirtschaft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-geschichte</a:t>
            </a:r>
            <a:r>
              <a:rPr lang="en-US" dirty="0">
                <a:latin typeface="Arial" pitchFamily="34" charset="0"/>
                <a:cs typeface="Arial" pitchFamily="34" charset="0"/>
              </a:rPr>
              <a:t>, Berlin,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Duncker</a:t>
            </a:r>
            <a:r>
              <a:rPr lang="en-US" dirty="0">
                <a:latin typeface="Arial" pitchFamily="34" charset="0"/>
                <a:cs typeface="Arial" pitchFamily="34" charset="0"/>
              </a:rPr>
              <a:t> &amp;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Humblot</a:t>
            </a:r>
            <a:r>
              <a:rPr lang="en-US" dirty="0">
                <a:latin typeface="Arial" pitchFamily="34" charset="0"/>
                <a:cs typeface="Arial" pitchFamily="34" charset="0"/>
              </a:rPr>
              <a:t>, tr. </a:t>
            </a:r>
            <a:r>
              <a:rPr lang="it-IT" dirty="0">
                <a:latin typeface="Arial" pitchFamily="34" charset="0"/>
                <a:cs typeface="Arial" pitchFamily="34" charset="0"/>
              </a:rPr>
              <a:t>It. </a:t>
            </a:r>
            <a:r>
              <a:rPr lang="it-IT" i="1" dirty="0">
                <a:latin typeface="Arial" pitchFamily="34" charset="0"/>
                <a:cs typeface="Arial" pitchFamily="34" charset="0"/>
              </a:rPr>
              <a:t>Storia economica: linee guida dei una storia universale dell’economia e della società</a:t>
            </a:r>
            <a:r>
              <a:rPr lang="it-IT" dirty="0">
                <a:latin typeface="Arial" pitchFamily="34" charset="0"/>
                <a:cs typeface="Arial" pitchFamily="34" charset="0"/>
              </a:rPr>
              <a:t>, Roma, Einaudi, Donzelli, 1993. </a:t>
            </a:r>
          </a:p>
        </p:txBody>
      </p:sp>
    </p:spTree>
    <p:extLst>
      <p:ext uri="{BB962C8B-B14F-4D97-AF65-F5344CB8AC3E}">
        <p14:creationId xmlns="" xmlns:p14="http://schemas.microsoft.com/office/powerpoint/2010/main" val="290032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1800" dirty="0" smtClean="0">
                <a:latin typeface="Arial" pitchFamily="34" charset="0"/>
                <a:cs typeface="Arial" pitchFamily="34" charset="0"/>
              </a:rPr>
              <a:t>Weber define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o espírito do capitalismo como as ideias e hábitos que favorecem, de forma ética, a procura racional de ganho económico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.</a:t>
            </a:r>
            <a:endParaRPr lang="pt-BR" sz="1800" dirty="0">
              <a:latin typeface="Arial" pitchFamily="34" charset="0"/>
              <a:cs typeface="Arial" pitchFamily="34" charset="0"/>
            </a:endParaRPr>
          </a:p>
          <a:p>
            <a:r>
              <a:rPr lang="pt-BR" sz="1800" dirty="0">
                <a:latin typeface="Arial" pitchFamily="34" charset="0"/>
                <a:cs typeface="Arial" pitchFamily="34" charset="0"/>
              </a:rPr>
              <a:t>Weber mostrou que certos tipos de Protestantismo (em especial o Calvinismo) favoreciam o comportamento económico racional e que a vida terrena (em contraste com a vida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“eterna”)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recebeu um significado espiritual e moral positivo. </a:t>
            </a: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18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Calvinismo trouxe a ideia de que as </a:t>
            </a:r>
            <a:r>
              <a:rPr lang="pt-BR" sz="1800" b="1" u="sng" dirty="0">
                <a:latin typeface="Arial" pitchFamily="34" charset="0"/>
                <a:cs typeface="Arial" pitchFamily="34" charset="0"/>
              </a:rPr>
              <a:t>habilidades humanas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(música, comércio, etc.) deveriam ser percebidas como dádiva divina e por isso incentivadas. </a:t>
            </a:r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18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lógica inerente destas novas doutrinas teológicas e as deduções que se lhe podem retirar, quer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direta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ou 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indiretamente,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encorajam o planejamento e a abnegação ascética em prol do ganho económico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.</a:t>
            </a: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pt-BR" sz="3200" b="1" dirty="0" smtClean="0">
                <a:latin typeface="Arial" pitchFamily="34" charset="0"/>
                <a:cs typeface="Arial" pitchFamily="34" charset="0"/>
              </a:rPr>
              <a:t>Profecia exemplar e profecia ética | 2 </a:t>
            </a:r>
            <a:endParaRPr lang="it-IT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1807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 religião articula rituais e símbolos. Eles têm o efeito de criar entre indivíduos afinidades sentimentais que constituem a base de classificações –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«bom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ruim»,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« certo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 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errado», « agradável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desagradável»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– 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«representações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coletivas».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As cerimônias religiosas cumprem um papel importante ao colocarem a coletividade em movimento para sua celebração: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na «interação»,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elas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aproximam os indivíduos, multiplicam os contatos entre eles, torna-os mais íntimos e por isso mesmo, o conteúdo das consciências muda. </a:t>
            </a:r>
          </a:p>
          <a:p>
            <a:r>
              <a:rPr lang="pt-BR" dirty="0" err="1" smtClean="0">
                <a:latin typeface="Arial" pitchFamily="34" charset="0"/>
                <a:cs typeface="Arial" pitchFamily="34" charset="0"/>
              </a:rPr>
              <a:t>Durkheim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afirma que a religião tem sua base no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mundo real: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é uma instituição humana, que surgiu de uma necessidade do ser humano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Por isso que todas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as religiões são «igualmente religiões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»,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desde as mais primitivas até as mais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atuais: todas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nasceram de uma necessidade humana e são expressões evidentes dos desejos e anseios do homem em busca pelo Transcendente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 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interação social cria 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religião: um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«sistema de crenças e de práticas». É um conjunto de práticas e representações que vemos em ação tanto nas sociedades modernas quanto nas sociedades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primitivas.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Emile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Durkheim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 As Formas Elementares da Vida Religiosa. O sistema totêmico na Austrália. Tradução. PAULO NEVES. UCRS/BCE. São Paulo 2000; Ed. Or. 1912.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467544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 «Religião» em Durkheim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55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52300" name="Rectangle 7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2" name="Group 46"/>
          <p:cNvGrpSpPr>
            <a:grpSpLocks noChangeAspect="1"/>
          </p:cNvGrpSpPr>
          <p:nvPr/>
        </p:nvGrpSpPr>
        <p:grpSpPr bwMode="auto">
          <a:xfrm>
            <a:off x="186804" y="284346"/>
            <a:ext cx="8957248" cy="6573777"/>
            <a:chOff x="1221" y="4355"/>
            <a:chExt cx="9827" cy="8184"/>
          </a:xfrm>
        </p:grpSpPr>
        <p:sp>
          <p:nvSpPr>
            <p:cNvPr id="52299" name="AutoShape 75"/>
            <p:cNvSpPr>
              <a:spLocks noChangeAspect="1" noChangeArrowheads="1" noTextEdit="1"/>
            </p:cNvSpPr>
            <p:nvPr/>
          </p:nvSpPr>
          <p:spPr bwMode="auto">
            <a:xfrm>
              <a:off x="1410" y="4355"/>
              <a:ext cx="9638" cy="8184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98" name="Rectangle 74"/>
            <p:cNvSpPr>
              <a:spLocks noChangeArrowheads="1"/>
            </p:cNvSpPr>
            <p:nvPr/>
          </p:nvSpPr>
          <p:spPr bwMode="auto">
            <a:xfrm>
              <a:off x="3928" y="4674"/>
              <a:ext cx="3447" cy="15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449263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Judaísmo, </a:t>
              </a:r>
              <a:endPara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449263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Cristianismo:</a:t>
              </a:r>
            </a:p>
            <a:p>
              <a:pPr marL="0" marR="0" lvl="0" indent="449263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    - Igreja Católica </a:t>
              </a:r>
              <a:endPara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449263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    - Protestantismo </a:t>
              </a:r>
              <a:endPara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449263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97" name="Rectangle 73"/>
            <p:cNvSpPr>
              <a:spLocks noChangeArrowheads="1"/>
            </p:cNvSpPr>
            <p:nvPr/>
          </p:nvSpPr>
          <p:spPr bwMode="auto">
            <a:xfrm>
              <a:off x="1337" y="6037"/>
              <a:ext cx="2422" cy="7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Ruptura do dualismo ético</a:t>
              </a:r>
              <a:endPara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96" name="AutoShape 72"/>
            <p:cNvSpPr>
              <a:spLocks noChangeShapeType="1"/>
            </p:cNvSpPr>
            <p:nvPr/>
          </p:nvSpPr>
          <p:spPr bwMode="auto">
            <a:xfrm rot="10800000" flipV="1">
              <a:off x="2548" y="5356"/>
              <a:ext cx="1380" cy="681"/>
            </a:xfrm>
            <a:prstGeom prst="bentConnector2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95" name="Rectangle 71"/>
            <p:cNvSpPr>
              <a:spLocks noChangeArrowheads="1"/>
            </p:cNvSpPr>
            <p:nvPr/>
          </p:nvSpPr>
          <p:spPr bwMode="auto">
            <a:xfrm>
              <a:off x="7653" y="6262"/>
              <a:ext cx="2519" cy="109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600" b="0" i="0" u="none" strike="noStrike" cap="none" normalizeH="0" baseline="0" dirty="0" smtClean="0" bmk="OLE_LINK142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“</a:t>
              </a:r>
              <a:r>
                <a:rPr kumimoji="0" lang="pt-BR" sz="1600" b="0" i="0" u="none" strike="noStrike" cap="none" normalizeH="0" baseline="0" dirty="0" smtClean="0" bmk="OLE_LINK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E</a:t>
              </a:r>
              <a:r>
                <a:rPr kumimoji="0" lang="pt-BR" sz="1600" b="0" i="0" u="none" strike="noStrike" cap="none" normalizeH="0" baseline="0" dirty="0" smtClean="0" bmk="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ntzauberung der Welt</a:t>
              </a:r>
              <a:r>
                <a:rPr kumimoji="0" lang="pt-BR" sz="1600" b="0" i="0" u="none" strike="noStrike" cap="none" normalizeH="0" baseline="0" dirty="0" smtClean="0" bmk="OLE_LINK6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” (“demagicalization”</a:t>
              </a:r>
              <a:r>
                <a:rPr kumimoji="0" lang="pt-BR" sz="1600" b="0" i="0" u="none" strike="noStrike" cap="none" normalizeH="0" baseline="0" dirty="0" smtClean="0" bmk="OLE_LINK141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)</a:t>
              </a:r>
              <a:endPara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94" name="AutoShape 70"/>
            <p:cNvSpPr>
              <a:spLocks noChangeShapeType="1"/>
            </p:cNvSpPr>
            <p:nvPr/>
          </p:nvSpPr>
          <p:spPr bwMode="auto">
            <a:xfrm>
              <a:off x="7375" y="5356"/>
              <a:ext cx="1538" cy="906"/>
            </a:xfrm>
            <a:prstGeom prst="bentConnector2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93" name="Rectangle 69"/>
            <p:cNvSpPr>
              <a:spLocks noChangeArrowheads="1"/>
            </p:cNvSpPr>
            <p:nvPr/>
          </p:nvSpPr>
          <p:spPr bwMode="auto">
            <a:xfrm>
              <a:off x="1672" y="7274"/>
              <a:ext cx="1752" cy="93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Ética econômica</a:t>
              </a:r>
              <a:endParaRPr kumimoji="0" lang="pt-BR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92" name="AutoShape 68"/>
            <p:cNvSpPr>
              <a:spLocks noChangeShapeType="1"/>
            </p:cNvSpPr>
            <p:nvPr/>
          </p:nvSpPr>
          <p:spPr bwMode="auto">
            <a:xfrm>
              <a:off x="2548" y="6812"/>
              <a:ext cx="1" cy="46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91" name="AutoShape 67"/>
            <p:cNvSpPr>
              <a:spLocks noChangeShapeType="1"/>
            </p:cNvSpPr>
            <p:nvPr/>
          </p:nvSpPr>
          <p:spPr bwMode="auto">
            <a:xfrm flipH="1">
              <a:off x="3424" y="6812"/>
              <a:ext cx="4229" cy="92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90" name="Rectangle 66"/>
            <p:cNvSpPr>
              <a:spLocks noChangeArrowheads="1"/>
            </p:cNvSpPr>
            <p:nvPr/>
          </p:nvSpPr>
          <p:spPr bwMode="auto">
            <a:xfrm>
              <a:off x="6612" y="8594"/>
              <a:ext cx="1855" cy="6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Estado</a:t>
              </a:r>
              <a:endParaRPr kumimoji="0" lang="it-IT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racional</a:t>
              </a:r>
              <a:endParaRPr kumimoji="0" lang="it-IT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89" name="AutoShape 65"/>
            <p:cNvSpPr>
              <a:spLocks noChangeShapeType="1"/>
            </p:cNvSpPr>
            <p:nvPr/>
          </p:nvSpPr>
          <p:spPr bwMode="auto">
            <a:xfrm flipH="1">
              <a:off x="8467" y="7361"/>
              <a:ext cx="446" cy="157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88" name="Rectangle 64"/>
            <p:cNvSpPr>
              <a:spLocks noChangeArrowheads="1"/>
            </p:cNvSpPr>
            <p:nvPr/>
          </p:nvSpPr>
          <p:spPr bwMode="auto">
            <a:xfrm>
              <a:off x="9287" y="8488"/>
              <a:ext cx="1278" cy="84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Ciência racional</a:t>
              </a:r>
              <a:endPara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87" name="Rectangle 63"/>
            <p:cNvSpPr>
              <a:spLocks noChangeArrowheads="1"/>
            </p:cNvSpPr>
            <p:nvPr/>
          </p:nvSpPr>
          <p:spPr bwMode="auto">
            <a:xfrm>
              <a:off x="6866" y="7504"/>
              <a:ext cx="1371" cy="7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Direito romano</a:t>
              </a:r>
              <a:endParaRPr kumimoji="0" lang="it-IT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86" name="AutoShape 62"/>
            <p:cNvSpPr>
              <a:spLocks noChangeShapeType="1"/>
            </p:cNvSpPr>
            <p:nvPr/>
          </p:nvSpPr>
          <p:spPr bwMode="auto">
            <a:xfrm flipH="1">
              <a:off x="7540" y="8207"/>
              <a:ext cx="23" cy="38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85" name="Rectangle 61"/>
            <p:cNvSpPr>
              <a:spLocks noChangeArrowheads="1"/>
            </p:cNvSpPr>
            <p:nvPr/>
          </p:nvSpPr>
          <p:spPr bwMode="auto">
            <a:xfrm>
              <a:off x="4307" y="7674"/>
              <a:ext cx="2570" cy="40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Feudalismo ocidental</a:t>
              </a:r>
              <a:endPara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84" name="Rectangle 60"/>
            <p:cNvSpPr>
              <a:spLocks noChangeArrowheads="1"/>
            </p:cNvSpPr>
            <p:nvPr/>
          </p:nvSpPr>
          <p:spPr bwMode="auto">
            <a:xfrm>
              <a:off x="4242" y="8488"/>
              <a:ext cx="1949" cy="85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Cidade ocidental</a:t>
              </a:r>
              <a:endPara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83" name="AutoShape 59"/>
            <p:cNvSpPr>
              <a:spLocks noChangeShapeType="1"/>
            </p:cNvSpPr>
            <p:nvPr/>
          </p:nvSpPr>
          <p:spPr bwMode="auto">
            <a:xfrm flipH="1">
              <a:off x="5217" y="8019"/>
              <a:ext cx="282" cy="46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82" name="AutoShape 58"/>
            <p:cNvSpPr>
              <a:spLocks noChangeShapeType="1"/>
            </p:cNvSpPr>
            <p:nvPr/>
          </p:nvSpPr>
          <p:spPr bwMode="auto">
            <a:xfrm>
              <a:off x="6191" y="8913"/>
              <a:ext cx="421" cy="2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81" name="Rectangle 57"/>
            <p:cNvSpPr>
              <a:spLocks noChangeArrowheads="1"/>
            </p:cNvSpPr>
            <p:nvPr/>
          </p:nvSpPr>
          <p:spPr bwMode="auto">
            <a:xfrm>
              <a:off x="1426" y="8896"/>
              <a:ext cx="2246" cy="83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Espírito do capitalismo </a:t>
              </a:r>
              <a:endPara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80" name="AutoShape 56"/>
            <p:cNvSpPr>
              <a:spLocks noChangeShapeType="1"/>
            </p:cNvSpPr>
            <p:nvPr/>
          </p:nvSpPr>
          <p:spPr bwMode="auto">
            <a:xfrm flipH="1">
              <a:off x="2543" y="8207"/>
              <a:ext cx="5" cy="72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79" name="Rectangle 55"/>
            <p:cNvSpPr>
              <a:spLocks noChangeArrowheads="1"/>
            </p:cNvSpPr>
            <p:nvPr/>
          </p:nvSpPr>
          <p:spPr bwMode="auto">
            <a:xfrm>
              <a:off x="1221" y="11340"/>
              <a:ext cx="4181" cy="105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EMPREENDEDORISMO CAPITALISTA</a:t>
              </a: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78" name="Rectangle 54"/>
            <p:cNvSpPr>
              <a:spLocks noChangeArrowheads="1"/>
            </p:cNvSpPr>
            <p:nvPr/>
          </p:nvSpPr>
          <p:spPr bwMode="auto">
            <a:xfrm>
              <a:off x="4242" y="10118"/>
              <a:ext cx="1921" cy="78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Burguesia</a:t>
              </a:r>
              <a:endPara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urbana</a:t>
              </a:r>
              <a:endParaRPr kumimoji="0" lang="it-IT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77" name="AutoShape 53"/>
            <p:cNvSpPr>
              <a:spLocks noChangeShapeType="1"/>
            </p:cNvSpPr>
            <p:nvPr/>
          </p:nvSpPr>
          <p:spPr bwMode="auto">
            <a:xfrm flipH="1">
              <a:off x="5203" y="9338"/>
              <a:ext cx="14" cy="7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76" name="Rectangle 52"/>
            <p:cNvSpPr>
              <a:spLocks noChangeArrowheads="1"/>
            </p:cNvSpPr>
            <p:nvPr/>
          </p:nvSpPr>
          <p:spPr bwMode="auto">
            <a:xfrm>
              <a:off x="7033" y="10042"/>
              <a:ext cx="1880" cy="85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Trabalho livre</a:t>
              </a:r>
              <a:endPara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75" name="AutoShape 51"/>
            <p:cNvSpPr>
              <a:spLocks noChangeShapeType="1"/>
            </p:cNvSpPr>
            <p:nvPr/>
          </p:nvSpPr>
          <p:spPr bwMode="auto">
            <a:xfrm rot="16200000" flipH="1">
              <a:off x="8856" y="7418"/>
              <a:ext cx="1127" cy="1013"/>
            </a:xfrm>
            <a:prstGeom prst="bentConnector3">
              <a:avLst>
                <a:gd name="adj1" fmla="val 49954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74" name="AutoShape 50"/>
            <p:cNvSpPr>
              <a:spLocks noChangeShapeType="1"/>
            </p:cNvSpPr>
            <p:nvPr/>
          </p:nvSpPr>
          <p:spPr bwMode="auto">
            <a:xfrm rot="16200000" flipH="1">
              <a:off x="6087" y="8468"/>
              <a:ext cx="704" cy="2443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73" name="AutoShape 49"/>
            <p:cNvSpPr>
              <a:spLocks noChangeShapeType="1"/>
            </p:cNvSpPr>
            <p:nvPr/>
          </p:nvSpPr>
          <p:spPr bwMode="auto">
            <a:xfrm rot="5400000">
              <a:off x="3834" y="9972"/>
              <a:ext cx="439" cy="2298"/>
            </a:xfrm>
            <a:prstGeom prst="bentConnector3">
              <a:avLst>
                <a:gd name="adj1" fmla="val 49884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72" name="AutoShape 48"/>
            <p:cNvSpPr>
              <a:spLocks noChangeShapeType="1"/>
            </p:cNvSpPr>
            <p:nvPr/>
          </p:nvSpPr>
          <p:spPr bwMode="auto">
            <a:xfrm rot="16200000" flipH="1">
              <a:off x="1899" y="10334"/>
              <a:ext cx="1650" cy="362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it-IT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271" name="AutoShape 47"/>
            <p:cNvSpPr>
              <a:spLocks noChangeShapeType="1"/>
            </p:cNvSpPr>
            <p:nvPr/>
          </p:nvSpPr>
          <p:spPr bwMode="auto">
            <a:xfrm flipH="1">
              <a:off x="5402" y="10901"/>
              <a:ext cx="2493" cy="1134"/>
            </a:xfrm>
            <a:prstGeom prst="straightConnector1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2314" name="AutoShape 90"/>
          <p:cNvSpPr>
            <a:spLocks noChangeArrowheads="1"/>
          </p:cNvSpPr>
          <p:nvPr/>
        </p:nvSpPr>
        <p:spPr bwMode="auto">
          <a:xfrm>
            <a:off x="3104371" y="154964"/>
            <a:ext cx="1706563" cy="2587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Profecia ética</a:t>
            </a:r>
            <a:endParaRPr kumimoji="0" lang="it-IT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225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845024"/>
          </a:xfrm>
        </p:spPr>
        <p:txBody>
          <a:bodyPr>
            <a:noAutofit/>
          </a:bodyPr>
          <a:lstStyle/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Para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Durkheim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, a racionalidade humana está assentada sobre bases emocionais, e, portanto, não racionais, as quais fornecem os elementos que lhe precedem logicamente operar, quais sejam: uma cosmologia e uma solidariedade pré-contratual. 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O totem simboliza simultaneamente a energia sagrada e a identidade do grupo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clânico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. 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Durkheim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se pergunta: «Se o totem simboliza simultaneamente o deus e a sociedade, não será porque o deus e a sociedade são uma e a mesma coisa?» 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O «sagrado»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é todo o ser cuja aproximação requer preparação e cuidados especiais, o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profano («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ritual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»),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constitui o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«resto». </a:t>
            </a: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Emile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Durkheim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 As Formas Elementares da Vida Religiosa. O sistema totêmico na Austrália. Tradução. PAULO NEVES. UCRS/BCE. São Paulo 2000; Ed. Or. 1912.</a:t>
            </a: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Autofit/>
          </a:bodyPr>
          <a:lstStyle/>
          <a:p>
            <a:r>
              <a:rPr lang="it-IT" sz="3600" b="1" dirty="0" smtClean="0">
                <a:latin typeface="Arial" pitchFamily="34" charset="0"/>
                <a:cs typeface="Arial" pitchFamily="34" charset="0"/>
              </a:rPr>
              <a:t>A «Religião» em Durkheim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it-IT" sz="2200" dirty="0" smtClean="0">
                <a:latin typeface="Arial" pitchFamily="34" charset="0"/>
                <a:cs typeface="Arial" pitchFamily="34" charset="0"/>
              </a:rPr>
              <a:t>A religião tem uma função no processo de desenvolvimento econômico. Weber estuda o desenvolvimento do empreendedorismo capitalista, e debate o papel da religião nesse processo. </a:t>
            </a:r>
            <a:r>
              <a:rPr lang="it-IT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it-IT" sz="2800" b="1" dirty="0" smtClean="0">
                <a:latin typeface="Arial" pitchFamily="34" charset="0"/>
                <a:cs typeface="Arial" pitchFamily="34" charset="0"/>
              </a:rPr>
            </a:br>
            <a:r>
              <a:rPr lang="it-IT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it-IT" sz="2800" b="1" dirty="0" smtClean="0">
                <a:latin typeface="Arial" pitchFamily="34" charset="0"/>
                <a:cs typeface="Arial" pitchFamily="34" charset="0"/>
              </a:rPr>
            </a:br>
            <a:r>
              <a:rPr lang="it-IT" sz="2800" b="1" dirty="0" smtClean="0">
                <a:latin typeface="Arial" pitchFamily="34" charset="0"/>
                <a:cs typeface="Arial" pitchFamily="34" charset="0"/>
              </a:rPr>
              <a:t>Pressupostos </a:t>
            </a:r>
            <a:r>
              <a:rPr lang="it-IT" sz="2800" b="1" dirty="0" smtClean="0">
                <a:latin typeface="Arial" pitchFamily="34" charset="0"/>
                <a:cs typeface="Arial" pitchFamily="34" charset="0"/>
              </a:rPr>
              <a:t>do capitalismo moderno | 1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it-IT" sz="2800" dirty="0" smtClean="0">
                <a:latin typeface="Arial" pitchFamily="34" charset="0"/>
                <a:cs typeface="Arial" pitchFamily="34" charset="0"/>
              </a:rPr>
            </a:br>
            <a:endParaRPr lang="it-IT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3068960"/>
            <a:ext cx="7931224" cy="3417243"/>
          </a:xfrm>
        </p:spPr>
        <p:txBody>
          <a:bodyPr>
            <a:normAutofit fontScale="92500" lnSpcReduction="10000"/>
          </a:bodyPr>
          <a:lstStyle/>
          <a:p>
            <a:endParaRPr lang="it-IT" dirty="0">
              <a:latin typeface="Arial" pitchFamily="34" charset="0"/>
              <a:cs typeface="Arial" pitchFamily="34" charset="0"/>
            </a:endParaRP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A primeira condição: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b="1" u="sng" dirty="0" smtClean="0">
                <a:latin typeface="Arial" pitchFamily="34" charset="0"/>
                <a:cs typeface="Arial" pitchFamily="34" charset="0"/>
              </a:rPr>
              <a:t>o empresario tem a propriedade </a:t>
            </a:r>
            <a:r>
              <a:rPr lang="pt-BR" b="1" u="sng" dirty="0">
                <a:latin typeface="Arial" pitchFamily="34" charset="0"/>
                <a:cs typeface="Arial" pitchFamily="34" charset="0"/>
              </a:rPr>
              <a:t>dos meios de </a:t>
            </a:r>
            <a:r>
              <a:rPr lang="pt-BR" b="1" u="sng" dirty="0" smtClean="0">
                <a:latin typeface="Arial" pitchFamily="34" charset="0"/>
                <a:cs typeface="Arial" pitchFamily="34" charset="0"/>
              </a:rPr>
              <a:t>produção</a:t>
            </a:r>
          </a:p>
          <a:p>
            <a:endParaRPr lang="pt-BR" b="1" u="sng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it-IT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Weber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M. (1922),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Wirtschaft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und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Gesellshaft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Tübingen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Mohr, tr.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It. Economia e società, Milano, Comunità, 1974, vol. I, p. 161-163. </a:t>
            </a:r>
            <a:endParaRPr lang="it-IT" sz="2000" dirty="0">
              <a:latin typeface="Arial" pitchFamily="34" charset="0"/>
              <a:cs typeface="Arial" pitchFamily="34" charset="0"/>
            </a:endParaRPr>
          </a:p>
          <a:p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67544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 «Religião» em Max Weber</a:t>
            </a:r>
          </a:p>
        </p:txBody>
      </p:sp>
    </p:spTree>
    <p:extLst>
      <p:ext uri="{BB962C8B-B14F-4D97-AF65-F5344CB8AC3E}">
        <p14:creationId xmlns="" xmlns:p14="http://schemas.microsoft.com/office/powerpoint/2010/main" val="59658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pt-BR" sz="2800" b="1" dirty="0" smtClean="0">
                <a:latin typeface="Arial" pitchFamily="34" charset="0"/>
                <a:cs typeface="Arial" pitchFamily="34" charset="0"/>
              </a:rPr>
              <a:t>Pressupostos do capitalismo moderno | 2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it-IT" sz="2800" dirty="0" smtClean="0">
                <a:latin typeface="Arial" pitchFamily="34" charset="0"/>
                <a:cs typeface="Arial" pitchFamily="34" charset="0"/>
              </a:rPr>
            </a:br>
            <a:endParaRPr lang="it-IT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37370" y="1340768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É </a:t>
            </a:r>
            <a:r>
              <a:rPr lang="pt-BR" dirty="0">
                <a:latin typeface="Arial" pitchFamily="34" charset="0"/>
                <a:cs typeface="Arial" pitchFamily="34" charset="0"/>
              </a:rPr>
              <a:t>importante que haja </a:t>
            </a:r>
            <a:r>
              <a:rPr lang="pt-BR" b="1" u="sng" dirty="0">
                <a:latin typeface="Arial" pitchFamily="34" charset="0"/>
                <a:cs typeface="Arial" pitchFamily="34" charset="0"/>
              </a:rPr>
              <a:t>liberdade de mercado</a:t>
            </a:r>
            <a:r>
              <a:rPr lang="pt-BR" dirty="0">
                <a:latin typeface="Arial" pitchFamily="34" charset="0"/>
                <a:cs typeface="Arial" pitchFamily="34" charset="0"/>
              </a:rPr>
              <a:t> sem restrições. O livre mercado é necessário para o mercado de bens, mas também para os fatores de produção (terra, capital, trabalho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Existência </a:t>
            </a:r>
            <a:r>
              <a:rPr lang="pt-BR" dirty="0">
                <a:latin typeface="Arial" pitchFamily="34" charset="0"/>
                <a:cs typeface="Arial" pitchFamily="34" charset="0"/>
              </a:rPr>
              <a:t>de uma </a:t>
            </a:r>
            <a:r>
              <a:rPr lang="pt-BR" b="1" u="sng" dirty="0">
                <a:latin typeface="Arial" pitchFamily="34" charset="0"/>
                <a:cs typeface="Arial" pitchFamily="34" charset="0"/>
              </a:rPr>
              <a:t>força de trabalho formalmente livre</a:t>
            </a:r>
            <a:r>
              <a:rPr lang="pt-BR" dirty="0">
                <a:latin typeface="Arial" pitchFamily="34" charset="0"/>
                <a:cs typeface="Arial" pitchFamily="34" charset="0"/>
              </a:rPr>
              <a:t> (i.e., a diferença entre capitalismo moderno e as formas de organização social baseada na escravidão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).</a:t>
            </a:r>
            <a:endParaRPr lang="it-IT" sz="2400" dirty="0">
              <a:latin typeface="Arial" pitchFamily="34" charset="0"/>
              <a:cs typeface="Arial" pitchFamily="34" charset="0"/>
            </a:endParaRPr>
          </a:p>
          <a:p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20930" y="6211669"/>
            <a:ext cx="91462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Weber M. (1922),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Wirtschaft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und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Gesellshaft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Tübingen</a:t>
            </a:r>
            <a:r>
              <a:rPr lang="en-US" dirty="0">
                <a:latin typeface="Arial" pitchFamily="34" charset="0"/>
                <a:cs typeface="Arial" pitchFamily="34" charset="0"/>
              </a:rPr>
              <a:t>, Mohr, tr. </a:t>
            </a:r>
            <a:r>
              <a:rPr lang="pt-BR" dirty="0">
                <a:latin typeface="Arial" pitchFamily="34" charset="0"/>
                <a:cs typeface="Arial" pitchFamily="34" charset="0"/>
              </a:rPr>
              <a:t>It. Economia e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società</a:t>
            </a:r>
            <a:r>
              <a:rPr lang="pt-BR" dirty="0">
                <a:latin typeface="Arial" pitchFamily="34" charset="0"/>
                <a:cs typeface="Arial" pitchFamily="34" charset="0"/>
              </a:rPr>
              <a:t>, Milano,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Comunità</a:t>
            </a:r>
            <a:r>
              <a:rPr lang="pt-BR" dirty="0">
                <a:latin typeface="Arial" pitchFamily="34" charset="0"/>
                <a:cs typeface="Arial" pitchFamily="34" charset="0"/>
              </a:rPr>
              <a:t>, 1974, vol. I, p. 161-163. 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95322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2800" b="1" dirty="0" smtClean="0">
                <a:latin typeface="Arial" pitchFamily="34" charset="0"/>
                <a:cs typeface="Arial" pitchFamily="34" charset="0"/>
              </a:rPr>
              <a:t>Pressupostos do capitalismo moderno | 3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it-IT" sz="2800" dirty="0" smtClean="0">
                <a:latin typeface="Arial" pitchFamily="34" charset="0"/>
                <a:cs typeface="Arial" pitchFamily="34" charset="0"/>
              </a:rPr>
            </a:br>
            <a:endParaRPr lang="it-IT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Uma </a:t>
            </a:r>
            <a:r>
              <a:rPr lang="pt-BR" b="1" u="sng" dirty="0">
                <a:latin typeface="Arial" pitchFamily="34" charset="0"/>
                <a:cs typeface="Arial" pitchFamily="34" charset="0"/>
              </a:rPr>
              <a:t>técnica racional</a:t>
            </a:r>
            <a:r>
              <a:rPr lang="pt-BR" dirty="0">
                <a:latin typeface="Arial" pitchFamily="34" charset="0"/>
                <a:cs typeface="Arial" pitchFamily="34" charset="0"/>
              </a:rPr>
              <a:t>; em particular, a disponibilidade de uma tecnologia mecânica que permite calcular com precisão os custos de fabricação de bens (e permitir uma significativa redução de custos).</a:t>
            </a:r>
            <a:endParaRPr lang="it-IT" dirty="0">
              <a:latin typeface="Arial" pitchFamily="34" charset="0"/>
              <a:cs typeface="Arial" pitchFamily="34" charset="0"/>
            </a:endParaRPr>
          </a:p>
          <a:p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20930" y="6211669"/>
            <a:ext cx="91462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Weber M. (1922),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Wirtschaft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und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Gesellshaft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Tübingen</a:t>
            </a:r>
            <a:r>
              <a:rPr lang="en-US" dirty="0">
                <a:latin typeface="Arial" pitchFamily="34" charset="0"/>
                <a:cs typeface="Arial" pitchFamily="34" charset="0"/>
              </a:rPr>
              <a:t>, Mohr, tr. </a:t>
            </a:r>
            <a:r>
              <a:rPr lang="pt-BR" dirty="0">
                <a:latin typeface="Arial" pitchFamily="34" charset="0"/>
                <a:cs typeface="Arial" pitchFamily="34" charset="0"/>
              </a:rPr>
              <a:t>It. Economia e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società</a:t>
            </a:r>
            <a:r>
              <a:rPr lang="pt-BR" dirty="0">
                <a:latin typeface="Arial" pitchFamily="34" charset="0"/>
                <a:cs typeface="Arial" pitchFamily="34" charset="0"/>
              </a:rPr>
              <a:t>, Milano,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Comunità</a:t>
            </a:r>
            <a:r>
              <a:rPr lang="pt-BR" dirty="0">
                <a:latin typeface="Arial" pitchFamily="34" charset="0"/>
                <a:cs typeface="Arial" pitchFamily="34" charset="0"/>
              </a:rPr>
              <a:t>, 1974, vol. I, p. 161-163. 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900284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2800" b="1" dirty="0" smtClean="0">
                <a:latin typeface="Arial" pitchFamily="34" charset="0"/>
                <a:cs typeface="Arial" pitchFamily="34" charset="0"/>
              </a:rPr>
              <a:t>Pressupostos do capitalismo moderno | 4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it-IT" sz="2800" dirty="0" smtClean="0">
                <a:latin typeface="Arial" pitchFamily="34" charset="0"/>
                <a:cs typeface="Arial" pitchFamily="34" charset="0"/>
              </a:rPr>
            </a:br>
            <a:endParaRPr lang="it-IT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b="1" u="sng" dirty="0">
                <a:latin typeface="Arial" pitchFamily="34" charset="0"/>
                <a:cs typeface="Arial" pitchFamily="34" charset="0"/>
              </a:rPr>
              <a:t>comercialização da economia </a:t>
            </a:r>
            <a:r>
              <a:rPr lang="pt-BR" dirty="0">
                <a:latin typeface="Arial" pitchFamily="34" charset="0"/>
                <a:cs typeface="Arial" pitchFamily="34" charset="0"/>
              </a:rPr>
              <a:t>é um pré-requisito que se refere à disponibilidade de instrumentos legais, tais como ações, que favorecem a transferência de capitais, uma ligação mais racional entre a poupança e 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investimento,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 a </a:t>
            </a:r>
            <a:r>
              <a:rPr lang="pt-BR" dirty="0">
                <a:latin typeface="Arial" pitchFamily="34" charset="0"/>
                <a:cs typeface="Arial" pitchFamily="34" charset="0"/>
              </a:rPr>
              <a:t>criação de uma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bolsa de valores.</a:t>
            </a:r>
            <a:endParaRPr lang="it-IT" dirty="0">
              <a:latin typeface="Arial" pitchFamily="34" charset="0"/>
              <a:cs typeface="Arial" pitchFamily="34" charset="0"/>
            </a:endParaRPr>
          </a:p>
          <a:p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8740" y="593467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Weber M. (1958),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Wirtshaftgeschichte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Abril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de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universalen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Sozial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- und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Wirtschaft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-geschichte</a:t>
            </a:r>
            <a:r>
              <a:rPr lang="en-US" dirty="0">
                <a:latin typeface="Arial" pitchFamily="34" charset="0"/>
                <a:cs typeface="Arial" pitchFamily="34" charset="0"/>
              </a:rPr>
              <a:t>, Berlin,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Duncker</a:t>
            </a:r>
            <a:r>
              <a:rPr lang="en-US" dirty="0">
                <a:latin typeface="Arial" pitchFamily="34" charset="0"/>
                <a:cs typeface="Arial" pitchFamily="34" charset="0"/>
              </a:rPr>
              <a:t> &amp;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Humblot</a:t>
            </a:r>
            <a:r>
              <a:rPr lang="en-US" dirty="0">
                <a:latin typeface="Arial" pitchFamily="34" charset="0"/>
                <a:cs typeface="Arial" pitchFamily="34" charset="0"/>
              </a:rPr>
              <a:t>, tr. </a:t>
            </a:r>
            <a:r>
              <a:rPr lang="it-IT" dirty="0">
                <a:latin typeface="Arial" pitchFamily="34" charset="0"/>
                <a:cs typeface="Arial" pitchFamily="34" charset="0"/>
              </a:rPr>
              <a:t>It. </a:t>
            </a:r>
            <a:r>
              <a:rPr lang="it-IT" i="1" dirty="0">
                <a:latin typeface="Arial" pitchFamily="34" charset="0"/>
                <a:cs typeface="Arial" pitchFamily="34" charset="0"/>
              </a:rPr>
              <a:t>Storia economica: linee guida dei una storia universale dell’economia e della società</a:t>
            </a:r>
            <a:r>
              <a:rPr lang="it-IT" dirty="0">
                <a:latin typeface="Arial" pitchFamily="34" charset="0"/>
                <a:cs typeface="Arial" pitchFamily="34" charset="0"/>
              </a:rPr>
              <a:t>, Roma, Einaudi, Donzelli, </a:t>
            </a:r>
            <a:r>
              <a:rPr lang="it-IT" dirty="0" smtClean="0">
                <a:latin typeface="Arial" pitchFamily="34" charset="0"/>
                <a:cs typeface="Arial" pitchFamily="34" charset="0"/>
              </a:rPr>
              <a:t>1993</a:t>
            </a:r>
            <a:r>
              <a:rPr lang="it-IT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97679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2800" b="1" dirty="0" err="1" smtClean="0">
                <a:latin typeface="Arial" pitchFamily="34" charset="0"/>
                <a:cs typeface="Arial" pitchFamily="34" charset="0"/>
              </a:rPr>
              <a:t>Pressupostos</a:t>
            </a:r>
            <a:r>
              <a:rPr lang="it-IT" sz="2800" b="1" dirty="0" smtClean="0">
                <a:latin typeface="Arial" pitchFamily="34" charset="0"/>
                <a:cs typeface="Arial" pitchFamily="34" charset="0"/>
              </a:rPr>
              <a:t> do capitalismo moderno | 5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it-IT" sz="2800" dirty="0" smtClean="0">
                <a:latin typeface="Arial" pitchFamily="34" charset="0"/>
                <a:cs typeface="Arial" pitchFamily="34" charset="0"/>
              </a:rPr>
            </a:br>
            <a:endParaRPr lang="it-IT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6832"/>
          </a:xfrm>
        </p:spPr>
        <p:txBody>
          <a:bodyPr/>
          <a:lstStyle/>
          <a:p>
            <a:r>
              <a:rPr lang="pt-BR" b="1" u="sng" dirty="0" smtClean="0">
                <a:latin typeface="Arial" pitchFamily="34" charset="0"/>
                <a:cs typeface="Arial" pitchFamily="34" charset="0"/>
              </a:rPr>
              <a:t>Direito </a:t>
            </a:r>
            <a:r>
              <a:rPr lang="pt-BR" b="1" u="sng" dirty="0">
                <a:latin typeface="Arial" pitchFamily="34" charset="0"/>
                <a:cs typeface="Arial" pitchFamily="34" charset="0"/>
              </a:rPr>
              <a:t>rational </a:t>
            </a:r>
            <a:r>
              <a:rPr lang="pt-BR" dirty="0">
                <a:latin typeface="Arial" pitchFamily="34" charset="0"/>
                <a:cs typeface="Arial" pitchFamily="34" charset="0"/>
              </a:rPr>
              <a:t>que garante a satisfação das necessidades do capitalista; assume-se que as economias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são mais garantidas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por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meio de um </a:t>
            </a:r>
            <a:r>
              <a:rPr lang="pt-BR" dirty="0">
                <a:latin typeface="Arial" pitchFamily="34" charset="0"/>
                <a:cs typeface="Arial" pitchFamily="34" charset="0"/>
              </a:rPr>
              <a:t>sistema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legal.</a:t>
            </a:r>
            <a:endParaRPr lang="it-IT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Weber M. (1922),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Wirtschaft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und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Gesellshaft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Tübingen</a:t>
            </a:r>
            <a:r>
              <a:rPr lang="en-US" dirty="0">
                <a:latin typeface="Arial" pitchFamily="34" charset="0"/>
                <a:cs typeface="Arial" pitchFamily="34" charset="0"/>
              </a:rPr>
              <a:t>, Mohr, tr. </a:t>
            </a:r>
            <a:r>
              <a:rPr lang="pt-BR" dirty="0">
                <a:latin typeface="Arial" pitchFamily="34" charset="0"/>
                <a:cs typeface="Arial" pitchFamily="34" charset="0"/>
              </a:rPr>
              <a:t>It. Economia e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società</a:t>
            </a:r>
            <a:r>
              <a:rPr lang="pt-BR" dirty="0">
                <a:latin typeface="Arial" pitchFamily="34" charset="0"/>
                <a:cs typeface="Arial" pitchFamily="34" charset="0"/>
              </a:rPr>
              <a:t>, Milano,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Comunità</a:t>
            </a:r>
            <a:r>
              <a:rPr lang="pt-BR" dirty="0">
                <a:latin typeface="Arial" pitchFamily="34" charset="0"/>
                <a:cs typeface="Arial" pitchFamily="34" charset="0"/>
              </a:rPr>
              <a:t>, 1974, vol. I, p. 161-163. 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13375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600" b="1" dirty="0" smtClean="0">
                <a:latin typeface="Arial" pitchFamily="34" charset="0"/>
                <a:cs typeface="Arial" pitchFamily="34" charset="0"/>
              </a:rPr>
              <a:t>Porque o capitalismo moderno surgiu no Ocidente?</a:t>
            </a:r>
            <a:endParaRPr lang="it-IT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8460" y="1844824"/>
            <a:ext cx="8229600" cy="377301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  <a:br>
              <a:rPr lang="pt-BR" dirty="0">
                <a:latin typeface="Arial" pitchFamily="34" charset="0"/>
                <a:cs typeface="Arial" pitchFamily="34" charset="0"/>
              </a:rPr>
            </a:br>
            <a:r>
              <a:rPr lang="pt-BR" b="1" dirty="0">
                <a:latin typeface="Arial" pitchFamily="34" charset="0"/>
                <a:cs typeface="Arial" pitchFamily="34" charset="0"/>
              </a:rPr>
              <a:t>Razões culturais</a:t>
            </a:r>
            <a:r>
              <a:rPr lang="pt-BR" dirty="0">
                <a:latin typeface="Arial" pitchFamily="34" charset="0"/>
                <a:cs typeface="Arial" pitchFamily="34" charset="0"/>
              </a:rPr>
              <a:t>: o impacto da economia ética de origem religiosa na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formação </a:t>
            </a:r>
            <a:r>
              <a:rPr lang="pt-BR" dirty="0">
                <a:latin typeface="Arial" pitchFamily="34" charset="0"/>
                <a:cs typeface="Arial" pitchFamily="34" charset="0"/>
              </a:rPr>
              <a:t>do empreendedorismo.</a:t>
            </a:r>
            <a:br>
              <a:rPr lang="pt-BR" dirty="0">
                <a:latin typeface="Arial" pitchFamily="34" charset="0"/>
                <a:cs typeface="Arial" pitchFamily="34" charset="0"/>
              </a:rPr>
            </a:b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BR" dirty="0">
                <a:latin typeface="Arial" pitchFamily="34" charset="0"/>
                <a:cs typeface="Arial" pitchFamily="34" charset="0"/>
              </a:rPr>
              <a:t>	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Razões institucionais: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referem-se </a:t>
            </a:r>
            <a:r>
              <a:rPr lang="pt-BR" dirty="0">
                <a:latin typeface="Arial" pitchFamily="34" charset="0"/>
                <a:cs typeface="Arial" pitchFamily="34" charset="0"/>
              </a:rPr>
              <a:t>principalmente a três fatores: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1. a </a:t>
            </a:r>
            <a:r>
              <a:rPr lang="pt-BR" dirty="0">
                <a:latin typeface="Arial" pitchFamily="34" charset="0"/>
                <a:cs typeface="Arial" pitchFamily="34" charset="0"/>
              </a:rPr>
              <a:t>cidade ocidental,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2. estado </a:t>
            </a:r>
            <a:r>
              <a:rPr lang="pt-BR" dirty="0">
                <a:latin typeface="Arial" pitchFamily="34" charset="0"/>
                <a:cs typeface="Arial" pitchFamily="34" charset="0"/>
              </a:rPr>
              <a:t>racional 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3. ciência </a:t>
            </a:r>
            <a:r>
              <a:rPr lang="pt-BR" dirty="0">
                <a:latin typeface="Arial" pitchFamily="34" charset="0"/>
                <a:cs typeface="Arial" pitchFamily="34" charset="0"/>
              </a:rPr>
              <a:t>racional.</a:t>
            </a:r>
            <a:endParaRPr lang="it-IT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BR" dirty="0">
                <a:latin typeface="Arial" pitchFamily="34" charset="0"/>
                <a:cs typeface="Arial" pitchFamily="34" charset="0"/>
              </a:rPr>
              <a:t> </a:t>
            </a:r>
            <a:endParaRPr lang="it-IT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8740" y="593467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Weber M. (1958),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Wirtshaftgeschichte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Abril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de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universalen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Sozial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- und </a:t>
            </a:r>
            <a:r>
              <a:rPr lang="en-US" i="1" dirty="0" err="1">
                <a:latin typeface="Arial" pitchFamily="34" charset="0"/>
                <a:cs typeface="Arial" pitchFamily="34" charset="0"/>
              </a:rPr>
              <a:t>Wirtschaft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-geschichte</a:t>
            </a:r>
            <a:r>
              <a:rPr lang="en-US" dirty="0">
                <a:latin typeface="Arial" pitchFamily="34" charset="0"/>
                <a:cs typeface="Arial" pitchFamily="34" charset="0"/>
              </a:rPr>
              <a:t>, Berlin,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Duncker</a:t>
            </a:r>
            <a:r>
              <a:rPr lang="en-US" dirty="0">
                <a:latin typeface="Arial" pitchFamily="34" charset="0"/>
                <a:cs typeface="Arial" pitchFamily="34" charset="0"/>
              </a:rPr>
              <a:t> &amp;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Humblot</a:t>
            </a:r>
            <a:r>
              <a:rPr lang="en-US" dirty="0">
                <a:latin typeface="Arial" pitchFamily="34" charset="0"/>
                <a:cs typeface="Arial" pitchFamily="34" charset="0"/>
              </a:rPr>
              <a:t>, tr. </a:t>
            </a:r>
            <a:r>
              <a:rPr lang="it-IT" dirty="0">
                <a:latin typeface="Arial" pitchFamily="34" charset="0"/>
                <a:cs typeface="Arial" pitchFamily="34" charset="0"/>
              </a:rPr>
              <a:t>It. </a:t>
            </a:r>
            <a:r>
              <a:rPr lang="it-IT" i="1" dirty="0">
                <a:latin typeface="Arial" pitchFamily="34" charset="0"/>
                <a:cs typeface="Arial" pitchFamily="34" charset="0"/>
              </a:rPr>
              <a:t>Storia economica: linee guida dei una storia universale dell’economia e della società</a:t>
            </a:r>
            <a:r>
              <a:rPr lang="it-IT" dirty="0">
                <a:latin typeface="Arial" pitchFamily="34" charset="0"/>
                <a:cs typeface="Arial" pitchFamily="34" charset="0"/>
              </a:rPr>
              <a:t>, Roma, Einaudi, Donzelli, 1993, p. 314.  </a:t>
            </a:r>
          </a:p>
        </p:txBody>
      </p:sp>
    </p:spTree>
    <p:extLst>
      <p:ext uri="{BB962C8B-B14F-4D97-AF65-F5344CB8AC3E}">
        <p14:creationId xmlns="" xmlns:p14="http://schemas.microsoft.com/office/powerpoint/2010/main" val="281582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1443</Words>
  <Application>Microsoft Office PowerPoint</Application>
  <PresentationFormat>Apresentação na tela (4:3)</PresentationFormat>
  <Paragraphs>94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Tema do Office</vt:lpstr>
      <vt:lpstr>A «Religião» em Karl Marx</vt:lpstr>
      <vt:lpstr>Slide 2</vt:lpstr>
      <vt:lpstr>A «Religião» em Durkheim</vt:lpstr>
      <vt:lpstr>A religião tem uma função no processo de desenvolvimento econômico. Weber estuda o desenvolvimento do empreendedorismo capitalista, e debate o papel da religião nesse processo.   Pressupostos do capitalismo moderno | 1 </vt:lpstr>
      <vt:lpstr>Pressupostos do capitalismo moderno | 2 </vt:lpstr>
      <vt:lpstr>Pressupostos do capitalismo moderno | 3 </vt:lpstr>
      <vt:lpstr>Pressupostos do capitalismo moderno | 4 </vt:lpstr>
      <vt:lpstr>Pressupostos do capitalismo moderno | 5 </vt:lpstr>
      <vt:lpstr>Porque o capitalismo moderno surgiu no Ocidente?</vt:lpstr>
      <vt:lpstr>Cidade ocidental | 1</vt:lpstr>
      <vt:lpstr>Cidade ocidental | 2</vt:lpstr>
      <vt:lpstr>Cidade ocidental | 3</vt:lpstr>
      <vt:lpstr>Cidade ocidental | 4</vt:lpstr>
      <vt:lpstr>Cidade ocidental | 5</vt:lpstr>
      <vt:lpstr>«Entzauberung der Welt» | 1  </vt:lpstr>
      <vt:lpstr>«Entzauberung der Welt» | 2  </vt:lpstr>
      <vt:lpstr>«Entzauberung der Welt» | 3  </vt:lpstr>
      <vt:lpstr>Profecia exemplar e profecia ética | 1 </vt:lpstr>
      <vt:lpstr>Profecia exemplar e profecia ética | 2 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«Religião» em Karl Marx</dc:title>
  <dc:creator>Davide</dc:creator>
  <cp:lastModifiedBy>Davide</cp:lastModifiedBy>
  <cp:revision>8</cp:revision>
  <dcterms:created xsi:type="dcterms:W3CDTF">2014-05-06T03:16:26Z</dcterms:created>
  <dcterms:modified xsi:type="dcterms:W3CDTF">2014-05-06T11:56:40Z</dcterms:modified>
</cp:coreProperties>
</file>