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5"/>
  </p:handoutMasterIdLst>
  <p:sldIdLst>
    <p:sldId id="271" r:id="rId2"/>
    <p:sldId id="272" r:id="rId3"/>
    <p:sldId id="273" r:id="rId4"/>
    <p:sldId id="274" r:id="rId5"/>
    <p:sldId id="275" r:id="rId6"/>
    <p:sldId id="276" r:id="rId7"/>
    <p:sldId id="277" r:id="rId8"/>
    <p:sldId id="308" r:id="rId9"/>
    <p:sldId id="304" r:id="rId10"/>
    <p:sldId id="305" r:id="rId11"/>
    <p:sldId id="278" r:id="rId12"/>
    <p:sldId id="279" r:id="rId13"/>
    <p:sldId id="306" r:id="rId14"/>
    <p:sldId id="314" r:id="rId15"/>
    <p:sldId id="315" r:id="rId16"/>
    <p:sldId id="310" r:id="rId17"/>
    <p:sldId id="316" r:id="rId18"/>
    <p:sldId id="312" r:id="rId19"/>
    <p:sldId id="313" r:id="rId20"/>
    <p:sldId id="311" r:id="rId21"/>
    <p:sldId id="340" r:id="rId22"/>
    <p:sldId id="322" r:id="rId23"/>
    <p:sldId id="323" r:id="rId24"/>
    <p:sldId id="325" r:id="rId25"/>
    <p:sldId id="324" r:id="rId26"/>
    <p:sldId id="326" r:id="rId27"/>
    <p:sldId id="318" r:id="rId28"/>
    <p:sldId id="332" r:id="rId29"/>
    <p:sldId id="333" r:id="rId30"/>
    <p:sldId id="334" r:id="rId31"/>
    <p:sldId id="331" r:id="rId32"/>
    <p:sldId id="335" r:id="rId33"/>
    <p:sldId id="330" r:id="rId34"/>
  </p:sldIdLst>
  <p:sldSz cx="9144000" cy="6858000" type="screen4x3"/>
  <p:notesSz cx="7099300" cy="10234613"/>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B16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3076363" cy="511731"/>
          </a:xfrm>
          <a:prstGeom prst="rect">
            <a:avLst/>
          </a:prstGeom>
        </p:spPr>
        <p:txBody>
          <a:bodyPr vert="horz" lIns="99048" tIns="49524" rIns="99048" bIns="49524" rtlCol="0"/>
          <a:lstStyle>
            <a:lvl1pPr algn="l">
              <a:defRPr sz="1300"/>
            </a:lvl1pPr>
          </a:lstStyle>
          <a:p>
            <a:endParaRPr lang="pt-BR"/>
          </a:p>
        </p:txBody>
      </p:sp>
      <p:sp>
        <p:nvSpPr>
          <p:cNvPr id="3" name="Espaço Reservado para Data 2"/>
          <p:cNvSpPr>
            <a:spLocks noGrp="1"/>
          </p:cNvSpPr>
          <p:nvPr>
            <p:ph type="dt" sz="quarter" idx="1"/>
          </p:nvPr>
        </p:nvSpPr>
        <p:spPr>
          <a:xfrm>
            <a:off x="4021294" y="0"/>
            <a:ext cx="3076363" cy="511731"/>
          </a:xfrm>
          <a:prstGeom prst="rect">
            <a:avLst/>
          </a:prstGeom>
        </p:spPr>
        <p:txBody>
          <a:bodyPr vert="horz" lIns="99048" tIns="49524" rIns="99048" bIns="49524" rtlCol="0"/>
          <a:lstStyle>
            <a:lvl1pPr algn="r">
              <a:defRPr sz="1300"/>
            </a:lvl1pPr>
          </a:lstStyle>
          <a:p>
            <a:fld id="{8B4D1226-29CB-4D68-8FCF-154EE0160097}" type="datetimeFigureOut">
              <a:rPr lang="pt-BR" smtClean="0"/>
              <a:pPr/>
              <a:t>11/04/2016</a:t>
            </a:fld>
            <a:endParaRPr lang="pt-BR"/>
          </a:p>
        </p:txBody>
      </p:sp>
      <p:sp>
        <p:nvSpPr>
          <p:cNvPr id="4" name="Espaço Reservado para Rodapé 3"/>
          <p:cNvSpPr>
            <a:spLocks noGrp="1"/>
          </p:cNvSpPr>
          <p:nvPr>
            <p:ph type="ftr" sz="quarter" idx="2"/>
          </p:nvPr>
        </p:nvSpPr>
        <p:spPr>
          <a:xfrm>
            <a:off x="0" y="9721106"/>
            <a:ext cx="3076363" cy="511731"/>
          </a:xfrm>
          <a:prstGeom prst="rect">
            <a:avLst/>
          </a:prstGeom>
        </p:spPr>
        <p:txBody>
          <a:bodyPr vert="horz" lIns="99048" tIns="49524" rIns="99048" bIns="49524" rtlCol="0" anchor="b"/>
          <a:lstStyle>
            <a:lvl1pPr algn="l">
              <a:defRPr sz="1300"/>
            </a:lvl1pPr>
          </a:lstStyle>
          <a:p>
            <a:endParaRPr lang="pt-BR"/>
          </a:p>
        </p:txBody>
      </p:sp>
      <p:sp>
        <p:nvSpPr>
          <p:cNvPr id="5" name="Espaço Reservado para Número de Slide 4"/>
          <p:cNvSpPr>
            <a:spLocks noGrp="1"/>
          </p:cNvSpPr>
          <p:nvPr>
            <p:ph type="sldNum" sz="quarter" idx="3"/>
          </p:nvPr>
        </p:nvSpPr>
        <p:spPr>
          <a:xfrm>
            <a:off x="4021294" y="9721106"/>
            <a:ext cx="3076363" cy="511731"/>
          </a:xfrm>
          <a:prstGeom prst="rect">
            <a:avLst/>
          </a:prstGeom>
        </p:spPr>
        <p:txBody>
          <a:bodyPr vert="horz" lIns="99048" tIns="49524" rIns="99048" bIns="49524" rtlCol="0" anchor="b"/>
          <a:lstStyle>
            <a:lvl1pPr algn="r">
              <a:defRPr sz="1300"/>
            </a:lvl1pPr>
          </a:lstStyle>
          <a:p>
            <a:fld id="{004A5D22-F813-452A-BC2D-EE0812962BF0}" type="slidenum">
              <a:rPr lang="pt-BR" smtClean="0"/>
              <a:pPr/>
              <a:t>‹nº›</a:t>
            </a:fld>
            <a:endParaRPr lang="pt-BR"/>
          </a:p>
        </p:txBody>
      </p:sp>
    </p:spTree>
    <p:extLst>
      <p:ext uri="{BB962C8B-B14F-4D97-AF65-F5344CB8AC3E}">
        <p14:creationId xmlns:p14="http://schemas.microsoft.com/office/powerpoint/2010/main" val="339879183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estilo do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6A3774DB-0D13-4D83-9FF7-17FB60CA8368}" type="datetimeFigureOut">
              <a:rPr lang="pt-BR" smtClean="0"/>
              <a:pPr/>
              <a:t>11/04/2016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E59C88E-BEE8-40CC-BF77-2FCF4622FF59}" type="slidenum">
              <a:rPr lang="pt-BR" smtClean="0"/>
              <a:pPr/>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6A3774DB-0D13-4D83-9FF7-17FB60CA8368}" type="datetimeFigureOut">
              <a:rPr lang="pt-BR" smtClean="0"/>
              <a:pPr/>
              <a:t>11/04/2016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E59C88E-BEE8-40CC-BF77-2FCF4622FF59}" type="slidenum">
              <a:rPr lang="pt-BR" smtClean="0"/>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6A3774DB-0D13-4D83-9FF7-17FB60CA8368}" type="datetimeFigureOut">
              <a:rPr lang="pt-BR" smtClean="0"/>
              <a:pPr/>
              <a:t>11/04/2016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E59C88E-BEE8-40CC-BF77-2FCF4622FF59}" type="slidenum">
              <a:rPr lang="pt-BR" smtClean="0"/>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6A3774DB-0D13-4D83-9FF7-17FB60CA8368}" type="datetimeFigureOut">
              <a:rPr lang="pt-BR" smtClean="0"/>
              <a:pPr/>
              <a:t>11/04/2016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E59C88E-BEE8-40CC-BF77-2FCF4622FF59}" type="slidenum">
              <a:rPr lang="pt-BR" smtClean="0"/>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os estilos do texto mestre</a:t>
            </a:r>
          </a:p>
        </p:txBody>
      </p:sp>
      <p:sp>
        <p:nvSpPr>
          <p:cNvPr id="4" name="Espaço Reservado para Data 3"/>
          <p:cNvSpPr>
            <a:spLocks noGrp="1"/>
          </p:cNvSpPr>
          <p:nvPr>
            <p:ph type="dt" sz="half" idx="10"/>
          </p:nvPr>
        </p:nvSpPr>
        <p:spPr/>
        <p:txBody>
          <a:bodyPr/>
          <a:lstStyle/>
          <a:p>
            <a:fld id="{6A3774DB-0D13-4D83-9FF7-17FB60CA8368}" type="datetimeFigureOut">
              <a:rPr lang="pt-BR" smtClean="0"/>
              <a:pPr/>
              <a:t>11/04/2016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E59C88E-BEE8-40CC-BF77-2FCF4622FF59}" type="slidenum">
              <a:rPr lang="pt-BR" smtClean="0"/>
              <a:pPr/>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6A3774DB-0D13-4D83-9FF7-17FB60CA8368}" type="datetimeFigureOut">
              <a:rPr lang="pt-BR" smtClean="0"/>
              <a:pPr/>
              <a:t>11/04/2016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EE59C88E-BEE8-40CC-BF77-2FCF4622FF59}" type="slidenum">
              <a:rPr lang="pt-BR" smtClean="0"/>
              <a:pPr/>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6A3774DB-0D13-4D83-9FF7-17FB60CA8368}" type="datetimeFigureOut">
              <a:rPr lang="pt-BR" smtClean="0"/>
              <a:pPr/>
              <a:t>11/04/2016</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EE59C88E-BEE8-40CC-BF77-2FCF4622FF59}" type="slidenum">
              <a:rPr lang="pt-BR" smtClean="0"/>
              <a:pPr/>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Data 2"/>
          <p:cNvSpPr>
            <a:spLocks noGrp="1"/>
          </p:cNvSpPr>
          <p:nvPr>
            <p:ph type="dt" sz="half" idx="10"/>
          </p:nvPr>
        </p:nvSpPr>
        <p:spPr/>
        <p:txBody>
          <a:bodyPr/>
          <a:lstStyle/>
          <a:p>
            <a:fld id="{6A3774DB-0D13-4D83-9FF7-17FB60CA8368}" type="datetimeFigureOut">
              <a:rPr lang="pt-BR" smtClean="0"/>
              <a:pPr/>
              <a:t>11/04/2016</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EE59C88E-BEE8-40CC-BF77-2FCF4622FF59}" type="slidenum">
              <a:rPr lang="pt-BR" smtClean="0"/>
              <a:pPr/>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6A3774DB-0D13-4D83-9FF7-17FB60CA8368}" type="datetimeFigureOut">
              <a:rPr lang="pt-BR" smtClean="0"/>
              <a:pPr/>
              <a:t>11/04/2016</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EE59C88E-BEE8-40CC-BF77-2FCF4622FF59}" type="slidenum">
              <a:rPr lang="pt-BR" smtClean="0"/>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fld id="{6A3774DB-0D13-4D83-9FF7-17FB60CA8368}" type="datetimeFigureOut">
              <a:rPr lang="pt-BR" smtClean="0"/>
              <a:pPr/>
              <a:t>11/04/2016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EE59C88E-BEE8-40CC-BF77-2FCF4622FF59}" type="slidenum">
              <a:rPr lang="pt-BR" smtClean="0"/>
              <a:pPr/>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fld id="{6A3774DB-0D13-4D83-9FF7-17FB60CA8368}" type="datetimeFigureOut">
              <a:rPr lang="pt-BR" smtClean="0"/>
              <a:pPr/>
              <a:t>11/04/2016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EE59C88E-BEE8-40CC-BF77-2FCF4622FF59}" type="slidenum">
              <a:rPr lang="pt-BR" smtClean="0"/>
              <a:pPr/>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3774DB-0D13-4D83-9FF7-17FB60CA8368}" type="datetimeFigureOut">
              <a:rPr lang="pt-BR" smtClean="0"/>
              <a:pPr/>
              <a:t>11/04/2016</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59C88E-BEE8-40CC-BF77-2FCF4622FF59}" type="slidenum">
              <a:rPr lang="pt-BR" smtClean="0"/>
              <a:pPr/>
              <a:t>‹nº›</a:t>
            </a:fld>
            <a:endParaRPr lang="pt-B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hyperlink" Target="http://www.google.com.br/url?sa=i&amp;rct=j&amp;q=&amp;esrc=s&amp;frm=1&amp;source=images&amp;cd=&amp;cad=rja&amp;docid=tMHGEJ_wSy-nDM&amp;tbnid=vyILuNKYdP8T_M:&amp;ved=0CAUQjRw&amp;url=http://www.scielo.gpeari.mctes.pt/scielo.php?pid=S0873-74442009000100008&amp;script=sci_arttext&amp;ei=uFwmUYydJMiP0QGBy4DYDA&amp;bvm=bv.42661473,d.dmQ&amp;psig=AFQjCNEc08cNTc7zlDGpnJJIAR0DqL8RJw&amp;ust=1361554987988571" TargetMode="Externa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www.google.com.br/url?sa=i&amp;rct=j&amp;q=&amp;esrc=s&amp;frm=1&amp;source=images&amp;cd=&amp;cad=rja&amp;docid=XbC5D-dYAKECRM&amp;tbnid=BjNFkBwm3u6AaM:&amp;ved=0CAUQjRw&amp;url=http://www.entropialivre.com.br/2010/08/o-que-e-triple-bottom-line.html&amp;ei=uG8RUvDCDpTa9QSi5IDgAg&amp;bvm=bv.50768961,d.eWU&amp;psig=AFQjCNEC-a5Ow2PimFqTRcW4KkImhdneHA&amp;ust=1376960744808060" TargetMode="Externa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google.com.br/url?sa=i&amp;rct=j&amp;q=&amp;esrc=s&amp;frm=1&amp;source=images&amp;cd=&amp;cad=rja&amp;docid=9v0DMYw_z3-3jM&amp;tbnid=cHR11E9TKWhimM:&amp;ved=0CAUQjRw&amp;url=http://www.cprh.pe.gov.br/blog/?tag=eventos&amp;ei=3UkmUc-dG86v0AHLsoE4&amp;bvm=bv.42661473,d.dmQ&amp;psig=AFQjCNHf2UJJpRLI9Ceg_mu65tJSuibamw&amp;ust=1361550102237182"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www.google.com.br/url?sa=i&amp;rct=j&amp;q=&amp;esrc=s&amp;frm=1&amp;source=images&amp;cd=&amp;cad=rja&amp;docid=x_E41YKJXW4hwM&amp;tbnid=dZNyGfEVa5qcBM:&amp;ved=0CAUQjRw&amp;url=http://www.blogdobemestar.eu/tag/sustentabilidade/&amp;ei=JKk3UemSDpDY8gS784CgDw&amp;bvm=bv.43287494,d.dmQ&amp;psig=AFQjCNEf64zszIbuarAJLWMLT2YSOj0_cg&amp;ust=1362687767314767" TargetMode="Externa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6.xml"/><Relationship Id="rId5" Type="http://schemas.openxmlformats.org/officeDocument/2006/relationships/image" Target="../media/image10.jpeg"/><Relationship Id="rId4" Type="http://schemas.openxmlformats.org/officeDocument/2006/relationships/image" Target="../media/image9.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hyperlink" Target="http://www.google.com.br/url?sa=i&amp;rct=j&amp;q=&amp;esrc=s&amp;frm=1&amp;source=images&amp;cd=&amp;cad=rja&amp;docid=i9-40kvmTkE3qM&amp;tbnid=6EDIw5jj3edkhM:&amp;ved=0CAUQjRw&amp;url=http://www.m-almada.pt/portal/page/portal/AMBIENTE/PEGADA/?amb=0&amp;ambiente_pegada=12096291&amp;cboui=12096291&amp;ei=paU3UbTzKY_p0QGW0oHYAw&amp;bvm=bv.43287494,d.dmQ&amp;psig=AFQjCNEf64zszIbuarAJLWMLT2YSOj0_cg&amp;ust=1362687767314767" TargetMode="Externa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ctrTitle"/>
          </p:nvPr>
        </p:nvSpPr>
        <p:spPr>
          <a:xfrm>
            <a:off x="395536" y="404664"/>
            <a:ext cx="8280400" cy="1470025"/>
          </a:xfrm>
          <a:solidFill>
            <a:schemeClr val="accent2"/>
          </a:solidFill>
        </p:spPr>
        <p:txBody>
          <a:bodyPr>
            <a:normAutofit fontScale="90000"/>
          </a:bodyPr>
          <a:lstStyle/>
          <a:p>
            <a:r>
              <a:rPr lang="pt-BR" sz="4800" b="1" dirty="0" smtClean="0">
                <a:solidFill>
                  <a:schemeClr val="bg1"/>
                </a:solidFill>
                <a:effectLst>
                  <a:outerShdw blurRad="38100" dist="38100" dir="2700000" algn="tl">
                    <a:srgbClr val="000000"/>
                  </a:outerShdw>
                </a:effectLst>
              </a:rPr>
              <a:t>3. O desenvolvimento sustentável como novo paradigma </a:t>
            </a:r>
            <a:endParaRPr lang="pt-BR" sz="4800" b="1" dirty="0">
              <a:solidFill>
                <a:schemeClr val="bg1"/>
              </a:solidFill>
              <a:effectLst>
                <a:outerShdw blurRad="38100" dist="38100" dir="2700000" algn="tl">
                  <a:srgbClr val="000000"/>
                </a:outerShdw>
              </a:effectLst>
            </a:endParaRPr>
          </a:p>
        </p:txBody>
      </p:sp>
      <p:sp>
        <p:nvSpPr>
          <p:cNvPr id="70659" name="Rectangle 3"/>
          <p:cNvSpPr>
            <a:spLocks noGrp="1" noChangeArrowheads="1"/>
          </p:cNvSpPr>
          <p:nvPr>
            <p:ph type="subTitle" idx="1"/>
          </p:nvPr>
        </p:nvSpPr>
        <p:spPr>
          <a:xfrm>
            <a:off x="539552" y="2492896"/>
            <a:ext cx="8460432" cy="4104456"/>
          </a:xfrm>
        </p:spPr>
        <p:txBody>
          <a:bodyPr>
            <a:noAutofit/>
          </a:bodyPr>
          <a:lstStyle/>
          <a:p>
            <a:pPr algn="l"/>
            <a:r>
              <a:rPr lang="pt-BR" sz="2000" b="1" dirty="0" smtClean="0">
                <a:latin typeface="Comic Sans MS" pitchFamily="66" charset="0"/>
              </a:rPr>
              <a:t>3.1 Antecedentes Históricos</a:t>
            </a:r>
            <a:endParaRPr lang="pt-BR" sz="2000" b="1" dirty="0">
              <a:latin typeface="Comic Sans MS" pitchFamily="66" charset="0"/>
            </a:endParaRPr>
          </a:p>
          <a:p>
            <a:pPr algn="l"/>
            <a:r>
              <a:rPr lang="pt-BR" sz="2000" b="1" dirty="0" smtClean="0">
                <a:latin typeface="Comic Sans MS" pitchFamily="66" charset="0"/>
              </a:rPr>
              <a:t>3.2 A Comissão de </a:t>
            </a:r>
            <a:r>
              <a:rPr lang="pt-BR" sz="2000" b="1" i="1" dirty="0" err="1" smtClean="0">
                <a:latin typeface="Comic Sans MS" pitchFamily="66" charset="0"/>
              </a:rPr>
              <a:t>Brundtland</a:t>
            </a:r>
            <a:r>
              <a:rPr lang="pt-BR" sz="2000" b="1" dirty="0" smtClean="0">
                <a:latin typeface="Comic Sans MS" pitchFamily="66" charset="0"/>
              </a:rPr>
              <a:t> e o conceito de sustentabilidade</a:t>
            </a:r>
          </a:p>
          <a:p>
            <a:pPr algn="l"/>
            <a:r>
              <a:rPr lang="pt-BR" sz="2000" b="1" dirty="0" smtClean="0">
                <a:latin typeface="Comic Sans MS" pitchFamily="66" charset="0"/>
              </a:rPr>
              <a:t>3.3 A conferencia das Nações Unidas no Rio de Janeiro- Rio 92 e os seus desdobramentos</a:t>
            </a:r>
          </a:p>
          <a:p>
            <a:pPr algn="l"/>
            <a:r>
              <a:rPr lang="pt-BR" sz="2000" b="1" dirty="0" smtClean="0">
                <a:latin typeface="Comic Sans MS" pitchFamily="66" charset="0"/>
              </a:rPr>
              <a:t>3.4 O Desenvolvimento Sustentável no âmbito empresarial</a:t>
            </a:r>
          </a:p>
          <a:p>
            <a:pPr algn="l"/>
            <a:r>
              <a:rPr lang="pt-BR" sz="2000" b="1" dirty="0" smtClean="0">
                <a:latin typeface="Comic Sans MS" pitchFamily="66" charset="0"/>
              </a:rPr>
              <a:t>3.5 As dimensões da sustentabilidade: econômica, social e ambiental</a:t>
            </a:r>
          </a:p>
          <a:p>
            <a:pPr algn="l"/>
            <a:r>
              <a:rPr lang="pt-BR" sz="2000" b="1" i="1" dirty="0" smtClean="0">
                <a:latin typeface="Comic Sans MS" pitchFamily="66" charset="0"/>
              </a:rPr>
              <a:t>3.6Triple </a:t>
            </a:r>
            <a:r>
              <a:rPr lang="pt-BR" sz="2000" b="1" i="1" dirty="0" err="1" smtClean="0">
                <a:latin typeface="Comic Sans MS" pitchFamily="66" charset="0"/>
              </a:rPr>
              <a:t>Bottom</a:t>
            </a:r>
            <a:r>
              <a:rPr lang="pt-BR" sz="2000" b="1" i="1" dirty="0" smtClean="0">
                <a:latin typeface="Comic Sans MS" pitchFamily="66" charset="0"/>
              </a:rPr>
              <a:t> </a:t>
            </a:r>
            <a:r>
              <a:rPr lang="pt-BR" sz="2000" b="1" i="1" dirty="0" err="1" smtClean="0">
                <a:latin typeface="Comic Sans MS" pitchFamily="66" charset="0"/>
              </a:rPr>
              <a:t>Line</a:t>
            </a:r>
            <a:r>
              <a:rPr lang="pt-BR" sz="2000" b="1" i="1" dirty="0" smtClean="0">
                <a:latin typeface="Comic Sans MS" pitchFamily="66" charset="0"/>
              </a:rPr>
              <a:t> </a:t>
            </a:r>
            <a:r>
              <a:rPr lang="pt-BR" sz="2000" b="1" dirty="0" smtClean="0">
                <a:latin typeface="Comic Sans MS" pitchFamily="66" charset="0"/>
              </a:rPr>
              <a:t>ou Tripé da sustentabilidade</a:t>
            </a:r>
          </a:p>
          <a:p>
            <a:pPr algn="l"/>
            <a:r>
              <a:rPr lang="pt-BR" sz="2000" b="1" dirty="0" smtClean="0">
                <a:latin typeface="Comic Sans MS" pitchFamily="66" charset="0"/>
              </a:rPr>
              <a:t>3.7 O </a:t>
            </a:r>
            <a:r>
              <a:rPr lang="pt-BR" sz="2000" b="1" dirty="0" smtClean="0">
                <a:latin typeface="Comic Sans MS" pitchFamily="66" charset="0"/>
              </a:rPr>
              <a:t>Princípio Poluidor Pagador (PPP)</a:t>
            </a:r>
          </a:p>
          <a:p>
            <a:pPr algn="l"/>
            <a:r>
              <a:rPr lang="pt-BR" sz="2000" b="1" dirty="0" smtClean="0">
                <a:latin typeface="Comic Sans MS" pitchFamily="66" charset="0"/>
              </a:rPr>
              <a:t>3.8 A </a:t>
            </a:r>
            <a:r>
              <a:rPr lang="pt-BR" sz="2000" b="1" dirty="0" smtClean="0">
                <a:latin typeface="Comic Sans MS" pitchFamily="66" charset="0"/>
              </a:rPr>
              <a:t>Pegada Ecológica</a:t>
            </a:r>
            <a:endParaRPr lang="pt-BR" sz="2000" b="1" dirty="0">
              <a:latin typeface="Comic Sans MS" pitchFamily="66" charset="0"/>
            </a:endParaRPr>
          </a:p>
          <a:p>
            <a:pPr algn="l"/>
            <a:endParaRPr lang="pt-BR" sz="2000" b="1" dirty="0">
              <a:latin typeface="Comic Sans MS" pitchFamily="66"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251520" y="6021288"/>
            <a:ext cx="7956376" cy="369332"/>
          </a:xfrm>
          <a:prstGeom prst="rect">
            <a:avLst/>
          </a:prstGeom>
          <a:noFill/>
        </p:spPr>
        <p:txBody>
          <a:bodyPr wrap="square" rtlCol="0">
            <a:spAutoFit/>
          </a:bodyPr>
          <a:lstStyle/>
          <a:p>
            <a:r>
              <a:rPr lang="pt-BR" dirty="0" smtClean="0"/>
              <a:t>Figura 3.1 Indicadores para a Sustentabilidade empresarial. Pág. 43  DIAS, 2011.</a:t>
            </a:r>
            <a:endParaRPr lang="pt-BR" dirty="0"/>
          </a:p>
        </p:txBody>
      </p:sp>
      <p:sp>
        <p:nvSpPr>
          <p:cNvPr id="3" name="Elipse 2"/>
          <p:cNvSpPr/>
          <p:nvPr/>
        </p:nvSpPr>
        <p:spPr>
          <a:xfrm>
            <a:off x="1835696" y="1052736"/>
            <a:ext cx="1440160" cy="1008112"/>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pt-BR" sz="1050" dirty="0" smtClean="0">
                <a:latin typeface="Arial" pitchFamily="34" charset="0"/>
                <a:cs typeface="Arial" pitchFamily="34" charset="0"/>
              </a:rPr>
              <a:t>Crescimento </a:t>
            </a:r>
          </a:p>
          <a:p>
            <a:pPr algn="ctr"/>
            <a:r>
              <a:rPr lang="pt-BR" sz="1050" dirty="0" smtClean="0">
                <a:latin typeface="Arial" pitchFamily="34" charset="0"/>
                <a:cs typeface="Arial" pitchFamily="34" charset="0"/>
              </a:rPr>
              <a:t>Econômico</a:t>
            </a:r>
            <a:endParaRPr lang="pt-BR" sz="1050" dirty="0">
              <a:latin typeface="Arial" pitchFamily="34" charset="0"/>
              <a:cs typeface="Arial" pitchFamily="34" charset="0"/>
            </a:endParaRPr>
          </a:p>
        </p:txBody>
      </p:sp>
      <p:sp>
        <p:nvSpPr>
          <p:cNvPr id="4" name="Elipse 3"/>
          <p:cNvSpPr/>
          <p:nvPr/>
        </p:nvSpPr>
        <p:spPr>
          <a:xfrm>
            <a:off x="1979712" y="4221088"/>
            <a:ext cx="1440160" cy="1152128"/>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pt-BR" sz="1050" dirty="0" smtClean="0">
                <a:latin typeface="Arial" pitchFamily="34" charset="0"/>
                <a:cs typeface="Arial" pitchFamily="34" charset="0"/>
              </a:rPr>
              <a:t>Utilização da</a:t>
            </a:r>
          </a:p>
          <a:p>
            <a:pPr algn="ctr"/>
            <a:r>
              <a:rPr lang="pt-BR" sz="1050" dirty="0" smtClean="0">
                <a:latin typeface="Arial" pitchFamily="34" charset="0"/>
                <a:cs typeface="Arial" pitchFamily="34" charset="0"/>
              </a:rPr>
              <a:t>Natureza</a:t>
            </a:r>
            <a:endParaRPr lang="pt-BR" sz="1050" dirty="0">
              <a:latin typeface="Arial" pitchFamily="34" charset="0"/>
              <a:cs typeface="Arial" pitchFamily="34" charset="0"/>
            </a:endParaRPr>
          </a:p>
        </p:txBody>
      </p:sp>
      <p:sp>
        <p:nvSpPr>
          <p:cNvPr id="5" name="Seta para baixo 4"/>
          <p:cNvSpPr/>
          <p:nvPr/>
        </p:nvSpPr>
        <p:spPr>
          <a:xfrm>
            <a:off x="2339752" y="3429000"/>
            <a:ext cx="648072" cy="7200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6" name="Seta para baixo 5"/>
          <p:cNvSpPr/>
          <p:nvPr/>
        </p:nvSpPr>
        <p:spPr>
          <a:xfrm flipV="1">
            <a:off x="2267744" y="2132856"/>
            <a:ext cx="648072" cy="7200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7" name="CaixaDeTexto 6"/>
          <p:cNvSpPr txBox="1"/>
          <p:nvPr/>
        </p:nvSpPr>
        <p:spPr>
          <a:xfrm>
            <a:off x="2123728" y="2852936"/>
            <a:ext cx="1008112" cy="584775"/>
          </a:xfrm>
          <a:prstGeom prst="rect">
            <a:avLst/>
          </a:prstGeom>
          <a:noFill/>
        </p:spPr>
        <p:txBody>
          <a:bodyPr wrap="square" rtlCol="0">
            <a:spAutoFit/>
          </a:bodyPr>
          <a:lstStyle/>
          <a:p>
            <a:pPr algn="ctr"/>
            <a:r>
              <a:rPr lang="pt-BR" sz="1600" b="1" dirty="0" smtClean="0"/>
              <a:t>Como Separar?</a:t>
            </a:r>
            <a:endParaRPr lang="pt-BR" sz="1600" b="1" dirty="0"/>
          </a:p>
        </p:txBody>
      </p:sp>
      <p:sp>
        <p:nvSpPr>
          <p:cNvPr id="10" name="Retângulo de cantos arredondados 9"/>
          <p:cNvSpPr/>
          <p:nvPr/>
        </p:nvSpPr>
        <p:spPr>
          <a:xfrm>
            <a:off x="251520" y="3284984"/>
            <a:ext cx="1080120" cy="64807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pt-BR" sz="1600" dirty="0" smtClean="0"/>
              <a:t>Visão de </a:t>
            </a:r>
          </a:p>
          <a:p>
            <a:pPr algn="ctr"/>
            <a:r>
              <a:rPr lang="pt-BR" sz="1600" dirty="0" smtClean="0"/>
              <a:t>Negócio</a:t>
            </a:r>
            <a:endParaRPr lang="pt-BR" sz="1600" dirty="0"/>
          </a:p>
        </p:txBody>
      </p:sp>
      <p:sp>
        <p:nvSpPr>
          <p:cNvPr id="11" name="Retângulo de cantos arredondados 10"/>
          <p:cNvSpPr/>
          <p:nvPr/>
        </p:nvSpPr>
        <p:spPr>
          <a:xfrm>
            <a:off x="179512" y="4581128"/>
            <a:ext cx="1224136" cy="64807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pt-BR" sz="1400" dirty="0" smtClean="0"/>
              <a:t>Estratégia da </a:t>
            </a:r>
          </a:p>
          <a:p>
            <a:pPr algn="ctr"/>
            <a:r>
              <a:rPr lang="pt-BR" sz="1400" dirty="0" smtClean="0"/>
              <a:t>Ecoeficiencia</a:t>
            </a:r>
            <a:endParaRPr lang="pt-BR" sz="1400" dirty="0"/>
          </a:p>
        </p:txBody>
      </p:sp>
      <p:sp>
        <p:nvSpPr>
          <p:cNvPr id="12" name="Retângulo de cantos arredondados 11"/>
          <p:cNvSpPr/>
          <p:nvPr/>
        </p:nvSpPr>
        <p:spPr>
          <a:xfrm>
            <a:off x="4211960" y="5157192"/>
            <a:ext cx="1080120" cy="64807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pt-BR" sz="1600" dirty="0" err="1" smtClean="0"/>
              <a:t>Inovacao</a:t>
            </a:r>
            <a:endParaRPr lang="pt-BR" sz="1600" dirty="0"/>
          </a:p>
        </p:txBody>
      </p:sp>
      <p:sp>
        <p:nvSpPr>
          <p:cNvPr id="13" name="Retângulo de cantos arredondados 12"/>
          <p:cNvSpPr/>
          <p:nvPr/>
        </p:nvSpPr>
        <p:spPr>
          <a:xfrm>
            <a:off x="4860032" y="2924944"/>
            <a:ext cx="1152128" cy="64807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pt-BR" sz="1600" dirty="0" smtClean="0"/>
              <a:t>Incentivos</a:t>
            </a:r>
            <a:endParaRPr lang="pt-BR" sz="1600" dirty="0"/>
          </a:p>
        </p:txBody>
      </p:sp>
      <p:sp>
        <p:nvSpPr>
          <p:cNvPr id="14" name="Retângulo de cantos arredondados 13"/>
          <p:cNvSpPr/>
          <p:nvPr/>
        </p:nvSpPr>
        <p:spPr>
          <a:xfrm>
            <a:off x="3419872" y="2924944"/>
            <a:ext cx="1152128" cy="64807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pt-BR" sz="1050" dirty="0" smtClean="0"/>
              <a:t>Medidas</a:t>
            </a:r>
          </a:p>
          <a:p>
            <a:pPr algn="ctr"/>
            <a:r>
              <a:rPr lang="pt-BR" sz="1050" dirty="0" smtClean="0"/>
              <a:t>Governamentais</a:t>
            </a:r>
            <a:endParaRPr lang="pt-BR" sz="1050" dirty="0"/>
          </a:p>
        </p:txBody>
      </p:sp>
      <p:sp>
        <p:nvSpPr>
          <p:cNvPr id="15" name="Retângulo de cantos arredondados 14"/>
          <p:cNvSpPr/>
          <p:nvPr/>
        </p:nvSpPr>
        <p:spPr>
          <a:xfrm>
            <a:off x="6444208" y="4005064"/>
            <a:ext cx="1080120" cy="64807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pt-BR" sz="1600" dirty="0" smtClean="0"/>
              <a:t>Novos </a:t>
            </a:r>
          </a:p>
          <a:p>
            <a:pPr algn="ctr"/>
            <a:r>
              <a:rPr lang="pt-BR" sz="1600" dirty="0" smtClean="0"/>
              <a:t>Produtos</a:t>
            </a:r>
            <a:endParaRPr lang="pt-BR" sz="1600" dirty="0"/>
          </a:p>
        </p:txBody>
      </p:sp>
      <p:sp>
        <p:nvSpPr>
          <p:cNvPr id="16" name="Retângulo de cantos arredondados 15"/>
          <p:cNvSpPr/>
          <p:nvPr/>
        </p:nvSpPr>
        <p:spPr>
          <a:xfrm>
            <a:off x="6444208" y="1988840"/>
            <a:ext cx="1080120" cy="64807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pt-BR" sz="1600" dirty="0" smtClean="0"/>
              <a:t>Quota de </a:t>
            </a:r>
          </a:p>
          <a:p>
            <a:pPr algn="ctr"/>
            <a:r>
              <a:rPr lang="pt-BR" sz="1600" dirty="0" smtClean="0"/>
              <a:t>Mercado</a:t>
            </a:r>
            <a:endParaRPr lang="pt-BR" sz="1600" dirty="0"/>
          </a:p>
        </p:txBody>
      </p:sp>
      <p:sp>
        <p:nvSpPr>
          <p:cNvPr id="17" name="Retângulo de cantos arredondados 16"/>
          <p:cNvSpPr/>
          <p:nvPr/>
        </p:nvSpPr>
        <p:spPr>
          <a:xfrm>
            <a:off x="6444208" y="2924944"/>
            <a:ext cx="1080120" cy="64807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pt-BR" sz="900" dirty="0" smtClean="0"/>
              <a:t>Competitividade</a:t>
            </a:r>
            <a:endParaRPr lang="pt-BR" sz="900" dirty="0"/>
          </a:p>
        </p:txBody>
      </p:sp>
      <p:sp>
        <p:nvSpPr>
          <p:cNvPr id="18" name="Retângulo de cantos arredondados 17"/>
          <p:cNvSpPr/>
          <p:nvPr/>
        </p:nvSpPr>
        <p:spPr>
          <a:xfrm>
            <a:off x="7740352" y="2204864"/>
            <a:ext cx="1080120" cy="64807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pt-BR" sz="1200" dirty="0" err="1" smtClean="0"/>
              <a:t>Prestacao</a:t>
            </a:r>
            <a:endParaRPr lang="pt-BR" sz="1200" dirty="0" smtClean="0"/>
          </a:p>
          <a:p>
            <a:pPr algn="ctr"/>
            <a:r>
              <a:rPr lang="pt-BR" sz="1200" dirty="0" smtClean="0"/>
              <a:t>De </a:t>
            </a:r>
            <a:r>
              <a:rPr lang="pt-BR" sz="1200" dirty="0" err="1" smtClean="0"/>
              <a:t>Servicos</a:t>
            </a:r>
            <a:endParaRPr lang="pt-BR" sz="1200" dirty="0"/>
          </a:p>
        </p:txBody>
      </p:sp>
      <p:sp>
        <p:nvSpPr>
          <p:cNvPr id="19" name="Retângulo de cantos arredondados 18"/>
          <p:cNvSpPr/>
          <p:nvPr/>
        </p:nvSpPr>
        <p:spPr>
          <a:xfrm>
            <a:off x="7740352" y="3284984"/>
            <a:ext cx="1080120" cy="64807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pt-BR" sz="1100" dirty="0" smtClean="0"/>
              <a:t>Conhecimento</a:t>
            </a:r>
            <a:endParaRPr lang="pt-BR" sz="1100" dirty="0"/>
          </a:p>
        </p:txBody>
      </p:sp>
      <p:sp>
        <p:nvSpPr>
          <p:cNvPr id="20" name="Retângulo de cantos arredondados 19"/>
          <p:cNvSpPr/>
          <p:nvPr/>
        </p:nvSpPr>
        <p:spPr>
          <a:xfrm>
            <a:off x="7740352" y="4437112"/>
            <a:ext cx="1080120" cy="64807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pt-BR" sz="1100" dirty="0" smtClean="0"/>
              <a:t>Novas </a:t>
            </a:r>
          </a:p>
          <a:p>
            <a:pPr algn="ctr"/>
            <a:r>
              <a:rPr lang="pt-BR" sz="1100" dirty="0" err="1" smtClean="0"/>
              <a:t>Competencias</a:t>
            </a:r>
            <a:endParaRPr lang="pt-BR" sz="1100" dirty="0"/>
          </a:p>
        </p:txBody>
      </p:sp>
      <p:sp>
        <p:nvSpPr>
          <p:cNvPr id="21" name="Retângulo de cantos arredondados 20"/>
          <p:cNvSpPr/>
          <p:nvPr/>
        </p:nvSpPr>
        <p:spPr>
          <a:xfrm>
            <a:off x="3923928" y="404664"/>
            <a:ext cx="1080120" cy="64807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pt-BR" sz="1600" dirty="0" smtClean="0"/>
              <a:t>Emprego</a:t>
            </a:r>
            <a:endParaRPr lang="pt-BR" sz="1600" dirty="0"/>
          </a:p>
        </p:txBody>
      </p:sp>
      <p:sp>
        <p:nvSpPr>
          <p:cNvPr id="22" name="Retângulo de cantos arredondados 21"/>
          <p:cNvSpPr/>
          <p:nvPr/>
        </p:nvSpPr>
        <p:spPr>
          <a:xfrm>
            <a:off x="4644008" y="1412776"/>
            <a:ext cx="1080120" cy="64807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pt-BR" sz="1400" dirty="0" smtClean="0"/>
              <a:t>Sucesso do</a:t>
            </a:r>
          </a:p>
          <a:p>
            <a:pPr algn="ctr"/>
            <a:r>
              <a:rPr lang="pt-BR" sz="1400" dirty="0" smtClean="0"/>
              <a:t>Negocio</a:t>
            </a:r>
            <a:endParaRPr lang="pt-BR" sz="1400" dirty="0"/>
          </a:p>
        </p:txBody>
      </p:sp>
      <p:cxnSp>
        <p:nvCxnSpPr>
          <p:cNvPr id="26" name="Conector de seta reta 25"/>
          <p:cNvCxnSpPr>
            <a:stCxn id="22" idx="1"/>
          </p:cNvCxnSpPr>
          <p:nvPr/>
        </p:nvCxnSpPr>
        <p:spPr>
          <a:xfrm flipH="1" flipV="1">
            <a:off x="3275856" y="1700808"/>
            <a:ext cx="1368152" cy="360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Conector de seta reta 27"/>
          <p:cNvCxnSpPr>
            <a:stCxn id="14" idx="3"/>
            <a:endCxn id="13" idx="1"/>
          </p:cNvCxnSpPr>
          <p:nvPr/>
        </p:nvCxnSpPr>
        <p:spPr>
          <a:xfrm>
            <a:off x="4572000" y="3248980"/>
            <a:ext cx="28803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Conector de seta reta 29"/>
          <p:cNvCxnSpPr>
            <a:stCxn id="13" idx="3"/>
            <a:endCxn id="17" idx="1"/>
          </p:cNvCxnSpPr>
          <p:nvPr/>
        </p:nvCxnSpPr>
        <p:spPr>
          <a:xfrm>
            <a:off x="6012160" y="3248980"/>
            <a:ext cx="43204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Conector de seta reta 31"/>
          <p:cNvCxnSpPr>
            <a:stCxn id="15" idx="0"/>
            <a:endCxn id="17" idx="2"/>
          </p:cNvCxnSpPr>
          <p:nvPr/>
        </p:nvCxnSpPr>
        <p:spPr>
          <a:xfrm flipV="1">
            <a:off x="6984268" y="3573016"/>
            <a:ext cx="0" cy="4320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Conector de seta reta 33"/>
          <p:cNvCxnSpPr>
            <a:stCxn id="17" idx="0"/>
            <a:endCxn id="16" idx="2"/>
          </p:cNvCxnSpPr>
          <p:nvPr/>
        </p:nvCxnSpPr>
        <p:spPr>
          <a:xfrm flipV="1">
            <a:off x="6984268" y="2636912"/>
            <a:ext cx="0" cy="2880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6" name="Conector de seta reta 35"/>
          <p:cNvCxnSpPr>
            <a:stCxn id="19" idx="0"/>
            <a:endCxn id="18" idx="2"/>
          </p:cNvCxnSpPr>
          <p:nvPr/>
        </p:nvCxnSpPr>
        <p:spPr>
          <a:xfrm flipV="1">
            <a:off x="8280412" y="2852936"/>
            <a:ext cx="0" cy="4320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8" name="Conector de seta reta 37"/>
          <p:cNvCxnSpPr>
            <a:stCxn id="20" idx="0"/>
            <a:endCxn id="19" idx="2"/>
          </p:cNvCxnSpPr>
          <p:nvPr/>
        </p:nvCxnSpPr>
        <p:spPr>
          <a:xfrm flipV="1">
            <a:off x="8280412" y="3933056"/>
            <a:ext cx="0"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0" name="Forma 39"/>
          <p:cNvCxnSpPr>
            <a:stCxn id="11" idx="2"/>
          </p:cNvCxnSpPr>
          <p:nvPr/>
        </p:nvCxnSpPr>
        <p:spPr>
          <a:xfrm rot="16200000" flipH="1">
            <a:off x="2285746" y="3735034"/>
            <a:ext cx="360040" cy="3348372"/>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2" name="Forma 41"/>
          <p:cNvCxnSpPr>
            <a:stCxn id="12" idx="3"/>
            <a:endCxn id="15" idx="2"/>
          </p:cNvCxnSpPr>
          <p:nvPr/>
        </p:nvCxnSpPr>
        <p:spPr>
          <a:xfrm flipV="1">
            <a:off x="5292080" y="4653136"/>
            <a:ext cx="1692188" cy="828092"/>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6" name="Forma 45"/>
          <p:cNvCxnSpPr>
            <a:stCxn id="12" idx="3"/>
            <a:endCxn id="20" idx="2"/>
          </p:cNvCxnSpPr>
          <p:nvPr/>
        </p:nvCxnSpPr>
        <p:spPr>
          <a:xfrm flipV="1">
            <a:off x="5292080" y="5085184"/>
            <a:ext cx="2988332" cy="396044"/>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8" name="Forma 47"/>
          <p:cNvCxnSpPr>
            <a:stCxn id="18" idx="0"/>
            <a:endCxn id="21" idx="3"/>
          </p:cNvCxnSpPr>
          <p:nvPr/>
        </p:nvCxnSpPr>
        <p:spPr>
          <a:xfrm rot="16200000" flipV="1">
            <a:off x="5904148" y="-171400"/>
            <a:ext cx="1476164" cy="3276364"/>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0" name="Forma 49"/>
          <p:cNvCxnSpPr>
            <a:stCxn id="18" idx="0"/>
            <a:endCxn id="22" idx="3"/>
          </p:cNvCxnSpPr>
          <p:nvPr/>
        </p:nvCxnSpPr>
        <p:spPr>
          <a:xfrm rot="16200000" flipV="1">
            <a:off x="6768244" y="692696"/>
            <a:ext cx="468052" cy="2556284"/>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2" name="Forma 51"/>
          <p:cNvCxnSpPr>
            <a:stCxn id="16" idx="0"/>
            <a:endCxn id="22" idx="3"/>
          </p:cNvCxnSpPr>
          <p:nvPr/>
        </p:nvCxnSpPr>
        <p:spPr>
          <a:xfrm rot="16200000" flipV="1">
            <a:off x="6228184" y="1232756"/>
            <a:ext cx="252028" cy="1260140"/>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4" name="Forma 53"/>
          <p:cNvCxnSpPr>
            <a:stCxn id="21" idx="1"/>
            <a:endCxn id="3" idx="7"/>
          </p:cNvCxnSpPr>
          <p:nvPr/>
        </p:nvCxnSpPr>
        <p:spPr>
          <a:xfrm rot="10800000" flipV="1">
            <a:off x="3064950" y="728700"/>
            <a:ext cx="858979" cy="471670"/>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6" name="Forma 55"/>
          <p:cNvCxnSpPr>
            <a:stCxn id="7" idx="1"/>
            <a:endCxn id="10" idx="0"/>
          </p:cNvCxnSpPr>
          <p:nvPr/>
        </p:nvCxnSpPr>
        <p:spPr>
          <a:xfrm rot="10800000" flipV="1">
            <a:off x="791580" y="3145324"/>
            <a:ext cx="1332148" cy="139660"/>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0" name="Conector de seta reta 59"/>
          <p:cNvCxnSpPr>
            <a:stCxn id="10" idx="2"/>
            <a:endCxn id="11" idx="0"/>
          </p:cNvCxnSpPr>
          <p:nvPr/>
        </p:nvCxnSpPr>
        <p:spPr>
          <a:xfrm>
            <a:off x="791580" y="3933056"/>
            <a:ext cx="0" cy="64807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5" name="Conector de seta reta 64"/>
          <p:cNvCxnSpPr>
            <a:stCxn id="7" idx="3"/>
          </p:cNvCxnSpPr>
          <p:nvPr/>
        </p:nvCxnSpPr>
        <p:spPr>
          <a:xfrm flipV="1">
            <a:off x="3131840" y="3140968"/>
            <a:ext cx="216024" cy="43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7" name="Forma 66"/>
          <p:cNvCxnSpPr>
            <a:stCxn id="16" idx="0"/>
            <a:endCxn id="21" idx="3"/>
          </p:cNvCxnSpPr>
          <p:nvPr/>
        </p:nvCxnSpPr>
        <p:spPr>
          <a:xfrm rot="16200000" flipV="1">
            <a:off x="5364088" y="368660"/>
            <a:ext cx="1260140" cy="1980220"/>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9" name="Forma 68"/>
          <p:cNvCxnSpPr>
            <a:stCxn id="16" idx="0"/>
            <a:endCxn id="22" idx="3"/>
          </p:cNvCxnSpPr>
          <p:nvPr/>
        </p:nvCxnSpPr>
        <p:spPr>
          <a:xfrm rot="16200000" flipV="1">
            <a:off x="6228184" y="1232756"/>
            <a:ext cx="252028" cy="1260140"/>
          </a:xfrm>
          <a:prstGeom prst="curvedConnector2">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901" name="Text Box 5"/>
          <p:cNvSpPr txBox="1">
            <a:spLocks noChangeArrowheads="1"/>
          </p:cNvSpPr>
          <p:nvPr/>
        </p:nvSpPr>
        <p:spPr bwMode="auto">
          <a:xfrm>
            <a:off x="0" y="836712"/>
            <a:ext cx="8912225" cy="1323439"/>
          </a:xfrm>
          <a:prstGeom prst="rect">
            <a:avLst/>
          </a:prstGeom>
          <a:noFill/>
          <a:ln w="9525">
            <a:noFill/>
            <a:miter lim="800000"/>
            <a:headEnd/>
            <a:tailEnd/>
          </a:ln>
          <a:effectLst/>
        </p:spPr>
        <p:txBody>
          <a:bodyPr>
            <a:spAutoFit/>
          </a:bodyPr>
          <a:lstStyle/>
          <a:p>
            <a:r>
              <a:rPr lang="pt-BR" sz="2000" dirty="0" smtClean="0"/>
              <a:t>Em abril de 1998, no Brasil, a Confederação Nacional da Industria (CNI) define e publica sua Declaração de Princípios da Industria para o DS, iniciativa que permite o aumento da divulgação da perspectiva de maior interação entre economia e meio ambiente junto as empresas.</a:t>
            </a:r>
            <a:endParaRPr lang="pt-BR" sz="2000" dirty="0"/>
          </a:p>
        </p:txBody>
      </p:sp>
      <p:sp>
        <p:nvSpPr>
          <p:cNvPr id="6" name="Rectangle 4"/>
          <p:cNvSpPr txBox="1">
            <a:spLocks noChangeArrowheads="1"/>
          </p:cNvSpPr>
          <p:nvPr/>
        </p:nvSpPr>
        <p:spPr>
          <a:xfrm>
            <a:off x="0" y="0"/>
            <a:ext cx="9144000" cy="548680"/>
          </a:xfrm>
          <a:prstGeom prst="rect">
            <a:avLst/>
          </a:prstGeom>
          <a:solidFill>
            <a:schemeClr val="accent3">
              <a:lumMod val="40000"/>
              <a:lumOff val="60000"/>
            </a:schemeClr>
          </a:solidFill>
        </p:spPr>
        <p:txBody>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pt-BR" sz="2300" b="1" i="0" u="none" strike="noStrike" kern="1200" cap="none" spc="0" normalizeH="0" baseline="0" noProof="0" dirty="0" smtClean="0">
                <a:ln>
                  <a:noFill/>
                </a:ln>
                <a:solidFill>
                  <a:schemeClr val="tx1"/>
                </a:solidFill>
                <a:effectLst/>
                <a:uLnTx/>
                <a:uFillTx/>
                <a:latin typeface="Comic Sans MS" pitchFamily="66" charset="0"/>
                <a:ea typeface="+mj-ea"/>
                <a:cs typeface="+mj-cs"/>
              </a:rPr>
              <a:t>3.4</a:t>
            </a:r>
            <a:r>
              <a:rPr kumimoji="0" lang="pt-BR" sz="2300" b="1" i="0" u="none" strike="noStrike" kern="1200" cap="none" spc="0" normalizeH="0" noProof="0" dirty="0" smtClean="0">
                <a:ln>
                  <a:noFill/>
                </a:ln>
                <a:solidFill>
                  <a:schemeClr val="tx1"/>
                </a:solidFill>
                <a:effectLst/>
                <a:uLnTx/>
                <a:uFillTx/>
                <a:latin typeface="Comic Sans MS" pitchFamily="66" charset="0"/>
                <a:ea typeface="+mj-ea"/>
                <a:cs typeface="+mj-cs"/>
              </a:rPr>
              <a:t> O Desenvolvimento Sustentável no âmbito empresarial</a:t>
            </a:r>
            <a:endParaRPr kumimoji="0" lang="pt-BR" sz="2300" b="1" i="0" u="none" strike="noStrike" kern="1200" cap="none" spc="0" normalizeH="0" baseline="0" noProof="0" dirty="0">
              <a:ln>
                <a:noFill/>
              </a:ln>
              <a:solidFill>
                <a:schemeClr val="tx1"/>
              </a:solidFill>
              <a:effectLst/>
              <a:uLnTx/>
              <a:uFillTx/>
              <a:latin typeface="Comic Sans MS" pitchFamily="66" charset="0"/>
              <a:ea typeface="+mj-ea"/>
              <a:cs typeface="+mj-cs"/>
            </a:endParaRPr>
          </a:p>
        </p:txBody>
      </p:sp>
      <p:sp>
        <p:nvSpPr>
          <p:cNvPr id="8" name="CaixaDeTexto 7"/>
          <p:cNvSpPr txBox="1"/>
          <p:nvPr/>
        </p:nvSpPr>
        <p:spPr>
          <a:xfrm>
            <a:off x="539552" y="2708920"/>
            <a:ext cx="8604448" cy="4154984"/>
          </a:xfrm>
          <a:prstGeom prst="rect">
            <a:avLst/>
          </a:prstGeom>
          <a:noFill/>
        </p:spPr>
        <p:txBody>
          <a:bodyPr wrap="square" rtlCol="0">
            <a:spAutoFit/>
          </a:bodyPr>
          <a:lstStyle/>
          <a:p>
            <a:r>
              <a:rPr lang="pt-BR" sz="2400" dirty="0" smtClean="0"/>
              <a:t>O Conceito de DS no meio empresarial tem se pautado mais como um modo de empresas assumirem formas de gestão mais eficientes, </a:t>
            </a:r>
            <a:r>
              <a:rPr lang="pt-BR" sz="3200" b="1" i="1" u="sng" dirty="0" smtClean="0">
                <a:latin typeface="Batang" pitchFamily="18" charset="-127"/>
                <a:ea typeface="Batang" pitchFamily="18" charset="-127"/>
              </a:rPr>
              <a:t>como práticas identificadas com a ecoeficiencia e a produção mais limpa</a:t>
            </a:r>
            <a:r>
              <a:rPr lang="pt-BR" sz="2400" dirty="0" smtClean="0"/>
              <a:t>, do que </a:t>
            </a:r>
            <a:r>
              <a:rPr lang="pt-BR" sz="2800" b="1" u="sng" dirty="0" smtClean="0">
                <a:solidFill>
                  <a:srgbClr val="C00000"/>
                </a:solidFill>
                <a:effectLst>
                  <a:outerShdw blurRad="38100" dist="38100" dir="2700000" algn="tl">
                    <a:srgbClr val="000000">
                      <a:alpha val="43137"/>
                    </a:srgbClr>
                  </a:outerShdw>
                </a:effectLst>
              </a:rPr>
              <a:t>a elevação do nível de consciência do empresariado </a:t>
            </a:r>
            <a:r>
              <a:rPr lang="pt-BR" sz="2400" dirty="0" smtClean="0"/>
              <a:t>em torno de uma perspectiva de um desenvolvimento econômico mais sustentável.</a:t>
            </a:r>
          </a:p>
          <a:p>
            <a:endParaRPr lang="pt-BR" sz="2400" dirty="0" smtClean="0"/>
          </a:p>
          <a:p>
            <a:r>
              <a:rPr lang="pt-BR" sz="2400" dirty="0" smtClean="0"/>
              <a:t>		Foco maior para processos e produtos, embora percebe-se avanços em busca da sustentabilidade...</a:t>
            </a:r>
            <a:endParaRPr lang="pt-BR" sz="2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31" name="Text Box 7"/>
          <p:cNvSpPr txBox="1">
            <a:spLocks noChangeArrowheads="1"/>
          </p:cNvSpPr>
          <p:nvPr/>
        </p:nvSpPr>
        <p:spPr bwMode="auto">
          <a:xfrm>
            <a:off x="0" y="764704"/>
            <a:ext cx="8964613" cy="384721"/>
          </a:xfrm>
          <a:prstGeom prst="rect">
            <a:avLst/>
          </a:prstGeom>
          <a:noFill/>
          <a:ln w="9525">
            <a:noFill/>
            <a:miter lim="800000"/>
            <a:headEnd/>
            <a:tailEnd/>
          </a:ln>
          <a:effectLst/>
        </p:spPr>
        <p:txBody>
          <a:bodyPr>
            <a:spAutoFit/>
          </a:bodyPr>
          <a:lstStyle/>
          <a:p>
            <a:r>
              <a:rPr lang="pt-BR" sz="1900" b="1" dirty="0" smtClean="0"/>
              <a:t>O DS nas organizações apresenta três dimensões: ECONOMICA, SOCIAL E AMBIENTAL.</a:t>
            </a:r>
            <a:endParaRPr lang="pt-BR" sz="1900" b="1" dirty="0"/>
          </a:p>
        </p:txBody>
      </p:sp>
      <p:sp>
        <p:nvSpPr>
          <p:cNvPr id="77835" name="AutoShape 11" descr="Z"/>
          <p:cNvSpPr>
            <a:spLocks noChangeAspect="1" noChangeArrowheads="1"/>
          </p:cNvSpPr>
          <p:nvPr/>
        </p:nvSpPr>
        <p:spPr bwMode="auto">
          <a:xfrm>
            <a:off x="3695700" y="2552700"/>
            <a:ext cx="1752600" cy="1752600"/>
          </a:xfrm>
          <a:prstGeom prst="rect">
            <a:avLst/>
          </a:prstGeom>
          <a:noFill/>
        </p:spPr>
        <p:txBody>
          <a:bodyPr/>
          <a:lstStyle/>
          <a:p>
            <a:endParaRPr lang="pt-BR"/>
          </a:p>
        </p:txBody>
      </p:sp>
      <p:sp>
        <p:nvSpPr>
          <p:cNvPr id="77838" name="Rectangle 14"/>
          <p:cNvSpPr>
            <a:spLocks noChangeArrowheads="1"/>
          </p:cNvSpPr>
          <p:nvPr/>
        </p:nvSpPr>
        <p:spPr bwMode="auto">
          <a:xfrm>
            <a:off x="0" y="1484784"/>
            <a:ext cx="9144000" cy="5247590"/>
          </a:xfrm>
          <a:prstGeom prst="rect">
            <a:avLst/>
          </a:prstGeom>
          <a:noFill/>
          <a:ln w="9525">
            <a:noFill/>
            <a:miter lim="800000"/>
            <a:headEnd/>
            <a:tailEnd/>
          </a:ln>
          <a:effectLst/>
        </p:spPr>
        <p:txBody>
          <a:bodyPr wrap="square">
            <a:spAutoFit/>
          </a:bodyPr>
          <a:lstStyle/>
          <a:p>
            <a:pPr algn="just"/>
            <a:r>
              <a:rPr lang="pt-BR" dirty="0" smtClean="0"/>
              <a:t>No ponto de vista...</a:t>
            </a:r>
          </a:p>
          <a:p>
            <a:pPr lvl="1" algn="just">
              <a:buFont typeface="Wingdings" pitchFamily="2" charset="2"/>
              <a:buChar char="Ø"/>
            </a:pPr>
            <a:r>
              <a:rPr lang="pt-BR" b="1" u="sng" dirty="0" smtClean="0">
                <a:solidFill>
                  <a:srgbClr val="C00000"/>
                </a:solidFill>
              </a:rPr>
              <a:t>Econômico: </a:t>
            </a:r>
            <a:r>
              <a:rPr lang="pt-BR" dirty="0" smtClean="0"/>
              <a:t>a sustentabilidade prevê que as empresas tem que ser economicamente viáveis.</a:t>
            </a:r>
          </a:p>
          <a:p>
            <a:pPr lvl="1" algn="just">
              <a:buFont typeface="Wingdings" pitchFamily="2" charset="2"/>
              <a:buChar char="Ø"/>
            </a:pPr>
            <a:r>
              <a:rPr lang="pt-BR" b="1" u="sng" dirty="0" smtClean="0">
                <a:solidFill>
                  <a:srgbClr val="C00000"/>
                </a:solidFill>
              </a:rPr>
              <a:t>Social: </a:t>
            </a:r>
            <a:r>
              <a:rPr lang="pt-BR" dirty="0" smtClean="0"/>
              <a:t>a empresa deve satisfazer os requisitos de proporcionar as melhores condições de trabalho aos seus empregados, procurando contemplar a diversidade cultural  na sociedade que atua, proporcionar oportunidades aos deficientes, participar ativamente das atividades socioculturais.</a:t>
            </a:r>
          </a:p>
          <a:p>
            <a:pPr lvl="1" algn="just">
              <a:buFont typeface="Wingdings" pitchFamily="2" charset="2"/>
              <a:buChar char="Ø"/>
            </a:pPr>
            <a:r>
              <a:rPr lang="pt-BR" sz="2000" b="1" u="sng" dirty="0" smtClean="0">
                <a:solidFill>
                  <a:srgbClr val="C00000"/>
                </a:solidFill>
              </a:rPr>
              <a:t>Ambiental: </a:t>
            </a:r>
          </a:p>
          <a:p>
            <a:pPr lvl="4">
              <a:spcBef>
                <a:spcPts val="600"/>
              </a:spcBef>
              <a:spcAft>
                <a:spcPts val="600"/>
              </a:spcAft>
              <a:buFont typeface="Arial" pitchFamily="34" charset="0"/>
              <a:buChar char="•"/>
            </a:pPr>
            <a:r>
              <a:rPr lang="pt-BR" b="1" dirty="0" smtClean="0"/>
              <a:t> pautar-se pela ecoeficiencia dos seus progressos produtivos,</a:t>
            </a:r>
          </a:p>
          <a:p>
            <a:pPr lvl="4">
              <a:spcBef>
                <a:spcPts val="600"/>
              </a:spcBef>
              <a:spcAft>
                <a:spcPts val="600"/>
              </a:spcAft>
              <a:buFont typeface="Arial" pitchFamily="34" charset="0"/>
              <a:buChar char="•"/>
            </a:pPr>
            <a:r>
              <a:rPr lang="pt-BR" b="1" dirty="0" smtClean="0"/>
              <a:t> adotar a produção mais limpa, oferecer condições para o desenvolvimento de uma cultura ambiental organizacional,</a:t>
            </a:r>
          </a:p>
          <a:p>
            <a:pPr lvl="4">
              <a:spcBef>
                <a:spcPts val="600"/>
              </a:spcBef>
              <a:spcAft>
                <a:spcPts val="600"/>
              </a:spcAft>
              <a:buFont typeface="Arial" pitchFamily="34" charset="0"/>
              <a:buChar char="•"/>
            </a:pPr>
            <a:r>
              <a:rPr lang="pt-BR" b="1" dirty="0" smtClean="0"/>
              <a:t> adotar uma postura de responsabilidade  ambiental, </a:t>
            </a:r>
          </a:p>
          <a:p>
            <a:pPr lvl="4">
              <a:spcBef>
                <a:spcPts val="600"/>
              </a:spcBef>
              <a:spcAft>
                <a:spcPts val="600"/>
              </a:spcAft>
              <a:buFont typeface="Arial" pitchFamily="34" charset="0"/>
              <a:buChar char="•"/>
            </a:pPr>
            <a:r>
              <a:rPr lang="pt-BR" b="1" dirty="0" smtClean="0"/>
              <a:t>buscar a não contaminação de qualquer tipo do ambiente natural, </a:t>
            </a:r>
          </a:p>
          <a:p>
            <a:pPr lvl="4">
              <a:spcBef>
                <a:spcPts val="600"/>
              </a:spcBef>
              <a:spcAft>
                <a:spcPts val="600"/>
              </a:spcAft>
              <a:buFont typeface="Arial" pitchFamily="34" charset="0"/>
              <a:buChar char="•"/>
            </a:pPr>
            <a:r>
              <a:rPr lang="pt-BR" b="1" dirty="0" smtClean="0"/>
              <a:t> procurar participar de todas as atividades patrocinadas pelas autoridades governamentais locais e regionais no que se refere ao meio ambiente natural.</a:t>
            </a:r>
            <a:endParaRPr lang="pt-BR" b="1" dirty="0"/>
          </a:p>
        </p:txBody>
      </p:sp>
      <p:sp>
        <p:nvSpPr>
          <p:cNvPr id="6" name="Rectangle 4"/>
          <p:cNvSpPr txBox="1">
            <a:spLocks noChangeArrowheads="1"/>
          </p:cNvSpPr>
          <p:nvPr/>
        </p:nvSpPr>
        <p:spPr>
          <a:xfrm>
            <a:off x="0" y="0"/>
            <a:ext cx="9144000" cy="548680"/>
          </a:xfrm>
          <a:prstGeom prst="rect">
            <a:avLst/>
          </a:prstGeom>
          <a:solidFill>
            <a:schemeClr val="accent3">
              <a:lumMod val="40000"/>
              <a:lumOff val="60000"/>
            </a:schemeClr>
          </a:solidFill>
        </p:spPr>
        <p:txBody>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pt-BR" sz="2000" b="1" i="0" u="none" strike="noStrike" kern="1200" cap="none" spc="0" normalizeH="0" baseline="0" noProof="0" dirty="0" smtClean="0">
                <a:ln>
                  <a:noFill/>
                </a:ln>
                <a:solidFill>
                  <a:schemeClr val="tx1"/>
                </a:solidFill>
                <a:effectLst/>
                <a:uLnTx/>
                <a:uFillTx/>
                <a:latin typeface="Comic Sans MS" pitchFamily="66" charset="0"/>
                <a:ea typeface="+mj-ea"/>
                <a:cs typeface="+mj-cs"/>
              </a:rPr>
              <a:t>3.5</a:t>
            </a:r>
            <a:r>
              <a:rPr kumimoji="0" lang="pt-BR" sz="2000" b="1" i="0" u="none" strike="noStrike" kern="1200" cap="none" spc="0" normalizeH="0" noProof="0" dirty="0" smtClean="0">
                <a:ln>
                  <a:noFill/>
                </a:ln>
                <a:solidFill>
                  <a:schemeClr val="tx1"/>
                </a:solidFill>
                <a:effectLst/>
                <a:uLnTx/>
                <a:uFillTx/>
                <a:latin typeface="Comic Sans MS" pitchFamily="66" charset="0"/>
                <a:ea typeface="+mj-ea"/>
                <a:cs typeface="+mj-cs"/>
              </a:rPr>
              <a:t> As dimensões da sustentabilidade</a:t>
            </a:r>
            <a:endParaRPr kumimoji="0" lang="pt-BR" sz="2000" b="1" i="0" u="none" strike="noStrike" kern="1200" cap="none" spc="0" normalizeH="0" baseline="0" noProof="0" dirty="0">
              <a:ln>
                <a:noFill/>
              </a:ln>
              <a:solidFill>
                <a:schemeClr val="tx1"/>
              </a:solidFill>
              <a:effectLst/>
              <a:uLnTx/>
              <a:uFillTx/>
              <a:latin typeface="Comic Sans MS" pitchFamily="66" charset="0"/>
              <a:ea typeface="+mj-ea"/>
              <a:cs typeface="+mj-cs"/>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sz="3600" b="1" u="sng" dirty="0" smtClean="0"/>
              <a:t>Equilíbrio dinâmico da sustentabilidade</a:t>
            </a:r>
            <a:endParaRPr lang="pt-BR" sz="3600" b="1" u="sng" dirty="0"/>
          </a:p>
        </p:txBody>
      </p:sp>
      <p:pic>
        <p:nvPicPr>
          <p:cNvPr id="40962" name="Picture 2" descr="http://www.scielo.gpeari.mctes.pt/img/revistas/egg/v14n1/14n1a08f2.gif">
            <a:hlinkClick r:id="rId2"/>
          </p:cNvPr>
          <p:cNvPicPr>
            <a:picLocks noChangeAspect="1" noChangeArrowheads="1"/>
          </p:cNvPicPr>
          <p:nvPr/>
        </p:nvPicPr>
        <p:blipFill>
          <a:blip r:embed="rId3" cstate="print"/>
          <a:srcRect/>
          <a:stretch>
            <a:fillRect/>
          </a:stretch>
        </p:blipFill>
        <p:spPr bwMode="auto">
          <a:xfrm>
            <a:off x="827584" y="1556792"/>
            <a:ext cx="7330675" cy="4108726"/>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67544" y="908720"/>
            <a:ext cx="8229600" cy="1143000"/>
          </a:xfrm>
        </p:spPr>
        <p:txBody>
          <a:bodyPr/>
          <a:lstStyle/>
          <a:p>
            <a:r>
              <a:rPr lang="pt-BR" dirty="0" smtClean="0"/>
              <a:t>Sustentabilidade...</a:t>
            </a:r>
            <a:endParaRPr lang="pt-BR" dirty="0"/>
          </a:p>
        </p:txBody>
      </p:sp>
      <p:sp>
        <p:nvSpPr>
          <p:cNvPr id="3" name="Retângulo 2"/>
          <p:cNvSpPr/>
          <p:nvPr/>
        </p:nvSpPr>
        <p:spPr>
          <a:xfrm>
            <a:off x="0" y="2132856"/>
            <a:ext cx="9144000" cy="4478149"/>
          </a:xfrm>
          <a:prstGeom prst="rect">
            <a:avLst/>
          </a:prstGeom>
        </p:spPr>
        <p:txBody>
          <a:bodyPr wrap="square">
            <a:spAutoFit/>
          </a:bodyPr>
          <a:lstStyle/>
          <a:p>
            <a:r>
              <a:rPr lang="pt-BR" sz="2000" dirty="0" smtClean="0"/>
              <a:t>A revisão da literatura apresenta vários enfoques para as dimensões da</a:t>
            </a:r>
          </a:p>
          <a:p>
            <a:r>
              <a:rPr lang="pt-BR" sz="2000" dirty="0" smtClean="0"/>
              <a:t>Sustentabilidade, exemplos:</a:t>
            </a:r>
          </a:p>
          <a:p>
            <a:pPr lvl="3">
              <a:spcBef>
                <a:spcPts val="600"/>
              </a:spcBef>
              <a:spcAft>
                <a:spcPts val="600"/>
              </a:spcAft>
            </a:pPr>
            <a:r>
              <a:rPr lang="pt-BR" sz="2000" dirty="0" smtClean="0"/>
              <a:t>a) </a:t>
            </a:r>
            <a:r>
              <a:rPr lang="pt-BR" sz="2000" i="1" dirty="0" smtClean="0"/>
              <a:t>Sachs (1994) </a:t>
            </a:r>
            <a:r>
              <a:rPr lang="pt-BR" sz="2000" dirty="0" smtClean="0"/>
              <a:t>social, ambiental, econômica, geográfica e cultural;</a:t>
            </a:r>
          </a:p>
          <a:p>
            <a:pPr lvl="3">
              <a:spcBef>
                <a:spcPts val="600"/>
              </a:spcBef>
              <a:spcAft>
                <a:spcPts val="600"/>
              </a:spcAft>
            </a:pPr>
            <a:r>
              <a:rPr lang="pt-BR" sz="2000" dirty="0" smtClean="0"/>
              <a:t>b) </a:t>
            </a:r>
            <a:r>
              <a:rPr lang="pt-BR" sz="2000" i="1" dirty="0" err="1" smtClean="0"/>
              <a:t>Darolt</a:t>
            </a:r>
            <a:r>
              <a:rPr lang="pt-BR" sz="2000" i="1" dirty="0" smtClean="0"/>
              <a:t> (2000)</a:t>
            </a:r>
            <a:r>
              <a:rPr lang="pt-BR" sz="2000" dirty="0" smtClean="0"/>
              <a:t> sociocultural, técnico-agronômica, econômica, ecológica e </a:t>
            </a:r>
            <a:r>
              <a:rPr lang="pt-BR" sz="2000" dirty="0" err="1" smtClean="0"/>
              <a:t>políticoinstitucional</a:t>
            </a:r>
            <a:r>
              <a:rPr lang="pt-BR" sz="2000" dirty="0" smtClean="0"/>
              <a:t>;</a:t>
            </a:r>
          </a:p>
          <a:p>
            <a:pPr lvl="3">
              <a:spcBef>
                <a:spcPts val="600"/>
              </a:spcBef>
              <a:spcAft>
                <a:spcPts val="600"/>
              </a:spcAft>
            </a:pPr>
            <a:r>
              <a:rPr lang="pt-BR" sz="2000" dirty="0" smtClean="0"/>
              <a:t>c) </a:t>
            </a:r>
            <a:r>
              <a:rPr lang="pt-BR" sz="2000" i="1" dirty="0" err="1" smtClean="0"/>
              <a:t>Costabeber</a:t>
            </a:r>
            <a:r>
              <a:rPr lang="pt-BR" sz="2000" i="1" dirty="0" smtClean="0"/>
              <a:t> (1989) </a:t>
            </a:r>
            <a:r>
              <a:rPr lang="pt-BR" sz="2000" dirty="0" smtClean="0"/>
              <a:t>aspectos econômicos, sociológicos, ecológicos, geográficos e tecnológicos;</a:t>
            </a:r>
          </a:p>
          <a:p>
            <a:pPr lvl="3">
              <a:spcBef>
                <a:spcPts val="600"/>
              </a:spcBef>
              <a:spcAft>
                <a:spcPts val="600"/>
              </a:spcAft>
            </a:pPr>
            <a:r>
              <a:rPr lang="pt-BR" sz="2000" dirty="0" smtClean="0"/>
              <a:t>d</a:t>
            </a:r>
            <a:r>
              <a:rPr lang="pt-BR" sz="2000" i="1" dirty="0" smtClean="0"/>
              <a:t>) Carvalho (1999)</a:t>
            </a:r>
            <a:r>
              <a:rPr lang="pt-BR" sz="2000" dirty="0" smtClean="0"/>
              <a:t> econômica, social, ambiental, política, cultural e institucional;</a:t>
            </a:r>
          </a:p>
          <a:p>
            <a:pPr lvl="3">
              <a:spcBef>
                <a:spcPts val="600"/>
              </a:spcBef>
              <a:spcAft>
                <a:spcPts val="600"/>
              </a:spcAft>
            </a:pPr>
            <a:r>
              <a:rPr lang="pt-BR" sz="2000" dirty="0" smtClean="0"/>
              <a:t>e) </a:t>
            </a:r>
            <a:r>
              <a:rPr lang="pt-BR" sz="2000" i="1" dirty="0" err="1" smtClean="0"/>
              <a:t>Carmano</a:t>
            </a:r>
            <a:r>
              <a:rPr lang="pt-BR" sz="2000" i="1" dirty="0" smtClean="0"/>
              <a:t> e Muller (1993</a:t>
            </a:r>
            <a:r>
              <a:rPr lang="pt-BR" sz="2000" dirty="0" smtClean="0"/>
              <a:t>), multidimensional: justiça social, viabilidade econômica, sustentabilidade ambiental, democracia, solidariedade e ética.</a:t>
            </a:r>
            <a:endParaRPr lang="pt-BR" sz="2000" dirty="0"/>
          </a:p>
        </p:txBody>
      </p:sp>
      <p:sp>
        <p:nvSpPr>
          <p:cNvPr id="4" name="Rectangle 4"/>
          <p:cNvSpPr txBox="1">
            <a:spLocks noChangeArrowheads="1"/>
          </p:cNvSpPr>
          <p:nvPr/>
        </p:nvSpPr>
        <p:spPr>
          <a:xfrm>
            <a:off x="0" y="0"/>
            <a:ext cx="9144000" cy="764704"/>
          </a:xfrm>
          <a:prstGeom prst="rect">
            <a:avLst/>
          </a:prstGeom>
          <a:solidFill>
            <a:schemeClr val="accent3">
              <a:lumMod val="40000"/>
              <a:lumOff val="60000"/>
            </a:schemeClr>
          </a:solidFill>
        </p:spPr>
        <p:txBody>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pt-BR" sz="2400" b="1" i="0" u="none" strike="noStrike" kern="1200" cap="none" spc="0" normalizeH="0" baseline="0" noProof="0" dirty="0" smtClean="0">
                <a:ln>
                  <a:noFill/>
                </a:ln>
                <a:solidFill>
                  <a:schemeClr val="accent6">
                    <a:lumMod val="50000"/>
                  </a:schemeClr>
                </a:solidFill>
                <a:effectLst/>
                <a:uLnTx/>
                <a:uFillTx/>
                <a:latin typeface="Comic Sans MS" pitchFamily="66" charset="0"/>
                <a:ea typeface="+mj-ea"/>
                <a:cs typeface="+mj-cs"/>
              </a:rPr>
              <a:t>3.6</a:t>
            </a:r>
            <a:r>
              <a:rPr kumimoji="0" lang="pt-BR" sz="2400" b="1" i="0" u="none" strike="noStrike" kern="1200" cap="none" spc="0" normalizeH="0" noProof="0" dirty="0" smtClean="0">
                <a:ln>
                  <a:noFill/>
                </a:ln>
                <a:solidFill>
                  <a:schemeClr val="accent6">
                    <a:lumMod val="50000"/>
                  </a:schemeClr>
                </a:solidFill>
                <a:effectLst/>
                <a:uLnTx/>
                <a:uFillTx/>
                <a:latin typeface="Comic Sans MS" pitchFamily="66" charset="0"/>
                <a:ea typeface="+mj-ea"/>
                <a:cs typeface="+mj-cs"/>
              </a:rPr>
              <a:t> </a:t>
            </a:r>
            <a:r>
              <a:rPr kumimoji="0" lang="pt-BR" sz="2400" b="1" i="1" u="none" strike="noStrike" kern="1200" cap="none" spc="0" normalizeH="0" noProof="0" dirty="0" smtClean="0">
                <a:ln>
                  <a:noFill/>
                </a:ln>
                <a:solidFill>
                  <a:schemeClr val="accent6">
                    <a:lumMod val="50000"/>
                  </a:schemeClr>
                </a:solidFill>
                <a:effectLst/>
                <a:uLnTx/>
                <a:uFillTx/>
                <a:latin typeface="Comic Sans MS" pitchFamily="66" charset="0"/>
                <a:ea typeface="+mj-ea"/>
                <a:cs typeface="+mj-cs"/>
              </a:rPr>
              <a:t>Triple </a:t>
            </a:r>
            <a:r>
              <a:rPr kumimoji="0" lang="pt-BR" sz="2400" b="1" i="1" u="none" strike="noStrike" kern="1200" cap="none" spc="0" normalizeH="0" noProof="0" dirty="0" err="1" smtClean="0">
                <a:ln>
                  <a:noFill/>
                </a:ln>
                <a:solidFill>
                  <a:schemeClr val="accent6">
                    <a:lumMod val="50000"/>
                  </a:schemeClr>
                </a:solidFill>
                <a:effectLst/>
                <a:uLnTx/>
                <a:uFillTx/>
                <a:latin typeface="Comic Sans MS" pitchFamily="66" charset="0"/>
                <a:ea typeface="+mj-ea"/>
                <a:cs typeface="+mj-cs"/>
              </a:rPr>
              <a:t>Bottom</a:t>
            </a:r>
            <a:r>
              <a:rPr kumimoji="0" lang="pt-BR" sz="2400" b="1" i="1" u="none" strike="noStrike" kern="1200" cap="none" spc="0" normalizeH="0" noProof="0" dirty="0" smtClean="0">
                <a:ln>
                  <a:noFill/>
                </a:ln>
                <a:solidFill>
                  <a:schemeClr val="accent6">
                    <a:lumMod val="50000"/>
                  </a:schemeClr>
                </a:solidFill>
                <a:effectLst/>
                <a:uLnTx/>
                <a:uFillTx/>
                <a:latin typeface="Comic Sans MS" pitchFamily="66" charset="0"/>
                <a:ea typeface="+mj-ea"/>
                <a:cs typeface="+mj-cs"/>
              </a:rPr>
              <a:t> </a:t>
            </a:r>
            <a:r>
              <a:rPr kumimoji="0" lang="pt-BR" sz="2400" b="1" i="1" u="none" strike="noStrike" kern="1200" cap="none" spc="0" normalizeH="0" noProof="0" dirty="0" err="1" smtClean="0">
                <a:ln>
                  <a:noFill/>
                </a:ln>
                <a:solidFill>
                  <a:schemeClr val="accent6">
                    <a:lumMod val="50000"/>
                  </a:schemeClr>
                </a:solidFill>
                <a:effectLst/>
                <a:uLnTx/>
                <a:uFillTx/>
                <a:latin typeface="Comic Sans MS" pitchFamily="66" charset="0"/>
                <a:ea typeface="+mj-ea"/>
                <a:cs typeface="+mj-cs"/>
              </a:rPr>
              <a:t>Line</a:t>
            </a:r>
            <a:endParaRPr kumimoji="0" lang="pt-BR" sz="2400" b="1" i="0" u="none" strike="noStrike" kern="1200" cap="none" spc="0" normalizeH="0" noProof="0" dirty="0" smtClean="0">
              <a:ln>
                <a:noFill/>
              </a:ln>
              <a:solidFill>
                <a:schemeClr val="accent6">
                  <a:lumMod val="50000"/>
                </a:schemeClr>
              </a:solidFill>
              <a:effectLst/>
              <a:uLnTx/>
              <a:uFillTx/>
              <a:latin typeface="Comic Sans MS" pitchFamily="66" charset="0"/>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pt-BR" sz="2400" b="1" i="0" u="none" strike="noStrike" kern="1200" cap="none" spc="0" normalizeH="0" noProof="0" dirty="0" smtClean="0">
                <a:ln>
                  <a:noFill/>
                </a:ln>
                <a:solidFill>
                  <a:schemeClr val="accent6">
                    <a:lumMod val="50000"/>
                  </a:schemeClr>
                </a:solidFill>
                <a:effectLst/>
                <a:uLnTx/>
                <a:uFillTx/>
                <a:latin typeface="Comic Sans MS" pitchFamily="66" charset="0"/>
                <a:ea typeface="+mj-ea"/>
                <a:cs typeface="+mj-cs"/>
              </a:rPr>
              <a:t> </a:t>
            </a:r>
            <a:r>
              <a:rPr kumimoji="0" lang="pt-BR" sz="2000" b="1" i="0" u="none" strike="noStrike" kern="1200" cap="none" spc="0" normalizeH="0" noProof="0" dirty="0" smtClean="0">
                <a:ln>
                  <a:noFill/>
                </a:ln>
                <a:solidFill>
                  <a:schemeClr val="accent6">
                    <a:lumMod val="50000"/>
                  </a:schemeClr>
                </a:solidFill>
                <a:effectLst/>
                <a:uLnTx/>
                <a:uFillTx/>
                <a:latin typeface="Comic Sans MS" pitchFamily="66" charset="0"/>
                <a:ea typeface="+mj-ea"/>
                <a:cs typeface="+mj-cs"/>
              </a:rPr>
              <a:t>( década de 90)</a:t>
            </a:r>
            <a:endParaRPr kumimoji="0" lang="pt-BR" sz="1200" b="1" i="0" u="none" strike="noStrike" kern="1200" cap="none" spc="0" normalizeH="0" baseline="0" noProof="0" dirty="0">
              <a:ln>
                <a:noFill/>
              </a:ln>
              <a:solidFill>
                <a:schemeClr val="accent6">
                  <a:lumMod val="50000"/>
                </a:schemeClr>
              </a:solidFill>
              <a:effectLst/>
              <a:uLnTx/>
              <a:uFillTx/>
              <a:latin typeface="Comic Sans MS" pitchFamily="66" charset="0"/>
              <a:ea typeface="+mj-ea"/>
              <a:cs typeface="+mj-cs"/>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4" name="Picture 4" descr="https://encrypted-tbn1.gstatic.com/images?q=tbn:ANd9GcRO1J0tJxBgDRPO4rQza4MT5SZOb5ULBnjSmtAJVowYPkfdF_jRdg">
            <a:hlinkClick r:id="rId2"/>
          </p:cNvPr>
          <p:cNvPicPr>
            <a:picLocks noChangeAspect="1" noChangeArrowheads="1"/>
          </p:cNvPicPr>
          <p:nvPr/>
        </p:nvPicPr>
        <p:blipFill>
          <a:blip r:embed="rId3" cstate="print"/>
          <a:srcRect/>
          <a:stretch>
            <a:fillRect/>
          </a:stretch>
        </p:blipFill>
        <p:spPr bwMode="auto">
          <a:xfrm>
            <a:off x="0" y="1262890"/>
            <a:ext cx="3851920" cy="5213850"/>
          </a:xfrm>
          <a:prstGeom prst="rect">
            <a:avLst/>
          </a:prstGeom>
          <a:noFill/>
        </p:spPr>
      </p:pic>
      <p:sp>
        <p:nvSpPr>
          <p:cNvPr id="2" name="Título 1"/>
          <p:cNvSpPr>
            <a:spLocks noGrp="1"/>
          </p:cNvSpPr>
          <p:nvPr>
            <p:ph type="title"/>
          </p:nvPr>
        </p:nvSpPr>
        <p:spPr>
          <a:xfrm>
            <a:off x="2843808" y="2780928"/>
            <a:ext cx="5925344" cy="1143000"/>
          </a:xfrm>
        </p:spPr>
        <p:txBody>
          <a:bodyPr>
            <a:noAutofit/>
          </a:bodyPr>
          <a:lstStyle/>
          <a:p>
            <a:r>
              <a:rPr lang="pt-BR" sz="3600" dirty="0" smtClean="0"/>
              <a:t>Embora o tema tenha evoluído ao ponto de ter sua importância aceita, ainda era necessário  criação de um modelo que tomasse a discussão mais TANGÍVEL para as organizações.</a:t>
            </a:r>
            <a:br>
              <a:rPr lang="pt-BR" sz="3600" dirty="0" smtClean="0"/>
            </a:br>
            <a:r>
              <a:rPr lang="pt-BR" sz="3600" dirty="0" smtClean="0"/>
              <a:t/>
            </a:r>
            <a:br>
              <a:rPr lang="pt-BR" sz="3600" dirty="0" smtClean="0"/>
            </a:br>
            <a:r>
              <a:rPr lang="pt-BR" sz="3600" dirty="0" smtClean="0"/>
              <a:t>Neste viés, surgiu o </a:t>
            </a:r>
            <a:r>
              <a:rPr lang="pt-BR" sz="3600" i="1" dirty="0" err="1" smtClean="0"/>
              <a:t>Tripple</a:t>
            </a:r>
            <a:r>
              <a:rPr lang="pt-BR" sz="3600" i="1" dirty="0" smtClean="0"/>
              <a:t> </a:t>
            </a:r>
            <a:r>
              <a:rPr lang="pt-BR" sz="3600" i="1" dirty="0" err="1" smtClean="0"/>
              <a:t>Bottom</a:t>
            </a:r>
            <a:r>
              <a:rPr lang="pt-BR" sz="3600" i="1" dirty="0" smtClean="0"/>
              <a:t> </a:t>
            </a:r>
            <a:r>
              <a:rPr lang="pt-BR" sz="3600" i="1" dirty="0" err="1" smtClean="0"/>
              <a:t>Line</a:t>
            </a:r>
            <a:r>
              <a:rPr lang="pt-BR" sz="3600" dirty="0" smtClean="0"/>
              <a:t>.</a:t>
            </a:r>
            <a:endParaRPr lang="pt-BR" sz="3600" dirty="0"/>
          </a:p>
        </p:txBody>
      </p:sp>
      <p:sp>
        <p:nvSpPr>
          <p:cNvPr id="25602" name="AutoShape 2" descr="data:image/jpeg;base64,/9j/4AAQSkZJRgABAQAAAQABAAD/2wCEAAkGBg8QEBIUDxQVEBUUEBUVFBcVEBIUFBUWFBUVFRQVFBIXGyYeFxkjHBUUHy8gIycpLCwsFR4xNTAqNSYrLCkBCQoKDgwOGg8PFykkHB0sLC0pKiktKSkpKSkpKSksKSksLCksKSwpLCksLCksLCwsKSkpKSksKSwpKSksLCkpLP/AABEIAQUAwQMBIgACEQEDEQH/xAAcAAEAAgMBAQEAAAAAAAAAAAAABQcBBAYDAgj/xABMEAABAwIDAwcGCgcGBgMAAAABAAIDBBEFEiEGMUEHE1FhcYGRIjIzobHBFCNScnOCkrLC0SQ0QlNis/AIFSU1Q3RjZIOio9KT4fH/xAAaAQEAAwEBAQAAAAAAAAAAAAAAAwQFAgEG/8QAKxEAAgIBAwIFBAIDAAAAAAAAAAECAxEEMTISQQUTFCFRM1JhkRUiQmJx/9oADAMBAAIRAxEAPwC8UREAREQBERAEREARYRAZWF5zVDWAueQ0DeSQAO0nQLjMe5VqKC7YL1L/AOHSO/0h38PNBXUYuWyOJTjHdnbZgudx7b2hpLh8nOPH+nHZ7u/g3vIVS47t/X1dw6Tmoz/pxXYLdBd5zu826lzhVqGm+5lSer+1F4YByiwVNucaafMfJzODm2vYZnACx9XWuuY8EXGuioTCvQs7/aV0eCbUz0tgDnZxY46fVP7PsVizQ5Wa/wBFSrxHEsWfstpZUNgu1FPVDyDlfxY7R3d8odilwVmSi4vDRrxnGazFn0iIvDoIiIAiIgCIiAIiIAiIgCIiALBKyvKokytc48AT4C6A18Txinpm56iRsTelzrX6gN5PUFX+O8sTBdtFHnP7yS7W9ojGp77Ksq2tkmeXyvdI4/tOcSfHo6l4K/DTpe7M2zVSftEksY2jq6x16mV0nQ29mD5rBoO1RqIrKSWxVbb3CIvoRkgkA2G8208V6eHRYWPiWdh9pW0tbDfRM+b7ytlX47Iy5cmZa4gggkEG4INiOw8F1uB7fSR2bU3kbuzjzx2j9r29q5FFxbTCxYkiSq6dTzFl00OIRTND4nB7TxB9RHA9S2Qql2SqXsrIcpIDn5XAHQgg6EceHgraasLUU+TLGT6LS6jz4ZxsZREVcthERAEREAREQBERAEREAUftBLkpah260Eh/7HKQUBt5Nlw2rPTA5v2rN969j7tHMtmfn0ItyDDS5ucuZG25ALnWJI3gBbEGGRZPjHlr3RGRu4NA/ZBJ3k9C18oxulsi1kMNibGw36bu1TtBHHGYGGNrjK3M8uFyAb2Db9i98Op281NHwfPJGO5t2+sLlyO1UQQoJLxi3pPM1GvX2KYdhYdGYmyguiBcWNbYFx3kknU8F7Rt+OoweEJ8Q0/kvDBT+k1HzX/fH5LlvPudxgkS2BYQZKaNzXAHUWINunQrzbE4gkAkDfpu7VI7Oy5aKN3Q9p7szQVJUcXNuI+XM7wAurkbGihKmMsYOZRSL6dphLrDNz5bfjrZYrcNazNkcXFls4LbedxCmU0ys6n2M7OutV0/0zPWbK4QqgwylkjqKcvaWgzx2+01W+1ZWv5p/g2PDViEkzKIizjVCIiAIiIAiIgCIiAIiIAuR5UpsuGTD5Tom/8Aka78K65cHyxS2oGN+VUs9TXlSV80RXPEGVhUyRtp4WuaXOMb3NOa2XM46kceC9cVoS57ydBFAyxtoTYWA7VoyYs90YjswDIG3y3dYfxHcvObEZXtDXvJaNw04br6a960ulmY5xJ8Ux52GbQRxwNuSRwadPWo8YgGwNLSM3wovtxtqbkKILza1zboubeCwnSPM+Ccr8ZZz8UkflBjSCLW33uBfqK+JsZiaJOYjLXSXzOcenfYC6hkXvSjx2M7PC60CjEdjcgEG+nA/mpePE2OliN7AMOYnSzjv9i5yhHxTPmN9i91eVaaM13STwSrHjmCf+ZB7tFjEaZ5kmcNGjKTvGYEAW61Fr1fVSFuUuJb0Ep0NbDzU90Tcb7Ty33CWA9lntVpBU2zEnuytIbq5l3Ws4hpFrlXI1ZWtWGjZ0ElJSwZREWeaQREQBERAEREAREQBFi6EoDKrXlpm+JpW9Mr3fZYB+NWNJK1oJcQ0DeSbDxVR8rmKwzyUzYZGyhjJM2R4cAXFlrkaX8ld1yjGabZFdGUoNRRXyKSosAllZmaWjUixJG7sBX27ZmpG4NPY8e+yt+t0+cdaKPor8Z6GRSLfdgNSP8ATPcWn2FeRwqcf6b/ALJUq1FUtpr9kb09sd4P9Gqi2Ths3Fjh2iyDD5Oj1j81KpJ7Miaa3RP0fo2fMb7AvZeFNIAxoJ1DQD3BevON6QtBNYMuS92fSLGYdKzcL05wfTDYjtCu+N1wD0gKgq3EmRBua5zPDdOGbQE9V7K+qU+Qz5o9iyfEGm0bXhkWlJvueqIizDYCIiAIiIAiIgMErn8Z26oaRzmSyXe3exjHOcLi+ulh3ldAVRXKKP8AE6jtZ/LaobpuCyiSuCk8M6vEOWRuop4CeuR4A+y2/tXN4hymYlLfK9sIPCOMA/adc+C5RFRldN9y2qoLsbFZiE0xvNI+U/xvc72la9kRR5ZKlg6rZr0H13e5Siitmj8SfpHexqlVmWcmaFfFBERcHZlYICIvVJrZnLjF9jWrMjWElo0HQFymJ1rG/B3uztEtWInBjWWDAWZyLm4fZ+nDQ34LpsZjJiK47aagecNbOz/QrQCejnWDK77UbR3rY8PtmpcmZeuqg48UXAzknpeMsp+s38l6DkqpBvkmP/UH/qtHbDbCV+zpraJxY+SKE5maujzvayXXgW3cL8N6gOQjaarmjrfhk0ksUIY4Ple55YTnLxzjtbWbe19LcLra86fyZHkV/aQ3KZhlJR1NHTUzZZ6h80Ty10oMZaXlrGODQHXLhwIsB1q+YGZWtHQ0DwFlQ/Jux+M4/PXyD4uG8jQdzSfi6dvaGgu7Wq+2rhyctySMVHYyiIuToIiIAiIgCIiAwVRnKR/mdR/0/wCUxXmVRvKT/mc/ZH/KYq2p4ljT8jmEX1FE5xs0Ek8ALle0GHyPfkDbOG8HS3aqGC4a6LcrsLfDlzWcHbi08ejVSkOBwAtZI4mRzSbA2Gm+2n9WTDPMo99mPQu+kPsapdeOy2FC0zCT5L7g8SCG2W9SUvOPy3todbdCz7YPr/6X65LpNdFsVdLzbgL3BAIPb1LFXSmN1iQdL6f11KJxaJE0zwREXh6eVULsd2Femx+Citw/EaY684yzb8H2JjPc4NK+KnzHdhUtyRu1qB1t/EFpeHv+xQ1vEomDa2ugo5qDPlhkkvIwtGZrgRma1x1aCWi46j0lYw/bStp6OajheGQzEmQBjc7rgAjnN9iGgdi1dpq0TVtVK3QSVUzx2OkcR6rKMW4Yx+l+QjA+YwpshFnVMr5TprlB5uPus0u+srHUHsPFlwyhA4UUHriafepxD0IiIAiIgCIiAIiIDBVHcpf+Zz/Ni/lMV4lUhynN/wASl+ZF/LaPcq2p4E9HIhsEeMz25shezK13Qb30/rgt5r5C6pMgDXNgtp1A2PfoovD5o25hLfK5trgXc0g3BHrW+MWidNJmuGPjyXtrpxPiVSRbMyC9NT/Sj2uX3jnOfCGc1fNzelt+9y1sSrYwyOOElwYc1yD3DcOtSQr6Zz2yl+VwYRlPX0jid69BK7ECQc9zt82YXzb9wt7ApXCmG0jgNbWHTxPuCiNlMSYXTvOgc+zdOAAA3dQUnFWNZCQ02eXX4j19llSm0pb7FqCbiemIMOWFxFjYA+o+4rzxn0g+YPaUdWh0NnklwcDrc8envPgvSrfBIbl5GlvN6L9Sjlhp4ZJHKayRiLJWFXZOeFcbRu7Fu8mEuWOtPRFfwa8rTrG3Y7sW3yX0wk+GRuuA+LIbb7OztNuuxWloORQ1nE/PJN/66dUU3tjgcdHiFRTQuc9kUgY1z7Zj5IJvYAbyQvnZbAxV18FLIS0STc24t3jeCR2WW4Yx+l+SnFPhGEUbuLYead2wkx/hHiutXP7EbIx4XSinje+UZ3PLnhoN32vYDQDTcugQ9CIiAIiIAiIgCIiAwVSXKh/mUn0cX3ArtKpPlRH+JP8Aoovu29yrangT0cjkkRFnl0IiIDo9lj5Enzx7FNqE2V8yT57fYVNrPtX9mX6uKCIiiJAiIgPOo813YVuckrvj6gfwj2ladR5juwrZ5J3fpM/0f4itDQ8yjrOJWW0tGyTaWSN/ltfikbXW10fIy7fXbuXtyM0/O47C465Ofk78jwD4vC98Npw/a0teNP70mNux0jmn1AqV/s+4Z/iVVJvEMBYD1ySAD1RuW8Yp+gkREPQiIgCIiAIiIAiIgMFUxtrh9RWYtUxQMMroo4jZoAswsaWklxAJu4ju6lc5XA7D1AnxfGpeiWCEdkLXt9rSuJwU1hncJ9LyitYdnqp88lOyJzpogDIwZSWBwBFze3EbitfE8MmpnBtQx0TiLgOFri9rhWri8raHHKaY6R18JpnnoljIdET2ghq5blp/W4P9sf5jlWlp4pbntmqlCOcHEc4OkeKznHStNFF5K+St/Iz+1HV7M1TGtkzOa3yhvcBw61LuxOAb5WD67VXt0UEtGpPOSePi84rCiiwP73p/3sf22rH980371n2lwN1MUlJGWNJaCSOtcPRwXdnM/GrI/wCCOkOOU37xvr/JfJx+l/eDwd+ShPgUfyQnwOP5I8Fz6WHyyH+ds+1EtPtBTFrgJBu+S/8A9V5bC7X0tFUSOnc4Ncywsxx1uD0KP+Cx/Jb4BDSx/Jb9kKequNTyiGzxiyxYcUROFV9PNj1TUvmMMRkqZI5cjr3ka9kVgBoQXg3PyF0fIRtDT0RrIap7YS50bmudlDHZMzHAScTq0gdF+taIo4/kt+yF9thaNwA7grnqPwV/X/gu6LazD3+bVQO7J4/zWzHjVM7zZoj2SsPvVE5B0DwWcg6B4BPUfgev/wBS/o6hjvNcHdhB9i9LqrOTEfpb/oHfearRCnhPrWS9Tb5seo+kRF2TBERAEREAK/OVNt/U4XiNcYQx8clfMZWuGrg2WUeS+92mxNu5fowr8h4s5zp5y7yXOmkJB3gl7r367lAXNyxYqyaPD4INZp545onA6sB8lhuOlzx/8Z6FpctTf0un/wBuf5jlGcnXO4tjDaicfF0sLS1o8xmQZII29+Z/aCpXlr/Wqb/bu++VxPYhv4MrpERVzNCIiAKfofRs+aoBT9D6NvzVHZsQ3bHuiIoiqEREAREQBERAdfyYj9Lf9A77zFaIVYcl/wCtSfQH77FZ6vU8Tc0X0jKIimLgREQBERAYK/NnKxs86kxOYhto5zzzDwJf6Qdofm8Qv0mVRfL3izJKuCBuroYi5565SC1tuoMDvrBD1Er/AGfIPIrX33vhba+6zZHXt9YDxWeWaPNWUo6YSPGS3vUb/Z/md8Kq2a5TAxx6LteQPU5y6HlRgzV9D1RvP2XXHrsuJ7ENyzE4PaKijYGmNob5bmutxItZYxjCYo4g+O97tzAm48ptx7Fs4tCDTyEOElpy8ZeAcbWPiturj5wlnTFC7wfY+oquVXFe5D4lgfMx5819WgggaEi51WX7LzW8ktdpe17H1j3rexqXNTyH/mCPsm3uW7PRSOmhkafJayzvK1O/S3Heh50Js5OKjkc4ta0lw3gbxbQqcw+FxjbZrjpbRpPsX3hcrXVspbqCD32LbnxU5s68tpZC3eHPI04jUdq4msledal3Il9LIASWOAG8ljgPGyw+me1ocWkA7iQba7ltVWJVD2lr75Ta/kWGhvvt1Kd5kPp2sO90QI7WgEe5RpFeNSlnDOZ+CSZM+U5Rx4dC924NOdzD4j81IxfqLh0XHfn1WNn6yR8hDnFwDNATpoQNyYPVXHKT7kbUYXLG3M9thcDeDv3bivtmDylmcAZcubzhutfcsVs0jpXszOI50gC5I84gLo2vDZGxf8E6dhA9xTB7CuMmzlaSldK8Nba5vvPQLpU05jeWutcW3btRdb2ExZarL0F48AV4416eTtHsCYI3BKGe+TpeS/8AWpfoPxsVnKsuS79al+g/GxWcrlPA19H9JBERTFsIiIAi1fhCwalAbRX5d5R6gyYtWkm9py0djAGgepfpf4UvyxtPNnrqt3yquc/+V1vVZeHqO65BsWZHWywusDPD5B45oiXFo7Wlx+qum5X6x0NRSvaATzUrdR/E3rCp3Z3FjSVcE4v8VMxxtxaD5Y725lbHLRM176QtNwY5COwlllzPYhveIM4Klrw2KWNwJ5wCxB3EdqlYcZi+EMdezeYyuuLag3tx6FzqKAzlNk1JJmoTrc8+Se911J1kMpngcwHKGgOIOm/W+vQuRW7Di87NGyOt16+268O1Z8k9SgCvltxjBPachKl9npC2mlI3hzyO0BcXQYo6KUyEc4XAg3Nr3N73XS4HjLY4bFmbOXOtcWseBuNVzI5lZFb/AJM1eLyytyvta99G23f/AKpapqebipn8Glt+wsN/V7FGVWJRvYWthawm2otpYg8AOhedbiRkibHltltre97AjdbrUSZWjYot5eTYosbjqqSd0YygSuFiRfVwIJtuvvsvHZ2saKnmzvdC5w6PJc249/cuHhrZqVkkeXM17gSQTfTqXlHjj2SsliJZIzQaAgg7w4dCn8vLyXfJ6rFJbYJjbqchxaNLzSEn5pNh617cm1VaZ/OFxblDWC5IDnG3doCoHEtoTUNPOxtzEkhwc4ZSTc2b19C1sJxaSmeHMOlwSDqDY+1SKL6MdyaNUlU1j3LY5nLXfOaXeLSD6wfFaOL0kjpnlrHEEjUMcRuHGy1/76ke5kgIvl8k5RudrqF7HHaj5Q7mtVQzJTg04vO50nJgwiqmBFiICCDvHxjFZqrPkxeXVczjqTCSe0yNVmK7TwNTSfSQREUpaCIiA501ax8LUDJXkcF4txlhNibIenR/DFRO3uzTIK9sdOXyGezwHZb55ZHNDQdLi/Eq2m1oO4grjNsoga/DZf8Ajhh+q9jm+soDh9oNlJaP4OJSC+ZhcWj9g5gMpduJ14da7flDicyOhY92d0cBYXWtmLQwXtw3L529YJKrDr7+fy92eI+71rPKJLmMHZJ+BcT2IL+DONREVczQiIgCnsP9Gzs96gVPUHo2dnvUdhDdsbCFEURVInFKexzBRb4WneAe5dNLEHAhQE8WU2U0Jexbqm8EPiELWkZdLgrVW9ig1b2H3LRVuOxs05cFk76gHxUf0bPuhe6i9nawyQgHew5e0AaerTuUoqElh4MC2LjNp/J2fJZ+szfQfjarOVZ8lg/SJvoR98KzFdp4I2NH9JBERSlsIiIDgKzBp497bjqXO4hhuYnewq4CFpVWDwyDymjwQFMSUtTH6N1x2rntrJKh3MyXcTE47gfJNwQ71WV3VGw8bj5Li0IzYOD9okoelG7R1M1W6GogDzkj1blN2Oa7NcDjcn/tUjtLiQqGQPDXMvn0e0tIPk30PC/FW5WbAxH0ZsetcjtHye1DwN5y3sQL77bx3LmSyiK2LlHCKzRS1dszUxb25uwa+BUW+Mg2IIPWLKBpma4SW6PlERcnIU9QejZ2e9QKnsP9Ezs96jsIbtjYREURVCgsYmDSSeCnFzu0rdD2hSVLMsFjTrqmkyCqKgvNz3DoXmWnjx3damtmqGKQvLxmLSLXOmt9SO5beNYcD1dHUrXWk+k1XqYQn5eDz2SmHxjOOju0bj7V0YXC0dQ6nmDrXtv6wd9l21PUNkaHNNwRp/8Aaguj75KOthiXWtmdzyV+nm+hH3grMVZ8lfp5voR98KzFYp4IvaP6SCIilLYREQGFlfIOvcvpAEREAWCFlEBqVWFwyDy2A92q5vFeTqnlvl06iLhdeiAprF+SuVlzGLj+HX1Lkq7ZqoiPlNPgQfAr9I2WtVYbFKLPY13aFw4JkMqYS7H5jkjLdHAjtCncP9G3s95VuYpyc0soOXyD4hRdPyVsboZDYbrBRTqzsVLNG5bMr9FaUHJrSjzi53et+HYeib+xftK4Wn+WRrw995FPhhO4KB2qjys1uCbW8d/Yv0bDgFM3zY2+CiNouTjDq4tdPGQ5osHMeWOtvsbaEdoUkaVF5yT16KMH1ZKI2Ew+WeWVsTc5yNJHHeV3DuT2slFiy3aV3WyfJtR4ZK+WndK5z2ZPjHtcA297CzRr1rrAF26ot5Jp6eE5dTPzdtXsDVUzC97QcovoCbt4+Cj9haiM1TIZ3mOOZ2XNp5Lz5hN9wJ0J61+kMeohJBIMnOHKbN0uTbcL6a7telfl3GcNljleXU8tM298sjHjL0jNYC3WuulYwS+XFx6XsfpXZvZOGic5zC5znNykk6WBvuU+uJ5ItoZK3DmGYl74nuhLjqXhtiwk8TlcAetq7ZepJeyPYxUVhBERenQREQHys3REPBdLoiAXS6IgF0uiIBdLoiAXS6wiAzdLoiAXS6IgF0uiIDBWHNB36/10IiHp8wQNYLMaGjoaAB16Bel0RALpdEQ8F0REB//Z"/>
          <p:cNvSpPr>
            <a:spLocks noChangeAspect="1" noChangeArrowheads="1"/>
          </p:cNvSpPr>
          <p:nvPr/>
        </p:nvSpPr>
        <p:spPr bwMode="auto">
          <a:xfrm>
            <a:off x="63500"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pt-B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aixaDeTexto 7"/>
          <p:cNvSpPr txBox="1"/>
          <p:nvPr/>
        </p:nvSpPr>
        <p:spPr>
          <a:xfrm>
            <a:off x="0" y="260648"/>
            <a:ext cx="9144000" cy="3847207"/>
          </a:xfrm>
          <a:prstGeom prst="rect">
            <a:avLst/>
          </a:prstGeom>
          <a:noFill/>
        </p:spPr>
        <p:txBody>
          <a:bodyPr wrap="square" rtlCol="0">
            <a:spAutoFit/>
          </a:bodyPr>
          <a:lstStyle/>
          <a:p>
            <a:pPr>
              <a:spcBef>
                <a:spcPts val="600"/>
              </a:spcBef>
              <a:spcAft>
                <a:spcPts val="600"/>
              </a:spcAft>
            </a:pPr>
            <a:r>
              <a:rPr lang="pt-BR" sz="3200" dirty="0" smtClean="0"/>
              <a:t>A discussão do TBL se daria em torno dos seguintes pilares: </a:t>
            </a:r>
          </a:p>
          <a:p>
            <a:pPr marL="1828800" lvl="3" indent="-457200">
              <a:spcBef>
                <a:spcPts val="600"/>
              </a:spcBef>
              <a:spcAft>
                <a:spcPts val="600"/>
              </a:spcAft>
              <a:buAutoNum type="alphaLcPeriod"/>
            </a:pPr>
            <a:r>
              <a:rPr lang="pt-BR" sz="2500" u="sng" dirty="0" smtClean="0"/>
              <a:t>ECONOMICO</a:t>
            </a:r>
            <a:r>
              <a:rPr lang="pt-BR" sz="2500" dirty="0" smtClean="0"/>
              <a:t>: com a criação de empreendimentos viáveis e atraentes para os investidores,</a:t>
            </a:r>
          </a:p>
          <a:p>
            <a:pPr marL="1828800" lvl="3" indent="-457200">
              <a:spcBef>
                <a:spcPts val="600"/>
              </a:spcBef>
              <a:spcAft>
                <a:spcPts val="600"/>
              </a:spcAft>
              <a:buAutoNum type="alphaLcPeriod"/>
            </a:pPr>
            <a:r>
              <a:rPr lang="pt-BR" sz="2500" u="sng" dirty="0" smtClean="0"/>
              <a:t>AMBIENTAL:</a:t>
            </a:r>
            <a:r>
              <a:rPr lang="pt-BR" sz="2500" dirty="0" smtClean="0"/>
              <a:t> com a interação de processos com o meio ambiente sem causar-lhes danos permanentes e,</a:t>
            </a:r>
          </a:p>
          <a:p>
            <a:pPr marL="1828800" lvl="3" indent="-457200">
              <a:spcBef>
                <a:spcPts val="600"/>
              </a:spcBef>
              <a:spcAft>
                <a:spcPts val="600"/>
              </a:spcAft>
              <a:buAutoNum type="alphaLcPeriod"/>
            </a:pPr>
            <a:r>
              <a:rPr lang="pt-BR" sz="2500" u="sng" dirty="0" smtClean="0"/>
              <a:t>SOCIAL: </a:t>
            </a:r>
            <a:r>
              <a:rPr lang="pt-BR" sz="2500" dirty="0" smtClean="0"/>
              <a:t>com o estabelecimento de ações justas para trabalhadores, parceiros e sociedade.</a:t>
            </a:r>
            <a:endParaRPr lang="pt-BR" sz="2500" dirty="0"/>
          </a:p>
        </p:txBody>
      </p:sp>
      <p:sp>
        <p:nvSpPr>
          <p:cNvPr id="23" name="CaixaDeTexto 22"/>
          <p:cNvSpPr txBox="1"/>
          <p:nvPr/>
        </p:nvSpPr>
        <p:spPr>
          <a:xfrm>
            <a:off x="467544" y="4437112"/>
            <a:ext cx="8136904" cy="2246769"/>
          </a:xfrm>
          <a:prstGeom prst="rect">
            <a:avLst/>
          </a:prstGeom>
          <a:solidFill>
            <a:schemeClr val="accent6">
              <a:lumMod val="60000"/>
              <a:lumOff val="40000"/>
            </a:schemeClr>
          </a:solidFill>
        </p:spPr>
        <p:txBody>
          <a:bodyPr wrap="square" rtlCol="0">
            <a:spAutoFit/>
          </a:bodyPr>
          <a:lstStyle/>
          <a:p>
            <a:pPr algn="ctr"/>
            <a:r>
              <a:rPr lang="pt-BR" sz="2800" b="1" dirty="0" smtClean="0">
                <a:solidFill>
                  <a:schemeClr val="accent2">
                    <a:lumMod val="75000"/>
                  </a:schemeClr>
                </a:solidFill>
                <a:effectLst>
                  <a:outerShdw blurRad="38100" dist="38100" dir="2700000" algn="tl">
                    <a:srgbClr val="000000">
                      <a:alpha val="43137"/>
                    </a:srgbClr>
                  </a:outerShdw>
                </a:effectLst>
              </a:rPr>
              <a:t>O termo TBL é utilizado para definir o conjunto de valores, assuntos e processos que as empresas devem ter em conta de modo a minimizarem os danos resultantes das suas atividades e de modo a criar VALOR econômico, social e ambiental.</a:t>
            </a:r>
            <a:endParaRPr lang="pt-BR" sz="2800" b="1" dirty="0">
              <a:solidFill>
                <a:schemeClr val="accent2">
                  <a:lumMod val="75000"/>
                </a:schemeClr>
              </a:solidFill>
              <a:effectLst>
                <a:outerShdw blurRad="38100" dist="38100" dir="2700000" algn="tl">
                  <a:srgbClr val="000000">
                    <a:alpha val="43137"/>
                  </a:srgbClr>
                </a:outerShdw>
              </a:effectLst>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aixaDeTexto 7"/>
          <p:cNvSpPr txBox="1"/>
          <p:nvPr/>
        </p:nvSpPr>
        <p:spPr>
          <a:xfrm>
            <a:off x="0" y="908720"/>
            <a:ext cx="9144000" cy="1261884"/>
          </a:xfrm>
          <a:prstGeom prst="rect">
            <a:avLst/>
          </a:prstGeom>
          <a:noFill/>
        </p:spPr>
        <p:txBody>
          <a:bodyPr wrap="square" rtlCol="0">
            <a:spAutoFit/>
          </a:bodyPr>
          <a:lstStyle/>
          <a:p>
            <a:r>
              <a:rPr lang="pt-BR" dirty="0" smtClean="0"/>
              <a:t>No âmbito empresarial, as três dimensões da sustentabilidade são </a:t>
            </a:r>
            <a:r>
              <a:rPr lang="pt-BR" dirty="0" err="1" smtClean="0"/>
              <a:t>abseadas</a:t>
            </a:r>
            <a:r>
              <a:rPr lang="pt-BR" dirty="0" smtClean="0"/>
              <a:t> no conceito de “</a:t>
            </a:r>
            <a:r>
              <a:rPr lang="pt-BR" i="1" dirty="0" smtClean="0"/>
              <a:t>Triple </a:t>
            </a:r>
            <a:r>
              <a:rPr lang="pt-BR" i="1" dirty="0" err="1" smtClean="0"/>
              <a:t>Bottom</a:t>
            </a:r>
            <a:r>
              <a:rPr lang="pt-BR" i="1" dirty="0" smtClean="0"/>
              <a:t> </a:t>
            </a:r>
            <a:r>
              <a:rPr lang="pt-BR" i="1" dirty="0" err="1" smtClean="0"/>
              <a:t>Line</a:t>
            </a:r>
            <a:r>
              <a:rPr lang="pt-BR" dirty="0" smtClean="0"/>
              <a:t>”, que </a:t>
            </a:r>
            <a:r>
              <a:rPr lang="pt-BR" sz="2000" dirty="0" smtClean="0"/>
              <a:t>Reflete um conjunto de valores, objetivos e processos que uma organização deve focar para criar valor nas três dimensões</a:t>
            </a:r>
            <a:r>
              <a:rPr lang="pt-BR" sz="1400" dirty="0" smtClean="0"/>
              <a:t>: </a:t>
            </a:r>
            <a:r>
              <a:rPr lang="pt-BR" b="1" u="sng" dirty="0" smtClean="0"/>
              <a:t>econômica, social e ambiental</a:t>
            </a:r>
            <a:r>
              <a:rPr lang="pt-BR" sz="1400" dirty="0" smtClean="0"/>
              <a:t>.</a:t>
            </a:r>
            <a:endParaRPr lang="pt-BR" sz="2000" dirty="0"/>
          </a:p>
        </p:txBody>
      </p:sp>
      <p:pic>
        <p:nvPicPr>
          <p:cNvPr id="1026" name="Picture 2"/>
          <p:cNvPicPr>
            <a:picLocks noChangeAspect="1" noChangeArrowheads="1"/>
          </p:cNvPicPr>
          <p:nvPr/>
        </p:nvPicPr>
        <p:blipFill>
          <a:blip r:embed="rId2" cstate="print"/>
          <a:srcRect/>
          <a:stretch>
            <a:fillRect/>
          </a:stretch>
        </p:blipFill>
        <p:spPr bwMode="auto">
          <a:xfrm>
            <a:off x="179512" y="2492896"/>
            <a:ext cx="4038600" cy="3292971"/>
          </a:xfrm>
          <a:prstGeom prst="rect">
            <a:avLst/>
          </a:prstGeom>
          <a:noFill/>
          <a:ln w="9525">
            <a:noFill/>
            <a:miter lim="800000"/>
            <a:headEnd/>
            <a:tailEnd/>
          </a:ln>
        </p:spPr>
      </p:pic>
      <p:sp>
        <p:nvSpPr>
          <p:cNvPr id="15" name="Retângulo 14"/>
          <p:cNvSpPr/>
          <p:nvPr/>
        </p:nvSpPr>
        <p:spPr>
          <a:xfrm>
            <a:off x="0" y="5934670"/>
            <a:ext cx="9144000" cy="738664"/>
          </a:xfrm>
          <a:prstGeom prst="rect">
            <a:avLst/>
          </a:prstGeom>
        </p:spPr>
        <p:txBody>
          <a:bodyPr wrap="square">
            <a:spAutoFit/>
          </a:bodyPr>
          <a:lstStyle/>
          <a:p>
            <a:r>
              <a:rPr lang="pt-BR" dirty="0" err="1" smtClean="0"/>
              <a:t>O</a:t>
            </a:r>
            <a:r>
              <a:rPr lang="pt-BR" sz="2400" u="sng" dirty="0" err="1" smtClean="0"/>
              <a:t>Tripe</a:t>
            </a:r>
            <a:r>
              <a:rPr lang="pt-BR" sz="2400" u="sng" dirty="0" smtClean="0"/>
              <a:t> da Sustentabilidade</a:t>
            </a:r>
            <a:r>
              <a:rPr lang="pt-BR" dirty="0" smtClean="0"/>
              <a:t>, é um conceito pode ser aplicado de maneira macro (país ou próprio Planeta), como micro (numa residência, empresa, escola ou pequena vila,etc.)</a:t>
            </a:r>
            <a:endParaRPr lang="pt-BR" dirty="0"/>
          </a:p>
        </p:txBody>
      </p:sp>
      <p:sp>
        <p:nvSpPr>
          <p:cNvPr id="16" name="CaixaDeTexto 15"/>
          <p:cNvSpPr txBox="1"/>
          <p:nvPr/>
        </p:nvSpPr>
        <p:spPr>
          <a:xfrm>
            <a:off x="3995936" y="2348880"/>
            <a:ext cx="4680520" cy="3168352"/>
          </a:xfrm>
          <a:prstGeom prst="rect">
            <a:avLst/>
          </a:prstGeom>
          <a:noFill/>
        </p:spPr>
        <p:txBody>
          <a:bodyPr wrap="square" rtlCol="0">
            <a:spAutoFit/>
          </a:bodyPr>
          <a:lstStyle/>
          <a:p>
            <a:pPr algn="ctr"/>
            <a:r>
              <a:rPr lang="pt-BR" sz="2400" u="sng" dirty="0" smtClean="0"/>
              <a:t>“</a:t>
            </a:r>
            <a:r>
              <a:rPr lang="pt-BR" sz="2400" i="1" u="sng" dirty="0" smtClean="0"/>
              <a:t>Triple </a:t>
            </a:r>
            <a:r>
              <a:rPr lang="pt-BR" sz="2400" i="1" u="sng" dirty="0" err="1" smtClean="0"/>
              <a:t>Bottom</a:t>
            </a:r>
            <a:r>
              <a:rPr lang="pt-BR" sz="2400" i="1" u="sng" dirty="0" smtClean="0"/>
              <a:t> </a:t>
            </a:r>
            <a:r>
              <a:rPr lang="pt-BR" sz="2400" i="1" u="sng" dirty="0" err="1" smtClean="0"/>
              <a:t>Line</a:t>
            </a:r>
            <a:r>
              <a:rPr lang="pt-BR" sz="2400" u="sng" dirty="0" smtClean="0"/>
              <a:t>” é também conhecido como os 3 </a:t>
            </a:r>
            <a:r>
              <a:rPr lang="pt-BR" sz="2400" u="sng" dirty="0" err="1" smtClean="0"/>
              <a:t>Ps</a:t>
            </a:r>
            <a:r>
              <a:rPr lang="pt-BR" sz="2400" u="sng" dirty="0" smtClean="0"/>
              <a:t> :</a:t>
            </a:r>
          </a:p>
          <a:p>
            <a:pPr algn="ctr"/>
            <a:r>
              <a:rPr lang="pt-BR" b="1" u="sng" dirty="0" smtClean="0">
                <a:solidFill>
                  <a:schemeClr val="accent2">
                    <a:lumMod val="75000"/>
                  </a:schemeClr>
                </a:solidFill>
              </a:rPr>
              <a:t>Pessoas: </a:t>
            </a:r>
            <a:r>
              <a:rPr lang="pt-BR" b="1" dirty="0" smtClean="0">
                <a:solidFill>
                  <a:schemeClr val="accent2">
                    <a:lumMod val="75000"/>
                  </a:schemeClr>
                </a:solidFill>
              </a:rPr>
              <a:t>Refere-se ao tratamento do capital humano de uma empresa ou sociedade.</a:t>
            </a:r>
          </a:p>
          <a:p>
            <a:pPr algn="ctr"/>
            <a:endParaRPr lang="pt-BR" dirty="0" smtClean="0"/>
          </a:p>
          <a:p>
            <a:pPr algn="ctr"/>
            <a:r>
              <a:rPr lang="pt-BR" b="1" i="1" u="sng" dirty="0" smtClean="0">
                <a:solidFill>
                  <a:schemeClr val="accent6">
                    <a:lumMod val="50000"/>
                  </a:schemeClr>
                </a:solidFill>
              </a:rPr>
              <a:t>Planeta: </a:t>
            </a:r>
            <a:r>
              <a:rPr lang="pt-BR" b="1" dirty="0" smtClean="0">
                <a:solidFill>
                  <a:schemeClr val="accent6">
                    <a:lumMod val="50000"/>
                  </a:schemeClr>
                </a:solidFill>
              </a:rPr>
              <a:t>Refere-se ao capital natural de uma empresa ou sociedade.</a:t>
            </a:r>
          </a:p>
          <a:p>
            <a:pPr algn="ctr"/>
            <a:endParaRPr lang="pt-BR" dirty="0" smtClean="0"/>
          </a:p>
          <a:p>
            <a:pPr algn="ctr"/>
            <a:r>
              <a:rPr lang="pt-BR" b="1" i="1" u="sng" dirty="0" smtClean="0">
                <a:solidFill>
                  <a:schemeClr val="accent3">
                    <a:lumMod val="50000"/>
                  </a:schemeClr>
                </a:solidFill>
              </a:rPr>
              <a:t>Lucro: </a:t>
            </a:r>
            <a:r>
              <a:rPr lang="pt-BR" b="1" dirty="0" smtClean="0">
                <a:solidFill>
                  <a:schemeClr val="accent3">
                    <a:lumMod val="50000"/>
                  </a:schemeClr>
                </a:solidFill>
              </a:rPr>
              <a:t>Trata-se do resultado econômico positivo de uma empresa.</a:t>
            </a:r>
          </a:p>
        </p:txBody>
      </p:sp>
      <p:cxnSp>
        <p:nvCxnSpPr>
          <p:cNvPr id="18" name="Conector de seta reta 17"/>
          <p:cNvCxnSpPr/>
          <p:nvPr/>
        </p:nvCxnSpPr>
        <p:spPr>
          <a:xfrm flipV="1">
            <a:off x="2483768" y="3284984"/>
            <a:ext cx="1800200" cy="14401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Conector de seta reta 19"/>
          <p:cNvCxnSpPr/>
          <p:nvPr/>
        </p:nvCxnSpPr>
        <p:spPr>
          <a:xfrm flipV="1">
            <a:off x="3347864" y="4149080"/>
            <a:ext cx="936104" cy="7200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Conector de seta reta 21"/>
          <p:cNvCxnSpPr/>
          <p:nvPr/>
        </p:nvCxnSpPr>
        <p:spPr>
          <a:xfrm>
            <a:off x="1763688" y="4869160"/>
            <a:ext cx="2664296" cy="14401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Rectangle 4"/>
          <p:cNvSpPr txBox="1">
            <a:spLocks noChangeArrowheads="1"/>
          </p:cNvSpPr>
          <p:nvPr/>
        </p:nvSpPr>
        <p:spPr>
          <a:xfrm>
            <a:off x="0" y="0"/>
            <a:ext cx="9144000" cy="764704"/>
          </a:xfrm>
          <a:prstGeom prst="rect">
            <a:avLst/>
          </a:prstGeom>
          <a:solidFill>
            <a:schemeClr val="accent3">
              <a:lumMod val="40000"/>
              <a:lumOff val="60000"/>
            </a:schemeClr>
          </a:solidFill>
        </p:spPr>
        <p:txBody>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pt-BR" sz="2400" b="1" i="0" u="none" strike="noStrike" kern="1200" cap="none" spc="0" normalizeH="0" baseline="0" noProof="0" dirty="0" smtClean="0">
                <a:ln>
                  <a:noFill/>
                </a:ln>
                <a:solidFill>
                  <a:schemeClr val="accent6">
                    <a:lumMod val="50000"/>
                  </a:schemeClr>
                </a:solidFill>
                <a:effectLst/>
                <a:uLnTx/>
                <a:uFillTx/>
                <a:latin typeface="Comic Sans MS" pitchFamily="66" charset="0"/>
                <a:ea typeface="+mj-ea"/>
                <a:cs typeface="+mj-cs"/>
              </a:rPr>
              <a:t>3.6</a:t>
            </a:r>
            <a:r>
              <a:rPr kumimoji="0" lang="pt-BR" sz="2400" b="1" i="0" u="none" strike="noStrike" kern="1200" cap="none" spc="0" normalizeH="0" noProof="0" dirty="0" smtClean="0">
                <a:ln>
                  <a:noFill/>
                </a:ln>
                <a:solidFill>
                  <a:schemeClr val="accent6">
                    <a:lumMod val="50000"/>
                  </a:schemeClr>
                </a:solidFill>
                <a:effectLst/>
                <a:uLnTx/>
                <a:uFillTx/>
                <a:latin typeface="Comic Sans MS" pitchFamily="66" charset="0"/>
                <a:ea typeface="+mj-ea"/>
                <a:cs typeface="+mj-cs"/>
              </a:rPr>
              <a:t> </a:t>
            </a:r>
            <a:r>
              <a:rPr kumimoji="0" lang="pt-BR" sz="2400" b="1" i="1" u="none" strike="noStrike" kern="1200" cap="none" spc="0" normalizeH="0" noProof="0" dirty="0" smtClean="0">
                <a:ln>
                  <a:noFill/>
                </a:ln>
                <a:solidFill>
                  <a:schemeClr val="accent6">
                    <a:lumMod val="50000"/>
                  </a:schemeClr>
                </a:solidFill>
                <a:effectLst/>
                <a:uLnTx/>
                <a:uFillTx/>
                <a:latin typeface="Comic Sans MS" pitchFamily="66" charset="0"/>
                <a:ea typeface="+mj-ea"/>
                <a:cs typeface="+mj-cs"/>
              </a:rPr>
              <a:t>Triple </a:t>
            </a:r>
            <a:r>
              <a:rPr kumimoji="0" lang="pt-BR" sz="2400" b="1" i="1" u="none" strike="noStrike" kern="1200" cap="none" spc="0" normalizeH="0" noProof="0" dirty="0" err="1" smtClean="0">
                <a:ln>
                  <a:noFill/>
                </a:ln>
                <a:solidFill>
                  <a:schemeClr val="accent6">
                    <a:lumMod val="50000"/>
                  </a:schemeClr>
                </a:solidFill>
                <a:effectLst/>
                <a:uLnTx/>
                <a:uFillTx/>
                <a:latin typeface="Comic Sans MS" pitchFamily="66" charset="0"/>
                <a:ea typeface="+mj-ea"/>
                <a:cs typeface="+mj-cs"/>
              </a:rPr>
              <a:t>Bottom</a:t>
            </a:r>
            <a:r>
              <a:rPr kumimoji="0" lang="pt-BR" sz="2400" b="1" i="1" u="none" strike="noStrike" kern="1200" cap="none" spc="0" normalizeH="0" noProof="0" dirty="0" smtClean="0">
                <a:ln>
                  <a:noFill/>
                </a:ln>
                <a:solidFill>
                  <a:schemeClr val="accent6">
                    <a:lumMod val="50000"/>
                  </a:schemeClr>
                </a:solidFill>
                <a:effectLst/>
                <a:uLnTx/>
                <a:uFillTx/>
                <a:latin typeface="Comic Sans MS" pitchFamily="66" charset="0"/>
                <a:ea typeface="+mj-ea"/>
                <a:cs typeface="+mj-cs"/>
              </a:rPr>
              <a:t> </a:t>
            </a:r>
            <a:r>
              <a:rPr kumimoji="0" lang="pt-BR" sz="2400" b="1" i="1" u="none" strike="noStrike" kern="1200" cap="none" spc="0" normalizeH="0" noProof="0" dirty="0" err="1" smtClean="0">
                <a:ln>
                  <a:noFill/>
                </a:ln>
                <a:solidFill>
                  <a:schemeClr val="accent6">
                    <a:lumMod val="50000"/>
                  </a:schemeClr>
                </a:solidFill>
                <a:effectLst/>
                <a:uLnTx/>
                <a:uFillTx/>
                <a:latin typeface="Comic Sans MS" pitchFamily="66" charset="0"/>
                <a:ea typeface="+mj-ea"/>
                <a:cs typeface="+mj-cs"/>
              </a:rPr>
              <a:t>Line</a:t>
            </a:r>
            <a:endParaRPr kumimoji="0" lang="pt-BR" sz="2400" b="1" i="0" u="none" strike="noStrike" kern="1200" cap="none" spc="0" normalizeH="0" noProof="0" dirty="0" smtClean="0">
              <a:ln>
                <a:noFill/>
              </a:ln>
              <a:solidFill>
                <a:schemeClr val="accent6">
                  <a:lumMod val="50000"/>
                </a:schemeClr>
              </a:solidFill>
              <a:effectLst/>
              <a:uLnTx/>
              <a:uFillTx/>
              <a:latin typeface="Comic Sans MS" pitchFamily="66" charset="0"/>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pt-BR" sz="2400" b="1" i="0" u="none" strike="noStrike" kern="1200" cap="none" spc="0" normalizeH="0" noProof="0" dirty="0" smtClean="0">
                <a:ln>
                  <a:noFill/>
                </a:ln>
                <a:solidFill>
                  <a:schemeClr val="accent6">
                    <a:lumMod val="50000"/>
                  </a:schemeClr>
                </a:solidFill>
                <a:effectLst/>
                <a:uLnTx/>
                <a:uFillTx/>
                <a:latin typeface="Comic Sans MS" pitchFamily="66" charset="0"/>
                <a:ea typeface="+mj-ea"/>
                <a:cs typeface="+mj-cs"/>
              </a:rPr>
              <a:t> </a:t>
            </a:r>
            <a:r>
              <a:rPr kumimoji="0" lang="pt-BR" sz="2000" b="1" i="0" u="none" strike="noStrike" kern="1200" cap="none" spc="0" normalizeH="0" noProof="0" dirty="0" smtClean="0">
                <a:ln>
                  <a:noFill/>
                </a:ln>
                <a:solidFill>
                  <a:schemeClr val="accent6">
                    <a:lumMod val="50000"/>
                  </a:schemeClr>
                </a:solidFill>
                <a:effectLst/>
                <a:uLnTx/>
                <a:uFillTx/>
                <a:latin typeface="Comic Sans MS" pitchFamily="66" charset="0"/>
                <a:ea typeface="+mj-ea"/>
                <a:cs typeface="+mj-cs"/>
              </a:rPr>
              <a:t>( década de 90)</a:t>
            </a:r>
            <a:endParaRPr kumimoji="0" lang="pt-BR" sz="1200" b="1" i="0" u="none" strike="noStrike" kern="1200" cap="none" spc="0" normalizeH="0" baseline="0" noProof="0" dirty="0">
              <a:ln>
                <a:noFill/>
              </a:ln>
              <a:solidFill>
                <a:schemeClr val="accent6">
                  <a:lumMod val="50000"/>
                </a:schemeClr>
              </a:solidFill>
              <a:effectLst/>
              <a:uLnTx/>
              <a:uFillTx/>
              <a:latin typeface="Comic Sans MS" pitchFamily="66" charset="0"/>
              <a:ea typeface="+mj-ea"/>
              <a:cs typeface="+mj-cs"/>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aixaDeTexto 8"/>
          <p:cNvSpPr txBox="1"/>
          <p:nvPr/>
        </p:nvSpPr>
        <p:spPr>
          <a:xfrm>
            <a:off x="3779912" y="3284984"/>
            <a:ext cx="4536504" cy="2862322"/>
          </a:xfrm>
          <a:prstGeom prst="rect">
            <a:avLst/>
          </a:prstGeom>
          <a:noFill/>
        </p:spPr>
        <p:txBody>
          <a:bodyPr wrap="square" rtlCol="0">
            <a:spAutoFit/>
          </a:bodyPr>
          <a:lstStyle/>
          <a:p>
            <a:pPr algn="ctr"/>
            <a:r>
              <a:rPr lang="pt-BR" sz="2400" dirty="0" smtClean="0"/>
              <a:t>O conceito TBL propõe que todas essas questões – ambientais, sociais e econômicas – sejam interpretadas de uma forma única, uma medida compreensível e próxima aos empresários: </a:t>
            </a:r>
            <a:r>
              <a:rPr lang="pt-BR" sz="3600" dirty="0" smtClean="0"/>
              <a:t>NUMEROS</a:t>
            </a:r>
            <a:r>
              <a:rPr lang="pt-BR" sz="2400" dirty="0" smtClean="0"/>
              <a:t>.</a:t>
            </a:r>
            <a:endParaRPr lang="pt-BR" sz="2400" dirty="0"/>
          </a:p>
        </p:txBody>
      </p:sp>
      <p:sp>
        <p:nvSpPr>
          <p:cNvPr id="10" name="Retângulo 9"/>
          <p:cNvSpPr/>
          <p:nvPr/>
        </p:nvSpPr>
        <p:spPr>
          <a:xfrm>
            <a:off x="0" y="0"/>
            <a:ext cx="9144000" cy="2369880"/>
          </a:xfrm>
          <a:prstGeom prst="rect">
            <a:avLst/>
          </a:prstGeom>
        </p:spPr>
        <p:txBody>
          <a:bodyPr wrap="square">
            <a:spAutoFit/>
          </a:bodyPr>
          <a:lstStyle/>
          <a:p>
            <a:pPr algn="ctr"/>
            <a:r>
              <a:rPr lang="pt-BR" sz="2800" dirty="0" smtClean="0"/>
              <a:t>A percepção de que as atividades das organizações gerem impacto no mundo é uma das maiores conquistas do TBL. </a:t>
            </a:r>
          </a:p>
          <a:p>
            <a:pPr algn="ctr"/>
            <a:endParaRPr lang="pt-BR" sz="2800" dirty="0" smtClean="0"/>
          </a:p>
          <a:p>
            <a:pPr algn="ctr"/>
            <a:r>
              <a:rPr lang="pt-BR" sz="2800" dirty="0" smtClean="0"/>
              <a:t>O seu maior desafio é </a:t>
            </a:r>
            <a:r>
              <a:rPr lang="pt-BR" sz="3600" b="1" dirty="0" smtClean="0"/>
              <a:t>medir</a:t>
            </a:r>
            <a:r>
              <a:rPr lang="pt-BR" sz="2800" dirty="0" smtClean="0"/>
              <a:t> esses impactos em uma mesma unidade.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p:cNvSpPr txBox="1"/>
          <p:nvPr/>
        </p:nvSpPr>
        <p:spPr>
          <a:xfrm>
            <a:off x="0" y="332656"/>
            <a:ext cx="9144000" cy="4401205"/>
          </a:xfrm>
          <a:prstGeom prst="rect">
            <a:avLst/>
          </a:prstGeom>
          <a:noFill/>
        </p:spPr>
        <p:txBody>
          <a:bodyPr wrap="square" rtlCol="0">
            <a:spAutoFit/>
          </a:bodyPr>
          <a:lstStyle/>
          <a:p>
            <a:pPr algn="ctr"/>
            <a:endParaRPr lang="pt-BR" sz="2800" dirty="0" smtClean="0"/>
          </a:p>
          <a:p>
            <a:pPr algn="ctr"/>
            <a:r>
              <a:rPr lang="pt-BR" sz="2800" dirty="0" smtClean="0"/>
              <a:t>Calcular impactos ambientais em termos monetários é complexo.</a:t>
            </a:r>
          </a:p>
          <a:p>
            <a:pPr algn="ctr"/>
            <a:endParaRPr lang="pt-BR" sz="2800" dirty="0" smtClean="0"/>
          </a:p>
          <a:p>
            <a:pPr algn="ctr"/>
            <a:r>
              <a:rPr lang="pt-BR" sz="2800" b="1" u="sng" dirty="0" smtClean="0">
                <a:solidFill>
                  <a:schemeClr val="accent2">
                    <a:lumMod val="75000"/>
                  </a:schemeClr>
                </a:solidFill>
              </a:rPr>
              <a:t> Exemplo: </a:t>
            </a:r>
            <a:r>
              <a:rPr lang="pt-BR" sz="2800" b="1" dirty="0" smtClean="0">
                <a:solidFill>
                  <a:schemeClr val="accent2">
                    <a:lumMod val="75000"/>
                  </a:schemeClr>
                </a:solidFill>
              </a:rPr>
              <a:t>uma organização ao decidir construir uma edificação em uma região pantanosa, deve realizar uma medição de quanto aquele bioma vale em termos monetários, incluindo uma gama de questões complexas que variam desde a biodiversidade presente no local até a percepção dos moradores da região.</a:t>
            </a:r>
            <a:endParaRPr lang="pt-BR" sz="2800" b="1" dirty="0">
              <a:solidFill>
                <a:schemeClr val="accent2">
                  <a:lumMod val="75000"/>
                </a:schemeClr>
              </a:solidFill>
            </a:endParaRPr>
          </a:p>
        </p:txBody>
      </p:sp>
      <p:sp>
        <p:nvSpPr>
          <p:cNvPr id="6" name="CaixaDeTexto 5"/>
          <p:cNvSpPr txBox="1"/>
          <p:nvPr/>
        </p:nvSpPr>
        <p:spPr>
          <a:xfrm>
            <a:off x="0" y="5733256"/>
            <a:ext cx="9144000" cy="1015663"/>
          </a:xfrm>
          <a:prstGeom prst="rect">
            <a:avLst/>
          </a:prstGeom>
          <a:solidFill>
            <a:schemeClr val="accent1">
              <a:lumMod val="60000"/>
              <a:lumOff val="40000"/>
            </a:schemeClr>
          </a:solidFill>
        </p:spPr>
        <p:txBody>
          <a:bodyPr wrap="square" rtlCol="0">
            <a:spAutoFit/>
          </a:bodyPr>
          <a:lstStyle/>
          <a:p>
            <a:r>
              <a:rPr lang="pt-BR" sz="2000" dirty="0" smtClean="0"/>
              <a:t>Diversos indicadores, diretrizes e índices vem sendo elaborados, como: </a:t>
            </a:r>
            <a:r>
              <a:rPr lang="pt-BR" sz="2000" b="1" dirty="0" smtClean="0"/>
              <a:t>GRI </a:t>
            </a:r>
            <a:r>
              <a:rPr lang="pt-BR" sz="2000" b="1" i="1" dirty="0" err="1" smtClean="0"/>
              <a:t>Global-Reporting</a:t>
            </a:r>
            <a:r>
              <a:rPr lang="pt-BR" sz="2000" b="1" i="1" dirty="0" smtClean="0"/>
              <a:t> </a:t>
            </a:r>
            <a:r>
              <a:rPr lang="pt-BR" sz="2000" b="1" i="1" dirty="0" err="1" smtClean="0"/>
              <a:t>Initiative</a:t>
            </a:r>
            <a:r>
              <a:rPr lang="pt-BR" sz="2000" b="1" i="1" dirty="0" smtClean="0"/>
              <a:t>, Indicadores do Instituto </a:t>
            </a:r>
            <a:r>
              <a:rPr lang="pt-BR" sz="2000" b="1" i="1" dirty="0" err="1" smtClean="0"/>
              <a:t>Ethos</a:t>
            </a:r>
            <a:r>
              <a:rPr lang="pt-BR" sz="2000" b="1" i="1" dirty="0" smtClean="0"/>
              <a:t>, Ecologia industrial, pegada ecologias, etc...</a:t>
            </a:r>
            <a:endParaRPr lang="pt-BR" sz="20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8" name="Picture 4" descr="http://www.cprh.pe.gov.br/blog/wp-content/uploads/2011/05/Logo_Sustentabilidadex.jpg">
            <a:hlinkClick r:id="rId2"/>
          </p:cNvPr>
          <p:cNvPicPr>
            <a:picLocks noChangeAspect="1" noChangeArrowheads="1"/>
          </p:cNvPicPr>
          <p:nvPr/>
        </p:nvPicPr>
        <p:blipFill>
          <a:blip r:embed="rId3" cstate="print"/>
          <a:srcRect/>
          <a:stretch>
            <a:fillRect/>
          </a:stretch>
        </p:blipFill>
        <p:spPr bwMode="auto">
          <a:xfrm>
            <a:off x="0" y="2647950"/>
            <a:ext cx="3743325" cy="4210050"/>
          </a:xfrm>
          <a:prstGeom prst="rect">
            <a:avLst/>
          </a:prstGeom>
          <a:noFill/>
        </p:spPr>
      </p:pic>
      <p:sp>
        <p:nvSpPr>
          <p:cNvPr id="71684" name="Text Box 4"/>
          <p:cNvSpPr txBox="1">
            <a:spLocks noChangeArrowheads="1"/>
          </p:cNvSpPr>
          <p:nvPr/>
        </p:nvSpPr>
        <p:spPr bwMode="auto">
          <a:xfrm>
            <a:off x="683568" y="260648"/>
            <a:ext cx="8460432" cy="4462760"/>
          </a:xfrm>
          <a:prstGeom prst="rect">
            <a:avLst/>
          </a:prstGeom>
          <a:noFill/>
          <a:ln w="9525">
            <a:noFill/>
            <a:miter lim="800000"/>
            <a:headEnd/>
            <a:tailEnd/>
          </a:ln>
          <a:effectLst/>
        </p:spPr>
        <p:txBody>
          <a:bodyPr wrap="square">
            <a:spAutoFit/>
          </a:bodyPr>
          <a:lstStyle/>
          <a:p>
            <a:pPr algn="ctr"/>
            <a:r>
              <a:rPr lang="pt-BR" sz="2800" b="1" dirty="0" smtClean="0">
                <a:effectLst>
                  <a:outerShdw blurRad="38100" dist="38100" dir="2700000" algn="tl">
                    <a:srgbClr val="C0C0C0"/>
                  </a:outerShdw>
                </a:effectLst>
                <a:latin typeface="Comic Sans MS" pitchFamily="66" charset="0"/>
              </a:rPr>
              <a:t>No último decênio do século XX, consolida-se uma nova visão de desenvolvimento que não somente envolve o meio ambiente natural, mas também inclui </a:t>
            </a:r>
            <a:r>
              <a:rPr lang="pt-BR" sz="3200" b="1" i="1" dirty="0" smtClean="0">
                <a:solidFill>
                  <a:schemeClr val="accent3">
                    <a:lumMod val="50000"/>
                  </a:schemeClr>
                </a:solidFill>
                <a:effectLst>
                  <a:outerShdw blurRad="38100" dist="38100" dir="2700000" algn="tl">
                    <a:srgbClr val="C0C0C0"/>
                  </a:outerShdw>
                </a:effectLst>
                <a:latin typeface="Comic Sans MS" pitchFamily="66" charset="0"/>
              </a:rPr>
              <a:t>aspectos socioculturais </a:t>
            </a:r>
            <a:r>
              <a:rPr lang="pt-BR" sz="2800" b="1" dirty="0" smtClean="0">
                <a:effectLst>
                  <a:outerShdw blurRad="38100" dist="38100" dir="2700000" algn="tl">
                    <a:srgbClr val="C0C0C0"/>
                  </a:outerShdw>
                </a:effectLst>
                <a:latin typeface="Comic Sans MS" pitchFamily="66" charset="0"/>
              </a:rPr>
              <a:t>numa posição de destaque.</a:t>
            </a:r>
          </a:p>
          <a:p>
            <a:pPr algn="ctr"/>
            <a:endParaRPr lang="pt-BR" sz="2800" b="1" dirty="0" smtClean="0">
              <a:effectLst>
                <a:outerShdw blurRad="38100" dist="38100" dir="2700000" algn="tl">
                  <a:srgbClr val="C0C0C0"/>
                </a:outerShdw>
              </a:effectLst>
              <a:latin typeface="Comic Sans MS" pitchFamily="66" charset="0"/>
            </a:endParaRPr>
          </a:p>
          <a:p>
            <a:pPr lvl="8" algn="ctr"/>
            <a:r>
              <a:rPr lang="pt-BR" sz="2800" b="1" dirty="0" smtClean="0">
                <a:solidFill>
                  <a:schemeClr val="accent3">
                    <a:lumMod val="50000"/>
                  </a:schemeClr>
                </a:solidFill>
                <a:effectLst>
                  <a:outerShdw blurRad="38100" dist="38100" dir="2700000" algn="tl">
                    <a:srgbClr val="C0C0C0"/>
                  </a:outerShdw>
                </a:effectLst>
                <a:latin typeface="Comic Sans MS" pitchFamily="66" charset="0"/>
              </a:rPr>
              <a:t>A qualidade de vida dos seres humanos passa a ser condição para o progresso.</a:t>
            </a:r>
            <a:endParaRPr lang="pt-BR" sz="2800" b="1" dirty="0">
              <a:solidFill>
                <a:schemeClr val="accent3">
                  <a:lumMod val="50000"/>
                </a:schemeClr>
              </a:solidFill>
              <a:effectLst>
                <a:outerShdw blurRad="38100" dist="38100" dir="2700000" algn="tl">
                  <a:srgbClr val="C0C0C0"/>
                </a:outerShdw>
              </a:effectLst>
              <a:latin typeface="Comic Sans MS" pitchFamily="66"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4"/>
          <p:cNvSpPr txBox="1">
            <a:spLocks noChangeArrowheads="1"/>
          </p:cNvSpPr>
          <p:nvPr/>
        </p:nvSpPr>
        <p:spPr>
          <a:xfrm>
            <a:off x="0" y="332656"/>
            <a:ext cx="9144000" cy="548680"/>
          </a:xfrm>
          <a:prstGeom prst="rect">
            <a:avLst/>
          </a:prstGeom>
          <a:solidFill>
            <a:schemeClr val="accent3">
              <a:lumMod val="40000"/>
              <a:lumOff val="60000"/>
            </a:schemeClr>
          </a:solidFill>
        </p:spPr>
        <p:txBody>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pt-BR" sz="2400" b="1" i="0" u="none" strike="noStrike" kern="1200" cap="none" spc="0" normalizeH="0" noProof="0" dirty="0" smtClean="0">
                <a:ln>
                  <a:noFill/>
                </a:ln>
                <a:solidFill>
                  <a:schemeClr val="tx1"/>
                </a:solidFill>
                <a:effectLst/>
                <a:uLnTx/>
                <a:uFillTx/>
                <a:latin typeface="Comic Sans MS" pitchFamily="66" charset="0"/>
                <a:ea typeface="+mj-ea"/>
                <a:cs typeface="+mj-cs"/>
              </a:rPr>
              <a:t> </a:t>
            </a:r>
            <a:r>
              <a:rPr lang="pt-BR" sz="2400" b="1" i="1" dirty="0" smtClean="0">
                <a:latin typeface="Comic Sans MS" pitchFamily="66" charset="0"/>
                <a:ea typeface="+mj-ea"/>
                <a:cs typeface="+mj-cs"/>
              </a:rPr>
              <a:t>Principio Poluidor-Pagador (PPP)</a:t>
            </a:r>
            <a:endParaRPr kumimoji="0" lang="pt-BR" sz="2400" b="1" i="0" u="none" strike="noStrike" kern="1200" cap="none" spc="0" normalizeH="0" baseline="0" noProof="0" dirty="0">
              <a:ln>
                <a:noFill/>
              </a:ln>
              <a:solidFill>
                <a:schemeClr val="tx1"/>
              </a:solidFill>
              <a:effectLst/>
              <a:uLnTx/>
              <a:uFillTx/>
              <a:latin typeface="Comic Sans MS" pitchFamily="66" charset="0"/>
              <a:ea typeface="+mj-ea"/>
              <a:cs typeface="+mj-cs"/>
            </a:endParaRPr>
          </a:p>
        </p:txBody>
      </p:sp>
      <p:sp>
        <p:nvSpPr>
          <p:cNvPr id="13" name="CaixaDeTexto 12"/>
          <p:cNvSpPr txBox="1"/>
          <p:nvPr/>
        </p:nvSpPr>
        <p:spPr>
          <a:xfrm>
            <a:off x="179512" y="1052736"/>
            <a:ext cx="8964488" cy="4154984"/>
          </a:xfrm>
          <a:prstGeom prst="rect">
            <a:avLst/>
          </a:prstGeom>
          <a:noFill/>
        </p:spPr>
        <p:txBody>
          <a:bodyPr wrap="square" rtlCol="0">
            <a:spAutoFit/>
          </a:bodyPr>
          <a:lstStyle/>
          <a:p>
            <a:r>
              <a:rPr lang="pt-BR" sz="2400" dirty="0" smtClean="0"/>
              <a:t>PPP ou “Quem contamina paga” é uma das principais normas de Direito Ambiental e importante instrumento de políticas governamentais.</a:t>
            </a:r>
          </a:p>
          <a:p>
            <a:r>
              <a:rPr lang="pt-BR" sz="2400" dirty="0" smtClean="0"/>
              <a:t>O princípio torna a organização que contamina responsável pelo pagamento do prejuízo que causou.</a:t>
            </a:r>
          </a:p>
          <a:p>
            <a:endParaRPr lang="pt-BR" sz="2400" dirty="0" smtClean="0"/>
          </a:p>
          <a:p>
            <a:endParaRPr lang="pt-BR" sz="2400" dirty="0" smtClean="0"/>
          </a:p>
          <a:p>
            <a:r>
              <a:rPr lang="pt-BR" sz="2400" dirty="0" smtClean="0"/>
              <a:t> PPP: regula as situações de atividades ou obras lesivas ao meio ambiente, atribuindo ao agente poluidor a responsabilidade pela reparação do bem ambiental lesado. </a:t>
            </a:r>
          </a:p>
          <a:p>
            <a:endParaRPr lang="pt-BR" sz="2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4"/>
          <p:cNvSpPr txBox="1">
            <a:spLocks noChangeArrowheads="1"/>
          </p:cNvSpPr>
          <p:nvPr/>
        </p:nvSpPr>
        <p:spPr>
          <a:xfrm>
            <a:off x="0" y="332656"/>
            <a:ext cx="9144000" cy="548680"/>
          </a:xfrm>
          <a:prstGeom prst="rect">
            <a:avLst/>
          </a:prstGeom>
          <a:solidFill>
            <a:schemeClr val="accent3">
              <a:lumMod val="40000"/>
              <a:lumOff val="60000"/>
            </a:schemeClr>
          </a:solidFill>
        </p:spPr>
        <p:txBody>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pt-BR" sz="2400" b="1" i="0" u="none" strike="noStrike" kern="1200" cap="none" spc="0" normalizeH="0" noProof="0" dirty="0" smtClean="0">
                <a:ln>
                  <a:noFill/>
                </a:ln>
                <a:solidFill>
                  <a:schemeClr val="tx1"/>
                </a:solidFill>
                <a:effectLst/>
                <a:uLnTx/>
                <a:uFillTx/>
                <a:latin typeface="Comic Sans MS" pitchFamily="66" charset="0"/>
                <a:ea typeface="+mj-ea"/>
                <a:cs typeface="+mj-cs"/>
              </a:rPr>
              <a:t> </a:t>
            </a:r>
            <a:r>
              <a:rPr lang="pt-BR" sz="2400" b="1" i="1" dirty="0" smtClean="0">
                <a:latin typeface="Comic Sans MS" pitchFamily="66" charset="0"/>
                <a:ea typeface="+mj-ea"/>
                <a:cs typeface="+mj-cs"/>
              </a:rPr>
              <a:t>Principio Poluidor-Pagador (PPP)</a:t>
            </a:r>
            <a:endParaRPr kumimoji="0" lang="pt-BR" sz="2400" b="1" i="0" u="none" strike="noStrike" kern="1200" cap="none" spc="0" normalizeH="0" baseline="0" noProof="0" dirty="0">
              <a:ln>
                <a:noFill/>
              </a:ln>
              <a:solidFill>
                <a:schemeClr val="tx1"/>
              </a:solidFill>
              <a:effectLst/>
              <a:uLnTx/>
              <a:uFillTx/>
              <a:latin typeface="Comic Sans MS" pitchFamily="66" charset="0"/>
              <a:ea typeface="+mj-ea"/>
              <a:cs typeface="+mj-cs"/>
            </a:endParaRPr>
          </a:p>
        </p:txBody>
      </p:sp>
      <p:sp>
        <p:nvSpPr>
          <p:cNvPr id="13" name="CaixaDeTexto 12"/>
          <p:cNvSpPr txBox="1"/>
          <p:nvPr/>
        </p:nvSpPr>
        <p:spPr>
          <a:xfrm>
            <a:off x="179512" y="1052736"/>
            <a:ext cx="8964488" cy="5293757"/>
          </a:xfrm>
          <a:prstGeom prst="rect">
            <a:avLst/>
          </a:prstGeom>
          <a:noFill/>
        </p:spPr>
        <p:txBody>
          <a:bodyPr wrap="square" rtlCol="0">
            <a:spAutoFit/>
          </a:bodyPr>
          <a:lstStyle/>
          <a:p>
            <a:r>
              <a:rPr lang="pt-BR" sz="2000" u="sng" dirty="0" smtClean="0"/>
              <a:t>Evolução do conceito</a:t>
            </a:r>
            <a:r>
              <a:rPr lang="pt-BR" sz="2000" dirty="0" smtClean="0"/>
              <a:t>:</a:t>
            </a:r>
          </a:p>
          <a:p>
            <a:r>
              <a:rPr lang="pt-BR" sz="2000" dirty="0" smtClean="0"/>
              <a:t>Origem: Organização para Cooperação e para o Desenvolvimento Econômico -</a:t>
            </a:r>
            <a:r>
              <a:rPr lang="pt-BR" sz="2000" i="1" dirty="0" smtClean="0"/>
              <a:t>OECD (</a:t>
            </a:r>
            <a:r>
              <a:rPr lang="pt-BR" sz="2000" i="1" dirty="0" err="1" smtClean="0"/>
              <a:t>Organization</a:t>
            </a:r>
            <a:r>
              <a:rPr lang="pt-BR" sz="2000" i="1" dirty="0" smtClean="0"/>
              <a:t> for </a:t>
            </a:r>
            <a:r>
              <a:rPr lang="pt-BR" sz="2000" i="1" dirty="0" err="1" smtClean="0"/>
              <a:t>Economic</a:t>
            </a:r>
            <a:r>
              <a:rPr lang="pt-BR" sz="2000" i="1" dirty="0" smtClean="0"/>
              <a:t> </a:t>
            </a:r>
            <a:r>
              <a:rPr lang="pt-BR" sz="2000" i="1" dirty="0" err="1" smtClean="0"/>
              <a:t>Coopertation</a:t>
            </a:r>
            <a:r>
              <a:rPr lang="pt-BR" sz="2000" i="1" dirty="0" smtClean="0"/>
              <a:t> </a:t>
            </a:r>
            <a:r>
              <a:rPr lang="pt-BR" sz="2000" i="1" dirty="0" err="1" smtClean="0"/>
              <a:t>and</a:t>
            </a:r>
            <a:r>
              <a:rPr lang="pt-BR" sz="2000" i="1" dirty="0" smtClean="0"/>
              <a:t> </a:t>
            </a:r>
            <a:r>
              <a:rPr lang="pt-BR" sz="2000" i="1" dirty="0" err="1" smtClean="0"/>
              <a:t>Developement</a:t>
            </a:r>
            <a:r>
              <a:rPr lang="pt-BR" sz="2000" i="1" dirty="0" smtClean="0"/>
              <a:t>)</a:t>
            </a:r>
            <a:r>
              <a:rPr lang="pt-BR" sz="2000" dirty="0" smtClean="0"/>
              <a:t>, 1972.</a:t>
            </a:r>
          </a:p>
          <a:p>
            <a:endParaRPr lang="pt-BR" sz="2000" dirty="0" smtClean="0"/>
          </a:p>
          <a:p>
            <a:r>
              <a:rPr lang="pt-BR" sz="2000" dirty="0" smtClean="0"/>
              <a:t>Publicação de um guia no anos seguintes</a:t>
            </a:r>
            <a:r>
              <a:rPr lang="pt-BR" sz="2000" i="1" dirty="0" smtClean="0"/>
              <a:t>, </a:t>
            </a:r>
            <a:r>
              <a:rPr lang="pt-BR" sz="2000" i="1" dirty="0" err="1" smtClean="0"/>
              <a:t>The</a:t>
            </a:r>
            <a:r>
              <a:rPr lang="pt-BR" sz="2000" i="1" dirty="0" smtClean="0"/>
              <a:t> </a:t>
            </a:r>
            <a:r>
              <a:rPr lang="pt-BR" sz="2000" i="1" dirty="0" err="1" smtClean="0"/>
              <a:t>pollueter</a:t>
            </a:r>
            <a:r>
              <a:rPr lang="pt-BR" sz="2000" i="1" dirty="0" smtClean="0"/>
              <a:t> </a:t>
            </a:r>
            <a:r>
              <a:rPr lang="pt-BR" sz="2000" i="1" dirty="0" err="1" smtClean="0"/>
              <a:t>pays</a:t>
            </a:r>
            <a:r>
              <a:rPr lang="pt-BR" sz="2000" i="1" dirty="0" smtClean="0"/>
              <a:t> </a:t>
            </a:r>
            <a:r>
              <a:rPr lang="pt-BR" sz="2000" i="1" dirty="0" err="1" smtClean="0"/>
              <a:t>principle</a:t>
            </a:r>
            <a:r>
              <a:rPr lang="pt-BR" sz="2000" i="1" dirty="0" smtClean="0"/>
              <a:t>: </a:t>
            </a:r>
            <a:r>
              <a:rPr lang="pt-BR" sz="2000" i="1" dirty="0" err="1" smtClean="0"/>
              <a:t>definition</a:t>
            </a:r>
            <a:r>
              <a:rPr lang="pt-BR" sz="2000" i="1" dirty="0" smtClean="0"/>
              <a:t>, </a:t>
            </a:r>
            <a:r>
              <a:rPr lang="pt-BR" sz="2000" i="1" dirty="0" err="1" smtClean="0"/>
              <a:t>analysis</a:t>
            </a:r>
            <a:r>
              <a:rPr lang="pt-BR" sz="2000" i="1" dirty="0" smtClean="0"/>
              <a:t>, </a:t>
            </a:r>
            <a:r>
              <a:rPr lang="pt-BR" sz="2000" i="1" dirty="0" err="1" smtClean="0"/>
              <a:t>implementation</a:t>
            </a:r>
            <a:r>
              <a:rPr lang="pt-BR" sz="2000" i="1" dirty="0" smtClean="0"/>
              <a:t> </a:t>
            </a:r>
            <a:r>
              <a:rPr lang="pt-BR" sz="2000" dirty="0" smtClean="0"/>
              <a:t>– O principio poluidor pagador: definição, analises, implementação. Definição do PPP:</a:t>
            </a:r>
          </a:p>
          <a:p>
            <a:endParaRPr lang="pt-BR" sz="2000" dirty="0" smtClean="0"/>
          </a:p>
          <a:p>
            <a:pPr lvl="2"/>
            <a:r>
              <a:rPr lang="pt-BR" sz="2000" dirty="0" smtClean="0"/>
              <a:t>[...] o princípio que usa para afetar os custos das medidas de prevenção e controle da poluição, para estimular a utilização racional dos recursos ambientais escassos e para evitar distorções ao comércio e ao investimento internacionais, é o designado princípio do poluidor-pagador. Este princípio significa que o poluidor deve suportar os custos do desenvolvimento das medidas acima mencionadas decididas pelas autoridades públicas para assegurar que o ambiente esteja num estado aceitável [...] (ARAGÃO, 1997, p. 60).</a:t>
            </a:r>
          </a:p>
          <a:p>
            <a:endParaRPr lang="pt-BR" sz="20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0" y="692696"/>
            <a:ext cx="7992888" cy="2246769"/>
          </a:xfrm>
          <a:prstGeom prst="rect">
            <a:avLst/>
          </a:prstGeom>
          <a:solidFill>
            <a:schemeClr val="accent6">
              <a:lumMod val="40000"/>
              <a:lumOff val="60000"/>
            </a:schemeClr>
          </a:solidFill>
        </p:spPr>
        <p:txBody>
          <a:bodyPr wrap="square">
            <a:spAutoFit/>
          </a:bodyPr>
          <a:lstStyle/>
          <a:p>
            <a:r>
              <a:rPr lang="pt-BR" sz="2800" dirty="0" smtClean="0"/>
              <a:t>Instrumento econômico e também ambiental, que exige do poluidor, uma vez identificado, suportar os custos das medidas preventivas e/ou das medidas cabíveis para, senão a eliminação pelo menos a neutralização dos danos ambientais.  (REMEA, 2004)</a:t>
            </a:r>
            <a:endParaRPr lang="pt-BR" sz="2800" dirty="0"/>
          </a:p>
        </p:txBody>
      </p:sp>
      <p:sp>
        <p:nvSpPr>
          <p:cNvPr id="4" name="Retângulo 3"/>
          <p:cNvSpPr/>
          <p:nvPr/>
        </p:nvSpPr>
        <p:spPr>
          <a:xfrm>
            <a:off x="2411760" y="3717032"/>
            <a:ext cx="6732240" cy="2308324"/>
          </a:xfrm>
          <a:prstGeom prst="rect">
            <a:avLst/>
          </a:prstGeom>
          <a:solidFill>
            <a:schemeClr val="bg2">
              <a:lumMod val="90000"/>
            </a:schemeClr>
          </a:solidFill>
        </p:spPr>
        <p:txBody>
          <a:bodyPr wrap="square">
            <a:spAutoFit/>
          </a:bodyPr>
          <a:lstStyle/>
          <a:p>
            <a:pPr algn="r"/>
            <a:r>
              <a:rPr lang="pt-BR" sz="2400" dirty="0" smtClean="0"/>
              <a:t> “A objetivação deste princípio pelo direito ocorre ao dispor ele de normas do que se pode e do que não se pode fazer, bem como regras flexíveis, tratando de compensações, dispondo, inclusive, de taxas a serem pagas para a utilização de um determinado recurso natural.” (DERANI, 1997, p. 159). </a:t>
            </a:r>
            <a:endParaRPr lang="pt-BR" sz="24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dirty="0" smtClean="0"/>
              <a:t>O PPP não permite a Poluição e nem PAGAR para poluir!!!</a:t>
            </a:r>
            <a:endParaRPr lang="pt-BR" dirty="0"/>
          </a:p>
        </p:txBody>
      </p:sp>
      <p:sp>
        <p:nvSpPr>
          <p:cNvPr id="3" name="CaixaDeTexto 2"/>
          <p:cNvSpPr txBox="1"/>
          <p:nvPr/>
        </p:nvSpPr>
        <p:spPr>
          <a:xfrm>
            <a:off x="1979712" y="3284984"/>
            <a:ext cx="7164288" cy="3046988"/>
          </a:xfrm>
          <a:prstGeom prst="rect">
            <a:avLst/>
          </a:prstGeom>
          <a:noFill/>
        </p:spPr>
        <p:txBody>
          <a:bodyPr wrap="square" rtlCol="0">
            <a:spAutoFit/>
          </a:bodyPr>
          <a:lstStyle/>
          <a:p>
            <a:r>
              <a:rPr lang="pt-BR" sz="2400" dirty="0" smtClean="0"/>
              <a:t>Procura assegurar a reparação econômica de um dano ambiental quando não for possível evitar, através de medidas de precaução.</a:t>
            </a:r>
          </a:p>
          <a:p>
            <a:endParaRPr lang="pt-BR" sz="2400" dirty="0" smtClean="0"/>
          </a:p>
          <a:p>
            <a:r>
              <a:rPr lang="pt-BR" sz="2400" dirty="0" smtClean="0"/>
              <a:t>Não se reduz a finalidade de somente compensar o dano ao meio ambiente, deve também englobar custos necessários para precaução e prevenção dos danos, como sua adequada diminuição, contenção.</a:t>
            </a:r>
            <a:endParaRPr lang="pt-BR" sz="24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51520" y="764704"/>
            <a:ext cx="8229600" cy="1143000"/>
          </a:xfrm>
        </p:spPr>
        <p:txBody>
          <a:bodyPr>
            <a:noAutofit/>
          </a:bodyPr>
          <a:lstStyle/>
          <a:p>
            <a:r>
              <a:rPr lang="pt-BR" sz="2800" dirty="0" smtClean="0"/>
              <a:t>Este princípio contempla a obrigação de reparar o dano causado e o impedimento da continuidade da atividade poluidora enquanto não for observado o padrão ambiental.</a:t>
            </a:r>
            <a:br>
              <a:rPr lang="pt-BR" sz="2800" dirty="0" smtClean="0"/>
            </a:br>
            <a:endParaRPr lang="pt-BR" sz="2800" dirty="0"/>
          </a:p>
        </p:txBody>
      </p:sp>
      <p:sp>
        <p:nvSpPr>
          <p:cNvPr id="3" name="Retângulo 2"/>
          <p:cNvSpPr/>
          <p:nvPr/>
        </p:nvSpPr>
        <p:spPr>
          <a:xfrm>
            <a:off x="0" y="2967335"/>
            <a:ext cx="8964488" cy="954107"/>
          </a:xfrm>
          <a:prstGeom prst="rect">
            <a:avLst/>
          </a:prstGeom>
        </p:spPr>
        <p:txBody>
          <a:bodyPr wrap="square">
            <a:spAutoFit/>
          </a:bodyPr>
          <a:lstStyle/>
          <a:p>
            <a:r>
              <a:rPr lang="pt-BR" sz="2800" dirty="0" smtClean="0"/>
              <a:t>Com efeito, a aplicação do Princípio do Poluidor-Pagador exige a definição de quem seja o poluidor </a:t>
            </a:r>
            <a:endParaRPr lang="pt-BR" sz="2800" dirty="0"/>
          </a:p>
        </p:txBody>
      </p:sp>
      <p:sp>
        <p:nvSpPr>
          <p:cNvPr id="4" name="Retângulo 3"/>
          <p:cNvSpPr/>
          <p:nvPr/>
        </p:nvSpPr>
        <p:spPr>
          <a:xfrm>
            <a:off x="2123728" y="4293096"/>
            <a:ext cx="6480720" cy="1938992"/>
          </a:xfrm>
          <a:prstGeom prst="rect">
            <a:avLst/>
          </a:prstGeom>
        </p:spPr>
        <p:txBody>
          <a:bodyPr wrap="square">
            <a:spAutoFit/>
          </a:bodyPr>
          <a:lstStyle/>
          <a:p>
            <a:r>
              <a:rPr lang="pt-BR" sz="2400" dirty="0" smtClean="0"/>
              <a:t>Para Aragão, o poluidor que deve pagar é aquele que tem o poder de controle sobre as condições que levam à ocorrência da poluição, podendo portanto preveni-las ou tomar precauções para evitar que ocorram (1997, p. 136). </a:t>
            </a:r>
            <a:endParaRPr lang="pt-BR" sz="24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67544" y="764704"/>
            <a:ext cx="8280920" cy="5544616"/>
          </a:xfrm>
        </p:spPr>
        <p:txBody>
          <a:bodyPr>
            <a:normAutofit/>
          </a:bodyPr>
          <a:lstStyle/>
          <a:p>
            <a:r>
              <a:rPr lang="pt-BR" dirty="0" smtClean="0"/>
              <a:t>De quem é a culpa? Quem paga a conta?</a:t>
            </a:r>
            <a:br>
              <a:rPr lang="pt-BR" dirty="0" smtClean="0"/>
            </a:br>
            <a:r>
              <a:rPr lang="pt-BR" dirty="0" smtClean="0"/>
              <a:t/>
            </a:r>
            <a:br>
              <a:rPr lang="pt-BR" dirty="0" smtClean="0"/>
            </a:br>
            <a:r>
              <a:rPr lang="pt-BR" dirty="0" smtClean="0"/>
              <a:t>POLUIDOR DIRETO (produção)</a:t>
            </a:r>
            <a:br>
              <a:rPr lang="pt-BR" dirty="0" smtClean="0"/>
            </a:br>
            <a:r>
              <a:rPr lang="pt-BR" dirty="0" smtClean="0"/>
              <a:t>X</a:t>
            </a:r>
            <a:br>
              <a:rPr lang="pt-BR" dirty="0" smtClean="0"/>
            </a:br>
            <a:r>
              <a:rPr lang="pt-BR" dirty="0" smtClean="0"/>
              <a:t>POLUIDOR INDIRETO (Beneficiado da atividade poluente, consumidor)</a:t>
            </a:r>
            <a:endParaRPr lang="pt-B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0" y="548680"/>
            <a:ext cx="8820472" cy="4278094"/>
          </a:xfrm>
          <a:prstGeom prst="rect">
            <a:avLst/>
          </a:prstGeom>
        </p:spPr>
        <p:txBody>
          <a:bodyPr wrap="square">
            <a:spAutoFit/>
          </a:bodyPr>
          <a:lstStyle/>
          <a:p>
            <a:pPr algn="ctr"/>
            <a:r>
              <a:rPr lang="pt-BR" sz="2400" dirty="0" smtClean="0"/>
              <a:t>Mas é claro que o consumidor não dispõe do meio mais apropriado para eliminar ou cessar a poluição, uma vez que esta é produzida precisamente pelo produtor que desenvolve uma atividade prejudicial ao meio ambiente, e que lucra com esta atividade. </a:t>
            </a:r>
          </a:p>
          <a:p>
            <a:pPr algn="ctr"/>
            <a:endParaRPr lang="pt-BR" sz="2400" dirty="0" smtClean="0"/>
          </a:p>
          <a:p>
            <a:pPr algn="ctr"/>
            <a:r>
              <a:rPr lang="pt-BR" sz="2400" dirty="0" smtClean="0"/>
              <a:t>Com efeito, a poluição deve ser atacada na sua origem, adotando-se medidas de prevenção/precaução, o que não retira a obrigação do poluidor que deve pagar, isto é, aquele que proporciona as condições para o desencadeamento dos danos ao meio ambiente. </a:t>
            </a:r>
          </a:p>
          <a:p>
            <a:pPr algn="ctr"/>
            <a:endParaRPr lang="pt-BR" sz="2400" dirty="0" smtClean="0"/>
          </a:p>
          <a:p>
            <a:pPr algn="ctr"/>
            <a:r>
              <a:rPr lang="pt-BR" sz="3200" dirty="0" smtClean="0"/>
              <a:t>Parar de Consumir...</a:t>
            </a:r>
            <a:endParaRPr lang="pt-BR" sz="32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4"/>
          <p:cNvSpPr txBox="1">
            <a:spLocks noChangeArrowheads="1"/>
          </p:cNvSpPr>
          <p:nvPr/>
        </p:nvSpPr>
        <p:spPr>
          <a:xfrm>
            <a:off x="0" y="188640"/>
            <a:ext cx="9144000" cy="548680"/>
          </a:xfrm>
          <a:prstGeom prst="rect">
            <a:avLst/>
          </a:prstGeom>
          <a:solidFill>
            <a:schemeClr val="accent3">
              <a:lumMod val="40000"/>
              <a:lumOff val="60000"/>
            </a:schemeClr>
          </a:solidFill>
        </p:spPr>
        <p:txBody>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pt-BR" sz="2400" b="1" i="0" u="none" strike="noStrike" kern="1200" cap="none" spc="0" normalizeH="0" noProof="0" dirty="0" smtClean="0">
                <a:ln>
                  <a:noFill/>
                </a:ln>
                <a:solidFill>
                  <a:schemeClr val="tx1"/>
                </a:solidFill>
                <a:effectLst/>
                <a:uLnTx/>
                <a:uFillTx/>
                <a:latin typeface="Comic Sans MS" pitchFamily="66" charset="0"/>
                <a:ea typeface="+mj-ea"/>
                <a:cs typeface="+mj-cs"/>
              </a:rPr>
              <a:t> </a:t>
            </a:r>
            <a:r>
              <a:rPr kumimoji="0" lang="pt-BR" sz="2400" b="1" i="0" u="none" strike="noStrike" kern="1200" cap="none" spc="0" normalizeH="0" noProof="0" dirty="0" smtClean="0">
                <a:ln>
                  <a:noFill/>
                </a:ln>
                <a:solidFill>
                  <a:schemeClr val="tx1"/>
                </a:solidFill>
                <a:effectLst/>
                <a:uLnTx/>
                <a:uFillTx/>
                <a:latin typeface="Comic Sans MS" pitchFamily="66" charset="0"/>
                <a:ea typeface="+mj-ea"/>
                <a:cs typeface="+mj-cs"/>
              </a:rPr>
              <a:t>Pegada Ecológica</a:t>
            </a:r>
            <a:endParaRPr kumimoji="0" lang="pt-BR" sz="2400" b="1" i="0" u="none" strike="noStrike" kern="1200" cap="none" spc="0" normalizeH="0" baseline="0" noProof="0" dirty="0">
              <a:ln>
                <a:noFill/>
              </a:ln>
              <a:solidFill>
                <a:schemeClr val="tx1"/>
              </a:solidFill>
              <a:effectLst/>
              <a:uLnTx/>
              <a:uFillTx/>
              <a:latin typeface="Comic Sans MS" pitchFamily="66" charset="0"/>
              <a:ea typeface="+mj-ea"/>
              <a:cs typeface="+mj-cs"/>
            </a:endParaRPr>
          </a:p>
        </p:txBody>
      </p:sp>
      <p:sp>
        <p:nvSpPr>
          <p:cNvPr id="13" name="CaixaDeTexto 12"/>
          <p:cNvSpPr txBox="1"/>
          <p:nvPr/>
        </p:nvSpPr>
        <p:spPr>
          <a:xfrm>
            <a:off x="395536" y="764704"/>
            <a:ext cx="8748464" cy="5847755"/>
          </a:xfrm>
          <a:prstGeom prst="rect">
            <a:avLst/>
          </a:prstGeom>
          <a:noFill/>
        </p:spPr>
        <p:txBody>
          <a:bodyPr wrap="square" rtlCol="0">
            <a:spAutoFit/>
          </a:bodyPr>
          <a:lstStyle/>
          <a:p>
            <a:pPr>
              <a:buFont typeface="Wingdings" pitchFamily="2" charset="2"/>
              <a:buChar char="ü"/>
            </a:pPr>
            <a:r>
              <a:rPr lang="pt-BR" sz="2200" b="1" dirty="0" smtClean="0"/>
              <a:t>Existe na literatura grande variedade de metodologias que se propõe a acompanhar e relatar o DS.</a:t>
            </a:r>
          </a:p>
          <a:p>
            <a:pPr>
              <a:buFont typeface="Wingdings" pitchFamily="2" charset="2"/>
              <a:buChar char="ü"/>
            </a:pPr>
            <a:endParaRPr lang="pt-BR" sz="2200" b="1" dirty="0" smtClean="0"/>
          </a:p>
          <a:p>
            <a:pPr>
              <a:buFont typeface="Wingdings" pitchFamily="2" charset="2"/>
              <a:buChar char="ü"/>
            </a:pPr>
            <a:r>
              <a:rPr lang="pt-BR" sz="2200" b="1" dirty="0" smtClean="0"/>
              <a:t>A Pegada Ecológica é uma ferramenta de avaliação, que representa o espaço ecológico necessário para sustentar um determinado sistema ou unidade.</a:t>
            </a:r>
          </a:p>
          <a:p>
            <a:pPr>
              <a:buFont typeface="Wingdings" pitchFamily="2" charset="2"/>
              <a:buChar char="ü"/>
            </a:pPr>
            <a:endParaRPr lang="pt-BR" sz="2200" b="1" dirty="0" smtClean="0"/>
          </a:p>
          <a:p>
            <a:pPr>
              <a:buFont typeface="Wingdings" pitchFamily="2" charset="2"/>
              <a:buChar char="ü"/>
            </a:pPr>
            <a:r>
              <a:rPr lang="pt-BR" sz="2200" b="1" dirty="0" smtClean="0"/>
              <a:t>Adotada para aferir o estado do planeta.</a:t>
            </a:r>
          </a:p>
          <a:p>
            <a:pPr>
              <a:buFont typeface="Wingdings" pitchFamily="2" charset="2"/>
              <a:buChar char="ü"/>
            </a:pPr>
            <a:endParaRPr lang="pt-BR" sz="2200" b="1" dirty="0" smtClean="0"/>
          </a:p>
          <a:p>
            <a:pPr>
              <a:buFont typeface="Wingdings" pitchFamily="2" charset="2"/>
              <a:buChar char="ü"/>
            </a:pPr>
            <a:r>
              <a:rPr lang="pt-BR" sz="2200" b="1" dirty="0" smtClean="0"/>
              <a:t>Tem como princípio fundamental o conceito de capacidade de suporte ou capacidade de carga do ambiente (tamanho de população que pode ser suportado indefinidamente por um habitat. </a:t>
            </a:r>
          </a:p>
          <a:p>
            <a:pPr>
              <a:buFont typeface="Wingdings" pitchFamily="2" charset="2"/>
              <a:buChar char="ü"/>
            </a:pPr>
            <a:endParaRPr lang="pt-BR" sz="2200" b="1" dirty="0" smtClean="0"/>
          </a:p>
          <a:p>
            <a:pPr>
              <a:buFont typeface="Wingdings" pitchFamily="2" charset="2"/>
              <a:buChar char="ü"/>
            </a:pPr>
            <a:r>
              <a:rPr lang="pt-BR" sz="2200" b="1" dirty="0" smtClean="0"/>
              <a:t>Baseada em que para cada item de matéria ou energia consumida pela sociedade existe certa área de terra ou água, em um ou mais ecossistemas, que é necessária para fornecer o fluxo desses recursos e absorver seus resíduos.</a:t>
            </a:r>
            <a:endParaRPr lang="pt-BR" sz="2200" b="1"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226" name="Picture 2" descr="http://www.blogdobemestar.eu/wp-content/uploads/2011/07/pegada-ecologica.jpg">
            <a:hlinkClick r:id="rId2"/>
          </p:cNvPr>
          <p:cNvPicPr>
            <a:picLocks noChangeAspect="1" noChangeArrowheads="1"/>
          </p:cNvPicPr>
          <p:nvPr/>
        </p:nvPicPr>
        <p:blipFill>
          <a:blip r:embed="rId3" cstate="print"/>
          <a:srcRect/>
          <a:stretch>
            <a:fillRect/>
          </a:stretch>
        </p:blipFill>
        <p:spPr bwMode="auto">
          <a:xfrm>
            <a:off x="-180528" y="2204864"/>
            <a:ext cx="3409465" cy="3456384"/>
          </a:xfrm>
          <a:prstGeom prst="rect">
            <a:avLst/>
          </a:prstGeom>
          <a:noFill/>
        </p:spPr>
      </p:pic>
      <p:sp>
        <p:nvSpPr>
          <p:cNvPr id="2" name="Título 1"/>
          <p:cNvSpPr>
            <a:spLocks noGrp="1"/>
          </p:cNvSpPr>
          <p:nvPr>
            <p:ph type="title"/>
          </p:nvPr>
        </p:nvSpPr>
        <p:spPr/>
        <p:txBody>
          <a:bodyPr/>
          <a:lstStyle/>
          <a:p>
            <a:endParaRPr lang="pt-BR"/>
          </a:p>
        </p:txBody>
      </p:sp>
      <p:sp>
        <p:nvSpPr>
          <p:cNvPr id="3" name="Retângulo 2"/>
          <p:cNvSpPr/>
          <p:nvPr/>
        </p:nvSpPr>
        <p:spPr>
          <a:xfrm>
            <a:off x="2483768" y="1052736"/>
            <a:ext cx="6408712" cy="4832092"/>
          </a:xfrm>
          <a:prstGeom prst="rect">
            <a:avLst/>
          </a:prstGeom>
        </p:spPr>
        <p:txBody>
          <a:bodyPr wrap="square">
            <a:spAutoFit/>
          </a:bodyPr>
          <a:lstStyle/>
          <a:p>
            <a:pPr algn="ctr"/>
            <a:r>
              <a:rPr lang="pt-BR" sz="2800" dirty="0" smtClean="0"/>
              <a:t>A Pegada Ecológica de um país, de uma cidade ou de uma pessoa, corresponde ao tamanho das áreas produtivas de terra e de mar, necessárias para gerar produtos, bens e serviços que sustentam determinados estilos de vida. </a:t>
            </a:r>
          </a:p>
          <a:p>
            <a:pPr algn="ctr"/>
            <a:endParaRPr lang="pt-BR" sz="2800" dirty="0" smtClean="0"/>
          </a:p>
          <a:p>
            <a:pPr algn="ctr"/>
            <a:r>
              <a:rPr lang="pt-BR" sz="2800" dirty="0" smtClean="0"/>
              <a:t>Forma de traduzir, em hectares (ha), a extensão de território que uma pessoa ou toda uma sociedade “utiliza” , em média, para se sustentar.</a:t>
            </a:r>
            <a:endParaRPr lang="pt-BR" sz="28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smtClean="0"/>
              <a:t>Os componentes da Pegada Ecológica</a:t>
            </a:r>
            <a:endParaRPr lang="pt-BR" dirty="0"/>
          </a:p>
        </p:txBody>
      </p:sp>
      <p:pic>
        <p:nvPicPr>
          <p:cNvPr id="51202" name="Picture 2" descr=" / ©: WWF-Brasil"/>
          <p:cNvPicPr>
            <a:picLocks noChangeAspect="1" noChangeArrowheads="1"/>
          </p:cNvPicPr>
          <p:nvPr/>
        </p:nvPicPr>
        <p:blipFill>
          <a:blip r:embed="rId2" cstate="print"/>
          <a:srcRect/>
          <a:stretch>
            <a:fillRect/>
          </a:stretch>
        </p:blipFill>
        <p:spPr bwMode="auto">
          <a:xfrm>
            <a:off x="179512" y="1916832"/>
            <a:ext cx="1295400" cy="838200"/>
          </a:xfrm>
          <a:prstGeom prst="rect">
            <a:avLst/>
          </a:prstGeom>
          <a:noFill/>
        </p:spPr>
      </p:pic>
      <p:sp>
        <p:nvSpPr>
          <p:cNvPr id="51203" name="Rectangle 3"/>
          <p:cNvSpPr>
            <a:spLocks noChangeArrowheads="1"/>
          </p:cNvSpPr>
          <p:nvPr/>
        </p:nvSpPr>
        <p:spPr bwMode="auto">
          <a:xfrm>
            <a:off x="1619672" y="1484784"/>
            <a:ext cx="3096344" cy="1969770"/>
          </a:xfrm>
          <a:prstGeom prst="rect">
            <a:avLst/>
          </a:prstGeom>
          <a:noFill/>
          <a:ln w="9525">
            <a:noFill/>
            <a:miter lim="800000"/>
            <a:headEnd/>
            <a:tailEnd/>
          </a:ln>
          <a:effectLst/>
        </p:spPr>
        <p:txBody>
          <a:bodyPr vert="horz" wrap="square" lIns="0" tIns="0" rIns="0" bIns="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pt-BR" sz="1600" b="1" i="0" u="sng" strike="noStrike" cap="none" normalizeH="0" baseline="0" dirty="0" smtClean="0">
                <a:ln>
                  <a:noFill/>
                </a:ln>
                <a:solidFill>
                  <a:schemeClr val="tx1"/>
                </a:solidFill>
                <a:effectLst/>
                <a:latin typeface="Arial" pitchFamily="34" charset="0"/>
                <a:cs typeface="Arial" pitchFamily="34" charset="0"/>
              </a:rPr>
              <a:t>Carbono</a:t>
            </a:r>
          </a:p>
          <a:p>
            <a:pPr marL="0" marR="0" lvl="0" indent="0" defTabSz="914400" rtl="0" eaLnBrk="0" fontAlgn="base" latinLnBrk="0" hangingPunct="0">
              <a:lnSpc>
                <a:spcPct val="100000"/>
              </a:lnSpc>
              <a:spcBef>
                <a:spcPct val="0"/>
              </a:spcBef>
              <a:spcAft>
                <a:spcPct val="0"/>
              </a:spcAft>
              <a:buClrTx/>
              <a:buSzTx/>
              <a:buFontTx/>
              <a:buNone/>
              <a:tabLst/>
            </a:pPr>
            <a:r>
              <a:rPr kumimoji="0" lang="pt-BR" sz="1600" b="0" i="0" u="none" strike="noStrike" cap="none" normalizeH="0" baseline="0" dirty="0" smtClean="0">
                <a:ln>
                  <a:noFill/>
                </a:ln>
                <a:solidFill>
                  <a:schemeClr val="tx1"/>
                </a:solidFill>
                <a:effectLst/>
                <a:latin typeface="Arial" pitchFamily="34" charset="0"/>
                <a:cs typeface="Arial" pitchFamily="34" charset="0"/>
              </a:rPr>
              <a:t>Representa a extensão de áreas florestais capaz de sequestrar emissões de CO2 derivadas da queima de combustíveis fósseis, excluindo-se a parcela absorvida pelos oceanos que provoca a acidificação.</a:t>
            </a:r>
          </a:p>
        </p:txBody>
      </p:sp>
      <p:pic>
        <p:nvPicPr>
          <p:cNvPr id="51204" name="Picture 4" descr=" / ©: WWF-Brasil"/>
          <p:cNvPicPr>
            <a:picLocks noChangeAspect="1" noChangeArrowheads="1"/>
          </p:cNvPicPr>
          <p:nvPr/>
        </p:nvPicPr>
        <p:blipFill>
          <a:blip r:embed="rId3" cstate="print"/>
          <a:srcRect/>
          <a:stretch>
            <a:fillRect/>
          </a:stretch>
        </p:blipFill>
        <p:spPr bwMode="auto">
          <a:xfrm>
            <a:off x="0" y="3933056"/>
            <a:ext cx="1295400" cy="1304925"/>
          </a:xfrm>
          <a:prstGeom prst="rect">
            <a:avLst/>
          </a:prstGeom>
          <a:noFill/>
        </p:spPr>
      </p:pic>
      <p:sp>
        <p:nvSpPr>
          <p:cNvPr id="51205" name="Rectangle 5"/>
          <p:cNvSpPr>
            <a:spLocks noChangeArrowheads="1"/>
          </p:cNvSpPr>
          <p:nvPr/>
        </p:nvSpPr>
        <p:spPr bwMode="auto">
          <a:xfrm>
            <a:off x="1475656" y="4100298"/>
            <a:ext cx="2808312" cy="1969770"/>
          </a:xfrm>
          <a:prstGeom prst="rect">
            <a:avLst/>
          </a:prstGeom>
          <a:noFill/>
          <a:ln w="9525">
            <a:noFill/>
            <a:miter lim="800000"/>
            <a:headEnd/>
            <a:tailEnd/>
          </a:ln>
          <a:effectLst/>
        </p:spPr>
        <p:txBody>
          <a:bodyPr vert="horz" wrap="square" lIns="0" tIns="0" rIns="0" bIns="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pt-BR" sz="1600" b="1" i="0" u="sng" strike="noStrike" cap="none" normalizeH="0" baseline="0" dirty="0" smtClean="0">
                <a:ln>
                  <a:noFill/>
                </a:ln>
                <a:solidFill>
                  <a:schemeClr val="tx1"/>
                </a:solidFill>
                <a:effectLst/>
                <a:latin typeface="Arial" pitchFamily="34" charset="0"/>
                <a:cs typeface="Arial" pitchFamily="34" charset="0"/>
              </a:rPr>
              <a:t>Áreas de cultivo</a:t>
            </a:r>
          </a:p>
          <a:p>
            <a:pPr marL="0" marR="0" lvl="0" indent="0" defTabSz="914400" rtl="0" eaLnBrk="0" fontAlgn="base" latinLnBrk="0" hangingPunct="0">
              <a:lnSpc>
                <a:spcPct val="100000"/>
              </a:lnSpc>
              <a:spcBef>
                <a:spcPct val="0"/>
              </a:spcBef>
              <a:spcAft>
                <a:spcPct val="0"/>
              </a:spcAft>
              <a:buClrTx/>
              <a:buSzTx/>
              <a:buFontTx/>
              <a:buNone/>
              <a:tabLst/>
            </a:pPr>
            <a:r>
              <a:rPr kumimoji="0" lang="pt-BR" sz="1600" b="0" i="0" u="none" strike="noStrike" cap="none" normalizeH="0" baseline="0" dirty="0" smtClean="0">
                <a:ln>
                  <a:noFill/>
                </a:ln>
                <a:solidFill>
                  <a:schemeClr val="tx1"/>
                </a:solidFill>
                <a:effectLst/>
                <a:latin typeface="Arial" pitchFamily="34" charset="0"/>
                <a:cs typeface="Arial" pitchFamily="34" charset="0"/>
              </a:rPr>
              <a:t>Representa a extensão de áreas de cultivo usadas para a produção de alimentos e fibras para consumo humano, bem como para a produção de ração para o gado, oleaginosas e borracha.</a:t>
            </a:r>
          </a:p>
        </p:txBody>
      </p:sp>
      <p:pic>
        <p:nvPicPr>
          <p:cNvPr id="51206" name="Picture 6" descr=" / ©: WWF-Brasil"/>
          <p:cNvPicPr>
            <a:picLocks noChangeAspect="1" noChangeArrowheads="1"/>
          </p:cNvPicPr>
          <p:nvPr/>
        </p:nvPicPr>
        <p:blipFill>
          <a:blip r:embed="rId4" cstate="print"/>
          <a:srcRect/>
          <a:stretch>
            <a:fillRect/>
          </a:stretch>
        </p:blipFill>
        <p:spPr bwMode="auto">
          <a:xfrm>
            <a:off x="4644008" y="4869160"/>
            <a:ext cx="1295400" cy="923925"/>
          </a:xfrm>
          <a:prstGeom prst="rect">
            <a:avLst/>
          </a:prstGeom>
          <a:noFill/>
        </p:spPr>
      </p:pic>
      <p:sp>
        <p:nvSpPr>
          <p:cNvPr id="51207" name="Rectangle 7"/>
          <p:cNvSpPr>
            <a:spLocks noChangeArrowheads="1"/>
          </p:cNvSpPr>
          <p:nvPr/>
        </p:nvSpPr>
        <p:spPr bwMode="auto">
          <a:xfrm>
            <a:off x="6228184" y="4445241"/>
            <a:ext cx="2592288" cy="2215991"/>
          </a:xfrm>
          <a:prstGeom prst="rect">
            <a:avLst/>
          </a:prstGeom>
          <a:noFill/>
          <a:ln w="9525">
            <a:noFill/>
            <a:miter lim="800000"/>
            <a:headEnd/>
            <a:tailEnd/>
          </a:ln>
          <a:effectLst/>
        </p:spPr>
        <p:txBody>
          <a:bodyPr vert="horz" wrap="square" lIns="0" tIns="0" rIns="0" bIns="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pt-BR" sz="1800" b="1" i="0" u="sng" strike="noStrike" cap="none" normalizeH="0" baseline="0" dirty="0" smtClean="0">
                <a:ln>
                  <a:noFill/>
                </a:ln>
                <a:solidFill>
                  <a:schemeClr val="tx1"/>
                </a:solidFill>
                <a:effectLst/>
                <a:latin typeface="Arial" pitchFamily="34" charset="0"/>
                <a:cs typeface="Arial" pitchFamily="34" charset="0"/>
              </a:rPr>
              <a:t>Pastagens</a:t>
            </a:r>
          </a:p>
          <a:p>
            <a:pPr marL="0" marR="0" lvl="0" indent="0" defTabSz="914400" rtl="0" eaLnBrk="0" fontAlgn="base" latinLnBrk="0" hangingPunct="0">
              <a:lnSpc>
                <a:spcPct val="100000"/>
              </a:lnSpc>
              <a:spcBef>
                <a:spcPct val="0"/>
              </a:spcBef>
              <a:spcAft>
                <a:spcPct val="0"/>
              </a:spcAft>
              <a:buClrTx/>
              <a:buSzTx/>
              <a:buFontTx/>
              <a:buNone/>
              <a:tabLst/>
            </a:pPr>
            <a:r>
              <a:rPr kumimoji="0" lang="pt-BR" sz="1800" b="0" i="0" u="none" strike="noStrike" cap="none" normalizeH="0" baseline="0" dirty="0" smtClean="0">
                <a:ln>
                  <a:noFill/>
                </a:ln>
                <a:solidFill>
                  <a:schemeClr val="tx1"/>
                </a:solidFill>
                <a:effectLst/>
                <a:latin typeface="Arial" pitchFamily="34" charset="0"/>
                <a:cs typeface="Arial" pitchFamily="34" charset="0"/>
              </a:rPr>
              <a:t>Representa a extensão de áreas de pastagem utilizadas para a criação de gado de corte e leiteiro e para a produção de couro e produtos de lã.</a:t>
            </a:r>
          </a:p>
        </p:txBody>
      </p:sp>
      <p:pic>
        <p:nvPicPr>
          <p:cNvPr id="51208" name="Picture 8" descr=" / ©: WWF-Brasil"/>
          <p:cNvPicPr>
            <a:picLocks noChangeAspect="1" noChangeArrowheads="1"/>
          </p:cNvPicPr>
          <p:nvPr/>
        </p:nvPicPr>
        <p:blipFill>
          <a:blip r:embed="rId5" cstate="print"/>
          <a:srcRect/>
          <a:stretch>
            <a:fillRect/>
          </a:stretch>
        </p:blipFill>
        <p:spPr bwMode="auto">
          <a:xfrm>
            <a:off x="4788024" y="1772816"/>
            <a:ext cx="1295400" cy="923925"/>
          </a:xfrm>
          <a:prstGeom prst="rect">
            <a:avLst/>
          </a:prstGeom>
          <a:noFill/>
        </p:spPr>
      </p:pic>
      <p:sp>
        <p:nvSpPr>
          <p:cNvPr id="51209" name="Rectangle 9"/>
          <p:cNvSpPr>
            <a:spLocks noChangeArrowheads="1"/>
          </p:cNvSpPr>
          <p:nvPr/>
        </p:nvSpPr>
        <p:spPr bwMode="auto">
          <a:xfrm>
            <a:off x="6084168" y="1695291"/>
            <a:ext cx="3059832" cy="1661993"/>
          </a:xfrm>
          <a:prstGeom prst="rect">
            <a:avLst/>
          </a:prstGeom>
          <a:noFill/>
          <a:ln w="9525">
            <a:noFill/>
            <a:miter lim="800000"/>
            <a:headEnd/>
            <a:tailEnd/>
          </a:ln>
          <a:effectLst/>
        </p:spPr>
        <p:txBody>
          <a:bodyPr vert="horz" wrap="square" lIns="0" tIns="0" rIns="0" bIns="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pt-BR" sz="1800" b="1" i="0" u="sng" strike="noStrike" cap="none" normalizeH="0" baseline="0" dirty="0" smtClean="0">
                <a:ln>
                  <a:noFill/>
                </a:ln>
                <a:solidFill>
                  <a:schemeClr val="tx1"/>
                </a:solidFill>
                <a:effectLst/>
                <a:latin typeface="Arial" pitchFamily="34" charset="0"/>
                <a:cs typeface="Arial" pitchFamily="34" charset="0"/>
              </a:rPr>
              <a:t>Florestas</a:t>
            </a:r>
          </a:p>
          <a:p>
            <a:pPr marL="0" marR="0" lvl="0" indent="0" defTabSz="914400" rtl="0" eaLnBrk="0" fontAlgn="base" latinLnBrk="0" hangingPunct="0">
              <a:lnSpc>
                <a:spcPct val="100000"/>
              </a:lnSpc>
              <a:spcBef>
                <a:spcPct val="0"/>
              </a:spcBef>
              <a:spcAft>
                <a:spcPct val="0"/>
              </a:spcAft>
              <a:buClrTx/>
              <a:buSzTx/>
              <a:buFontTx/>
              <a:buNone/>
              <a:tabLst/>
            </a:pPr>
            <a:r>
              <a:rPr kumimoji="0" lang="pt-BR" sz="1800" b="0" i="0" u="none" strike="noStrike" cap="none" normalizeH="0" baseline="0" dirty="0" smtClean="0">
                <a:ln>
                  <a:noFill/>
                </a:ln>
                <a:solidFill>
                  <a:schemeClr val="tx1"/>
                </a:solidFill>
                <a:effectLst/>
                <a:latin typeface="Arial" pitchFamily="34" charset="0"/>
                <a:cs typeface="Arial" pitchFamily="34" charset="0"/>
              </a:rPr>
              <a:t>Representa a extensão de áreas florestais necessárias para o fornecimento de produtos madeireiros, celulose e lenha.</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8" name="Rectangle 4"/>
          <p:cNvSpPr>
            <a:spLocks noGrp="1" noChangeArrowheads="1"/>
          </p:cNvSpPr>
          <p:nvPr>
            <p:ph type="title"/>
          </p:nvPr>
        </p:nvSpPr>
        <p:spPr>
          <a:xfrm>
            <a:off x="0" y="0"/>
            <a:ext cx="9144000" cy="706438"/>
          </a:xfrm>
          <a:solidFill>
            <a:schemeClr val="accent3">
              <a:lumMod val="40000"/>
              <a:lumOff val="60000"/>
            </a:schemeClr>
          </a:solidFill>
        </p:spPr>
        <p:txBody>
          <a:bodyPr/>
          <a:lstStyle/>
          <a:p>
            <a:pPr algn="l"/>
            <a:r>
              <a:rPr lang="pt-BR" sz="3200" b="1" dirty="0" smtClean="0">
                <a:latin typeface="Comic Sans MS" pitchFamily="66" charset="0"/>
              </a:rPr>
              <a:t>3.1 Antecedentes Históricos</a:t>
            </a:r>
            <a:endParaRPr lang="pt-BR" sz="3200" b="1" dirty="0">
              <a:latin typeface="Comic Sans MS" pitchFamily="66" charset="0"/>
            </a:endParaRPr>
          </a:p>
        </p:txBody>
      </p:sp>
      <p:sp>
        <p:nvSpPr>
          <p:cNvPr id="72709" name="Text Box 5"/>
          <p:cNvSpPr txBox="1">
            <a:spLocks noChangeArrowheads="1"/>
          </p:cNvSpPr>
          <p:nvPr/>
        </p:nvSpPr>
        <p:spPr bwMode="auto">
          <a:xfrm>
            <a:off x="0" y="1052736"/>
            <a:ext cx="8820150" cy="707886"/>
          </a:xfrm>
          <a:prstGeom prst="rect">
            <a:avLst/>
          </a:prstGeom>
          <a:noFill/>
          <a:ln w="9525">
            <a:noFill/>
            <a:miter lim="800000"/>
            <a:headEnd/>
            <a:tailEnd/>
          </a:ln>
          <a:effectLst/>
        </p:spPr>
        <p:txBody>
          <a:bodyPr wrap="square">
            <a:spAutoFit/>
          </a:bodyPr>
          <a:lstStyle/>
          <a:p>
            <a:pPr algn="ctr"/>
            <a:r>
              <a:rPr lang="pt-BR" sz="2000" b="1" dirty="0"/>
              <a:t>  </a:t>
            </a:r>
            <a:r>
              <a:rPr lang="pt-BR" sz="2000" b="1" dirty="0" smtClean="0"/>
              <a:t>O conceito normativo básico de Desenvolvimento Sustentável emergiu da Conferencia de Estocolmo, 1972.</a:t>
            </a:r>
            <a:endParaRPr lang="pt-BR" sz="2000" b="1" dirty="0"/>
          </a:p>
        </p:txBody>
      </p:sp>
      <p:sp>
        <p:nvSpPr>
          <p:cNvPr id="72710" name="Text Box 6"/>
          <p:cNvSpPr txBox="1">
            <a:spLocks noChangeArrowheads="1"/>
          </p:cNvSpPr>
          <p:nvPr/>
        </p:nvSpPr>
        <p:spPr bwMode="auto">
          <a:xfrm>
            <a:off x="0" y="2204864"/>
            <a:ext cx="9144000" cy="2554545"/>
          </a:xfrm>
          <a:prstGeom prst="rect">
            <a:avLst/>
          </a:prstGeom>
          <a:solidFill>
            <a:schemeClr val="accent6">
              <a:lumMod val="40000"/>
              <a:lumOff val="60000"/>
            </a:schemeClr>
          </a:solidFill>
          <a:ln w="9525">
            <a:noFill/>
            <a:miter lim="800000"/>
            <a:headEnd/>
            <a:tailEnd/>
          </a:ln>
          <a:effectLst/>
        </p:spPr>
        <p:txBody>
          <a:bodyPr wrap="square">
            <a:spAutoFit/>
          </a:bodyPr>
          <a:lstStyle/>
          <a:p>
            <a:pPr algn="just"/>
            <a:r>
              <a:rPr lang="pt-BR" sz="3200" dirty="0" smtClean="0">
                <a:latin typeface="BrowalliaUPC" pitchFamily="34" charset="-34"/>
                <a:cs typeface="BrowalliaUPC" pitchFamily="34" charset="-34"/>
              </a:rPr>
              <a:t>O DS será alcançado se três critérios fundamentais forem obedecidos simultaneamente: </a:t>
            </a:r>
          </a:p>
          <a:p>
            <a:pPr algn="ctr">
              <a:buFont typeface="Arial" pitchFamily="34" charset="0"/>
              <a:buChar char="•"/>
            </a:pPr>
            <a:r>
              <a:rPr lang="pt-BR" sz="3200" b="1" dirty="0" smtClean="0">
                <a:latin typeface="BrowalliaUPC" pitchFamily="34" charset="-34"/>
                <a:cs typeface="BrowalliaUPC" pitchFamily="34" charset="-34"/>
              </a:rPr>
              <a:t>Equidade social, </a:t>
            </a:r>
          </a:p>
          <a:p>
            <a:pPr algn="ctr">
              <a:buFont typeface="Arial" pitchFamily="34" charset="0"/>
              <a:buChar char="•"/>
            </a:pPr>
            <a:r>
              <a:rPr lang="pt-BR" sz="3200" b="1" dirty="0" smtClean="0">
                <a:latin typeface="BrowalliaUPC" pitchFamily="34" charset="-34"/>
                <a:cs typeface="BrowalliaUPC" pitchFamily="34" charset="-34"/>
              </a:rPr>
              <a:t>Prudência ecológica e</a:t>
            </a:r>
          </a:p>
          <a:p>
            <a:pPr algn="ctr">
              <a:buFont typeface="Arial" pitchFamily="34" charset="0"/>
              <a:buChar char="•"/>
            </a:pPr>
            <a:r>
              <a:rPr lang="pt-BR" sz="3200" b="1" dirty="0" smtClean="0">
                <a:latin typeface="BrowalliaUPC" pitchFamily="34" charset="-34"/>
                <a:cs typeface="BrowalliaUPC" pitchFamily="34" charset="-34"/>
              </a:rPr>
              <a:t>Eficiência econômica.</a:t>
            </a:r>
            <a:endParaRPr lang="pt-BR" sz="3200" b="1" dirty="0">
              <a:latin typeface="BrowalliaUPC" pitchFamily="34" charset="-34"/>
              <a:cs typeface="BrowalliaUPC" pitchFamily="34" charset="-34"/>
            </a:endParaRPr>
          </a:p>
        </p:txBody>
      </p:sp>
      <p:sp>
        <p:nvSpPr>
          <p:cNvPr id="72714" name="Text Box 10"/>
          <p:cNvSpPr txBox="1">
            <a:spLocks noChangeArrowheads="1"/>
          </p:cNvSpPr>
          <p:nvPr/>
        </p:nvSpPr>
        <p:spPr bwMode="auto">
          <a:xfrm>
            <a:off x="808038" y="5157192"/>
            <a:ext cx="8335962" cy="1661993"/>
          </a:xfrm>
          <a:prstGeom prst="rect">
            <a:avLst/>
          </a:prstGeom>
          <a:noFill/>
          <a:ln w="9525">
            <a:noFill/>
            <a:miter lim="800000"/>
            <a:headEnd/>
            <a:tailEnd/>
          </a:ln>
          <a:effectLst/>
        </p:spPr>
        <p:txBody>
          <a:bodyPr>
            <a:spAutoFit/>
          </a:bodyPr>
          <a:lstStyle/>
          <a:p>
            <a:r>
              <a:rPr lang="pt-BR" dirty="0" smtClean="0"/>
              <a:t>Em 1980, o documento “Estratégia Mundial para a Conservação da Natureza” elaborado conjuntamente pela União Internacional para a Conservação da Natureza (IUCN, pelo Programa de Meio Ambiente das Nações Unidas (PNUMA) e </a:t>
            </a:r>
            <a:r>
              <a:rPr lang="pt-BR" i="1" dirty="0" smtClean="0"/>
              <a:t>pelo World </a:t>
            </a:r>
            <a:r>
              <a:rPr lang="pt-BR" i="1" dirty="0" err="1" smtClean="0"/>
              <a:t>Wildlife</a:t>
            </a:r>
            <a:r>
              <a:rPr lang="pt-BR" i="1" dirty="0" smtClean="0"/>
              <a:t> </a:t>
            </a:r>
            <a:r>
              <a:rPr lang="pt-BR" i="1" dirty="0" err="1" smtClean="0"/>
              <a:t>Fund</a:t>
            </a:r>
            <a:r>
              <a:rPr lang="pt-BR" i="1" dirty="0" smtClean="0"/>
              <a:t> </a:t>
            </a:r>
            <a:r>
              <a:rPr lang="pt-BR" dirty="0" smtClean="0"/>
              <a:t>(WWF), define sustentabilidade como </a:t>
            </a:r>
            <a:r>
              <a:rPr lang="pt-BR" sz="2400" i="1" dirty="0" smtClean="0"/>
              <a:t>“uma característica de um processo ou estado que pode manter-se indefinidamente”. </a:t>
            </a:r>
            <a:endParaRPr lang="pt-BR" i="1" dirty="0"/>
          </a:p>
        </p:txBody>
      </p:sp>
      <p:sp>
        <p:nvSpPr>
          <p:cNvPr id="72716" name="AutoShape 12" descr="2Q=="/>
          <p:cNvSpPr>
            <a:spLocks noChangeAspect="1" noChangeArrowheads="1"/>
          </p:cNvSpPr>
          <p:nvPr/>
        </p:nvSpPr>
        <p:spPr bwMode="auto">
          <a:xfrm>
            <a:off x="3662363" y="2209800"/>
            <a:ext cx="1819275" cy="2438400"/>
          </a:xfrm>
          <a:prstGeom prst="rect">
            <a:avLst/>
          </a:prstGeom>
          <a:noFill/>
        </p:spPr>
        <p:txBody>
          <a:bodyPr/>
          <a:lstStyle/>
          <a:p>
            <a:endParaRPr lang="pt-BR"/>
          </a:p>
        </p:txBody>
      </p:sp>
      <p:sp>
        <p:nvSpPr>
          <p:cNvPr id="72718" name="AutoShape 14" descr="2Q=="/>
          <p:cNvSpPr>
            <a:spLocks noChangeAspect="1" noChangeArrowheads="1"/>
          </p:cNvSpPr>
          <p:nvPr/>
        </p:nvSpPr>
        <p:spPr bwMode="auto">
          <a:xfrm>
            <a:off x="3662363" y="2209800"/>
            <a:ext cx="1819275" cy="2438400"/>
          </a:xfrm>
          <a:prstGeom prst="rect">
            <a:avLst/>
          </a:prstGeom>
          <a:noFill/>
        </p:spPr>
        <p:txBody>
          <a:bodyPr/>
          <a:lstStyle/>
          <a:p>
            <a:endParaRPr lang="pt-B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smtClean="0"/>
              <a:t>Os componentes da Pegada Ecológica</a:t>
            </a:r>
            <a:endParaRPr lang="pt-BR" dirty="0"/>
          </a:p>
        </p:txBody>
      </p:sp>
      <p:pic>
        <p:nvPicPr>
          <p:cNvPr id="54274" name="Picture 2" descr=" / ©: WWF-Brasil"/>
          <p:cNvPicPr>
            <a:picLocks noChangeAspect="1" noChangeArrowheads="1"/>
          </p:cNvPicPr>
          <p:nvPr/>
        </p:nvPicPr>
        <p:blipFill>
          <a:blip r:embed="rId2" cstate="print"/>
          <a:srcRect/>
          <a:stretch>
            <a:fillRect/>
          </a:stretch>
        </p:blipFill>
        <p:spPr bwMode="auto">
          <a:xfrm>
            <a:off x="179512" y="1844824"/>
            <a:ext cx="1295400" cy="1038225"/>
          </a:xfrm>
          <a:prstGeom prst="rect">
            <a:avLst/>
          </a:prstGeom>
          <a:noFill/>
        </p:spPr>
      </p:pic>
      <p:sp>
        <p:nvSpPr>
          <p:cNvPr id="54275" name="Rectangle 3"/>
          <p:cNvSpPr>
            <a:spLocks noChangeArrowheads="1"/>
          </p:cNvSpPr>
          <p:nvPr/>
        </p:nvSpPr>
        <p:spPr bwMode="auto">
          <a:xfrm>
            <a:off x="1475656" y="1772816"/>
            <a:ext cx="5184576" cy="1384995"/>
          </a:xfrm>
          <a:prstGeom prst="rect">
            <a:avLst/>
          </a:prstGeom>
          <a:noFill/>
          <a:ln w="9525">
            <a:noFill/>
            <a:miter lim="800000"/>
            <a:headEnd/>
            <a:tailEnd/>
          </a:ln>
          <a:effectLst/>
        </p:spPr>
        <p:txBody>
          <a:bodyPr vert="horz" wrap="square" lIns="0" tIns="0" rIns="0" bIns="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pt-BR" sz="1800" b="1" i="0" u="sng" strike="noStrike" cap="none" normalizeH="0" baseline="0" dirty="0" smtClean="0">
                <a:ln>
                  <a:noFill/>
                </a:ln>
                <a:solidFill>
                  <a:schemeClr val="tx1"/>
                </a:solidFill>
                <a:effectLst/>
                <a:latin typeface="Arial" pitchFamily="34" charset="0"/>
                <a:cs typeface="Arial" pitchFamily="34" charset="0"/>
              </a:rPr>
              <a:t>Áreas construídas</a:t>
            </a:r>
          </a:p>
          <a:p>
            <a:pPr marL="0" marR="0" lvl="0" indent="0" defTabSz="914400" rtl="0" eaLnBrk="0" fontAlgn="base" latinLnBrk="0" hangingPunct="0">
              <a:lnSpc>
                <a:spcPct val="100000"/>
              </a:lnSpc>
              <a:spcBef>
                <a:spcPct val="0"/>
              </a:spcBef>
              <a:spcAft>
                <a:spcPct val="0"/>
              </a:spcAft>
              <a:buClrTx/>
              <a:buSzTx/>
              <a:buFontTx/>
              <a:buNone/>
              <a:tabLst/>
            </a:pPr>
            <a:r>
              <a:rPr kumimoji="0" lang="pt-BR" sz="1800" b="0" i="0" u="none" strike="noStrike" cap="none" normalizeH="0" baseline="0" dirty="0" smtClean="0">
                <a:ln>
                  <a:noFill/>
                </a:ln>
                <a:solidFill>
                  <a:schemeClr val="tx1"/>
                </a:solidFill>
                <a:effectLst/>
                <a:latin typeface="Arial" pitchFamily="34" charset="0"/>
                <a:cs typeface="Arial" pitchFamily="34" charset="0"/>
              </a:rPr>
              <a:t>Representa a extensão de áreas cobertas por infraestrutura humana, inclusive transportes, habitação, estruturas industriais e reservatórios para a geração de energia hidrelétrica.</a:t>
            </a:r>
          </a:p>
        </p:txBody>
      </p:sp>
      <p:pic>
        <p:nvPicPr>
          <p:cNvPr id="54276" name="Picture 4" descr=" / ©: WWF-Brasil"/>
          <p:cNvPicPr>
            <a:picLocks noChangeAspect="1" noChangeArrowheads="1"/>
          </p:cNvPicPr>
          <p:nvPr/>
        </p:nvPicPr>
        <p:blipFill>
          <a:blip r:embed="rId3" cstate="print"/>
          <a:srcRect/>
          <a:stretch>
            <a:fillRect/>
          </a:stretch>
        </p:blipFill>
        <p:spPr bwMode="auto">
          <a:xfrm>
            <a:off x="539552" y="4077072"/>
            <a:ext cx="1295400" cy="742950"/>
          </a:xfrm>
          <a:prstGeom prst="rect">
            <a:avLst/>
          </a:prstGeom>
          <a:noFill/>
        </p:spPr>
      </p:pic>
      <p:sp>
        <p:nvSpPr>
          <p:cNvPr id="54277" name="Rectangle 5"/>
          <p:cNvSpPr>
            <a:spLocks noChangeArrowheads="1"/>
          </p:cNvSpPr>
          <p:nvPr/>
        </p:nvSpPr>
        <p:spPr bwMode="auto">
          <a:xfrm>
            <a:off x="2051720" y="3844498"/>
            <a:ext cx="5616624" cy="1384995"/>
          </a:xfrm>
          <a:prstGeom prst="rect">
            <a:avLst/>
          </a:prstGeom>
          <a:noFill/>
          <a:ln w="9525">
            <a:noFill/>
            <a:miter lim="800000"/>
            <a:headEnd/>
            <a:tailEnd/>
          </a:ln>
          <a:effectLst/>
        </p:spPr>
        <p:txBody>
          <a:bodyPr vert="horz" wrap="square" lIns="0" tIns="0" rIns="0" bIns="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pt-BR" sz="1800" b="1" i="0" u="sng" strike="noStrike" cap="none" normalizeH="0" baseline="0" dirty="0" smtClean="0">
                <a:ln>
                  <a:noFill/>
                </a:ln>
                <a:solidFill>
                  <a:schemeClr val="tx1"/>
                </a:solidFill>
                <a:effectLst/>
                <a:latin typeface="Arial" pitchFamily="34" charset="0"/>
                <a:cs typeface="Arial" pitchFamily="34" charset="0"/>
              </a:rPr>
              <a:t>Estoques pesqueiros</a:t>
            </a:r>
          </a:p>
          <a:p>
            <a:pPr marL="0" marR="0" lvl="0" indent="0" defTabSz="914400" rtl="0" eaLnBrk="0" fontAlgn="base" latinLnBrk="0" hangingPunct="0">
              <a:lnSpc>
                <a:spcPct val="100000"/>
              </a:lnSpc>
              <a:spcBef>
                <a:spcPct val="0"/>
              </a:spcBef>
              <a:spcAft>
                <a:spcPct val="0"/>
              </a:spcAft>
              <a:buClrTx/>
              <a:buSzTx/>
              <a:buFontTx/>
              <a:buNone/>
              <a:tabLst/>
            </a:pPr>
            <a:r>
              <a:rPr kumimoji="0" lang="pt-BR" sz="1800" b="0" i="0" u="none" strike="noStrike" cap="none" normalizeH="0" baseline="0" dirty="0" smtClean="0">
                <a:ln>
                  <a:noFill/>
                </a:ln>
                <a:solidFill>
                  <a:schemeClr val="tx1"/>
                </a:solidFill>
                <a:effectLst/>
                <a:latin typeface="Arial" pitchFamily="34" charset="0"/>
                <a:cs typeface="Arial" pitchFamily="34" charset="0"/>
              </a:rPr>
              <a:t>Calculada a partir da estimativa de produção primária necessária para sustentar os peixes e mariscos capturados, com base em dados de captura relativos a espécies marinhas e de água doce.</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pic>
        <p:nvPicPr>
          <p:cNvPr id="3" name="Picture 2" descr="https://encrypted-tbn0.gstatic.com/images?q=tbn:ANd9GcRuyCyiW0Am7dqvvCQ8DciwvJfCqvPoE-a1oXEyiX9-ObuWSRv_">
            <a:hlinkClick r:id="rId2"/>
          </p:cNvPr>
          <p:cNvPicPr>
            <a:picLocks noChangeAspect="1" noChangeArrowheads="1"/>
          </p:cNvPicPr>
          <p:nvPr/>
        </p:nvPicPr>
        <p:blipFill>
          <a:blip r:embed="rId3" cstate="print"/>
          <a:srcRect/>
          <a:stretch>
            <a:fillRect/>
          </a:stretch>
        </p:blipFill>
        <p:spPr bwMode="auto">
          <a:xfrm>
            <a:off x="899592" y="332656"/>
            <a:ext cx="6696744" cy="6053857"/>
          </a:xfrm>
          <a:prstGeom prst="rect">
            <a:avLst/>
          </a:prstGeom>
          <a:noFill/>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0" y="332656"/>
            <a:ext cx="8964488" cy="6740307"/>
          </a:xfrm>
          <a:prstGeom prst="rect">
            <a:avLst/>
          </a:prstGeom>
        </p:spPr>
        <p:txBody>
          <a:bodyPr wrap="square">
            <a:spAutoFit/>
          </a:bodyPr>
          <a:lstStyle/>
          <a:p>
            <a:pPr algn="ctr"/>
            <a:r>
              <a:rPr lang="pt-BR" sz="2400" dirty="0" smtClean="0"/>
              <a:t>De modo geral, sociedades altamente industrializadas, ou seus cidadãos, “usam” mais espaços do que os membros de culturas ou sociedades menos industrializadas. </a:t>
            </a:r>
            <a:br>
              <a:rPr lang="pt-BR" sz="2400" dirty="0" smtClean="0"/>
            </a:br>
            <a:r>
              <a:rPr lang="pt-BR" sz="2400" dirty="0" smtClean="0"/>
              <a:t/>
            </a:r>
            <a:br>
              <a:rPr lang="pt-BR" sz="2400" dirty="0" smtClean="0"/>
            </a:br>
            <a:r>
              <a:rPr lang="pt-BR" sz="2400" dirty="0" smtClean="0"/>
              <a:t>Suas pegadas são maiores pois, ao utilizarem recursos de todas as partes do mundo, afetam locais cada vez mais distantes, explorando essas áreas ou causando impactos por conta da geração de resíduos. Como a produção de bens e consumo tem aumentado significativamente, o espaço físico terrestre disponível já não é suficiente para nos sustentar no elevado padrão atual. </a:t>
            </a:r>
            <a:br>
              <a:rPr lang="pt-BR" sz="2400" dirty="0" smtClean="0"/>
            </a:br>
            <a:r>
              <a:rPr lang="pt-BR" sz="2400" dirty="0" smtClean="0"/>
              <a:t/>
            </a:r>
            <a:br>
              <a:rPr lang="pt-BR" sz="2400" dirty="0" smtClean="0"/>
            </a:br>
            <a:r>
              <a:rPr lang="pt-BR" sz="2400" dirty="0" smtClean="0"/>
              <a:t>Para assegurar a existência das condições favoráveis à vida precisamos viver de acordo com a “capacidade” do planeta, ou seja, de acordo com o que a Terra pode fornecer e não com o que gostaríamos que ela fornecesse. Avaliar até que ponto o nosso impacto já ultrapassou o limite é essencial, pois só assim poderemos saber se vivemos de forma sustentável.</a:t>
            </a:r>
          </a:p>
          <a:p>
            <a:pPr algn="r"/>
            <a:r>
              <a:rPr lang="pt-BR" sz="1200" dirty="0" smtClean="0"/>
              <a:t>Fonte:WWF</a:t>
            </a:r>
            <a:endParaRPr lang="pt-BR" sz="12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0" y="260648"/>
            <a:ext cx="7200799" cy="4647426"/>
          </a:xfrm>
          <a:prstGeom prst="rect">
            <a:avLst/>
          </a:prstGeom>
          <a:noFill/>
        </p:spPr>
        <p:txBody>
          <a:bodyPr wrap="square" rtlCol="0">
            <a:spAutoFit/>
          </a:bodyPr>
          <a:lstStyle/>
          <a:p>
            <a:r>
              <a:rPr lang="pt-BR" sz="2800" b="1" u="sng" dirty="0" smtClean="0"/>
              <a:t>Vantagens: </a:t>
            </a:r>
            <a:r>
              <a:rPr lang="pt-BR" sz="2400" dirty="0" smtClean="0"/>
              <a:t>simplicidade, fácil entendimento, auxilia na tomada de decisões, considera o metabolismo biológico, industrial e cultural dos seres humanos, permite fazer comparações entre nações, regiões e cidades.</a:t>
            </a:r>
          </a:p>
          <a:p>
            <a:endParaRPr lang="pt-BR" sz="2400" dirty="0" smtClean="0"/>
          </a:p>
          <a:p>
            <a:endParaRPr lang="pt-BR" sz="2400" dirty="0" smtClean="0"/>
          </a:p>
          <a:p>
            <a:r>
              <a:rPr lang="pt-BR" sz="2800" b="1" u="sng" dirty="0" smtClean="0"/>
              <a:t>Desvantagens: </a:t>
            </a:r>
            <a:r>
              <a:rPr lang="pt-BR" sz="2400" dirty="0" smtClean="0"/>
              <a:t>não atua na dimensão social da sustentabilidade, se mostra estático, não permitindo extrapolações no tempo, e devido a sua abordagem simplificadora não é capaz de capturar todos os aspectos da realidade.</a:t>
            </a:r>
            <a:endParaRPr lang="pt-BR"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7" name="Text Box 5"/>
          <p:cNvSpPr txBox="1">
            <a:spLocks noChangeArrowheads="1"/>
          </p:cNvSpPr>
          <p:nvPr/>
        </p:nvSpPr>
        <p:spPr bwMode="auto">
          <a:xfrm>
            <a:off x="179388" y="836712"/>
            <a:ext cx="8964612" cy="2831544"/>
          </a:xfrm>
          <a:prstGeom prst="rect">
            <a:avLst/>
          </a:prstGeom>
          <a:noFill/>
          <a:ln w="9525">
            <a:noFill/>
            <a:miter lim="800000"/>
            <a:headEnd/>
            <a:tailEnd/>
          </a:ln>
          <a:effectLst/>
        </p:spPr>
        <p:txBody>
          <a:bodyPr>
            <a:spAutoFit/>
          </a:bodyPr>
          <a:lstStyle/>
          <a:p>
            <a:r>
              <a:rPr lang="pt-BR" sz="2000" dirty="0" smtClean="0"/>
              <a:t>O relatório define as premissas do que seria o DS, seguindo dois conceitos chaves:</a:t>
            </a:r>
          </a:p>
          <a:p>
            <a:endParaRPr lang="pt-BR" dirty="0" smtClean="0"/>
          </a:p>
          <a:p>
            <a:pPr lvl="3"/>
            <a:r>
              <a:rPr lang="pt-BR" sz="2000" b="1" dirty="0" smtClean="0"/>
              <a:t>Primeiro:</a:t>
            </a:r>
            <a:r>
              <a:rPr lang="pt-BR" sz="2000" dirty="0" smtClean="0"/>
              <a:t> o conceito de necessidades, particularmente aquelas que são essenciais a sobrevivência dos pobres e que devem ser prioridade na agenda de todos os países.</a:t>
            </a:r>
          </a:p>
          <a:p>
            <a:pPr lvl="3"/>
            <a:endParaRPr lang="pt-BR" sz="2000" dirty="0" smtClean="0"/>
          </a:p>
          <a:p>
            <a:pPr lvl="3"/>
            <a:r>
              <a:rPr lang="pt-BR" sz="2000" b="1" dirty="0" smtClean="0"/>
              <a:t>Segundo:</a:t>
            </a:r>
            <a:r>
              <a:rPr lang="pt-BR" sz="2000" dirty="0" smtClean="0"/>
              <a:t> o estagio atingido pela tecnologia e pela organização social impõe limitações ao meio ambiente, que o impedem consequentemente de atender as necessidades presentes e futuras.</a:t>
            </a:r>
            <a:endParaRPr lang="pt-BR" sz="2000" dirty="0"/>
          </a:p>
        </p:txBody>
      </p:sp>
      <p:sp>
        <p:nvSpPr>
          <p:cNvPr id="74761" name="Rectangle 9"/>
          <p:cNvSpPr>
            <a:spLocks noChangeArrowheads="1"/>
          </p:cNvSpPr>
          <p:nvPr/>
        </p:nvSpPr>
        <p:spPr bwMode="auto">
          <a:xfrm>
            <a:off x="0" y="3933056"/>
            <a:ext cx="9144000" cy="2677656"/>
          </a:xfrm>
          <a:prstGeom prst="rect">
            <a:avLst/>
          </a:prstGeom>
          <a:solidFill>
            <a:schemeClr val="accent4">
              <a:lumMod val="75000"/>
            </a:schemeClr>
          </a:solidFill>
          <a:ln w="9525">
            <a:noFill/>
            <a:miter lim="800000"/>
            <a:headEnd/>
            <a:tailEnd/>
          </a:ln>
          <a:effectLst/>
        </p:spPr>
        <p:txBody>
          <a:bodyPr wrap="square" anchor="ctr">
            <a:spAutoFit/>
          </a:bodyPr>
          <a:lstStyle/>
          <a:p>
            <a:pPr marL="342900" indent="-342900" algn="ctr">
              <a:spcBef>
                <a:spcPct val="15000"/>
              </a:spcBef>
              <a:spcAft>
                <a:spcPct val="20000"/>
              </a:spcAft>
            </a:pPr>
            <a:r>
              <a:rPr lang="pt-BR" sz="2800" b="1" u="sng" dirty="0" smtClean="0">
                <a:solidFill>
                  <a:schemeClr val="bg1"/>
                </a:solidFill>
                <a:effectLst>
                  <a:outerShdw blurRad="38100" dist="38100" dir="2700000" algn="tl">
                    <a:srgbClr val="000000">
                      <a:alpha val="43137"/>
                    </a:srgbClr>
                  </a:outerShdw>
                </a:effectLst>
              </a:rPr>
              <a:t>Desenvolvimento Sustentável: </a:t>
            </a:r>
            <a:r>
              <a:rPr lang="pt-BR" sz="2800" b="1" dirty="0" smtClean="0">
                <a:solidFill>
                  <a:schemeClr val="accent4">
                    <a:lumMod val="20000"/>
                    <a:lumOff val="80000"/>
                  </a:schemeClr>
                </a:solidFill>
                <a:effectLst>
                  <a:outerShdw blurRad="38100" dist="38100" dir="2700000" algn="tl">
                    <a:srgbClr val="000000">
                      <a:alpha val="43137"/>
                    </a:srgbClr>
                  </a:outerShdw>
                </a:effectLst>
              </a:rPr>
              <a:t>é um processo de transformação no qual a exploração dos recursos, a direção dos investimentos, a orientação do desenvolvimento tecnológico e a mudança institucional se harmonizam e reforçam o potencial presente e futuro, a fim de atender as necessidades e aspirações futuras.</a:t>
            </a:r>
            <a:endParaRPr lang="pt-BR" sz="2800" b="1" dirty="0">
              <a:solidFill>
                <a:schemeClr val="accent4">
                  <a:lumMod val="20000"/>
                  <a:lumOff val="80000"/>
                </a:schemeClr>
              </a:solidFill>
              <a:effectLst>
                <a:outerShdw blurRad="38100" dist="38100" dir="2700000" algn="tl">
                  <a:srgbClr val="000000">
                    <a:alpha val="43137"/>
                  </a:srgbClr>
                </a:outerShdw>
              </a:effectLst>
            </a:endParaRPr>
          </a:p>
        </p:txBody>
      </p:sp>
      <p:sp>
        <p:nvSpPr>
          <p:cNvPr id="6" name="Rectangle 4"/>
          <p:cNvSpPr txBox="1">
            <a:spLocks noChangeArrowheads="1"/>
          </p:cNvSpPr>
          <p:nvPr/>
        </p:nvSpPr>
        <p:spPr>
          <a:xfrm>
            <a:off x="0" y="0"/>
            <a:ext cx="9144000" cy="706438"/>
          </a:xfrm>
          <a:prstGeom prst="rect">
            <a:avLst/>
          </a:prstGeom>
          <a:solidFill>
            <a:schemeClr val="accent3">
              <a:lumMod val="40000"/>
              <a:lumOff val="60000"/>
            </a:schemeClr>
          </a:solidFill>
        </p:spPr>
        <p:txBody>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pt-BR" sz="2300" b="1" i="0" u="none" strike="noStrike" kern="1200" cap="none" spc="0" normalizeH="0" baseline="0" noProof="0" dirty="0" smtClean="0">
                <a:ln>
                  <a:noFill/>
                </a:ln>
                <a:solidFill>
                  <a:schemeClr val="tx1"/>
                </a:solidFill>
                <a:effectLst/>
                <a:uLnTx/>
                <a:uFillTx/>
                <a:latin typeface="Comic Sans MS" pitchFamily="66" charset="0"/>
                <a:ea typeface="+mj-ea"/>
                <a:cs typeface="+mj-cs"/>
              </a:rPr>
              <a:t>3.2 A Comissão</a:t>
            </a:r>
            <a:r>
              <a:rPr kumimoji="0" lang="pt-BR" sz="2300" b="1" i="1" u="none" strike="noStrike" kern="1200" cap="none" spc="0" normalizeH="0" baseline="0" noProof="0" dirty="0" smtClean="0">
                <a:ln>
                  <a:noFill/>
                </a:ln>
                <a:solidFill>
                  <a:schemeClr val="tx1"/>
                </a:solidFill>
                <a:effectLst/>
                <a:uLnTx/>
                <a:uFillTx/>
                <a:latin typeface="Comic Sans MS" pitchFamily="66" charset="0"/>
                <a:ea typeface="+mj-ea"/>
                <a:cs typeface="+mj-cs"/>
              </a:rPr>
              <a:t> </a:t>
            </a:r>
            <a:r>
              <a:rPr kumimoji="0" lang="pt-BR" sz="2300" b="1" i="1" u="none" strike="noStrike" kern="1200" cap="none" spc="0" normalizeH="0" baseline="0" noProof="0" dirty="0" err="1" smtClean="0">
                <a:ln>
                  <a:noFill/>
                </a:ln>
                <a:solidFill>
                  <a:schemeClr val="tx1"/>
                </a:solidFill>
                <a:effectLst/>
                <a:uLnTx/>
                <a:uFillTx/>
                <a:latin typeface="Comic Sans MS" pitchFamily="66" charset="0"/>
                <a:ea typeface="+mj-ea"/>
                <a:cs typeface="+mj-cs"/>
              </a:rPr>
              <a:t>Brundtland</a:t>
            </a:r>
            <a:r>
              <a:rPr kumimoji="0" lang="pt-BR" sz="2300" b="1" i="1" u="none" strike="noStrike" kern="1200" cap="none" spc="0" normalizeH="0" baseline="0" noProof="0" dirty="0" smtClean="0">
                <a:ln>
                  <a:noFill/>
                </a:ln>
                <a:solidFill>
                  <a:schemeClr val="tx1"/>
                </a:solidFill>
                <a:effectLst/>
                <a:uLnTx/>
                <a:uFillTx/>
                <a:latin typeface="Comic Sans MS" pitchFamily="66" charset="0"/>
                <a:ea typeface="+mj-ea"/>
                <a:cs typeface="+mj-cs"/>
              </a:rPr>
              <a:t> </a:t>
            </a:r>
            <a:r>
              <a:rPr kumimoji="0" lang="pt-BR" sz="2300" b="1" i="0" u="none" strike="noStrike" kern="1200" cap="none" spc="0" normalizeH="0" baseline="0" noProof="0" dirty="0" smtClean="0">
                <a:ln>
                  <a:noFill/>
                </a:ln>
                <a:solidFill>
                  <a:schemeClr val="tx1"/>
                </a:solidFill>
                <a:effectLst/>
                <a:uLnTx/>
                <a:uFillTx/>
                <a:latin typeface="Comic Sans MS" pitchFamily="66" charset="0"/>
                <a:ea typeface="+mj-ea"/>
                <a:cs typeface="+mj-cs"/>
              </a:rPr>
              <a:t>e</a:t>
            </a:r>
            <a:r>
              <a:rPr kumimoji="0" lang="pt-BR" sz="2300" b="1" i="0" u="none" strike="noStrike" kern="1200" cap="none" spc="0" normalizeH="0" noProof="0" dirty="0" smtClean="0">
                <a:ln>
                  <a:noFill/>
                </a:ln>
                <a:solidFill>
                  <a:schemeClr val="tx1"/>
                </a:solidFill>
                <a:effectLst/>
                <a:uLnTx/>
                <a:uFillTx/>
                <a:latin typeface="Comic Sans MS" pitchFamily="66" charset="0"/>
                <a:ea typeface="+mj-ea"/>
                <a:cs typeface="+mj-cs"/>
              </a:rPr>
              <a:t> o conceito de Sustentabilidade</a:t>
            </a:r>
            <a:endParaRPr kumimoji="0" lang="pt-BR" sz="2300" b="1" i="0" u="none" strike="noStrike" kern="1200" cap="none" spc="0" normalizeH="0" baseline="0" noProof="0" dirty="0">
              <a:ln>
                <a:noFill/>
              </a:ln>
              <a:solidFill>
                <a:schemeClr val="tx1"/>
              </a:solidFill>
              <a:effectLst/>
              <a:uLnTx/>
              <a:uFillTx/>
              <a:latin typeface="Comic Sans MS" pitchFamily="66" charset="0"/>
              <a:ea typeface="+mj-ea"/>
              <a:cs typeface="+mj-c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4" name="Rectangle 4"/>
          <p:cNvSpPr>
            <a:spLocks noChangeArrowheads="1"/>
          </p:cNvSpPr>
          <p:nvPr/>
        </p:nvSpPr>
        <p:spPr bwMode="auto">
          <a:xfrm>
            <a:off x="0" y="-45088"/>
            <a:ext cx="8820472" cy="2923877"/>
          </a:xfrm>
          <a:prstGeom prst="rect">
            <a:avLst/>
          </a:prstGeom>
          <a:noFill/>
          <a:ln w="9525">
            <a:noFill/>
            <a:miter lim="800000"/>
            <a:headEnd/>
            <a:tailEnd/>
          </a:ln>
          <a:effectLst/>
        </p:spPr>
        <p:txBody>
          <a:bodyPr wrap="square" anchor="ctr">
            <a:spAutoFit/>
          </a:bodyPr>
          <a:lstStyle/>
          <a:p>
            <a:r>
              <a:rPr lang="pt-BR" sz="2000" b="1" u="sng" dirty="0" smtClean="0"/>
              <a:t>Os principais objetivos das políticas ambientais e desenvolvimentistas são:</a:t>
            </a:r>
          </a:p>
          <a:p>
            <a:pPr marL="1257300" lvl="2" indent="-342900">
              <a:buFont typeface="+mj-lt"/>
              <a:buAutoNum type="alphaLcPeriod"/>
            </a:pPr>
            <a:r>
              <a:rPr lang="pt-BR" dirty="0" smtClean="0"/>
              <a:t>Retomar o crescimento</a:t>
            </a:r>
          </a:p>
          <a:p>
            <a:pPr marL="1257300" lvl="2" indent="-342900">
              <a:buFont typeface="+mj-lt"/>
              <a:buAutoNum type="alphaLcPeriod"/>
            </a:pPr>
            <a:r>
              <a:rPr lang="pt-BR" dirty="0" smtClean="0"/>
              <a:t>Alterar a qualidade do desenvolvimento</a:t>
            </a:r>
          </a:p>
          <a:p>
            <a:pPr marL="1257300" lvl="2" indent="-342900">
              <a:buFont typeface="+mj-lt"/>
              <a:buAutoNum type="alphaLcPeriod"/>
            </a:pPr>
            <a:r>
              <a:rPr lang="pt-BR" dirty="0" smtClean="0"/>
              <a:t>Atender as necessidades essenciais de emprego, alimentação, energia, água e saneamento,</a:t>
            </a:r>
          </a:p>
          <a:p>
            <a:pPr marL="1257300" lvl="2" indent="-342900">
              <a:buFont typeface="+mj-lt"/>
              <a:buAutoNum type="alphaLcPeriod"/>
            </a:pPr>
            <a:r>
              <a:rPr lang="pt-BR" dirty="0" smtClean="0"/>
              <a:t>Manter um nível populacional sustentável</a:t>
            </a:r>
          </a:p>
          <a:p>
            <a:pPr marL="1257300" lvl="2" indent="-342900">
              <a:buFont typeface="+mj-lt"/>
              <a:buAutoNum type="alphaLcPeriod"/>
            </a:pPr>
            <a:r>
              <a:rPr lang="pt-BR" dirty="0" smtClean="0"/>
              <a:t>Conservar e melhorar a base de recursos</a:t>
            </a:r>
          </a:p>
          <a:p>
            <a:pPr marL="1257300" lvl="2" indent="-342900">
              <a:buFont typeface="+mj-lt"/>
              <a:buAutoNum type="alphaLcPeriod"/>
            </a:pPr>
            <a:r>
              <a:rPr lang="pt-BR" dirty="0" smtClean="0"/>
              <a:t>Reorientar a  tecnologia e administrar o risco</a:t>
            </a:r>
          </a:p>
          <a:p>
            <a:pPr marL="1257300" lvl="2" indent="-342900">
              <a:buFont typeface="+mj-lt"/>
              <a:buAutoNum type="alphaLcPeriod"/>
            </a:pPr>
            <a:r>
              <a:rPr lang="pt-BR" dirty="0" smtClean="0"/>
              <a:t>Incluir o meio ambiente e a economia no processo de tomada de decisões.</a:t>
            </a:r>
          </a:p>
          <a:p>
            <a:pPr marL="342900" indent="-342900">
              <a:buFont typeface="+mj-lt"/>
              <a:buAutoNum type="alphaLcParenR"/>
            </a:pPr>
            <a:endParaRPr lang="pt-BR" sz="2000" dirty="0"/>
          </a:p>
        </p:txBody>
      </p:sp>
      <p:sp>
        <p:nvSpPr>
          <p:cNvPr id="76806" name="Rectangle 6"/>
          <p:cNvSpPr>
            <a:spLocks noChangeArrowheads="1"/>
          </p:cNvSpPr>
          <p:nvPr/>
        </p:nvSpPr>
        <p:spPr bwMode="auto">
          <a:xfrm>
            <a:off x="0" y="3500438"/>
            <a:ext cx="9144000" cy="3139321"/>
          </a:xfrm>
          <a:prstGeom prst="rect">
            <a:avLst/>
          </a:prstGeom>
          <a:noFill/>
          <a:ln w="9525">
            <a:noFill/>
            <a:miter lim="800000"/>
            <a:headEnd/>
            <a:tailEnd/>
          </a:ln>
          <a:effectLst/>
        </p:spPr>
        <p:txBody>
          <a:bodyPr wrap="square">
            <a:spAutoFit/>
          </a:bodyPr>
          <a:lstStyle/>
          <a:p>
            <a:r>
              <a:rPr lang="pt-BR" b="1" dirty="0" smtClean="0"/>
              <a:t>A expressão DS tem sido objeto de polemicas e divergências. Não existe uma única visão do que seja DS.</a:t>
            </a:r>
          </a:p>
          <a:p>
            <a:pPr algn="ctr"/>
            <a:endParaRPr lang="pt-BR" b="1" dirty="0" smtClean="0"/>
          </a:p>
          <a:p>
            <a:pPr algn="ctr"/>
            <a:r>
              <a:rPr lang="pt-BR" b="1" dirty="0" smtClean="0"/>
              <a:t>Para alguns...</a:t>
            </a:r>
          </a:p>
          <a:p>
            <a:pPr algn="ctr"/>
            <a:r>
              <a:rPr lang="pt-BR" b="1" dirty="0" smtClean="0"/>
              <a:t> é obter o crescimento econômico contínuo através do manejo racional dos recursos, com tecnologias mais eficientes e menos poluentes. (compatibilizar)</a:t>
            </a:r>
          </a:p>
          <a:p>
            <a:pPr algn="ctr"/>
            <a:endParaRPr lang="pt-BR" b="1" dirty="0" smtClean="0"/>
          </a:p>
          <a:p>
            <a:pPr algn="ctr"/>
            <a:r>
              <a:rPr lang="pt-BR" b="1" dirty="0" smtClean="0"/>
              <a:t>Para outros...</a:t>
            </a:r>
          </a:p>
          <a:p>
            <a:pPr algn="ctr"/>
            <a:r>
              <a:rPr lang="pt-BR" b="1" dirty="0" smtClean="0"/>
              <a:t> um projeto social e político para erradicar a pobreza, elevar a qualidade de vida e satisfazer as necessidades básicas, considerando a apropriação e transformação sustentável dos recursos. (novas bases, parâmetros)</a:t>
            </a:r>
            <a:endParaRPr lang="pt-BR" b="1"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txBox="1">
            <a:spLocks noChangeArrowheads="1"/>
          </p:cNvSpPr>
          <p:nvPr/>
        </p:nvSpPr>
        <p:spPr>
          <a:xfrm>
            <a:off x="0" y="0"/>
            <a:ext cx="9144000" cy="706438"/>
          </a:xfrm>
          <a:prstGeom prst="rect">
            <a:avLst/>
          </a:prstGeom>
          <a:solidFill>
            <a:schemeClr val="accent3">
              <a:lumMod val="40000"/>
              <a:lumOff val="60000"/>
            </a:schemeClr>
          </a:solidFill>
        </p:spPr>
        <p:txBody>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pt-BR" sz="2300" b="1" i="0" u="none" strike="noStrike" kern="1200" cap="none" spc="0" normalizeH="0" baseline="0" noProof="0" dirty="0" smtClean="0">
                <a:ln>
                  <a:noFill/>
                </a:ln>
                <a:solidFill>
                  <a:schemeClr val="tx1"/>
                </a:solidFill>
                <a:effectLst/>
                <a:uLnTx/>
                <a:uFillTx/>
                <a:latin typeface="Comic Sans MS" pitchFamily="66" charset="0"/>
                <a:ea typeface="+mj-ea"/>
                <a:cs typeface="+mj-cs"/>
              </a:rPr>
              <a:t>3.3 A Conferencia</a:t>
            </a:r>
            <a:r>
              <a:rPr kumimoji="0" lang="pt-BR" sz="2300" b="1" i="0" u="none" strike="noStrike" kern="1200" cap="none" spc="0" normalizeH="0" noProof="0" dirty="0" smtClean="0">
                <a:ln>
                  <a:noFill/>
                </a:ln>
                <a:solidFill>
                  <a:schemeClr val="tx1"/>
                </a:solidFill>
                <a:effectLst/>
                <a:uLnTx/>
                <a:uFillTx/>
                <a:latin typeface="Comic Sans MS" pitchFamily="66" charset="0"/>
                <a:ea typeface="+mj-ea"/>
                <a:cs typeface="+mj-cs"/>
              </a:rPr>
              <a:t> das Nações Unidas no Rio e Janeiro e seus desdobramentos</a:t>
            </a:r>
            <a:endParaRPr kumimoji="0" lang="pt-BR" sz="2300" b="1" i="0" u="none" strike="noStrike" kern="1200" cap="none" spc="0" normalizeH="0" baseline="0" noProof="0" dirty="0">
              <a:ln>
                <a:noFill/>
              </a:ln>
              <a:solidFill>
                <a:schemeClr val="tx1"/>
              </a:solidFill>
              <a:effectLst/>
              <a:uLnTx/>
              <a:uFillTx/>
              <a:latin typeface="Comic Sans MS" pitchFamily="66" charset="0"/>
              <a:ea typeface="+mj-ea"/>
              <a:cs typeface="+mj-cs"/>
            </a:endParaRPr>
          </a:p>
        </p:txBody>
      </p:sp>
      <p:sp>
        <p:nvSpPr>
          <p:cNvPr id="6" name="CaixaDeTexto 5"/>
          <p:cNvSpPr txBox="1"/>
          <p:nvPr/>
        </p:nvSpPr>
        <p:spPr>
          <a:xfrm>
            <a:off x="539552" y="1124744"/>
            <a:ext cx="8604448" cy="4401205"/>
          </a:xfrm>
          <a:prstGeom prst="rect">
            <a:avLst/>
          </a:prstGeom>
          <a:noFill/>
        </p:spPr>
        <p:txBody>
          <a:bodyPr wrap="square" rtlCol="0">
            <a:spAutoFit/>
          </a:bodyPr>
          <a:lstStyle/>
          <a:p>
            <a:r>
              <a:rPr lang="pt-BR" sz="2800" dirty="0" smtClean="0"/>
              <a:t>Desdobramentos...</a:t>
            </a:r>
          </a:p>
          <a:p>
            <a:endParaRPr lang="pt-BR" sz="2800" dirty="0" smtClean="0"/>
          </a:p>
          <a:p>
            <a:r>
              <a:rPr lang="pt-BR" sz="2800" dirty="0" smtClean="0"/>
              <a:t>Em 1997, Cúpula da Terra, ou Rio + 5, com objetivo de analisar a execução do Programa Agenda 21.</a:t>
            </a:r>
          </a:p>
          <a:p>
            <a:endParaRPr lang="pt-BR" sz="2800" dirty="0" smtClean="0"/>
          </a:p>
          <a:p>
            <a:r>
              <a:rPr lang="pt-BR" sz="2800" dirty="0" smtClean="0"/>
              <a:t>Em 2002, em </a:t>
            </a:r>
            <a:r>
              <a:rPr lang="pt-BR" sz="2800" dirty="0" err="1" smtClean="0"/>
              <a:t>Johannsburgo</a:t>
            </a:r>
            <a:r>
              <a:rPr lang="pt-BR" sz="2800" dirty="0" smtClean="0"/>
              <a:t>, África do Sul,  encontro denominado CÚPULA MUNDIAL SOBRE DESENVOLVIMENTO SUSTENTÁVEL, mais conhecida como RIO+ 10, com a intenção e reavaliar e implementar as conclusões da Rio 92.</a:t>
            </a:r>
            <a:endParaRPr lang="pt-BR" sz="2800" dirty="0"/>
          </a:p>
        </p:txBody>
      </p:sp>
      <p:sp>
        <p:nvSpPr>
          <p:cNvPr id="7" name="CaixaDeTexto 6"/>
          <p:cNvSpPr txBox="1"/>
          <p:nvPr/>
        </p:nvSpPr>
        <p:spPr>
          <a:xfrm>
            <a:off x="1259633" y="6093296"/>
            <a:ext cx="7488832" cy="646331"/>
          </a:xfrm>
          <a:prstGeom prst="rect">
            <a:avLst/>
          </a:prstGeom>
          <a:noFill/>
        </p:spPr>
        <p:txBody>
          <a:bodyPr wrap="square" rtlCol="0">
            <a:spAutoFit/>
          </a:bodyPr>
          <a:lstStyle/>
          <a:p>
            <a:r>
              <a:rPr lang="pt-BR" b="1" i="1" dirty="0" smtClean="0"/>
              <a:t>Quadro 3.1 Resumo dos principais acontecimentos relacionados com o Desenvolvimento Sustentável. Págs</a:t>
            </a:r>
            <a:r>
              <a:rPr lang="pt-BR" dirty="0" smtClean="0"/>
              <a:t>. 40, 41 e 42.  Reinaldo DIAS, 2011.</a:t>
            </a:r>
            <a:endParaRPr lang="pt-B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Text Box 2"/>
          <p:cNvSpPr txBox="1">
            <a:spLocks noChangeArrowheads="1"/>
          </p:cNvSpPr>
          <p:nvPr/>
        </p:nvSpPr>
        <p:spPr bwMode="auto">
          <a:xfrm>
            <a:off x="179512" y="1196752"/>
            <a:ext cx="8640960" cy="5570756"/>
          </a:xfrm>
          <a:prstGeom prst="rect">
            <a:avLst/>
          </a:prstGeom>
          <a:noFill/>
          <a:ln w="9525">
            <a:noFill/>
            <a:miter lim="800000"/>
            <a:headEnd/>
            <a:tailEnd/>
          </a:ln>
          <a:effectLst/>
        </p:spPr>
        <p:txBody>
          <a:bodyPr wrap="square">
            <a:spAutoFit/>
          </a:bodyPr>
          <a:lstStyle/>
          <a:p>
            <a:pPr algn="ctr"/>
            <a:r>
              <a:rPr lang="pt-BR" sz="2400" dirty="0" smtClean="0"/>
              <a:t>A participação do Conselho Empresarial para o Desenvolvimento Sustentável, reuniu na Rio 92, 48 líderes empresariais de diversos países que elaboraram um documento sobre DS, voltado para o meio empresarial, denominado</a:t>
            </a:r>
            <a:r>
              <a:rPr lang="pt-BR" sz="2400" b="1" u="sng" dirty="0" smtClean="0">
                <a:effectLst>
                  <a:outerShdw blurRad="38100" dist="38100" dir="2700000" algn="tl">
                    <a:srgbClr val="000000">
                      <a:alpha val="43137"/>
                    </a:srgbClr>
                  </a:outerShdw>
                </a:effectLst>
              </a:rPr>
              <a:t>: “Mudando o Rumo: uma perspectiva global do empresariado para o desenvolvimento e o meio ambiente”. </a:t>
            </a:r>
          </a:p>
          <a:p>
            <a:endParaRPr lang="pt-BR" sz="2400" dirty="0" smtClean="0"/>
          </a:p>
          <a:p>
            <a:r>
              <a:rPr lang="pt-BR" sz="2400" dirty="0" smtClean="0"/>
              <a:t>Nele reconhecem que...</a:t>
            </a:r>
          </a:p>
          <a:p>
            <a:endParaRPr lang="pt-BR" sz="2400" dirty="0" smtClean="0"/>
          </a:p>
          <a:p>
            <a:pPr lvl="6"/>
            <a:r>
              <a:rPr lang="pt-BR" sz="2800" dirty="0" smtClean="0">
                <a:latin typeface="BrowalliaUPC" pitchFamily="34" charset="-34"/>
                <a:cs typeface="BrowalliaUPC" pitchFamily="34" charset="-34"/>
              </a:rPr>
              <a:t>o mundo se move em direção a desregulacao , as iniciativas privadas e aos mercados globais. Isto exige que as empresas assumam maior responsabilidade social, econômica e ambiental ao definir seus papéis e ações.</a:t>
            </a:r>
            <a:endParaRPr lang="pt-BR" sz="2800" dirty="0">
              <a:latin typeface="BrowalliaUPC" pitchFamily="34" charset="-34"/>
              <a:cs typeface="BrowalliaUPC" pitchFamily="34" charset="-34"/>
            </a:endParaRPr>
          </a:p>
        </p:txBody>
      </p:sp>
      <p:sp>
        <p:nvSpPr>
          <p:cNvPr id="4" name="Rectangle 4"/>
          <p:cNvSpPr txBox="1">
            <a:spLocks noChangeArrowheads="1"/>
          </p:cNvSpPr>
          <p:nvPr/>
        </p:nvSpPr>
        <p:spPr>
          <a:xfrm>
            <a:off x="0" y="0"/>
            <a:ext cx="9144000" cy="706438"/>
          </a:xfrm>
          <a:prstGeom prst="rect">
            <a:avLst/>
          </a:prstGeom>
          <a:solidFill>
            <a:schemeClr val="accent3">
              <a:lumMod val="40000"/>
              <a:lumOff val="60000"/>
            </a:schemeClr>
          </a:solidFill>
        </p:spPr>
        <p:txBody>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pt-BR" sz="2300" b="1" i="0" u="none" strike="noStrike" kern="1200" cap="none" spc="0" normalizeH="0" baseline="0" noProof="0" dirty="0" smtClean="0">
                <a:ln>
                  <a:noFill/>
                </a:ln>
                <a:solidFill>
                  <a:schemeClr val="tx1"/>
                </a:solidFill>
                <a:effectLst/>
                <a:uLnTx/>
                <a:uFillTx/>
                <a:latin typeface="Comic Sans MS" pitchFamily="66" charset="0"/>
                <a:ea typeface="+mj-ea"/>
                <a:cs typeface="+mj-cs"/>
              </a:rPr>
              <a:t>3.4</a:t>
            </a:r>
            <a:r>
              <a:rPr kumimoji="0" lang="pt-BR" sz="2300" b="1" i="0" u="none" strike="noStrike" kern="1200" cap="none" spc="0" normalizeH="0" noProof="0" dirty="0" smtClean="0">
                <a:ln>
                  <a:noFill/>
                </a:ln>
                <a:solidFill>
                  <a:schemeClr val="tx1"/>
                </a:solidFill>
                <a:effectLst/>
                <a:uLnTx/>
                <a:uFillTx/>
                <a:latin typeface="Comic Sans MS" pitchFamily="66" charset="0"/>
                <a:ea typeface="+mj-ea"/>
                <a:cs typeface="+mj-cs"/>
              </a:rPr>
              <a:t> O Desenvolvimento Sustentável no âmbito empresarial</a:t>
            </a:r>
            <a:endParaRPr kumimoji="0" lang="pt-BR" sz="2300" b="1" i="0" u="none" strike="noStrike" kern="1200" cap="none" spc="0" normalizeH="0" baseline="0" noProof="0" dirty="0">
              <a:ln>
                <a:noFill/>
              </a:ln>
              <a:solidFill>
                <a:schemeClr val="tx1"/>
              </a:solidFill>
              <a:effectLst/>
              <a:uLnTx/>
              <a:uFillTx/>
              <a:latin typeface="Comic Sans MS" pitchFamily="66" charset="0"/>
              <a:ea typeface="+mj-ea"/>
              <a:cs typeface="+mj-cs"/>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4" name="Picture 2" descr="http://www.scielo.gpeari.mctes.pt/img/revistas/egg/v14n1/14n1a08f1.gif"/>
          <p:cNvPicPr>
            <a:picLocks noChangeAspect="1" noChangeArrowheads="1"/>
          </p:cNvPicPr>
          <p:nvPr/>
        </p:nvPicPr>
        <p:blipFill>
          <a:blip r:embed="rId2" cstate="print"/>
          <a:srcRect/>
          <a:stretch>
            <a:fillRect/>
          </a:stretch>
        </p:blipFill>
        <p:spPr bwMode="auto">
          <a:xfrm>
            <a:off x="0" y="0"/>
            <a:ext cx="9144000" cy="8677275"/>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9" name="Text Box 3"/>
          <p:cNvSpPr txBox="1">
            <a:spLocks noChangeArrowheads="1"/>
          </p:cNvSpPr>
          <p:nvPr/>
        </p:nvSpPr>
        <p:spPr bwMode="auto">
          <a:xfrm>
            <a:off x="0" y="1628800"/>
            <a:ext cx="9144000" cy="4708981"/>
          </a:xfrm>
          <a:prstGeom prst="rect">
            <a:avLst/>
          </a:prstGeom>
          <a:solidFill>
            <a:schemeClr val="accent5">
              <a:lumMod val="20000"/>
              <a:lumOff val="80000"/>
            </a:schemeClr>
          </a:solidFill>
          <a:ln w="9525">
            <a:noFill/>
            <a:miter lim="800000"/>
            <a:headEnd/>
            <a:tailEnd/>
          </a:ln>
          <a:effectLst/>
        </p:spPr>
        <p:txBody>
          <a:bodyPr wrap="square">
            <a:spAutoFit/>
          </a:bodyPr>
          <a:lstStyle/>
          <a:p>
            <a:pPr algn="ctr"/>
            <a:r>
              <a:rPr lang="pt-BR" sz="2800" b="1" dirty="0" smtClean="0">
                <a:solidFill>
                  <a:srgbClr val="FF0000"/>
                </a:solidFill>
                <a:latin typeface="Calibri" pitchFamily="34" charset="0"/>
              </a:rPr>
              <a:t>O progresso em direção ao DS é um bom negócio, pois consegue criar vantagens competitivas e novas oportunidades.</a:t>
            </a:r>
          </a:p>
          <a:p>
            <a:pPr algn="ctr"/>
            <a:endParaRPr lang="pt-BR" sz="2800" b="1" dirty="0" smtClean="0">
              <a:solidFill>
                <a:srgbClr val="FF0000"/>
              </a:solidFill>
              <a:latin typeface="Calibri" pitchFamily="34" charset="0"/>
            </a:endParaRPr>
          </a:p>
          <a:p>
            <a:pPr algn="ctr"/>
            <a:r>
              <a:rPr lang="pt-BR" sz="2800" b="1" dirty="0" smtClean="0">
                <a:solidFill>
                  <a:srgbClr val="FF0000"/>
                </a:solidFill>
                <a:latin typeface="Calibri" pitchFamily="34" charset="0"/>
              </a:rPr>
              <a:t>Porém ...</a:t>
            </a:r>
          </a:p>
          <a:p>
            <a:pPr algn="ctr"/>
            <a:r>
              <a:rPr lang="pt-BR" sz="2800" b="1" dirty="0" smtClean="0">
                <a:solidFill>
                  <a:srgbClr val="FF0000"/>
                </a:solidFill>
                <a:latin typeface="Calibri" pitchFamily="34" charset="0"/>
              </a:rPr>
              <a:t>Exige  </a:t>
            </a:r>
            <a:r>
              <a:rPr lang="pt-BR" sz="4000" b="1" i="1" dirty="0" smtClean="0">
                <a:solidFill>
                  <a:srgbClr val="FF0000"/>
                </a:solidFill>
                <a:latin typeface="Calibri" pitchFamily="34" charset="0"/>
              </a:rPr>
              <a:t>“mudanças profundas e de amplo alcance na atitude empresarial, incluindo a criação de uma nova ética na maneira de fazer negócios”.</a:t>
            </a:r>
            <a:endParaRPr lang="pt-BR" sz="2800" b="1" dirty="0">
              <a:solidFill>
                <a:srgbClr val="FF0000"/>
              </a:solidFill>
              <a:latin typeface="Calibri" pitchFamily="34" charset="0"/>
            </a:endParaRPr>
          </a:p>
        </p:txBody>
      </p:sp>
      <p:sp>
        <p:nvSpPr>
          <p:cNvPr id="4" name="Rectangle 4"/>
          <p:cNvSpPr txBox="1">
            <a:spLocks noChangeArrowheads="1"/>
          </p:cNvSpPr>
          <p:nvPr/>
        </p:nvSpPr>
        <p:spPr>
          <a:xfrm>
            <a:off x="0" y="0"/>
            <a:ext cx="9144000" cy="706438"/>
          </a:xfrm>
          <a:prstGeom prst="rect">
            <a:avLst/>
          </a:prstGeom>
          <a:solidFill>
            <a:schemeClr val="accent3">
              <a:lumMod val="40000"/>
              <a:lumOff val="60000"/>
            </a:schemeClr>
          </a:solidFill>
        </p:spPr>
        <p:txBody>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pt-BR" sz="2300" b="1" i="0" u="none" strike="noStrike" kern="1200" cap="none" spc="0" normalizeH="0" baseline="0" noProof="0" dirty="0" smtClean="0">
                <a:ln>
                  <a:noFill/>
                </a:ln>
                <a:solidFill>
                  <a:schemeClr val="tx1"/>
                </a:solidFill>
                <a:effectLst/>
                <a:uLnTx/>
                <a:uFillTx/>
                <a:latin typeface="Comic Sans MS" pitchFamily="66" charset="0"/>
                <a:ea typeface="+mj-ea"/>
                <a:cs typeface="+mj-cs"/>
              </a:rPr>
              <a:t>3.4</a:t>
            </a:r>
            <a:r>
              <a:rPr kumimoji="0" lang="pt-BR" sz="2300" b="1" i="0" u="none" strike="noStrike" kern="1200" cap="none" spc="0" normalizeH="0" noProof="0" dirty="0" smtClean="0">
                <a:ln>
                  <a:noFill/>
                </a:ln>
                <a:solidFill>
                  <a:schemeClr val="tx1"/>
                </a:solidFill>
                <a:effectLst/>
                <a:uLnTx/>
                <a:uFillTx/>
                <a:latin typeface="Comic Sans MS" pitchFamily="66" charset="0"/>
                <a:ea typeface="+mj-ea"/>
                <a:cs typeface="+mj-cs"/>
              </a:rPr>
              <a:t> O Desenvolvimento Sustentável no âmbito empresarial</a:t>
            </a:r>
            <a:endParaRPr kumimoji="0" lang="pt-BR" sz="2300" b="1" i="0" u="none" strike="noStrike" kern="1200" cap="none" spc="0" normalizeH="0" baseline="0" noProof="0" dirty="0">
              <a:ln>
                <a:noFill/>
              </a:ln>
              <a:solidFill>
                <a:schemeClr val="tx1"/>
              </a:solidFill>
              <a:effectLst/>
              <a:uLnTx/>
              <a:uFillTx/>
              <a:latin typeface="Comic Sans MS" pitchFamily="66" charset="0"/>
              <a:ea typeface="+mj-ea"/>
              <a:cs typeface="+mj-cs"/>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1981</TotalTime>
  <Words>2690</Words>
  <Application>Microsoft Office PowerPoint</Application>
  <PresentationFormat>Apresentação na tela (4:3)</PresentationFormat>
  <Paragraphs>199</Paragraphs>
  <Slides>33</Slides>
  <Notes>0</Notes>
  <HiddenSlides>0</HiddenSlides>
  <MMClips>0</MMClips>
  <ScaleCrop>false</ScaleCrop>
  <HeadingPairs>
    <vt:vector size="6" baseType="variant">
      <vt:variant>
        <vt:lpstr>Fontes usadas</vt:lpstr>
      </vt:variant>
      <vt:variant>
        <vt:i4>6</vt:i4>
      </vt:variant>
      <vt:variant>
        <vt:lpstr>Tema</vt:lpstr>
      </vt:variant>
      <vt:variant>
        <vt:i4>1</vt:i4>
      </vt:variant>
      <vt:variant>
        <vt:lpstr>Títulos de slides</vt:lpstr>
      </vt:variant>
      <vt:variant>
        <vt:i4>33</vt:i4>
      </vt:variant>
    </vt:vector>
  </HeadingPairs>
  <TitlesOfParts>
    <vt:vector size="40" baseType="lpstr">
      <vt:lpstr>Batang</vt:lpstr>
      <vt:lpstr>Arial</vt:lpstr>
      <vt:lpstr>BrowalliaUPC</vt:lpstr>
      <vt:lpstr>Calibri</vt:lpstr>
      <vt:lpstr>Comic Sans MS</vt:lpstr>
      <vt:lpstr>Wingdings</vt:lpstr>
      <vt:lpstr>Tema do Office</vt:lpstr>
      <vt:lpstr>3. O desenvolvimento sustentável como novo paradigma </vt:lpstr>
      <vt:lpstr>Apresentação do PowerPoint</vt:lpstr>
      <vt:lpstr>3.1 Antecedentes Históricos</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Equilíbrio dinâmico da sustentabilidade</vt:lpstr>
      <vt:lpstr>Sustentabilidade...</vt:lpstr>
      <vt:lpstr>Embora o tema tenha evoluído ao ponto de ter sua importância aceita, ainda era necessário  criação de um modelo que tomasse a discussão mais TANGÍVEL para as organizações.  Neste viés, surgiu o Tripple Bottom Line.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O PPP não permite a Poluição e nem PAGAR para poluir!!!</vt:lpstr>
      <vt:lpstr>Este princípio contempla a obrigação de reparar o dano causado e o impedimento da continuidade da atividade poluidora enquanto não for observado o padrão ambiental. </vt:lpstr>
      <vt:lpstr>De quem é a culpa? Quem paga a conta?  POLUIDOR DIRETO (produção) X POLUIDOR INDIRETO (Beneficiado da atividade poluente, consumidor)</vt:lpstr>
      <vt:lpstr>Apresentação do PowerPoint</vt:lpstr>
      <vt:lpstr>Apresentação do PowerPoint</vt:lpstr>
      <vt:lpstr>Apresentação do PowerPoint</vt:lpstr>
      <vt:lpstr>Os componentes da Pegada Ecológica</vt:lpstr>
      <vt:lpstr>Os componentes da Pegada Ecológica</vt:lpstr>
      <vt:lpstr>Apresentação do PowerPoint</vt:lpstr>
      <vt:lpstr>Apresentação do PowerPoint</vt:lpstr>
      <vt:lpstr>Apresentação do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GESTAO AMBIENTAL</dc:title>
  <dc:creator>Windows 7</dc:creator>
  <cp:lastModifiedBy>Carina</cp:lastModifiedBy>
  <cp:revision>214</cp:revision>
  <dcterms:created xsi:type="dcterms:W3CDTF">2013-01-24T14:19:39Z</dcterms:created>
  <dcterms:modified xsi:type="dcterms:W3CDTF">2016-04-11T21:00:42Z</dcterms:modified>
</cp:coreProperties>
</file>