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269" r:id="rId31"/>
    <p:sldId id="270" r:id="rId32"/>
    <p:sldId id="259" r:id="rId33"/>
    <p:sldId id="260" r:id="rId34"/>
    <p:sldId id="261" r:id="rId35"/>
    <p:sldId id="262" r:id="rId36"/>
    <p:sldId id="263" r:id="rId37"/>
    <p:sldId id="264" r:id="rId38"/>
    <p:sldId id="265" r:id="rId39"/>
    <p:sldId id="266" r:id="rId40"/>
    <p:sldId id="271" r:id="rId41"/>
    <p:sldId id="267" r:id="rId42"/>
    <p:sldId id="272"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4266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389900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239379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351398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236476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88967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347663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23037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429359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65792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82E3818-70B8-4479-91A2-2C65E0C3765E}" type="datetimeFigureOut">
              <a:rPr lang="pt-BR" smtClean="0"/>
              <a:pPr/>
              <a:t>03/12/2014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05447F2-B6AF-44C2-AF13-7FDBCB8D7D67}" type="slidenum">
              <a:rPr lang="pt-BR" smtClean="0"/>
              <a:pPr/>
              <a:t>‹nº›</a:t>
            </a:fld>
            <a:endParaRPr lang="pt-BR"/>
          </a:p>
        </p:txBody>
      </p:sp>
    </p:spTree>
    <p:extLst>
      <p:ext uri="{BB962C8B-B14F-4D97-AF65-F5344CB8AC3E}">
        <p14:creationId xmlns:p14="http://schemas.microsoft.com/office/powerpoint/2010/main" val="36099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E3818-70B8-4479-91A2-2C65E0C3765E}" type="datetimeFigureOut">
              <a:rPr lang="pt-BR" smtClean="0"/>
              <a:pPr/>
              <a:t>03/12/2014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47F2-B6AF-44C2-AF13-7FDBCB8D7D67}" type="slidenum">
              <a:rPr lang="pt-BR" smtClean="0"/>
              <a:pPr/>
              <a:t>‹nº›</a:t>
            </a:fld>
            <a:endParaRPr lang="pt-BR"/>
          </a:p>
        </p:txBody>
      </p:sp>
    </p:spTree>
    <p:extLst>
      <p:ext uri="{BB962C8B-B14F-4D97-AF65-F5344CB8AC3E}">
        <p14:creationId xmlns:p14="http://schemas.microsoft.com/office/powerpoint/2010/main" val="198691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E~1\AppData\Local\Temp\IMG_20141203_145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1"/>
            <a:ext cx="8229600" cy="3845024"/>
          </a:xfrm>
        </p:spPr>
        <p:txBody>
          <a:bodyPr>
            <a:noAutofit/>
          </a:bodyPr>
          <a:lstStyle/>
          <a:p>
            <a:pPr marL="0" indent="0" algn="ctr">
              <a:buNone/>
            </a:pPr>
            <a:r>
              <a:rPr lang="pt-BR" sz="2400" b="1" dirty="0" smtClean="0">
                <a:latin typeface="Arial" pitchFamily="34" charset="0"/>
                <a:cs typeface="Arial" pitchFamily="34" charset="0"/>
              </a:rPr>
              <a:t>II. Grupos </a:t>
            </a:r>
            <a:r>
              <a:rPr lang="pt-BR" sz="2400" b="1" dirty="0">
                <a:latin typeface="Arial" pitchFamily="34" charset="0"/>
                <a:cs typeface="Arial" pitchFamily="34" charset="0"/>
              </a:rPr>
              <a:t>de </a:t>
            </a:r>
            <a:r>
              <a:rPr lang="pt-BR" sz="2400" b="1" i="1" dirty="0">
                <a:latin typeface="Arial" pitchFamily="34" charset="0"/>
                <a:cs typeface="Arial" pitchFamily="34" charset="0"/>
              </a:rPr>
              <a:t>status</a:t>
            </a:r>
            <a:endParaRPr lang="pt-BR" sz="2400" b="1" dirty="0" smtClean="0">
              <a:latin typeface="Arial" pitchFamily="34" charset="0"/>
              <a:cs typeface="Arial" pitchFamily="34" charset="0"/>
            </a:endParaRPr>
          </a:p>
          <a:p>
            <a:r>
              <a:rPr lang="pt-BR" sz="2400" b="1" u="sng" dirty="0" smtClean="0">
                <a:latin typeface="Arial" pitchFamily="34" charset="0"/>
                <a:cs typeface="Arial" pitchFamily="34" charset="0"/>
              </a:rPr>
              <a:t>Grupos </a:t>
            </a:r>
            <a:r>
              <a:rPr lang="pt-BR" sz="2400" b="1" u="sng" dirty="0">
                <a:latin typeface="Arial" pitchFamily="34" charset="0"/>
                <a:cs typeface="Arial" pitchFamily="34" charset="0"/>
              </a:rPr>
              <a:t>de </a:t>
            </a:r>
            <a:r>
              <a:rPr lang="pt-BR" sz="2400" b="1" i="1" u="sng" dirty="0">
                <a:latin typeface="Arial" pitchFamily="34" charset="0"/>
                <a:cs typeface="Arial" pitchFamily="34" charset="0"/>
              </a:rPr>
              <a:t>status </a:t>
            </a:r>
            <a:r>
              <a:rPr lang="pt-BR" sz="2400" dirty="0" smtClean="0">
                <a:latin typeface="Arial" pitchFamily="34" charset="0"/>
                <a:cs typeface="Arial" pitchFamily="34" charset="0"/>
              </a:rPr>
              <a:t>são categorias </a:t>
            </a:r>
            <a:r>
              <a:rPr lang="pt-BR" sz="2400" dirty="0">
                <a:latin typeface="Arial" pitchFamily="34" charset="0"/>
                <a:cs typeface="Arial" pitchFamily="34" charset="0"/>
              </a:rPr>
              <a:t>sociais e relações entre aqueles que partilham símbolos culturais semelhantes, gostos, perspectivas </a:t>
            </a:r>
            <a:r>
              <a:rPr lang="pt-BR" sz="2400" dirty="0" smtClean="0">
                <a:latin typeface="Arial" pitchFamily="34" charset="0"/>
                <a:cs typeface="Arial" pitchFamily="34" charset="0"/>
              </a:rPr>
              <a:t>e estilos </a:t>
            </a:r>
            <a:r>
              <a:rPr lang="pt-BR" sz="2400" dirty="0">
                <a:latin typeface="Arial" pitchFamily="34" charset="0"/>
                <a:cs typeface="Arial" pitchFamily="34" charset="0"/>
              </a:rPr>
              <a:t>de vida, e que, como consequência, podem desfrutar de certo nível de consideração, honra e prestígio.</a:t>
            </a:r>
          </a:p>
          <a:p>
            <a:r>
              <a:rPr lang="pt-BR" sz="2400" dirty="0">
                <a:latin typeface="Arial" pitchFamily="34" charset="0"/>
                <a:cs typeface="Arial" pitchFamily="34" charset="0"/>
              </a:rPr>
              <a:t>Embora os grupos de </a:t>
            </a:r>
            <a:r>
              <a:rPr lang="pt-BR" sz="2400" i="1" dirty="0">
                <a:latin typeface="Arial" pitchFamily="34" charset="0"/>
                <a:cs typeface="Arial" pitchFamily="34" charset="0"/>
              </a:rPr>
              <a:t>status </a:t>
            </a:r>
            <a:r>
              <a:rPr lang="pt-BR" sz="2400" dirty="0">
                <a:latin typeface="Arial" pitchFamily="34" charset="0"/>
                <a:cs typeface="Arial" pitchFamily="34" charset="0"/>
              </a:rPr>
              <a:t>possam refletir partes diferentes de propriedade ou poder entre seus membros, eles </a:t>
            </a:r>
            <a:r>
              <a:rPr lang="pt-BR" sz="2400" dirty="0" smtClean="0">
                <a:latin typeface="Arial" pitchFamily="34" charset="0"/>
                <a:cs typeface="Arial" pitchFamily="34" charset="0"/>
              </a:rPr>
              <a:t>são uma </a:t>
            </a:r>
            <a:r>
              <a:rPr lang="pt-BR" sz="2400" dirty="0">
                <a:latin typeface="Arial" pitchFamily="34" charset="0"/>
                <a:cs typeface="Arial" pitchFamily="34" charset="0"/>
              </a:rPr>
              <a:t>base independente da estratificação, por exemplo, professores universitários da elite normalmente </a:t>
            </a:r>
            <a:r>
              <a:rPr lang="pt-BR" sz="2400" dirty="0" smtClean="0">
                <a:latin typeface="Arial" pitchFamily="34" charset="0"/>
                <a:cs typeface="Arial" pitchFamily="34" charset="0"/>
              </a:rPr>
              <a:t>se relacionam </a:t>
            </a:r>
            <a:r>
              <a:rPr lang="pt-BR" sz="2400" dirty="0">
                <a:latin typeface="Arial" pitchFamily="34" charset="0"/>
                <a:cs typeface="Arial" pitchFamily="34" charset="0"/>
              </a:rPr>
              <a:t>com pessoas poderosas e de posses, mas eles próprios raramente têm grandes quantidades </a:t>
            </a:r>
            <a:r>
              <a:rPr lang="pt-BR" sz="2400" dirty="0" smtClean="0">
                <a:latin typeface="Arial" pitchFamily="34" charset="0"/>
                <a:cs typeface="Arial" pitchFamily="34" charset="0"/>
              </a:rPr>
              <a:t>de propriedade </a:t>
            </a:r>
            <a:r>
              <a:rPr lang="pt-BR" sz="2400" dirty="0">
                <a:latin typeface="Arial" pitchFamily="34" charset="0"/>
                <a:cs typeface="Arial" pitchFamily="34" charset="0"/>
              </a:rPr>
              <a:t>ou poder.</a:t>
            </a:r>
          </a:p>
        </p:txBody>
      </p:sp>
      <p:sp>
        <p:nvSpPr>
          <p:cNvPr id="4" name="Titr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b="1" dirty="0" smtClean="0">
                <a:latin typeface="Arial" charset="0"/>
                <a:cs typeface="Arial" charset="0"/>
              </a:rPr>
              <a:t>Estratificação social | Max Weber (4)</a:t>
            </a:r>
          </a:p>
        </p:txBody>
      </p:sp>
    </p:spTree>
    <p:extLst>
      <p:ext uri="{BB962C8B-B14F-4D97-AF65-F5344CB8AC3E}">
        <p14:creationId xmlns:p14="http://schemas.microsoft.com/office/powerpoint/2010/main" val="165017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marL="0" indent="0" algn="ctr">
              <a:buNone/>
            </a:pPr>
            <a:r>
              <a:rPr lang="pt-BR" b="1" dirty="0" smtClean="0">
                <a:latin typeface="Arial" pitchFamily="34" charset="0"/>
                <a:cs typeface="Arial" pitchFamily="34" charset="0"/>
              </a:rPr>
              <a:t>III. Partidos (política)</a:t>
            </a:r>
            <a:endParaRPr lang="pt-BR" dirty="0" smtClean="0">
              <a:latin typeface="Arial" pitchFamily="34" charset="0"/>
              <a:cs typeface="Arial" pitchFamily="34" charset="0"/>
            </a:endParaRPr>
          </a:p>
          <a:p>
            <a:r>
              <a:rPr lang="pt-BR" dirty="0" smtClean="0">
                <a:latin typeface="Arial" pitchFamily="34" charset="0"/>
                <a:cs typeface="Arial" pitchFamily="34" charset="0"/>
              </a:rPr>
              <a:t>Partidos </a:t>
            </a:r>
            <a:r>
              <a:rPr lang="pt-BR" dirty="0">
                <a:latin typeface="Arial" pitchFamily="34" charset="0"/>
                <a:cs typeface="Arial" pitchFamily="34" charset="0"/>
              </a:rPr>
              <a:t>são organizações de poder, mas, ao contrário de Marx, estes não sustentam </a:t>
            </a:r>
            <a:r>
              <a:rPr lang="pt-BR" dirty="0" smtClean="0">
                <a:latin typeface="Arial" pitchFamily="34" charset="0"/>
                <a:cs typeface="Arial" pitchFamily="34" charset="0"/>
              </a:rPr>
              <a:t>uma relação </a:t>
            </a:r>
            <a:r>
              <a:rPr lang="pt-BR" dirty="0">
                <a:latin typeface="Arial" pitchFamily="34" charset="0"/>
                <a:cs typeface="Arial" pitchFamily="34" charset="0"/>
              </a:rPr>
              <a:t>direta com a propriedade e os meios de produção. </a:t>
            </a:r>
            <a:endParaRPr lang="pt-BR" dirty="0" smtClean="0">
              <a:latin typeface="Arial" pitchFamily="34" charset="0"/>
              <a:cs typeface="Arial" pitchFamily="34" charset="0"/>
            </a:endParaRPr>
          </a:p>
          <a:p>
            <a:r>
              <a:rPr lang="pt-BR" dirty="0" smtClean="0">
                <a:latin typeface="Arial" pitchFamily="34" charset="0"/>
                <a:cs typeface="Arial" pitchFamily="34" charset="0"/>
              </a:rPr>
              <a:t>Membros </a:t>
            </a:r>
            <a:r>
              <a:rPr lang="pt-BR" dirty="0">
                <a:latin typeface="Arial" pitchFamily="34" charset="0"/>
                <a:cs typeface="Arial" pitchFamily="34" charset="0"/>
              </a:rPr>
              <a:t>de uma sociedade podem ter poder </a:t>
            </a:r>
            <a:r>
              <a:rPr lang="pt-BR" dirty="0" smtClean="0">
                <a:latin typeface="Arial" pitchFamily="34" charset="0"/>
                <a:cs typeface="Arial" pitchFamily="34" charset="0"/>
              </a:rPr>
              <a:t>sem grandes </a:t>
            </a:r>
            <a:r>
              <a:rPr lang="pt-BR" dirty="0">
                <a:latin typeface="Arial" pitchFamily="34" charset="0"/>
                <a:cs typeface="Arial" pitchFamily="34" charset="0"/>
              </a:rPr>
              <a:t>propriedades e vice-versa; e o poder </a:t>
            </a:r>
            <a:r>
              <a:rPr lang="pt-BR" dirty="0" smtClean="0">
                <a:latin typeface="Arial" pitchFamily="34" charset="0"/>
                <a:cs typeface="Arial" pitchFamily="34" charset="0"/>
              </a:rPr>
              <a:t>político pode ser usado </a:t>
            </a:r>
            <a:r>
              <a:rPr lang="pt-BR" dirty="0">
                <a:latin typeface="Arial" pitchFamily="34" charset="0"/>
                <a:cs typeface="Arial" pitchFamily="34" charset="0"/>
              </a:rPr>
              <a:t>para outras finalidades que os objetivos </a:t>
            </a:r>
            <a:r>
              <a:rPr lang="pt-BR" dirty="0" smtClean="0">
                <a:latin typeface="Arial" pitchFamily="34" charset="0"/>
                <a:cs typeface="Arial" pitchFamily="34" charset="0"/>
              </a:rPr>
              <a:t>das classes </a:t>
            </a:r>
            <a:r>
              <a:rPr lang="pt-BR" dirty="0">
                <a:latin typeface="Arial" pitchFamily="34" charset="0"/>
                <a:cs typeface="Arial" pitchFamily="34" charset="0"/>
              </a:rPr>
              <a:t>burguesas. </a:t>
            </a:r>
            <a:endParaRPr lang="pt-BR" dirty="0" smtClean="0">
              <a:latin typeface="Arial" pitchFamily="34" charset="0"/>
              <a:cs typeface="Arial" pitchFamily="34" charset="0"/>
            </a:endParaRPr>
          </a:p>
          <a:p>
            <a:r>
              <a:rPr lang="pt-BR" dirty="0" smtClean="0">
                <a:latin typeface="Arial" pitchFamily="34" charset="0"/>
                <a:cs typeface="Arial" pitchFamily="34" charset="0"/>
              </a:rPr>
              <a:t>Assim</a:t>
            </a:r>
            <a:r>
              <a:rPr lang="pt-BR" dirty="0">
                <a:latin typeface="Arial" pitchFamily="34" charset="0"/>
                <a:cs typeface="Arial" pitchFamily="34" charset="0"/>
              </a:rPr>
              <a:t>, para Weber, a estratificação envolve mais do que hierarquias de classes que refletem </a:t>
            </a:r>
            <a:r>
              <a:rPr lang="pt-BR" dirty="0" smtClean="0">
                <a:latin typeface="Arial" pitchFamily="34" charset="0"/>
                <a:cs typeface="Arial" pitchFamily="34" charset="0"/>
              </a:rPr>
              <a:t>a ordem </a:t>
            </a:r>
            <a:r>
              <a:rPr lang="pt-BR" dirty="0">
                <a:latin typeface="Arial" pitchFamily="34" charset="0"/>
                <a:cs typeface="Arial" pitchFamily="34" charset="0"/>
              </a:rPr>
              <a:t>econômica; a estratificação também gira em torno de hierarquias de poder e participação em grupos de status.</a:t>
            </a:r>
          </a:p>
        </p:txBody>
      </p:sp>
      <p:sp>
        <p:nvSpPr>
          <p:cNvPr id="4" name="Titr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b="1" dirty="0" smtClean="0">
                <a:latin typeface="Arial" charset="0"/>
                <a:cs typeface="Arial" charset="0"/>
              </a:rPr>
              <a:t>Estratificação social | Max Weber (5)</a:t>
            </a:r>
          </a:p>
        </p:txBody>
      </p:sp>
    </p:spTree>
    <p:extLst>
      <p:ext uri="{BB962C8B-B14F-4D97-AF65-F5344CB8AC3E}">
        <p14:creationId xmlns:p14="http://schemas.microsoft.com/office/powerpoint/2010/main" val="222256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b="1" dirty="0" smtClean="0">
                <a:latin typeface="Arial" charset="0"/>
                <a:cs typeface="Arial" charset="0"/>
              </a:rPr>
              <a:t>Estratificação social | </a:t>
            </a:r>
            <a:r>
              <a:rPr lang="pt-BR" b="1" dirty="0" err="1" smtClean="0">
                <a:latin typeface="Arial" pitchFamily="34" charset="0"/>
                <a:cs typeface="Arial" pitchFamily="34" charset="0"/>
              </a:rPr>
              <a:t>Durkheim</a:t>
            </a:r>
            <a:endParaRPr lang="pt-BR"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fontScale="92500" lnSpcReduction="20000"/>
          </a:bodyPr>
          <a:lstStyle/>
          <a:p>
            <a:r>
              <a:rPr lang="pt-BR" dirty="0" smtClean="0">
                <a:latin typeface="Arial" pitchFamily="34" charset="0"/>
                <a:cs typeface="Arial" pitchFamily="34" charset="0"/>
              </a:rPr>
              <a:t>Em </a:t>
            </a:r>
            <a:r>
              <a:rPr lang="pt-BR" dirty="0" err="1" smtClean="0">
                <a:latin typeface="Arial" pitchFamily="34" charset="0"/>
                <a:cs typeface="Arial" pitchFamily="34" charset="0"/>
              </a:rPr>
              <a:t>Durkheim</a:t>
            </a:r>
            <a:r>
              <a:rPr lang="pt-BR" dirty="0" smtClean="0">
                <a:latin typeface="Arial" pitchFamily="34" charset="0"/>
                <a:cs typeface="Arial" pitchFamily="34" charset="0"/>
              </a:rPr>
              <a:t>, as avaliações coletivas acerca do valor social das posições determinam a distribuição desigual das recompensas materiais e formam a espinha dorsal dos sistemas de estratificação. </a:t>
            </a:r>
          </a:p>
          <a:p>
            <a:r>
              <a:rPr lang="pt-BR" dirty="0" smtClean="0">
                <a:latin typeface="Arial" pitchFamily="34" charset="0"/>
                <a:cs typeface="Arial" pitchFamily="34" charset="0"/>
              </a:rPr>
              <a:t>Tomado a partir de seu sentido sociológico quintessencial, </a:t>
            </a:r>
            <a:r>
              <a:rPr lang="pt-BR" i="1" dirty="0" smtClean="0">
                <a:latin typeface="Arial" pitchFamily="34" charset="0"/>
                <a:cs typeface="Arial" pitchFamily="34" charset="0"/>
              </a:rPr>
              <a:t>status</a:t>
            </a:r>
            <a:r>
              <a:rPr lang="pt-BR" dirty="0" smtClean="0">
                <a:latin typeface="Arial" pitchFamily="34" charset="0"/>
                <a:cs typeface="Arial" pitchFamily="34" charset="0"/>
              </a:rPr>
              <a:t> se refere às avaliações coletivas de superioridade e inferioridade que adquirem uma existência além das crenças individuais e que influenciam as relações sociais de várias maneiras.  </a:t>
            </a:r>
            <a:endParaRPr lang="pt-BR" dirty="0">
              <a:latin typeface="Arial" pitchFamily="34" charset="0"/>
              <a:cs typeface="Arial" pitchFamily="34" charset="0"/>
            </a:endParaRPr>
          </a:p>
        </p:txBody>
      </p:sp>
    </p:spTree>
    <p:extLst>
      <p:ext uri="{BB962C8B-B14F-4D97-AF65-F5344CB8AC3E}">
        <p14:creationId xmlns:p14="http://schemas.microsoft.com/office/powerpoint/2010/main" val="339068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1"/>
            <a:ext cx="8229600" cy="3556992"/>
          </a:xfrm>
        </p:spPr>
        <p:txBody>
          <a:bodyPr>
            <a:normAutofit fontScale="70000" lnSpcReduction="20000"/>
          </a:bodyPr>
          <a:lstStyle/>
          <a:p>
            <a:r>
              <a:rPr lang="pt-BR" dirty="0" smtClean="0">
                <a:latin typeface="Arial" pitchFamily="34" charset="0"/>
                <a:cs typeface="Arial" pitchFamily="34" charset="0"/>
              </a:rPr>
              <a:t>Para </a:t>
            </a:r>
            <a:r>
              <a:rPr lang="pt-BR" dirty="0" err="1" smtClean="0">
                <a:latin typeface="Arial" pitchFamily="34" charset="0"/>
                <a:cs typeface="Arial" pitchFamily="34" charset="0"/>
              </a:rPr>
              <a:t>Durkheim</a:t>
            </a:r>
            <a:r>
              <a:rPr lang="pt-BR" dirty="0" smtClean="0">
                <a:latin typeface="Arial" pitchFamily="34" charset="0"/>
                <a:cs typeface="Arial" pitchFamily="34" charset="0"/>
              </a:rPr>
              <a:t>, essas avaliações compartilhadas das posições formam uma classificação moral cujo poder transcende os interesses privados porque emana da própria sociedade. </a:t>
            </a:r>
          </a:p>
          <a:p>
            <a:r>
              <a:rPr lang="pt-BR" dirty="0" smtClean="0">
                <a:latin typeface="Arial" pitchFamily="34" charset="0"/>
                <a:cs typeface="Arial" pitchFamily="34" charset="0"/>
              </a:rPr>
              <a:t>Classificações morais estabelecem os limites para os interesses e apetites individuais ao legitimar a alocação desigual das recompensas e o posicionamento dos indivíduos no interior da hierarquia de posições.</a:t>
            </a:r>
          </a:p>
          <a:p>
            <a:r>
              <a:rPr lang="pt-BR" dirty="0" smtClean="0">
                <a:latin typeface="Arial" pitchFamily="34" charset="0"/>
                <a:cs typeface="Arial" pitchFamily="34" charset="0"/>
              </a:rPr>
              <a:t>Quando essas avaliações não existem ou estão enfraquecidas como resultado de crises sociais, as paixões não encontram obstáculos e a sociedade entra em um estado de desregulação, ou «</a:t>
            </a:r>
            <a:r>
              <a:rPr lang="pt-BR" dirty="0" err="1" smtClean="0">
                <a:latin typeface="Arial" pitchFamily="34" charset="0"/>
                <a:cs typeface="Arial" pitchFamily="34" charset="0"/>
              </a:rPr>
              <a:t>anomia</a:t>
            </a:r>
            <a:r>
              <a:rPr lang="pt-BR" dirty="0" smtClean="0">
                <a:latin typeface="Arial" pitchFamily="34" charset="0"/>
                <a:cs typeface="Arial" pitchFamily="34" charset="0"/>
              </a:rPr>
              <a:t>» (</a:t>
            </a:r>
            <a:r>
              <a:rPr lang="pt-BR" dirty="0" err="1" smtClean="0">
                <a:latin typeface="Arial" pitchFamily="34" charset="0"/>
                <a:cs typeface="Arial" pitchFamily="34" charset="0"/>
              </a:rPr>
              <a:t>Durkheim</a:t>
            </a:r>
            <a:r>
              <a:rPr lang="pt-BR" dirty="0" smtClean="0">
                <a:latin typeface="Arial" pitchFamily="34" charset="0"/>
                <a:cs typeface="Arial" pitchFamily="34" charset="0"/>
              </a:rPr>
              <a:t>, 1960a).   </a:t>
            </a:r>
            <a:endParaRPr lang="pt-BR" dirty="0">
              <a:latin typeface="Arial" pitchFamily="34" charset="0"/>
              <a:cs typeface="Arial" pitchFamily="34" charset="0"/>
            </a:endParaRPr>
          </a:p>
        </p:txBody>
      </p:sp>
      <p:sp>
        <p:nvSpPr>
          <p:cNvPr id="4" name="Título 1"/>
          <p:cNvSpPr>
            <a:spLocks noGrp="1"/>
          </p:cNvSpPr>
          <p:nvPr>
            <p:ph type="title"/>
          </p:nvPr>
        </p:nvSpPr>
        <p:spPr>
          <a:xfrm>
            <a:off x="457200" y="274638"/>
            <a:ext cx="8229600" cy="1143000"/>
          </a:xfrm>
        </p:spPr>
        <p:txBody>
          <a:bodyPr>
            <a:normAutofit fontScale="90000"/>
          </a:bodyPr>
          <a:lstStyle/>
          <a:p>
            <a:r>
              <a:rPr lang="it-IT" b="1" dirty="0" smtClean="0">
                <a:latin typeface="Arial" charset="0"/>
                <a:cs typeface="Arial" charset="0"/>
              </a:rPr>
              <a:t>Estratificação social | </a:t>
            </a:r>
            <a:r>
              <a:rPr lang="pt-BR" b="1" dirty="0" err="1" smtClean="0">
                <a:latin typeface="Arial" pitchFamily="34" charset="0"/>
                <a:cs typeface="Arial" pitchFamily="34" charset="0"/>
              </a:rPr>
              <a:t>Durkheim</a:t>
            </a:r>
            <a:endParaRPr lang="pt-BR" b="1" dirty="0">
              <a:latin typeface="Arial" pitchFamily="34" charset="0"/>
              <a:cs typeface="Arial" pitchFamily="34" charset="0"/>
            </a:endParaRPr>
          </a:p>
        </p:txBody>
      </p:sp>
      <p:sp>
        <p:nvSpPr>
          <p:cNvPr id="5" name="Retângulo 4"/>
          <p:cNvSpPr/>
          <p:nvPr/>
        </p:nvSpPr>
        <p:spPr>
          <a:xfrm>
            <a:off x="0" y="6027003"/>
            <a:ext cx="9144000" cy="830997"/>
          </a:xfrm>
          <a:prstGeom prst="rect">
            <a:avLst/>
          </a:prstGeom>
        </p:spPr>
        <p:txBody>
          <a:bodyPr wrap="square">
            <a:spAutoFit/>
          </a:bodyPr>
          <a:lstStyle/>
          <a:p>
            <a:r>
              <a:rPr lang="fr-FR" sz="1600" dirty="0" smtClean="0">
                <a:latin typeface="Arial" pitchFamily="34" charset="0"/>
                <a:cs typeface="Arial" pitchFamily="34" charset="0"/>
              </a:rPr>
              <a:t>DURKHEIM, E. 1960a. </a:t>
            </a:r>
            <a:r>
              <a:rPr lang="fr-FR" sz="1600" b="1" i="1" dirty="0" smtClean="0">
                <a:latin typeface="Arial" pitchFamily="34" charset="0"/>
                <a:cs typeface="Arial" pitchFamily="34" charset="0"/>
              </a:rPr>
              <a:t>Le suicide</a:t>
            </a:r>
            <a:r>
              <a:rPr lang="fr-FR" sz="1600" dirty="0" smtClean="0">
                <a:latin typeface="Arial" pitchFamily="34" charset="0"/>
                <a:cs typeface="Arial" pitchFamily="34" charset="0"/>
              </a:rPr>
              <a:t>. Paris: Presses Universitaires de France [ed. or. 1897]. </a:t>
            </a:r>
          </a:p>
          <a:p>
            <a:r>
              <a:rPr lang="fr-FR" sz="1600" dirty="0" smtClean="0">
                <a:latin typeface="Arial" pitchFamily="34" charset="0"/>
                <a:cs typeface="Arial" pitchFamily="34" charset="0"/>
              </a:rPr>
              <a:t>________. 1960b. </a:t>
            </a:r>
            <a:r>
              <a:rPr lang="fr-FR" sz="1600" b="1" i="1" dirty="0" smtClean="0">
                <a:latin typeface="Arial" pitchFamily="34" charset="0"/>
                <a:cs typeface="Arial" pitchFamily="34" charset="0"/>
              </a:rPr>
              <a:t>De la division du travail social</a:t>
            </a:r>
            <a:r>
              <a:rPr lang="fr-FR" sz="1600" dirty="0" smtClean="0">
                <a:latin typeface="Arial" pitchFamily="34" charset="0"/>
                <a:cs typeface="Arial" pitchFamily="34" charset="0"/>
              </a:rPr>
              <a:t>. Paris: Presses Universitaires de France [ed. Or. 1893]</a:t>
            </a:r>
            <a:endParaRPr lang="fr-FR" sz="1600" dirty="0">
              <a:latin typeface="Arial" pitchFamily="34" charset="0"/>
              <a:cs typeface="Arial" pitchFamily="34" charset="0"/>
            </a:endParaRPr>
          </a:p>
        </p:txBody>
      </p:sp>
    </p:spTree>
    <p:extLst>
      <p:ext uri="{BB962C8B-B14F-4D97-AF65-F5344CB8AC3E}">
        <p14:creationId xmlns:p14="http://schemas.microsoft.com/office/powerpoint/2010/main" val="428703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0000" lnSpcReduction="20000"/>
          </a:bodyPr>
          <a:lstStyle/>
          <a:p>
            <a:r>
              <a:rPr lang="pt-BR" dirty="0" smtClean="0">
                <a:latin typeface="Arial" pitchFamily="34" charset="0"/>
                <a:cs typeface="Arial" pitchFamily="34" charset="0"/>
              </a:rPr>
              <a:t>O conceito de </a:t>
            </a:r>
            <a:r>
              <a:rPr lang="pt-BR" i="1" dirty="0" smtClean="0">
                <a:latin typeface="Arial" pitchFamily="34" charset="0"/>
                <a:cs typeface="Arial" pitchFamily="34" charset="0"/>
              </a:rPr>
              <a:t>status</a:t>
            </a:r>
            <a:r>
              <a:rPr lang="pt-BR" dirty="0" smtClean="0">
                <a:latin typeface="Arial" pitchFamily="34" charset="0"/>
                <a:cs typeface="Arial" pitchFamily="34" charset="0"/>
              </a:rPr>
              <a:t> como uma hierarquia de posições ancorada em um sistema de valores compartilhados dominou os estudos de estratificação das décadas de 1940 a 1960. Suas raízes remontam ao interesse de </a:t>
            </a:r>
            <a:r>
              <a:rPr lang="pt-BR" dirty="0" err="1" smtClean="0">
                <a:latin typeface="Arial" pitchFamily="34" charset="0"/>
                <a:cs typeface="Arial" pitchFamily="34" charset="0"/>
              </a:rPr>
              <a:t>Durkheim</a:t>
            </a:r>
            <a:r>
              <a:rPr lang="pt-BR" dirty="0" smtClean="0">
                <a:latin typeface="Arial" pitchFamily="34" charset="0"/>
                <a:cs typeface="Arial" pitchFamily="34" charset="0"/>
              </a:rPr>
              <a:t> pela coesão social e, mais precisamente, à sua visão de que as avaliações compartilhadas das posições sociais são essenciais para a estabilidade e para a integração: </a:t>
            </a:r>
          </a:p>
          <a:p>
            <a:r>
              <a:rPr lang="pt-BR" dirty="0" smtClean="0">
                <a:latin typeface="Arial" pitchFamily="34" charset="0"/>
                <a:cs typeface="Arial" pitchFamily="34" charset="0"/>
              </a:rPr>
              <a:t>«Com efeito, em todo momento da história existe um sentimento obscuro, na consciência moral das sociedades, acerca do valor respectivo aos diferentes serviços sociais, da remuneração merecida por cada um e, consequentemente, do grau de conforto apropriado, em média, aos trabalhadores de cada ocupação. As diferentes funções são hierarquizadas pelas opiniões e um certo coeficiente de bem-estar é atribuído a cada uma, de acordo com a posição que ocupa na hierarquia» (</a:t>
            </a:r>
            <a:r>
              <a:rPr lang="pt-BR" dirty="0" err="1" smtClean="0">
                <a:latin typeface="Arial" pitchFamily="34" charset="0"/>
                <a:cs typeface="Arial" pitchFamily="34" charset="0"/>
              </a:rPr>
              <a:t>Durkheim</a:t>
            </a:r>
            <a:r>
              <a:rPr lang="pt-BR" dirty="0" smtClean="0">
                <a:latin typeface="Arial" pitchFamily="34" charset="0"/>
                <a:cs typeface="Arial" pitchFamily="34" charset="0"/>
              </a:rPr>
              <a:t>, 1960a, pp. 275-276). </a:t>
            </a:r>
          </a:p>
          <a:p>
            <a:endParaRPr lang="pt-BR" dirty="0">
              <a:latin typeface="Arial" pitchFamily="34" charset="0"/>
              <a:cs typeface="Arial" pitchFamily="34" charset="0"/>
            </a:endParaRPr>
          </a:p>
        </p:txBody>
      </p:sp>
      <p:sp>
        <p:nvSpPr>
          <p:cNvPr id="4" name="Retângulo 3"/>
          <p:cNvSpPr/>
          <p:nvPr/>
        </p:nvSpPr>
        <p:spPr>
          <a:xfrm>
            <a:off x="0" y="6211669"/>
            <a:ext cx="9144000" cy="646331"/>
          </a:xfrm>
          <a:prstGeom prst="rect">
            <a:avLst/>
          </a:prstGeom>
        </p:spPr>
        <p:txBody>
          <a:bodyPr wrap="square">
            <a:spAutoFit/>
          </a:bodyPr>
          <a:lstStyle/>
          <a:p>
            <a:pPr algn="just"/>
            <a:r>
              <a:rPr lang="fr-FR" dirty="0" smtClean="0">
                <a:latin typeface="Arial" pitchFamily="34" charset="0"/>
                <a:cs typeface="Arial" pitchFamily="34" charset="0"/>
              </a:rPr>
              <a:t>DURKHEIM, E. 1960a. </a:t>
            </a:r>
            <a:r>
              <a:rPr lang="fr-FR" b="1" i="1" dirty="0" smtClean="0">
                <a:latin typeface="Arial" pitchFamily="34" charset="0"/>
                <a:cs typeface="Arial" pitchFamily="34" charset="0"/>
              </a:rPr>
              <a:t>Le suicide</a:t>
            </a:r>
            <a:r>
              <a:rPr lang="fr-FR" dirty="0" smtClean="0">
                <a:latin typeface="Arial" pitchFamily="34" charset="0"/>
                <a:cs typeface="Arial" pitchFamily="34" charset="0"/>
              </a:rPr>
              <a:t>. Paris: Presses Universitaires de France [ed. or. 1897]. </a:t>
            </a:r>
          </a:p>
        </p:txBody>
      </p:sp>
      <p:sp>
        <p:nvSpPr>
          <p:cNvPr id="5" name="Título 1"/>
          <p:cNvSpPr>
            <a:spLocks noGrp="1"/>
          </p:cNvSpPr>
          <p:nvPr>
            <p:ph type="title"/>
          </p:nvPr>
        </p:nvSpPr>
        <p:spPr>
          <a:xfrm>
            <a:off x="457200" y="274638"/>
            <a:ext cx="8229600" cy="1143000"/>
          </a:xfrm>
        </p:spPr>
        <p:txBody>
          <a:bodyPr>
            <a:normAutofit fontScale="90000"/>
          </a:bodyPr>
          <a:lstStyle/>
          <a:p>
            <a:r>
              <a:rPr lang="it-IT" b="1" dirty="0" smtClean="0">
                <a:latin typeface="Arial" charset="0"/>
                <a:cs typeface="Arial" charset="0"/>
              </a:rPr>
              <a:t>Estratificação social | </a:t>
            </a:r>
            <a:r>
              <a:rPr lang="pt-BR" b="1" dirty="0" err="1" smtClean="0">
                <a:latin typeface="Arial" pitchFamily="34" charset="0"/>
                <a:cs typeface="Arial" pitchFamily="34" charset="0"/>
              </a:rPr>
              <a:t>Durkheim</a:t>
            </a:r>
            <a:endParaRPr lang="pt-BR" b="1" dirty="0">
              <a:latin typeface="Arial" pitchFamily="34" charset="0"/>
              <a:cs typeface="Arial" pitchFamily="34" charset="0"/>
            </a:endParaRPr>
          </a:p>
        </p:txBody>
      </p:sp>
    </p:spTree>
    <p:extLst>
      <p:ext uri="{BB962C8B-B14F-4D97-AF65-F5344CB8AC3E}">
        <p14:creationId xmlns:p14="http://schemas.microsoft.com/office/powerpoint/2010/main" val="298201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412776"/>
            <a:ext cx="8229600" cy="4525963"/>
          </a:xfrm>
        </p:spPr>
        <p:txBody>
          <a:bodyPr>
            <a:noAutofit/>
          </a:bodyPr>
          <a:lstStyle/>
          <a:p>
            <a:r>
              <a:rPr lang="pt-BR" sz="1400" dirty="0" smtClean="0">
                <a:latin typeface="Arial" pitchFamily="34" charset="0"/>
                <a:cs typeface="Arial" pitchFamily="34" charset="0"/>
              </a:rPr>
              <a:t>De acordo com o funcionalismo normativo, o sistema de </a:t>
            </a:r>
            <a:r>
              <a:rPr lang="pt-BR" sz="1400" i="1" dirty="0" smtClean="0">
                <a:latin typeface="Arial" pitchFamily="34" charset="0"/>
                <a:cs typeface="Arial" pitchFamily="34" charset="0"/>
              </a:rPr>
              <a:t>status</a:t>
            </a:r>
            <a:r>
              <a:rPr lang="pt-BR" sz="1400" dirty="0" smtClean="0">
                <a:latin typeface="Arial" pitchFamily="34" charset="0"/>
                <a:cs typeface="Arial" pitchFamily="34" charset="0"/>
              </a:rPr>
              <a:t> beneficia toda a sociedade ao realizar duas importantes funções. </a:t>
            </a:r>
          </a:p>
          <a:p>
            <a:pPr>
              <a:buNone/>
            </a:pPr>
            <a:endParaRPr lang="pt-BR" sz="1400" dirty="0" smtClean="0">
              <a:latin typeface="Arial" pitchFamily="34" charset="0"/>
              <a:cs typeface="Arial" pitchFamily="34" charset="0"/>
            </a:endParaRPr>
          </a:p>
          <a:p>
            <a:r>
              <a:rPr lang="pt-BR" sz="1400" dirty="0" smtClean="0">
                <a:latin typeface="Arial" pitchFamily="34" charset="0"/>
                <a:cs typeface="Arial" pitchFamily="34" charset="0"/>
              </a:rPr>
              <a:t>1. Seguindo </a:t>
            </a:r>
            <a:r>
              <a:rPr lang="pt-BR" sz="1400" dirty="0" err="1" smtClean="0">
                <a:latin typeface="Arial" pitchFamily="34" charset="0"/>
                <a:cs typeface="Arial" pitchFamily="34" charset="0"/>
              </a:rPr>
              <a:t>Durkheim</a:t>
            </a:r>
            <a:r>
              <a:rPr lang="pt-BR" sz="1400" dirty="0" smtClean="0">
                <a:latin typeface="Arial" pitchFamily="34" charset="0"/>
                <a:cs typeface="Arial" pitchFamily="34" charset="0"/>
              </a:rPr>
              <a:t>, as hierarquias de </a:t>
            </a:r>
            <a:r>
              <a:rPr lang="pt-BR" sz="1400" i="1" dirty="0" smtClean="0">
                <a:latin typeface="Arial" pitchFamily="34" charset="0"/>
                <a:cs typeface="Arial" pitchFamily="34" charset="0"/>
              </a:rPr>
              <a:t>status</a:t>
            </a:r>
            <a:r>
              <a:rPr lang="pt-BR" sz="1400" dirty="0" smtClean="0">
                <a:latin typeface="Arial" pitchFamily="34" charset="0"/>
                <a:cs typeface="Arial" pitchFamily="34" charset="0"/>
              </a:rPr>
              <a:t> </a:t>
            </a:r>
            <a:r>
              <a:rPr lang="pt-BR" sz="1400" b="1" u="sng" dirty="0" smtClean="0">
                <a:latin typeface="Arial" pitchFamily="34" charset="0"/>
                <a:cs typeface="Arial" pitchFamily="34" charset="0"/>
              </a:rPr>
              <a:t>são essenciais para a integração social</a:t>
            </a:r>
            <a:r>
              <a:rPr lang="pt-BR" sz="1400" dirty="0" smtClean="0">
                <a:latin typeface="Arial" pitchFamily="34" charset="0"/>
                <a:cs typeface="Arial" pitchFamily="34" charset="0"/>
              </a:rPr>
              <a:t>. Elas garantem que as recompensas vinculadas às posições sociais correspondam às utilidades sociais e, portanto, que as desigualdades sociais sejam percebidas como necessárias e legítimas: </a:t>
            </a:r>
          </a:p>
          <a:p>
            <a:pPr>
              <a:buNone/>
            </a:pPr>
            <a:r>
              <a:rPr lang="pt-BR" sz="1400" dirty="0" smtClean="0">
                <a:latin typeface="Arial" pitchFamily="34" charset="0"/>
                <a:cs typeface="Arial" pitchFamily="34" charset="0"/>
              </a:rPr>
              <a:t>	«Em outras palavras, na medida em que o sistema de estratificação é uma expressão ou resultado de julgamentos ordenadores diferenciais em relação a algum conjunto comum de valores, serve para integrar a sociedade. Os homens têm a sensação de que a justiça está sendo feita, e a virtude recompensada, quando são ordenados de modo claro como superiores e inferiores pelos valores-padrão de sua própria comunidade moral» (</a:t>
            </a:r>
            <a:r>
              <a:rPr lang="pt-BR" sz="1400" dirty="0" err="1" smtClean="0">
                <a:latin typeface="Arial" pitchFamily="34" charset="0"/>
                <a:cs typeface="Arial" pitchFamily="34" charset="0"/>
              </a:rPr>
              <a:t>Barber</a:t>
            </a:r>
            <a:r>
              <a:rPr lang="pt-BR" sz="1400" dirty="0" smtClean="0">
                <a:latin typeface="Arial" pitchFamily="34" charset="0"/>
                <a:cs typeface="Arial" pitchFamily="34" charset="0"/>
              </a:rPr>
              <a:t>, 1957, p. 7). </a:t>
            </a:r>
          </a:p>
          <a:p>
            <a:r>
              <a:rPr lang="pt-BR" sz="1400" dirty="0" smtClean="0">
                <a:latin typeface="Arial" pitchFamily="34" charset="0"/>
                <a:cs typeface="Arial" pitchFamily="34" charset="0"/>
              </a:rPr>
              <a:t>2. A segunda função é motivacional. Avaliações diferenciais resultam em recompensas diferenciais e essas, por sua vez</a:t>
            </a:r>
            <a:r>
              <a:rPr lang="pt-BR" sz="1400" b="1" u="sng" dirty="0" smtClean="0">
                <a:latin typeface="Arial" pitchFamily="34" charset="0"/>
                <a:cs typeface="Arial" pitchFamily="34" charset="0"/>
              </a:rPr>
              <a:t>, fornecem os incentivos para o recrutamento das pessoas mais competentes para as posições mais exigentes</a:t>
            </a:r>
            <a:r>
              <a:rPr lang="pt-BR" sz="1400" dirty="0" smtClean="0">
                <a:latin typeface="Arial" pitchFamily="34" charset="0"/>
                <a:cs typeface="Arial" pitchFamily="34" charset="0"/>
              </a:rPr>
              <a:t>. Dessa maneira, a estratificação proporciona </a:t>
            </a:r>
          </a:p>
          <a:p>
            <a:pPr>
              <a:buNone/>
            </a:pPr>
            <a:r>
              <a:rPr lang="pt-BR" sz="1400" dirty="0" smtClean="0">
                <a:latin typeface="Arial" pitchFamily="34" charset="0"/>
                <a:cs typeface="Arial" pitchFamily="34" charset="0"/>
              </a:rPr>
              <a:t>	« [...] por sua estrutura de ordenações diferenciais, um conjunto de facilidades e recompensas relativas para que as atividades valorizadas socialmente sejam realizadas e um conjunto de privações e punições relativas caso não sejam, ou não sejam muito bem, realizadas» (</a:t>
            </a:r>
            <a:r>
              <a:rPr lang="pt-BR" sz="1400" dirty="0" err="1" smtClean="0">
                <a:latin typeface="Arial" pitchFamily="34" charset="0"/>
                <a:cs typeface="Arial" pitchFamily="34" charset="0"/>
              </a:rPr>
              <a:t>Barber</a:t>
            </a:r>
            <a:r>
              <a:rPr lang="pt-BR" sz="1400" dirty="0" smtClean="0">
                <a:latin typeface="Arial" pitchFamily="34" charset="0"/>
                <a:cs typeface="Arial" pitchFamily="34" charset="0"/>
              </a:rPr>
              <a:t>, 1957, p. 7). </a:t>
            </a:r>
          </a:p>
          <a:p>
            <a:endParaRPr lang="pt-BR" sz="1400" dirty="0">
              <a:latin typeface="Arial" pitchFamily="34" charset="0"/>
              <a:cs typeface="Arial" pitchFamily="34" charset="0"/>
            </a:endParaRPr>
          </a:p>
        </p:txBody>
      </p:sp>
      <p:sp>
        <p:nvSpPr>
          <p:cNvPr id="4" name="Retângulo 3"/>
          <p:cNvSpPr/>
          <p:nvPr/>
        </p:nvSpPr>
        <p:spPr>
          <a:xfrm>
            <a:off x="0" y="6334780"/>
            <a:ext cx="9144000" cy="523220"/>
          </a:xfrm>
          <a:prstGeom prst="rect">
            <a:avLst/>
          </a:prstGeom>
        </p:spPr>
        <p:txBody>
          <a:bodyPr wrap="square">
            <a:spAutoFit/>
          </a:bodyPr>
          <a:lstStyle/>
          <a:p>
            <a:pPr algn="just"/>
            <a:r>
              <a:rPr lang="en-US" sz="1400" dirty="0" smtClean="0">
                <a:latin typeface="Arial" pitchFamily="34" charset="0"/>
                <a:cs typeface="Arial" pitchFamily="34" charset="0"/>
              </a:rPr>
              <a:t>BARBER, B. 1957. </a:t>
            </a:r>
            <a:r>
              <a:rPr lang="en-US" sz="1400" i="1" dirty="0" smtClean="0">
                <a:latin typeface="Arial" pitchFamily="34" charset="0"/>
                <a:cs typeface="Arial" pitchFamily="34" charset="0"/>
              </a:rPr>
              <a:t>Social stratification: a comparative analysis of structure and process</a:t>
            </a:r>
            <a:r>
              <a:rPr lang="en-US" sz="1400" dirty="0" smtClean="0">
                <a:latin typeface="Arial" pitchFamily="34" charset="0"/>
                <a:cs typeface="Arial" pitchFamily="34" charset="0"/>
              </a:rPr>
              <a:t>. New York: Harcourt, Brace, and World.  </a:t>
            </a:r>
            <a:endParaRPr lang="pt-BR" sz="1400" dirty="0">
              <a:latin typeface="Arial" pitchFamily="34" charset="0"/>
              <a:cs typeface="Arial" pitchFamily="34" charset="0"/>
            </a:endParaRPr>
          </a:p>
        </p:txBody>
      </p:sp>
      <p:sp>
        <p:nvSpPr>
          <p:cNvPr id="5" name="Título 1"/>
          <p:cNvSpPr>
            <a:spLocks noGrp="1"/>
          </p:cNvSpPr>
          <p:nvPr>
            <p:ph type="title"/>
          </p:nvPr>
        </p:nvSpPr>
        <p:spPr>
          <a:xfrm>
            <a:off x="457200" y="274638"/>
            <a:ext cx="8229600" cy="1143000"/>
          </a:xfrm>
        </p:spPr>
        <p:txBody>
          <a:bodyPr>
            <a:normAutofit fontScale="90000"/>
          </a:bodyPr>
          <a:lstStyle/>
          <a:p>
            <a:r>
              <a:rPr lang="it-IT" b="1" dirty="0" smtClean="0">
                <a:latin typeface="Arial" charset="0"/>
                <a:cs typeface="Arial" charset="0"/>
              </a:rPr>
              <a:t>Estratificação social | </a:t>
            </a:r>
            <a:r>
              <a:rPr lang="pt-BR" b="1" dirty="0" err="1" smtClean="0">
                <a:latin typeface="Arial" pitchFamily="34" charset="0"/>
                <a:cs typeface="Arial" pitchFamily="34" charset="0"/>
              </a:rPr>
              <a:t>Durkheim</a:t>
            </a:r>
            <a:endParaRPr lang="pt-BR" b="1" dirty="0">
              <a:latin typeface="Arial" pitchFamily="34" charset="0"/>
              <a:cs typeface="Arial" pitchFamily="34" charset="0"/>
            </a:endParaRPr>
          </a:p>
        </p:txBody>
      </p:sp>
    </p:spTree>
    <p:extLst>
      <p:ext uri="{BB962C8B-B14F-4D97-AF65-F5344CB8AC3E}">
        <p14:creationId xmlns:p14="http://schemas.microsoft.com/office/powerpoint/2010/main" val="58018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normAutofit/>
          </a:bodyPr>
          <a:lstStyle/>
          <a:p>
            <a:r>
              <a:rPr lang="it-IT" sz="2800" b="1" dirty="0" smtClean="0">
                <a:latin typeface="Arial" charset="0"/>
                <a:cs typeface="Arial" charset="0"/>
              </a:rPr>
              <a:t>Estratificação social e Funcionalismo | 1</a:t>
            </a:r>
          </a:p>
        </p:txBody>
      </p:sp>
      <p:sp>
        <p:nvSpPr>
          <p:cNvPr id="31747" name="Espace réservé du contenu 2"/>
          <p:cNvSpPr>
            <a:spLocks noGrp="1"/>
          </p:cNvSpPr>
          <p:nvPr>
            <p:ph idx="1"/>
          </p:nvPr>
        </p:nvSpPr>
        <p:spPr/>
        <p:txBody>
          <a:bodyPr/>
          <a:lstStyle/>
          <a:p>
            <a:pPr eaLnBrk="1" hangingPunct="1">
              <a:buFont typeface="Arial" charset="0"/>
              <a:buNone/>
            </a:pPr>
            <a:r>
              <a:rPr lang="en-US" sz="1600" dirty="0" smtClean="0">
                <a:latin typeface="Arial" charset="0"/>
                <a:cs typeface="Arial" charset="0"/>
              </a:rPr>
              <a:t>	</a:t>
            </a:r>
            <a:endParaRPr lang="it-IT" sz="2400" dirty="0" smtClean="0">
              <a:latin typeface="Arial" charset="0"/>
              <a:cs typeface="Arial" charset="0"/>
            </a:endParaRPr>
          </a:p>
          <a:p>
            <a:pPr eaLnBrk="1" hangingPunct="1"/>
            <a:endParaRPr lang="pt-BR" sz="2400" dirty="0" smtClean="0">
              <a:latin typeface="Arial" charset="0"/>
              <a:cs typeface="Arial" charset="0"/>
            </a:endParaRPr>
          </a:p>
          <a:p>
            <a:pPr eaLnBrk="1" hangingPunct="1">
              <a:buFont typeface="Arial" charset="0"/>
              <a:buNone/>
            </a:pPr>
            <a:r>
              <a:rPr lang="pt-BR" sz="2400" dirty="0" smtClean="0">
                <a:latin typeface="Arial" charset="0"/>
                <a:cs typeface="Arial" charset="0"/>
              </a:rPr>
              <a:t>	</a:t>
            </a:r>
            <a:r>
              <a:rPr lang="pt-BR" sz="2800" dirty="0" smtClean="0">
                <a:latin typeface="Arial" charset="0"/>
                <a:cs typeface="Arial" charset="0"/>
              </a:rPr>
              <a:t>«A principal necessidade funcional que explica a presença universal da estratificação é precisamente a necessidade sentida por cada sociedade de colocar os indivíduos na sua estrutura social»</a:t>
            </a:r>
          </a:p>
          <a:p>
            <a:pPr eaLnBrk="1" hangingPunct="1">
              <a:buFont typeface="Arial" charset="0"/>
              <a:buNone/>
            </a:pPr>
            <a:r>
              <a:rPr lang="pt-BR" sz="1600" dirty="0" smtClean="0">
                <a:latin typeface="Arial" charset="0"/>
                <a:cs typeface="Arial" charset="0"/>
              </a:rPr>
              <a:t>	</a:t>
            </a:r>
          </a:p>
          <a:p>
            <a:pPr eaLnBrk="1" hangingPunct="1">
              <a:buFont typeface="Arial" charset="0"/>
              <a:buNone/>
            </a:pPr>
            <a:r>
              <a:rPr lang="pt-BR" sz="1600" dirty="0" smtClean="0">
                <a:latin typeface="Arial" charset="0"/>
                <a:cs typeface="Arial" charset="0"/>
              </a:rPr>
              <a:t>	</a:t>
            </a:r>
            <a:r>
              <a:rPr lang="en-US" sz="2400" dirty="0" smtClean="0">
                <a:latin typeface="Arial" charset="0"/>
                <a:cs typeface="Arial" charset="0"/>
              </a:rPr>
              <a:t>Davis, K., Moore, W., E., </a:t>
            </a:r>
            <a:r>
              <a:rPr lang="en-US" sz="2400" b="1" i="1" dirty="0" smtClean="0">
                <a:latin typeface="Arial" charset="0"/>
                <a:cs typeface="Arial" charset="0"/>
              </a:rPr>
              <a:t>Some Principles of Stratification</a:t>
            </a:r>
            <a:r>
              <a:rPr lang="en-US" sz="2400" dirty="0" smtClean="0">
                <a:latin typeface="Arial" charset="0"/>
                <a:cs typeface="Arial" charset="0"/>
              </a:rPr>
              <a:t>, “American Sociological Review”, 2, 1945.</a:t>
            </a:r>
            <a:endParaRPr lang="it-IT" sz="2400" dirty="0" smtClean="0"/>
          </a:p>
        </p:txBody>
      </p:sp>
    </p:spTree>
    <p:extLst>
      <p:ext uri="{BB962C8B-B14F-4D97-AF65-F5344CB8AC3E}">
        <p14:creationId xmlns:p14="http://schemas.microsoft.com/office/powerpoint/2010/main" val="534019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fontScale="92500"/>
          </a:bodyPr>
          <a:lstStyle/>
          <a:p>
            <a:pPr eaLnBrk="1" fontAlgn="auto" hangingPunct="1">
              <a:spcAft>
                <a:spcPts val="0"/>
              </a:spcAft>
              <a:buFont typeface="Arial" pitchFamily="34" charset="0"/>
              <a:buNone/>
              <a:defRPr/>
            </a:pPr>
            <a:r>
              <a:rPr lang="en-US" dirty="0" smtClean="0"/>
              <a:t>	</a:t>
            </a:r>
            <a:r>
              <a:rPr lang="pt-BR" dirty="0" smtClean="0">
                <a:latin typeface="Arial" pitchFamily="34" charset="0"/>
                <a:cs typeface="Arial" pitchFamily="34" charset="0"/>
              </a:rPr>
              <a:t>	</a:t>
            </a:r>
          </a:p>
          <a:p>
            <a:pPr eaLnBrk="1" fontAlgn="auto" hangingPunct="1">
              <a:spcAft>
                <a:spcPts val="0"/>
              </a:spcAft>
              <a:buFont typeface="Arial" pitchFamily="34" charset="0"/>
              <a:buNone/>
              <a:defRPr/>
            </a:pPr>
            <a:r>
              <a:rPr lang="pt-BR" dirty="0" smtClean="0">
                <a:latin typeface="Arial" pitchFamily="34" charset="0"/>
                <a:cs typeface="Arial" pitchFamily="34" charset="0"/>
              </a:rPr>
              <a:t>	Desigualdade social como um dado, inevitável, mas também necessária para o funcionamento do sistema social;</a:t>
            </a:r>
            <a:br>
              <a:rPr lang="pt-BR" dirty="0" smtClean="0">
                <a:latin typeface="Arial" pitchFamily="34" charset="0"/>
                <a:cs typeface="Arial" pitchFamily="34" charset="0"/>
              </a:rPr>
            </a:br>
            <a:r>
              <a:rPr lang="pt-BR" dirty="0" smtClean="0">
                <a:latin typeface="Arial" pitchFamily="34" charset="0"/>
                <a:cs typeface="Arial" pitchFamily="34" charset="0"/>
              </a:rPr>
              <a:t>estratificação (desigualdade estrutural) como uma função vital para o funcionamento do sistema, em qualquer sociedade.</a:t>
            </a:r>
          </a:p>
          <a:p>
            <a:pPr eaLnBrk="1" fontAlgn="auto" hangingPunct="1">
              <a:spcAft>
                <a:spcPts val="0"/>
              </a:spcAft>
              <a:buFont typeface="Arial" pitchFamily="34" charset="0"/>
              <a:buNone/>
              <a:defRPr/>
            </a:pPr>
            <a:endParaRPr lang="pt-BR" sz="1600" dirty="0">
              <a:latin typeface="Arial" pitchFamily="34" charset="0"/>
              <a:cs typeface="Arial" pitchFamily="34" charset="0"/>
            </a:endParaRPr>
          </a:p>
          <a:p>
            <a:pPr>
              <a:buNone/>
              <a:defRPr/>
            </a:pPr>
            <a:r>
              <a:rPr lang="en-US" sz="1600" dirty="0" smtClean="0">
                <a:latin typeface="Arial" pitchFamily="34" charset="0"/>
                <a:cs typeface="Arial" pitchFamily="34" charset="0"/>
              </a:rPr>
              <a:t>	Parsons </a:t>
            </a:r>
            <a:r>
              <a:rPr lang="en-US" sz="1600" dirty="0">
                <a:latin typeface="Arial" pitchFamily="34" charset="0"/>
                <a:cs typeface="Arial" pitchFamily="34" charset="0"/>
              </a:rPr>
              <a:t>T. , </a:t>
            </a:r>
            <a:r>
              <a:rPr lang="en-US" sz="1600" b="1" dirty="0">
                <a:latin typeface="Arial" pitchFamily="34" charset="0"/>
                <a:cs typeface="Arial" pitchFamily="34" charset="0"/>
              </a:rPr>
              <a:t>A Revised Analytical Approach to the Theory of Social Stratification</a:t>
            </a:r>
            <a:r>
              <a:rPr lang="en-US" sz="1600" dirty="0">
                <a:latin typeface="Arial" pitchFamily="34" charset="0"/>
                <a:cs typeface="Arial" pitchFamily="34" charset="0"/>
              </a:rPr>
              <a:t>, </a:t>
            </a:r>
            <a:r>
              <a:rPr lang="en-US" sz="1600" dirty="0" err="1">
                <a:latin typeface="Arial" pitchFamily="34" charset="0"/>
                <a:cs typeface="Arial" pitchFamily="34" charset="0"/>
              </a:rPr>
              <a:t>em</a:t>
            </a:r>
            <a:r>
              <a:rPr lang="en-US" sz="1600" dirty="0">
                <a:latin typeface="Arial" pitchFamily="34" charset="0"/>
                <a:cs typeface="Arial" pitchFamily="34" charset="0"/>
              </a:rPr>
              <a:t> </a:t>
            </a:r>
            <a:r>
              <a:rPr lang="en-US" sz="1600" dirty="0" err="1">
                <a:latin typeface="Arial" pitchFamily="34" charset="0"/>
                <a:cs typeface="Arial" pitchFamily="34" charset="0"/>
              </a:rPr>
              <a:t>R.Bendix</a:t>
            </a:r>
            <a:r>
              <a:rPr lang="en-US" sz="1600" dirty="0">
                <a:latin typeface="Arial" pitchFamily="34" charset="0"/>
                <a:cs typeface="Arial" pitchFamily="34" charset="0"/>
              </a:rPr>
              <a:t>, S. M. </a:t>
            </a:r>
            <a:r>
              <a:rPr lang="en-US" sz="1600" dirty="0" err="1">
                <a:latin typeface="Arial" pitchFamily="34" charset="0"/>
                <a:cs typeface="Arial" pitchFamily="34" charset="0"/>
              </a:rPr>
              <a:t>Lipset</a:t>
            </a:r>
            <a:r>
              <a:rPr lang="en-US" sz="1600" dirty="0">
                <a:latin typeface="Arial" pitchFamily="34" charset="0"/>
                <a:cs typeface="Arial" pitchFamily="34" charset="0"/>
              </a:rPr>
              <a:t>, Class, Status and Power. </a:t>
            </a:r>
            <a:r>
              <a:rPr lang="it-IT" sz="1600" dirty="0">
                <a:latin typeface="Arial" pitchFamily="34" charset="0"/>
                <a:cs typeface="Arial" pitchFamily="34" charset="0"/>
              </a:rPr>
              <a:t>A reader in Social Stratification, Glencoe, 1953. </a:t>
            </a:r>
          </a:p>
          <a:p>
            <a:pPr eaLnBrk="1" fontAlgn="auto" hangingPunct="1">
              <a:spcAft>
                <a:spcPts val="0"/>
              </a:spcAft>
              <a:buFont typeface="Arial" pitchFamily="34" charset="0"/>
              <a:buNone/>
              <a:defRPr/>
            </a:pPr>
            <a:endParaRPr lang="it-IT" sz="1600" dirty="0" smtClean="0"/>
          </a:p>
          <a:p>
            <a:pPr eaLnBrk="1" fontAlgn="auto" hangingPunct="1">
              <a:spcAft>
                <a:spcPts val="0"/>
              </a:spcAft>
              <a:buFont typeface="Arial" pitchFamily="34" charset="0"/>
              <a:buChar char="•"/>
              <a:defRPr/>
            </a:pPr>
            <a:endParaRPr lang="it-IT" dirty="0" smtClean="0"/>
          </a:p>
        </p:txBody>
      </p:sp>
      <p:sp>
        <p:nvSpPr>
          <p:cNvPr id="5" name="Titre 1"/>
          <p:cNvSpPr>
            <a:spLocks noGrp="1"/>
          </p:cNvSpPr>
          <p:nvPr>
            <p:ph type="title"/>
          </p:nvPr>
        </p:nvSpPr>
        <p:spPr>
          <a:xfrm>
            <a:off x="457200" y="274638"/>
            <a:ext cx="8229600" cy="1143000"/>
          </a:xfrm>
        </p:spPr>
        <p:txBody>
          <a:bodyPr>
            <a:normAutofit/>
          </a:bodyPr>
          <a:lstStyle/>
          <a:p>
            <a:r>
              <a:rPr lang="it-IT" sz="2800" b="1" dirty="0" smtClean="0">
                <a:latin typeface="Arial" charset="0"/>
                <a:cs typeface="Arial" charset="0"/>
              </a:rPr>
              <a:t>Estratificação social e Funcionalismo | 2</a:t>
            </a:r>
          </a:p>
        </p:txBody>
      </p:sp>
    </p:spTree>
    <p:extLst>
      <p:ext uri="{BB962C8B-B14F-4D97-AF65-F5344CB8AC3E}">
        <p14:creationId xmlns:p14="http://schemas.microsoft.com/office/powerpoint/2010/main" val="89711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fontScale="77500" lnSpcReduction="20000"/>
          </a:bodyPr>
          <a:lstStyle/>
          <a:p>
            <a:pPr eaLnBrk="1" fontAlgn="auto" hangingPunct="1">
              <a:spcAft>
                <a:spcPts val="0"/>
              </a:spcAft>
              <a:buFont typeface="Arial" charset="0"/>
              <a:buNone/>
              <a:defRPr/>
            </a:pPr>
            <a:r>
              <a:rPr lang="pt-BR" dirty="0" smtClean="0">
                <a:latin typeface="Arial" pitchFamily="34" charset="0"/>
                <a:cs typeface="Arial" pitchFamily="34" charset="0"/>
              </a:rPr>
              <a:t>Os temas principais do funcionalismo:</a:t>
            </a:r>
            <a:br>
              <a:rPr lang="pt-BR" dirty="0" smtClean="0">
                <a:latin typeface="Arial" pitchFamily="34" charset="0"/>
                <a:cs typeface="Arial" pitchFamily="34" charset="0"/>
              </a:rPr>
            </a:br>
            <a:r>
              <a:rPr lang="pt-BR" dirty="0" smtClean="0">
                <a:latin typeface="Arial" pitchFamily="34" charset="0"/>
                <a:cs typeface="Arial" pitchFamily="34" charset="0"/>
              </a:rPr>
              <a:t/>
            </a:r>
            <a:br>
              <a:rPr lang="pt-BR" dirty="0" smtClean="0">
                <a:latin typeface="Arial" pitchFamily="34" charset="0"/>
                <a:cs typeface="Arial" pitchFamily="34" charset="0"/>
              </a:rPr>
            </a:br>
            <a:r>
              <a:rPr lang="pt-BR" dirty="0" smtClean="0">
                <a:latin typeface="Arial" pitchFamily="34" charset="0"/>
                <a:cs typeface="Arial" pitchFamily="34" charset="0"/>
              </a:rPr>
              <a:t>1. Os cargos (ou funções) têm diferentes “</a:t>
            </a:r>
            <a:r>
              <a:rPr lang="pt-BR" b="1" dirty="0" smtClean="0">
                <a:latin typeface="Arial" pitchFamily="34" charset="0"/>
                <a:cs typeface="Arial" pitchFamily="34" charset="0"/>
              </a:rPr>
              <a:t>importância funcional</a:t>
            </a:r>
            <a:r>
              <a:rPr lang="pt-BR" dirty="0" smtClean="0">
                <a:latin typeface="Arial" pitchFamily="34" charset="0"/>
                <a:cs typeface="Arial" pitchFamily="34" charset="0"/>
              </a:rPr>
              <a:t>”;</a:t>
            </a:r>
            <a:br>
              <a:rPr lang="pt-BR" dirty="0" smtClean="0">
                <a:latin typeface="Arial" pitchFamily="34" charset="0"/>
                <a:cs typeface="Arial" pitchFamily="34" charset="0"/>
              </a:rPr>
            </a:br>
            <a:r>
              <a:rPr lang="pt-BR" dirty="0" smtClean="0">
                <a:latin typeface="Arial" pitchFamily="34" charset="0"/>
                <a:cs typeface="Arial" pitchFamily="34" charset="0"/>
              </a:rPr>
              <a:t>2. número limitado de pessoas com as habilidades e competências para executar as tarefas (ocupam posições-chave para o funcionamento do sistema);</a:t>
            </a:r>
            <a:br>
              <a:rPr lang="pt-BR" dirty="0" smtClean="0">
                <a:latin typeface="Arial" pitchFamily="34" charset="0"/>
                <a:cs typeface="Arial" pitchFamily="34" charset="0"/>
              </a:rPr>
            </a:br>
            <a:r>
              <a:rPr lang="pt-BR" dirty="0" smtClean="0">
                <a:latin typeface="Arial" pitchFamily="34" charset="0"/>
                <a:cs typeface="Arial" pitchFamily="34" charset="0"/>
              </a:rPr>
              <a:t>3. conversão das capacidade (durante o treinamento) em habilidades;</a:t>
            </a:r>
            <a:br>
              <a:rPr lang="pt-BR" dirty="0" smtClean="0">
                <a:latin typeface="Arial" pitchFamily="34" charset="0"/>
                <a:cs typeface="Arial" pitchFamily="34" charset="0"/>
              </a:rPr>
            </a:br>
            <a:r>
              <a:rPr lang="pt-BR" dirty="0" smtClean="0">
                <a:latin typeface="Arial" pitchFamily="34" charset="0"/>
                <a:cs typeface="Arial" pitchFamily="34" charset="0"/>
              </a:rPr>
              <a:t>       -  Sacrifícios (despesas de educação; entrada 	    tardia no mercado de trabalho).</a:t>
            </a:r>
            <a:br>
              <a:rPr lang="pt-BR" dirty="0" smtClean="0">
                <a:latin typeface="Arial" pitchFamily="34" charset="0"/>
                <a:cs typeface="Arial" pitchFamily="34" charset="0"/>
              </a:rPr>
            </a:br>
            <a:r>
              <a:rPr lang="pt-BR" dirty="0" smtClean="0">
                <a:latin typeface="Arial" pitchFamily="34" charset="0"/>
                <a:cs typeface="Arial" pitchFamily="34" charset="0"/>
              </a:rPr>
              <a:t>       -  Isto leva a recompensas materiais e simbólicas.</a:t>
            </a:r>
            <a:endParaRPr lang="it-IT" dirty="0" smtClean="0">
              <a:latin typeface="Arial" pitchFamily="34" charset="0"/>
              <a:cs typeface="Arial" pitchFamily="34" charset="0"/>
            </a:endParaRPr>
          </a:p>
        </p:txBody>
      </p:sp>
      <p:sp>
        <p:nvSpPr>
          <p:cNvPr id="5" name="Titre 1"/>
          <p:cNvSpPr>
            <a:spLocks noGrp="1"/>
          </p:cNvSpPr>
          <p:nvPr>
            <p:ph type="title"/>
          </p:nvPr>
        </p:nvSpPr>
        <p:spPr>
          <a:xfrm>
            <a:off x="457200" y="274638"/>
            <a:ext cx="8229600" cy="1143000"/>
          </a:xfrm>
        </p:spPr>
        <p:txBody>
          <a:bodyPr>
            <a:normAutofit/>
          </a:bodyPr>
          <a:lstStyle/>
          <a:p>
            <a:r>
              <a:rPr lang="it-IT" sz="2800" b="1" dirty="0" smtClean="0">
                <a:latin typeface="Arial" charset="0"/>
                <a:cs typeface="Arial" charset="0"/>
              </a:rPr>
              <a:t>Estratificação social e Funcionalismo | 3</a:t>
            </a:r>
          </a:p>
        </p:txBody>
      </p:sp>
    </p:spTree>
    <p:extLst>
      <p:ext uri="{BB962C8B-B14F-4D97-AF65-F5344CB8AC3E}">
        <p14:creationId xmlns:p14="http://schemas.microsoft.com/office/powerpoint/2010/main" val="2081166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388" y="1628775"/>
            <a:ext cx="8713787" cy="3529013"/>
          </a:xfrm>
        </p:spPr>
        <p:txBody>
          <a:bodyPr rtlCol="0">
            <a:noAutofit/>
          </a:bodyPr>
          <a:lstStyle/>
          <a:p>
            <a:pPr eaLnBrk="1" fontAlgn="auto" hangingPunct="1">
              <a:spcAft>
                <a:spcPts val="0"/>
              </a:spcAft>
              <a:buFont typeface="Arial" charset="0"/>
              <a:buNone/>
              <a:defRPr/>
            </a:pPr>
            <a:r>
              <a:rPr lang="pt-BR" sz="3600" dirty="0" smtClean="0">
                <a:latin typeface="Arial" pitchFamily="34" charset="0"/>
                <a:cs typeface="Arial" pitchFamily="34" charset="0"/>
              </a:rPr>
              <a:t>	</a:t>
            </a:r>
          </a:p>
          <a:p>
            <a:pPr eaLnBrk="1" fontAlgn="auto" hangingPunct="1">
              <a:spcAft>
                <a:spcPts val="0"/>
              </a:spcAft>
              <a:buFont typeface="Arial" charset="0"/>
              <a:buNone/>
              <a:defRPr/>
            </a:pPr>
            <a:r>
              <a:rPr lang="pt-BR" sz="3600" dirty="0">
                <a:latin typeface="Arial" pitchFamily="34" charset="0"/>
                <a:cs typeface="Arial" pitchFamily="34" charset="0"/>
              </a:rPr>
              <a:t>	</a:t>
            </a:r>
            <a:r>
              <a:rPr lang="pt-BR" sz="2800" dirty="0" smtClean="0">
                <a:latin typeface="Arial" pitchFamily="34" charset="0"/>
                <a:cs typeface="Arial" pitchFamily="34" charset="0"/>
              </a:rPr>
              <a:t>“Uma ampla classe média atenua o conflito recompensando os partidos moderados e democráticos, deprimindo os grupos extremistas</a:t>
            </a:r>
            <a:r>
              <a:rPr lang="it-IT" sz="2800" dirty="0" smtClean="0">
                <a:latin typeface="Arial" pitchFamily="34" charset="0"/>
                <a:cs typeface="Arial" pitchFamily="34" charset="0"/>
              </a:rPr>
              <a:t>”</a:t>
            </a:r>
          </a:p>
          <a:p>
            <a:pPr eaLnBrk="1" fontAlgn="auto" hangingPunct="1">
              <a:spcAft>
                <a:spcPts val="0"/>
              </a:spcAft>
              <a:buFont typeface="Arial" pitchFamily="34" charset="0"/>
              <a:buNone/>
              <a:defRPr/>
            </a:pPr>
            <a:endParaRPr lang="it-IT" sz="2800" dirty="0" smtClean="0"/>
          </a:p>
          <a:p>
            <a:pPr eaLnBrk="1" fontAlgn="auto" hangingPunct="1">
              <a:spcAft>
                <a:spcPts val="0"/>
              </a:spcAft>
              <a:buFont typeface="Arial" charset="0"/>
              <a:buNone/>
              <a:defRPr/>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Lipset</a:t>
            </a:r>
            <a:r>
              <a:rPr lang="en-US" sz="2800" dirty="0" smtClean="0">
                <a:latin typeface="Arial" pitchFamily="34" charset="0"/>
                <a:cs typeface="Arial" pitchFamily="34" charset="0"/>
              </a:rPr>
              <a:t> S. M. (1960), </a:t>
            </a:r>
            <a:r>
              <a:rPr lang="en-US" sz="2800" b="1" dirty="0" smtClean="0">
                <a:latin typeface="Arial" pitchFamily="34" charset="0"/>
                <a:cs typeface="Arial" pitchFamily="34" charset="0"/>
              </a:rPr>
              <a:t>Political man. The Social Basis of Politics</a:t>
            </a:r>
            <a:r>
              <a:rPr lang="en-US" sz="2800" dirty="0" smtClean="0">
                <a:latin typeface="Arial" pitchFamily="34" charset="0"/>
                <a:cs typeface="Arial" pitchFamily="34" charset="0"/>
              </a:rPr>
              <a:t>, Doubleday, New York, p. 65.</a:t>
            </a:r>
            <a:endParaRPr lang="it-IT" sz="2800" dirty="0" smtClean="0">
              <a:latin typeface="Arial" pitchFamily="34" charset="0"/>
              <a:cs typeface="Arial" pitchFamily="34" charset="0"/>
            </a:endParaRPr>
          </a:p>
        </p:txBody>
      </p:sp>
      <p:sp>
        <p:nvSpPr>
          <p:cNvPr id="2" name="Retângulo 1"/>
          <p:cNvSpPr/>
          <p:nvPr/>
        </p:nvSpPr>
        <p:spPr>
          <a:xfrm>
            <a:off x="633648" y="764704"/>
            <a:ext cx="8161209" cy="646331"/>
          </a:xfrm>
          <a:prstGeom prst="rect">
            <a:avLst/>
          </a:prstGeom>
        </p:spPr>
        <p:txBody>
          <a:bodyPr wrap="none">
            <a:spAutoFit/>
          </a:bodyPr>
          <a:lstStyle/>
          <a:p>
            <a:pPr algn="ctr">
              <a:defRPr/>
            </a:pPr>
            <a:r>
              <a:rPr lang="pt-BR" sz="3600" b="1" dirty="0">
                <a:latin typeface="Arial" pitchFamily="34" charset="0"/>
                <a:cs typeface="Arial" pitchFamily="34" charset="0"/>
              </a:rPr>
              <a:t>Estratificação social e teoria política</a:t>
            </a:r>
          </a:p>
        </p:txBody>
      </p:sp>
    </p:spTree>
    <p:extLst>
      <p:ext uri="{BB962C8B-B14F-4D97-AF65-F5344CB8AC3E}">
        <p14:creationId xmlns:p14="http://schemas.microsoft.com/office/powerpoint/2010/main" val="2142063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DAVIDE~1\AppData\Local\Temp\IMG_20141203_1458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4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p:cNvSpPr>
            <a:spLocks noGrp="1"/>
          </p:cNvSpPr>
          <p:nvPr>
            <p:ph idx="1"/>
          </p:nvPr>
        </p:nvSpPr>
        <p:spPr/>
        <p:txBody>
          <a:bodyPr/>
          <a:lstStyle/>
          <a:p>
            <a:pPr eaLnBrk="1" hangingPunct="1">
              <a:lnSpc>
                <a:spcPct val="80000"/>
              </a:lnSpc>
              <a:buFont typeface="Arial" charset="0"/>
              <a:buNone/>
            </a:pPr>
            <a:r>
              <a:rPr lang="pt-BR" sz="2500" dirty="0" smtClean="0">
                <a:latin typeface="Arial" charset="0"/>
                <a:cs typeface="Arial" charset="0"/>
              </a:rPr>
              <a:t>Estratificação em cinco classes:</a:t>
            </a:r>
            <a:endParaRPr lang="it-IT" sz="2500" dirty="0" smtClean="0">
              <a:latin typeface="Arial" charset="0"/>
              <a:cs typeface="Arial" charset="0"/>
            </a:endParaRPr>
          </a:p>
          <a:p>
            <a:pPr eaLnBrk="1" hangingPunct="1">
              <a:lnSpc>
                <a:spcPct val="80000"/>
              </a:lnSpc>
              <a:buFont typeface="Arial" charset="0"/>
              <a:buNone/>
            </a:pPr>
            <a:endParaRPr lang="it-IT" sz="2500" dirty="0" smtClean="0">
              <a:latin typeface="Arial" charset="0"/>
              <a:cs typeface="Arial" charset="0"/>
            </a:endParaRPr>
          </a:p>
          <a:p>
            <a:pPr eaLnBrk="1" hangingPunct="1">
              <a:lnSpc>
                <a:spcPct val="80000"/>
              </a:lnSpc>
              <a:buFont typeface="Arial" charset="0"/>
              <a:buNone/>
            </a:pPr>
            <a:r>
              <a:rPr lang="pt-BR" sz="2500" dirty="0" smtClean="0">
                <a:latin typeface="Arial" charset="0"/>
                <a:cs typeface="Arial" charset="0"/>
              </a:rPr>
              <a:t>1. </a:t>
            </a:r>
            <a:r>
              <a:rPr lang="pt-BR" sz="2500" b="1" dirty="0" smtClean="0">
                <a:latin typeface="Arial" charset="0"/>
                <a:cs typeface="Arial" charset="0"/>
              </a:rPr>
              <a:t>burguesia</a:t>
            </a:r>
            <a:r>
              <a:rPr lang="pt-BR" sz="2500" dirty="0" smtClean="0">
                <a:latin typeface="Arial" charset="0"/>
                <a:cs typeface="Arial" charset="0"/>
              </a:rPr>
              <a:t> (proprietários de grandes fundos rurais e urbanos; empresários; altos executivos de empresas; profissionais com rendimento misto)</a:t>
            </a:r>
            <a:endParaRPr lang="it-IT" sz="2500" dirty="0" smtClean="0">
              <a:latin typeface="Arial" charset="0"/>
              <a:cs typeface="Arial" charset="0"/>
            </a:endParaRPr>
          </a:p>
          <a:p>
            <a:pPr eaLnBrk="1" hangingPunct="1">
              <a:lnSpc>
                <a:spcPct val="80000"/>
              </a:lnSpc>
              <a:buFont typeface="Arial" charset="0"/>
              <a:buNone/>
            </a:pPr>
            <a:r>
              <a:rPr lang="pt-BR" sz="2500" dirty="0" smtClean="0">
                <a:latin typeface="Arial" charset="0"/>
                <a:cs typeface="Arial" charset="0"/>
              </a:rPr>
              <a:t>2. </a:t>
            </a:r>
            <a:r>
              <a:rPr lang="pt-BR" sz="2500" b="1" dirty="0" smtClean="0">
                <a:latin typeface="Arial" charset="0"/>
                <a:cs typeface="Arial" charset="0"/>
              </a:rPr>
              <a:t>pequena burguesia </a:t>
            </a:r>
            <a:r>
              <a:rPr lang="pt-BR" sz="2500" dirty="0" smtClean="0">
                <a:latin typeface="Arial" charset="0"/>
                <a:cs typeface="Arial" charset="0"/>
              </a:rPr>
              <a:t>(agricultores, artesãos, comerciantes com rendimento misto)</a:t>
            </a:r>
            <a:endParaRPr lang="it-IT" sz="2500" dirty="0" smtClean="0">
              <a:latin typeface="Arial" charset="0"/>
              <a:cs typeface="Arial" charset="0"/>
            </a:endParaRPr>
          </a:p>
          <a:p>
            <a:pPr eaLnBrk="1" hangingPunct="1">
              <a:lnSpc>
                <a:spcPct val="80000"/>
              </a:lnSpc>
              <a:buFont typeface="Arial" charset="0"/>
              <a:buNone/>
            </a:pPr>
            <a:r>
              <a:rPr lang="pt-BR" sz="2500" dirty="0" smtClean="0">
                <a:latin typeface="Arial" charset="0"/>
                <a:cs typeface="Arial" charset="0"/>
              </a:rPr>
              <a:t>3. </a:t>
            </a:r>
            <a:r>
              <a:rPr lang="pt-BR" sz="2500" b="1" dirty="0" smtClean="0">
                <a:latin typeface="Arial" charset="0"/>
                <a:cs typeface="Arial" charset="0"/>
              </a:rPr>
              <a:t>classe média </a:t>
            </a:r>
            <a:r>
              <a:rPr lang="pt-BR" sz="2500" dirty="0" smtClean="0">
                <a:latin typeface="Arial" charset="0"/>
                <a:cs typeface="Arial" charset="0"/>
              </a:rPr>
              <a:t>(empregados)</a:t>
            </a:r>
            <a:endParaRPr lang="it-IT" sz="2500" dirty="0" smtClean="0">
              <a:latin typeface="Arial" charset="0"/>
              <a:cs typeface="Arial" charset="0"/>
            </a:endParaRPr>
          </a:p>
          <a:p>
            <a:pPr eaLnBrk="1" hangingPunct="1">
              <a:lnSpc>
                <a:spcPct val="80000"/>
              </a:lnSpc>
              <a:buFont typeface="Arial" charset="0"/>
              <a:buNone/>
            </a:pPr>
            <a:r>
              <a:rPr lang="pt-BR" sz="2500" dirty="0" smtClean="0">
                <a:latin typeface="Arial" charset="0"/>
                <a:cs typeface="Arial" charset="0"/>
              </a:rPr>
              <a:t>4. </a:t>
            </a:r>
            <a:r>
              <a:rPr lang="pt-BR" sz="2500" b="1" dirty="0" smtClean="0">
                <a:latin typeface="Arial" charset="0"/>
                <a:cs typeface="Arial" charset="0"/>
              </a:rPr>
              <a:t>classe operária</a:t>
            </a:r>
            <a:endParaRPr lang="it-IT" sz="2500" b="1" dirty="0" smtClean="0">
              <a:latin typeface="Arial" charset="0"/>
              <a:cs typeface="Arial" charset="0"/>
            </a:endParaRPr>
          </a:p>
          <a:p>
            <a:pPr>
              <a:lnSpc>
                <a:spcPct val="80000"/>
              </a:lnSpc>
              <a:buNone/>
            </a:pPr>
            <a:r>
              <a:rPr lang="pt-BR" sz="2500" dirty="0" smtClean="0">
                <a:latin typeface="Arial" charset="0"/>
                <a:cs typeface="Arial" charset="0"/>
              </a:rPr>
              <a:t>5. </a:t>
            </a:r>
            <a:r>
              <a:rPr lang="pt-BR" sz="2500" b="1" dirty="0" smtClean="0">
                <a:latin typeface="Arial" charset="0"/>
                <a:cs typeface="Arial" charset="0"/>
              </a:rPr>
              <a:t>proletariado</a:t>
            </a:r>
            <a:r>
              <a:rPr lang="pt-BR" sz="2500" dirty="0" smtClean="0">
                <a:latin typeface="Arial" charset="0"/>
                <a:cs typeface="Arial" charset="0"/>
              </a:rPr>
              <a:t> </a:t>
            </a:r>
            <a:r>
              <a:rPr lang="pt-BR" sz="2500" dirty="0">
                <a:latin typeface="Arial" charset="0"/>
                <a:cs typeface="Arial" charset="0"/>
              </a:rPr>
              <a:t>(«</a:t>
            </a:r>
            <a:r>
              <a:rPr lang="pt-BR" sz="2500" dirty="0" err="1">
                <a:latin typeface="Arial" charset="0"/>
                <a:cs typeface="Arial" charset="0"/>
              </a:rPr>
              <a:t>underclass</a:t>
            </a:r>
            <a:r>
              <a:rPr lang="pt-BR" sz="2500" dirty="0">
                <a:latin typeface="Arial" charset="0"/>
                <a:cs typeface="Arial" charset="0"/>
              </a:rPr>
              <a:t>») </a:t>
            </a:r>
            <a:r>
              <a:rPr lang="pt-BR" sz="2500" dirty="0" smtClean="0">
                <a:latin typeface="Arial" charset="0"/>
                <a:cs typeface="Arial" charset="0"/>
              </a:rPr>
              <a:t>(desempregados, pessoas fora da esfera da produção por um longo período)</a:t>
            </a:r>
            <a:endParaRPr lang="it-IT" sz="2500" dirty="0" smtClean="0">
              <a:latin typeface="Arial" charset="0"/>
              <a:cs typeface="Arial" charset="0"/>
            </a:endParaRPr>
          </a:p>
          <a:p>
            <a:pPr eaLnBrk="1" hangingPunct="1">
              <a:lnSpc>
                <a:spcPct val="80000"/>
              </a:lnSpc>
            </a:pPr>
            <a:endParaRPr lang="it-IT" sz="2500" dirty="0" smtClean="0">
              <a:latin typeface="Arial" charset="0"/>
              <a:cs typeface="Arial" charset="0"/>
            </a:endParaRPr>
          </a:p>
        </p:txBody>
      </p:sp>
      <p:sp>
        <p:nvSpPr>
          <p:cNvPr id="5" name="Titre 1"/>
          <p:cNvSpPr>
            <a:spLocks noGrp="1"/>
          </p:cNvSpPr>
          <p:nvPr>
            <p:ph type="title"/>
          </p:nvPr>
        </p:nvSpPr>
        <p:spPr>
          <a:xfrm>
            <a:off x="457200" y="274638"/>
            <a:ext cx="8229600" cy="1143000"/>
          </a:xfrm>
        </p:spPr>
        <p:txBody>
          <a:bodyPr/>
          <a:lstStyle/>
          <a:p>
            <a:pPr eaLnBrk="1" hangingPunct="1"/>
            <a:r>
              <a:rPr lang="pt-BR" sz="4000" b="1" dirty="0" err="1" smtClean="0">
                <a:latin typeface="Arial" charset="0"/>
                <a:cs typeface="Arial" charset="0"/>
              </a:rPr>
              <a:t>Sylos</a:t>
            </a:r>
            <a:r>
              <a:rPr lang="pt-BR" sz="4000" b="1" dirty="0" smtClean="0">
                <a:latin typeface="Arial" charset="0"/>
                <a:cs typeface="Arial" charset="0"/>
              </a:rPr>
              <a:t> </a:t>
            </a:r>
            <a:r>
              <a:rPr lang="pt-BR" sz="4000" b="1" dirty="0" err="1" smtClean="0">
                <a:latin typeface="Arial" charset="0"/>
                <a:cs typeface="Arial" charset="0"/>
              </a:rPr>
              <a:t>Labini</a:t>
            </a:r>
            <a:endParaRPr lang="it-IT" sz="4000" b="1" dirty="0" smtClean="0">
              <a:latin typeface="Arial" charset="0"/>
              <a:cs typeface="Arial" charset="0"/>
            </a:endParaRPr>
          </a:p>
        </p:txBody>
      </p:sp>
      <p:sp>
        <p:nvSpPr>
          <p:cNvPr id="3" name="Retângulo 2"/>
          <p:cNvSpPr/>
          <p:nvPr/>
        </p:nvSpPr>
        <p:spPr>
          <a:xfrm>
            <a:off x="0" y="6488668"/>
            <a:ext cx="9144000" cy="369332"/>
          </a:xfrm>
          <a:prstGeom prst="rect">
            <a:avLst/>
          </a:prstGeom>
        </p:spPr>
        <p:txBody>
          <a:bodyPr wrap="square">
            <a:spAutoFit/>
          </a:bodyPr>
          <a:lstStyle/>
          <a:p>
            <a:r>
              <a:rPr lang="it-IT" dirty="0" smtClean="0">
                <a:latin typeface="Arial" pitchFamily="34" charset="0"/>
                <a:cs typeface="Arial" pitchFamily="34" charset="0"/>
              </a:rPr>
              <a:t>Paolo Sylos Labini, </a:t>
            </a:r>
            <a:r>
              <a:rPr lang="it-IT" b="1" dirty="0" smtClean="0">
                <a:latin typeface="Arial" pitchFamily="34" charset="0"/>
                <a:cs typeface="Arial" pitchFamily="34" charset="0"/>
              </a:rPr>
              <a:t>Le </a:t>
            </a:r>
            <a:r>
              <a:rPr lang="it-IT" b="1" dirty="0">
                <a:latin typeface="Arial" pitchFamily="34" charset="0"/>
                <a:cs typeface="Arial" pitchFamily="34" charset="0"/>
              </a:rPr>
              <a:t>classi sociali negli anni </a:t>
            </a:r>
            <a:r>
              <a:rPr lang="it-IT" b="1" dirty="0" smtClean="0">
                <a:latin typeface="Arial" pitchFamily="34" charset="0"/>
                <a:cs typeface="Arial" pitchFamily="34" charset="0"/>
              </a:rPr>
              <a:t>'80,</a:t>
            </a:r>
            <a:r>
              <a:rPr lang="it-IT" dirty="0" smtClean="0">
                <a:latin typeface="Arial" pitchFamily="34" charset="0"/>
                <a:cs typeface="Arial" pitchFamily="34" charset="0"/>
              </a:rPr>
              <a:t> </a:t>
            </a:r>
            <a:r>
              <a:rPr lang="it-IT" dirty="0">
                <a:latin typeface="Arial" pitchFamily="34" charset="0"/>
                <a:cs typeface="Arial" pitchFamily="34" charset="0"/>
              </a:rPr>
              <a:t>Bari, Laterza, 1986.</a:t>
            </a:r>
            <a:endParaRPr lang="pt-BR" dirty="0">
              <a:latin typeface="Arial" pitchFamily="34" charset="0"/>
              <a:cs typeface="Arial" pitchFamily="34" charset="0"/>
            </a:endParaRPr>
          </a:p>
        </p:txBody>
      </p:sp>
    </p:spTree>
    <p:extLst>
      <p:ext uri="{BB962C8B-B14F-4D97-AF65-F5344CB8AC3E}">
        <p14:creationId xmlns:p14="http://schemas.microsoft.com/office/powerpoint/2010/main" val="364952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0" y="6165304"/>
            <a:ext cx="9144000" cy="692696"/>
          </a:xfrm>
        </p:spPr>
        <p:txBody>
          <a:bodyPr/>
          <a:lstStyle/>
          <a:p>
            <a:pPr algn="l" eaLnBrk="1" hangingPunct="1"/>
            <a:r>
              <a:rPr lang="en-US" sz="1800" dirty="0" smtClean="0">
                <a:latin typeface="Arial" charset="0"/>
                <a:cs typeface="Arial" charset="0"/>
              </a:rPr>
              <a:t>John </a:t>
            </a:r>
            <a:r>
              <a:rPr lang="en-US" sz="1800" dirty="0" err="1" smtClean="0">
                <a:latin typeface="Arial" charset="0"/>
                <a:cs typeface="Arial" charset="0"/>
              </a:rPr>
              <a:t>Goldthorpe</a:t>
            </a:r>
            <a:r>
              <a:rPr lang="en-US" sz="1800" dirty="0" smtClean="0">
                <a:latin typeface="Arial" charset="0"/>
                <a:cs typeface="Arial" charset="0"/>
              </a:rPr>
              <a:t>, 1992, </a:t>
            </a:r>
            <a:r>
              <a:rPr lang="en-US" sz="1800" b="1" dirty="0" smtClean="0">
                <a:latin typeface="Arial" charset="0"/>
                <a:cs typeface="Arial" charset="0"/>
              </a:rPr>
              <a:t>The Constant Flux: A Study of Class Mobility in Industrial Societies</a:t>
            </a:r>
            <a:r>
              <a:rPr lang="en-US" sz="1800" dirty="0" smtClean="0">
                <a:latin typeface="Arial" charset="0"/>
                <a:cs typeface="Arial" charset="0"/>
              </a:rPr>
              <a:t>, Robert Erikson, John H. Goldthorpe1992</a:t>
            </a:r>
            <a:endParaRPr lang="it-IT" sz="1800" dirty="0" smtClean="0">
              <a:latin typeface="Arial" charset="0"/>
              <a:cs typeface="Arial" charset="0"/>
            </a:endParaRPr>
          </a:p>
        </p:txBody>
      </p:sp>
      <p:sp>
        <p:nvSpPr>
          <p:cNvPr id="3" name="Espace réservé du contenu 2"/>
          <p:cNvSpPr>
            <a:spLocks noGrp="1"/>
          </p:cNvSpPr>
          <p:nvPr>
            <p:ph idx="1"/>
          </p:nvPr>
        </p:nvSpPr>
        <p:spPr>
          <a:xfrm>
            <a:off x="179388" y="1268413"/>
            <a:ext cx="8964612" cy="4525962"/>
          </a:xfrm>
        </p:spPr>
        <p:txBody>
          <a:bodyPr rtlCol="0">
            <a:normAutofit fontScale="70000" lnSpcReduction="20000"/>
          </a:bodyPr>
          <a:lstStyle/>
          <a:p>
            <a:pPr eaLnBrk="1" fontAlgn="auto" hangingPunct="1">
              <a:spcAft>
                <a:spcPts val="0"/>
              </a:spcAft>
              <a:buFont typeface="Arial" charset="0"/>
              <a:buNone/>
              <a:defRPr/>
            </a:pPr>
            <a:endParaRPr lang="pt-BR" dirty="0" smtClean="0">
              <a:latin typeface="Arial" pitchFamily="34" charset="0"/>
              <a:cs typeface="Arial" pitchFamily="34" charset="0"/>
            </a:endParaRPr>
          </a:p>
          <a:p>
            <a:pPr eaLnBrk="1" fontAlgn="auto" hangingPunct="1">
              <a:spcAft>
                <a:spcPts val="0"/>
              </a:spcAft>
              <a:buFont typeface="Arial" charset="0"/>
              <a:buNone/>
              <a:defRPr/>
            </a:pPr>
            <a:r>
              <a:rPr lang="pt-BR" dirty="0" smtClean="0">
                <a:latin typeface="Arial" pitchFamily="34" charset="0"/>
                <a:cs typeface="Arial" pitchFamily="34" charset="0"/>
              </a:rPr>
              <a:t>Esquema em sete classes:</a:t>
            </a:r>
            <a:br>
              <a:rPr lang="pt-BR" dirty="0" smtClean="0">
                <a:latin typeface="Arial" pitchFamily="34" charset="0"/>
                <a:cs typeface="Arial" pitchFamily="34" charset="0"/>
              </a:rPr>
            </a:br>
            <a:endParaRPr lang="pt-BR" dirty="0" smtClean="0">
              <a:latin typeface="Arial" pitchFamily="34" charset="0"/>
              <a:cs typeface="Arial" pitchFamily="34" charset="0"/>
            </a:endParaRPr>
          </a:p>
          <a:p>
            <a:pPr eaLnBrk="1" fontAlgn="auto" hangingPunct="1">
              <a:spcAft>
                <a:spcPts val="0"/>
              </a:spcAft>
              <a:buFont typeface="Arial" charset="0"/>
              <a:buNone/>
              <a:defRPr/>
            </a:pPr>
            <a:r>
              <a:rPr lang="pt-BR" dirty="0" smtClean="0">
                <a:latin typeface="Arial" pitchFamily="34" charset="0"/>
                <a:cs typeface="Arial" pitchFamily="34" charset="0"/>
              </a:rPr>
              <a:t>	1. grandes empresários, profissionais liberais, gerentes seniores (de alta renda, segurança, oportunidades de carreira, o exercício de autoridade).</a:t>
            </a:r>
            <a:br>
              <a:rPr lang="pt-BR" dirty="0" smtClean="0">
                <a:latin typeface="Arial" pitchFamily="34" charset="0"/>
                <a:cs typeface="Arial" pitchFamily="34" charset="0"/>
              </a:rPr>
            </a:br>
            <a:r>
              <a:rPr lang="pt-BR" dirty="0" smtClean="0">
                <a:latin typeface="Arial" pitchFamily="34" charset="0"/>
                <a:cs typeface="Arial" pitchFamily="34" charset="0"/>
              </a:rPr>
              <a:t>2. Profissionais e gestores (nível inferior)</a:t>
            </a:r>
            <a:br>
              <a:rPr lang="pt-BR" dirty="0" smtClean="0">
                <a:latin typeface="Arial" pitchFamily="34" charset="0"/>
                <a:cs typeface="Arial" pitchFamily="34" charset="0"/>
              </a:rPr>
            </a:br>
            <a:r>
              <a:rPr lang="pt-BR" dirty="0" smtClean="0">
                <a:latin typeface="Arial" pitchFamily="34" charset="0"/>
                <a:cs typeface="Arial" pitchFamily="34" charset="0"/>
              </a:rPr>
              <a:t>3. Funcionários, representantes de vendas superiores e inferiores.</a:t>
            </a:r>
            <a:br>
              <a:rPr lang="pt-BR" dirty="0" smtClean="0">
                <a:latin typeface="Arial" pitchFamily="34" charset="0"/>
                <a:cs typeface="Arial" pitchFamily="34" charset="0"/>
              </a:rPr>
            </a:br>
            <a:r>
              <a:rPr lang="pt-BR" dirty="0" smtClean="0">
                <a:latin typeface="Arial" pitchFamily="34" charset="0"/>
                <a:cs typeface="Arial" pitchFamily="34" charset="0"/>
              </a:rPr>
              <a:t>4. Pequena burguesia urbana (artesãos e comerciantes) e agrícolas (autonomia de trabalho, renda variável nível de segurança variável);</a:t>
            </a:r>
            <a:br>
              <a:rPr lang="pt-BR" dirty="0" smtClean="0">
                <a:latin typeface="Arial" pitchFamily="34" charset="0"/>
                <a:cs typeface="Arial" pitchFamily="34" charset="0"/>
              </a:rPr>
            </a:br>
            <a:r>
              <a:rPr lang="pt-BR" dirty="0" smtClean="0">
                <a:latin typeface="Arial" pitchFamily="34" charset="0"/>
                <a:cs typeface="Arial" pitchFamily="34" charset="0"/>
              </a:rPr>
              <a:t>5. Técnicos de nível inferior (supervisores de postos de trabalho manual, boa renda, segurança discreta, uma certa autoridade, oportunidades de carreira modesta);</a:t>
            </a:r>
            <a:br>
              <a:rPr lang="pt-BR" dirty="0" smtClean="0">
                <a:latin typeface="Arial" pitchFamily="34" charset="0"/>
                <a:cs typeface="Arial" pitchFamily="34" charset="0"/>
              </a:rPr>
            </a:br>
            <a:r>
              <a:rPr lang="pt-BR" dirty="0" smtClean="0">
                <a:latin typeface="Arial" pitchFamily="34" charset="0"/>
                <a:cs typeface="Arial" pitchFamily="34" charset="0"/>
              </a:rPr>
              <a:t>6. trabalhadores qualificados;</a:t>
            </a:r>
            <a:br>
              <a:rPr lang="pt-BR" dirty="0" smtClean="0">
                <a:latin typeface="Arial" pitchFamily="34" charset="0"/>
                <a:cs typeface="Arial" pitchFamily="34" charset="0"/>
              </a:rPr>
            </a:br>
            <a:r>
              <a:rPr lang="pt-BR" dirty="0" smtClean="0">
                <a:latin typeface="Arial" pitchFamily="34" charset="0"/>
                <a:cs typeface="Arial" pitchFamily="34" charset="0"/>
              </a:rPr>
              <a:t>7. trabalhadores não qualificados.</a:t>
            </a:r>
            <a:endParaRPr lang="it-IT" dirty="0" smtClean="0">
              <a:latin typeface="Arial" pitchFamily="34" charset="0"/>
              <a:cs typeface="Arial" pitchFamily="34" charset="0"/>
            </a:endParaRPr>
          </a:p>
        </p:txBody>
      </p:sp>
      <p:sp>
        <p:nvSpPr>
          <p:cNvPr id="4" name="Titr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it-IT" sz="4000" b="1" dirty="0">
                <a:latin typeface="Arial" pitchFamily="34" charset="0"/>
                <a:ea typeface="+mj-ea"/>
                <a:cs typeface="Arial" pitchFamily="34" charset="0"/>
              </a:rPr>
              <a:t>Goldthorpe</a:t>
            </a:r>
          </a:p>
        </p:txBody>
      </p:sp>
    </p:spTree>
    <p:extLst>
      <p:ext uri="{BB962C8B-B14F-4D97-AF65-F5344CB8AC3E}">
        <p14:creationId xmlns:p14="http://schemas.microsoft.com/office/powerpoint/2010/main" val="80332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normAutofit fontScale="90000"/>
          </a:bodyPr>
          <a:lstStyle/>
          <a:p>
            <a:pPr eaLnBrk="1" hangingPunct="1"/>
            <a:r>
              <a:rPr lang="it-IT" sz="4000" b="1" dirty="0" smtClean="0">
                <a:latin typeface="Arial" charset="0"/>
                <a:cs typeface="Arial" charset="0"/>
              </a:rPr>
              <a:t>5 ou 7 classes? Quantas classes?</a:t>
            </a:r>
          </a:p>
        </p:txBody>
      </p:sp>
      <p:sp>
        <p:nvSpPr>
          <p:cNvPr id="40963" name="Espace réservé du contenu 2"/>
          <p:cNvSpPr>
            <a:spLocks noGrp="1"/>
          </p:cNvSpPr>
          <p:nvPr>
            <p:ph idx="1"/>
          </p:nvPr>
        </p:nvSpPr>
        <p:spPr>
          <a:xfrm>
            <a:off x="467544" y="1628800"/>
            <a:ext cx="8532440" cy="4525963"/>
          </a:xfrm>
        </p:spPr>
        <p:txBody>
          <a:bodyPr/>
          <a:lstStyle/>
          <a:p>
            <a:pPr algn="ctr" eaLnBrk="1" hangingPunct="1">
              <a:buFont typeface="Arial" charset="0"/>
              <a:buNone/>
            </a:pPr>
            <a:r>
              <a:rPr lang="it-IT" sz="2800" dirty="0" smtClean="0">
                <a:latin typeface="Arial" charset="0"/>
                <a:cs typeface="Arial" charset="0"/>
              </a:rPr>
              <a:t>Sylos Labini  </a:t>
            </a:r>
            <a:r>
              <a:rPr lang="it-IT" sz="2800" dirty="0" smtClean="0">
                <a:latin typeface="Arial" charset="0"/>
                <a:cs typeface="Arial" charset="0"/>
                <a:sym typeface="Symbol" pitchFamily="18" charset="2"/>
              </a:rPr>
              <a:t></a:t>
            </a:r>
            <a:r>
              <a:rPr lang="it-IT" sz="2800" dirty="0" smtClean="0">
                <a:latin typeface="Arial" charset="0"/>
                <a:cs typeface="Arial" charset="0"/>
              </a:rPr>
              <a:t>  Goldthorpe</a:t>
            </a:r>
          </a:p>
          <a:p>
            <a:pPr eaLnBrk="1" hangingPunct="1">
              <a:buFont typeface="Arial" charset="0"/>
              <a:buNone/>
            </a:pPr>
            <a:r>
              <a:rPr lang="it-IT" sz="2800" dirty="0" smtClean="0">
                <a:latin typeface="Arial" charset="0"/>
                <a:cs typeface="Arial" charset="0"/>
              </a:rPr>
              <a:t> </a:t>
            </a:r>
          </a:p>
          <a:p>
            <a:pPr eaLnBrk="1" hangingPunct="1">
              <a:buFont typeface="Arial" charset="0"/>
              <a:buNone/>
            </a:pPr>
            <a:r>
              <a:rPr lang="pt-BR" sz="2800" dirty="0" smtClean="0">
                <a:latin typeface="Arial" charset="0"/>
                <a:cs typeface="Arial" charset="0"/>
              </a:rPr>
              <a:t>Burguesia</a:t>
            </a:r>
            <a:r>
              <a:rPr lang="it-IT" sz="2800" dirty="0" smtClean="0">
                <a:latin typeface="Arial" charset="0"/>
                <a:cs typeface="Arial" charset="0"/>
              </a:rPr>
              <a:t>  (SL) 	</a:t>
            </a:r>
            <a:r>
              <a:rPr lang="it-IT" sz="2800" dirty="0" smtClean="0">
                <a:latin typeface="Arial" charset="0"/>
                <a:cs typeface="Arial" charset="0"/>
                <a:sym typeface="Symbol" pitchFamily="18" charset="2"/>
              </a:rPr>
              <a:t></a:t>
            </a:r>
            <a:r>
              <a:rPr lang="it-IT" sz="2800" dirty="0" smtClean="0">
                <a:latin typeface="Arial" charset="0"/>
                <a:cs typeface="Arial" charset="0"/>
              </a:rPr>
              <a:t>  Goldthorpe (1) e (2)</a:t>
            </a:r>
          </a:p>
          <a:p>
            <a:pPr eaLnBrk="1" hangingPunct="1">
              <a:buFont typeface="Arial" charset="0"/>
              <a:buNone/>
            </a:pPr>
            <a:r>
              <a:rPr lang="pt-BR" sz="2800" dirty="0" smtClean="0">
                <a:latin typeface="Arial" charset="0"/>
                <a:cs typeface="Arial" charset="0"/>
              </a:rPr>
              <a:t>Classe média (empregados)  (SL) </a:t>
            </a:r>
            <a:r>
              <a:rPr lang="it-IT" sz="2800" dirty="0" smtClean="0">
                <a:latin typeface="Arial" charset="0"/>
                <a:cs typeface="Arial" charset="0"/>
                <a:sym typeface="Symbol" pitchFamily="18" charset="2"/>
              </a:rPr>
              <a:t></a:t>
            </a:r>
            <a:r>
              <a:rPr lang="pt-BR" sz="2800" dirty="0" smtClean="0">
                <a:latin typeface="Arial" charset="0"/>
                <a:cs typeface="Arial" charset="0"/>
              </a:rPr>
              <a:t>  </a:t>
            </a:r>
            <a:r>
              <a:rPr lang="pt-BR" sz="2800" dirty="0" err="1" smtClean="0">
                <a:latin typeface="Arial" charset="0"/>
                <a:cs typeface="Arial" charset="0"/>
              </a:rPr>
              <a:t>Goldthorpe</a:t>
            </a:r>
            <a:r>
              <a:rPr lang="pt-BR" sz="2800" dirty="0" smtClean="0">
                <a:latin typeface="Arial" charset="0"/>
                <a:cs typeface="Arial" charset="0"/>
              </a:rPr>
              <a:t> (3)</a:t>
            </a:r>
            <a:endParaRPr lang="it-IT" sz="2800" dirty="0" smtClean="0">
              <a:latin typeface="Arial" charset="0"/>
              <a:cs typeface="Arial" charset="0"/>
            </a:endParaRPr>
          </a:p>
          <a:p>
            <a:pPr eaLnBrk="1" hangingPunct="1">
              <a:buFont typeface="Arial" charset="0"/>
              <a:buNone/>
            </a:pPr>
            <a:r>
              <a:rPr lang="pt-BR" sz="2800" dirty="0" smtClean="0">
                <a:latin typeface="Arial" charset="0"/>
                <a:cs typeface="Arial" charset="0"/>
              </a:rPr>
              <a:t>Pequena burguesia urbana  (SL) </a:t>
            </a:r>
            <a:r>
              <a:rPr lang="it-IT" sz="2800" dirty="0" smtClean="0">
                <a:latin typeface="Arial" charset="0"/>
                <a:cs typeface="Arial" charset="0"/>
                <a:sym typeface="Symbol" pitchFamily="18" charset="2"/>
              </a:rPr>
              <a:t></a:t>
            </a:r>
            <a:r>
              <a:rPr lang="pt-BR" sz="2800" dirty="0" smtClean="0">
                <a:latin typeface="Arial" charset="0"/>
                <a:cs typeface="Arial" charset="0"/>
              </a:rPr>
              <a:t>  </a:t>
            </a:r>
            <a:r>
              <a:rPr lang="pt-BR" sz="2800" dirty="0" err="1" smtClean="0">
                <a:latin typeface="Arial" charset="0"/>
                <a:cs typeface="Arial" charset="0"/>
              </a:rPr>
              <a:t>Goldthorpe</a:t>
            </a:r>
            <a:r>
              <a:rPr lang="pt-BR" sz="2800" dirty="0" smtClean="0">
                <a:latin typeface="Arial" charset="0"/>
                <a:cs typeface="Arial" charset="0"/>
              </a:rPr>
              <a:t> (4)</a:t>
            </a:r>
            <a:endParaRPr lang="it-IT" sz="2800" dirty="0" smtClean="0">
              <a:latin typeface="Arial" charset="0"/>
              <a:cs typeface="Arial" charset="0"/>
            </a:endParaRPr>
          </a:p>
          <a:p>
            <a:pPr eaLnBrk="1" hangingPunct="1">
              <a:buFont typeface="Arial" charset="0"/>
              <a:buNone/>
            </a:pPr>
            <a:r>
              <a:rPr lang="it-IT" sz="2800" dirty="0" smtClean="0">
                <a:latin typeface="Arial" charset="0"/>
                <a:cs typeface="Arial" charset="0"/>
              </a:rPr>
              <a:t>Operarios  (SL) </a:t>
            </a:r>
            <a:r>
              <a:rPr lang="it-IT" sz="2800" dirty="0" smtClean="0">
                <a:latin typeface="Arial" charset="0"/>
                <a:cs typeface="Arial" charset="0"/>
                <a:sym typeface="Symbol" pitchFamily="18" charset="2"/>
              </a:rPr>
              <a:t></a:t>
            </a:r>
            <a:r>
              <a:rPr lang="it-IT" sz="2800" dirty="0" smtClean="0">
                <a:latin typeface="Arial" charset="0"/>
                <a:cs typeface="Arial" charset="0"/>
              </a:rPr>
              <a:t>  Goldthorpe (5), (6), (7)</a:t>
            </a:r>
          </a:p>
          <a:p>
            <a:pPr eaLnBrk="1" hangingPunct="1">
              <a:buFont typeface="Arial" charset="0"/>
              <a:buNone/>
            </a:pPr>
            <a:r>
              <a:rPr lang="pt-BR" sz="2800" dirty="0" err="1" smtClean="0">
                <a:latin typeface="Arial" charset="0"/>
                <a:cs typeface="Arial" charset="0"/>
              </a:rPr>
              <a:t>Underclass</a:t>
            </a:r>
            <a:r>
              <a:rPr lang="pt-BR" sz="2800" dirty="0" smtClean="0">
                <a:latin typeface="Arial" charset="0"/>
                <a:cs typeface="Arial" charset="0"/>
              </a:rPr>
              <a:t>  (somente em </a:t>
            </a:r>
            <a:r>
              <a:rPr lang="pt-BR" sz="2800" dirty="0" err="1" smtClean="0">
                <a:latin typeface="Arial" charset="0"/>
                <a:cs typeface="Arial" charset="0"/>
              </a:rPr>
              <a:t>Sylos</a:t>
            </a:r>
            <a:r>
              <a:rPr lang="pt-BR" sz="2800" dirty="0" smtClean="0">
                <a:latin typeface="Arial" charset="0"/>
                <a:cs typeface="Arial" charset="0"/>
              </a:rPr>
              <a:t> </a:t>
            </a:r>
            <a:r>
              <a:rPr lang="pt-BR" sz="2800" dirty="0" err="1" smtClean="0">
                <a:latin typeface="Arial" charset="0"/>
                <a:cs typeface="Arial" charset="0"/>
              </a:rPr>
              <a:t>Labini</a:t>
            </a:r>
            <a:r>
              <a:rPr lang="pt-BR" sz="2800" dirty="0" smtClean="0">
                <a:latin typeface="Arial" charset="0"/>
                <a:cs typeface="Arial" charset="0"/>
              </a:rPr>
              <a:t>)</a:t>
            </a:r>
            <a:endParaRPr lang="it-IT" sz="2800" dirty="0" smtClean="0">
              <a:latin typeface="Arial" charset="0"/>
              <a:cs typeface="Arial" charset="0"/>
            </a:endParaRPr>
          </a:p>
          <a:p>
            <a:pPr eaLnBrk="1" hangingPunct="1"/>
            <a:endParaRPr lang="it-IT" sz="2800" dirty="0" smtClean="0">
              <a:latin typeface="Arial" charset="0"/>
              <a:cs typeface="Arial" charset="0"/>
            </a:endParaRPr>
          </a:p>
        </p:txBody>
      </p:sp>
    </p:spTree>
    <p:extLst>
      <p:ext uri="{BB962C8B-B14F-4D97-AF65-F5344CB8AC3E}">
        <p14:creationId xmlns:p14="http://schemas.microsoft.com/office/powerpoint/2010/main" val="3383143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63" y="1951038"/>
            <a:ext cx="9020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tângulo 3"/>
          <p:cNvSpPr>
            <a:spLocks noChangeArrowheads="1"/>
          </p:cNvSpPr>
          <p:nvPr/>
        </p:nvSpPr>
        <p:spPr bwMode="auto">
          <a:xfrm>
            <a:off x="107504" y="4869160"/>
            <a:ext cx="63505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Arial" pitchFamily="34" charset="0"/>
                <a:cs typeface="Arial" pitchFamily="34" charset="0"/>
              </a:rPr>
              <a:t>Share of total </a:t>
            </a:r>
            <a:r>
              <a:rPr lang="en-US" sz="1400" dirty="0" smtClean="0">
                <a:latin typeface="Arial" pitchFamily="34" charset="0"/>
                <a:cs typeface="Arial" pitchFamily="34" charset="0"/>
              </a:rPr>
              <a:t>income - </a:t>
            </a:r>
            <a:r>
              <a:rPr lang="en-US" sz="1400" dirty="0" err="1" smtClean="0">
                <a:latin typeface="Arial" pitchFamily="34" charset="0"/>
                <a:cs typeface="Arial" pitchFamily="34" charset="0"/>
              </a:rPr>
              <a:t>Fonte</a:t>
            </a:r>
            <a:r>
              <a:rPr lang="en-US" sz="1400" dirty="0">
                <a:latin typeface="Arial" pitchFamily="34" charset="0"/>
                <a:cs typeface="Arial" pitchFamily="34" charset="0"/>
              </a:rPr>
              <a:t>: U.S. Census 2007c.</a:t>
            </a:r>
            <a:endParaRPr lang="pt-BR" sz="1400" dirty="0">
              <a:latin typeface="Arial" pitchFamily="34" charset="0"/>
              <a:cs typeface="Arial" pitchFamily="34" charset="0"/>
            </a:endParaRPr>
          </a:p>
        </p:txBody>
      </p:sp>
      <p:sp>
        <p:nvSpPr>
          <p:cNvPr id="4100" name="Titre 1"/>
          <p:cNvSpPr>
            <a:spLocks noGrp="1"/>
          </p:cNvSpPr>
          <p:nvPr>
            <p:ph type="title"/>
          </p:nvPr>
        </p:nvSpPr>
        <p:spPr/>
        <p:txBody>
          <a:bodyPr>
            <a:normAutofit/>
          </a:bodyPr>
          <a:lstStyle/>
          <a:p>
            <a:pPr eaLnBrk="1" hangingPunct="1"/>
            <a:r>
              <a:rPr lang="pt-BR" sz="4000" b="1" dirty="0" smtClean="0">
                <a:latin typeface="Arial" pitchFamily="34" charset="0"/>
                <a:cs typeface="Arial" pitchFamily="34" charset="0"/>
              </a:rPr>
              <a:t>Estratificação social | EUA</a:t>
            </a:r>
            <a:endParaRPr lang="it-IT" sz="4000" b="1" dirty="0" smtClean="0">
              <a:latin typeface="Arial" pitchFamily="34" charset="0"/>
              <a:cs typeface="Arial" pitchFamily="34" charset="0"/>
            </a:endParaRPr>
          </a:p>
        </p:txBody>
      </p:sp>
    </p:spTree>
    <p:extLst>
      <p:ext uri="{BB962C8B-B14F-4D97-AF65-F5344CB8AC3E}">
        <p14:creationId xmlns:p14="http://schemas.microsoft.com/office/powerpoint/2010/main" val="4027230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ZoneTexte 4"/>
          <p:cNvSpPr txBox="1">
            <a:spLocks noChangeArrowheads="1"/>
          </p:cNvSpPr>
          <p:nvPr/>
        </p:nvSpPr>
        <p:spPr bwMode="auto">
          <a:xfrm>
            <a:off x="251520" y="364609"/>
            <a:ext cx="8280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b="1"/>
              <a:t>Distribução pessoal da renda do trabalho (1) Brasil (1988-1999)</a:t>
            </a:r>
          </a:p>
        </p:txBody>
      </p:sp>
      <p:pic>
        <p:nvPicPr>
          <p:cNvPr id="798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8149499" cy="575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049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878051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867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A4B6131-56F3-4BE4-8649-C1C4C5EBBD58}" type="slidenum">
              <a:rPr lang="it-IT" smtClean="0"/>
              <a:pPr>
                <a:defRPr/>
              </a:pPr>
              <a:t>26</a:t>
            </a:fld>
            <a:endParaRPr lang="it-IT"/>
          </a:p>
        </p:txBody>
      </p:sp>
      <p:sp>
        <p:nvSpPr>
          <p:cNvPr id="89091" name="ZoneTexte 5"/>
          <p:cNvSpPr txBox="1">
            <a:spLocks noChangeArrowheads="1"/>
          </p:cNvSpPr>
          <p:nvPr/>
        </p:nvSpPr>
        <p:spPr bwMode="auto">
          <a:xfrm>
            <a:off x="1547813" y="476250"/>
            <a:ext cx="626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b="1"/>
              <a:t>Evolução do grau de desigualdade (1) de renda</a:t>
            </a:r>
          </a:p>
          <a:p>
            <a:pPr algn="ctr" eaLnBrk="1" hangingPunct="1"/>
            <a:r>
              <a:rPr lang="it-IT" b="1"/>
              <a:t>Países selecionados 1990-1997</a:t>
            </a:r>
          </a:p>
        </p:txBody>
      </p:sp>
      <p:pic>
        <p:nvPicPr>
          <p:cNvPr id="8909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052736"/>
            <a:ext cx="8423432" cy="550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962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latin typeface="Arial" pitchFamily="34" charset="0"/>
                <a:cs typeface="Arial" pitchFamily="34" charset="0"/>
              </a:rPr>
              <a:t>A estratificação </a:t>
            </a:r>
            <a:r>
              <a:rPr lang="pt-BR" sz="3200" b="1" dirty="0" err="1" smtClean="0">
                <a:latin typeface="Arial" pitchFamily="34" charset="0"/>
                <a:cs typeface="Arial" pitchFamily="34" charset="0"/>
              </a:rPr>
              <a:t>sócio-ocupacional</a:t>
            </a:r>
            <a:r>
              <a:rPr lang="pt-BR" sz="3200" b="1" dirty="0" smtClean="0">
                <a:latin typeface="Arial" pitchFamily="34" charset="0"/>
                <a:cs typeface="Arial" pitchFamily="34" charset="0"/>
              </a:rPr>
              <a:t> | 1</a:t>
            </a:r>
            <a:endParaRPr lang="pt-BR" sz="3200" b="1" dirty="0">
              <a:latin typeface="Arial" pitchFamily="34" charset="0"/>
              <a:cs typeface="Arial" pitchFamily="34" charset="0"/>
            </a:endParaRPr>
          </a:p>
        </p:txBody>
      </p:sp>
      <p:sp>
        <p:nvSpPr>
          <p:cNvPr id="3" name="Espaço Reservado para Conteúdo 2"/>
          <p:cNvSpPr>
            <a:spLocks noGrp="1"/>
          </p:cNvSpPr>
          <p:nvPr>
            <p:ph idx="1"/>
          </p:nvPr>
        </p:nvSpPr>
        <p:spPr>
          <a:xfrm>
            <a:off x="454777" y="1340768"/>
            <a:ext cx="8229600" cy="820687"/>
          </a:xfrm>
        </p:spPr>
        <p:txBody>
          <a:bodyPr>
            <a:noAutofit/>
          </a:bodyPr>
          <a:lstStyle/>
          <a:p>
            <a:pPr marL="0" indent="0">
              <a:buNone/>
            </a:pPr>
            <a:r>
              <a:rPr lang="pt-BR" sz="2000" dirty="0" smtClean="0">
                <a:latin typeface="Arial" pitchFamily="34" charset="0"/>
                <a:cs typeface="Arial" pitchFamily="34" charset="0"/>
              </a:rPr>
              <a:t>«A </a:t>
            </a:r>
            <a:r>
              <a:rPr lang="pt-BR" sz="2000" dirty="0">
                <a:latin typeface="Arial" pitchFamily="34" charset="0"/>
                <a:cs typeface="Arial" pitchFamily="34" charset="0"/>
              </a:rPr>
              <a:t>estratificação </a:t>
            </a:r>
            <a:r>
              <a:rPr lang="pt-BR" sz="2000" dirty="0" err="1">
                <a:latin typeface="Arial" pitchFamily="34" charset="0"/>
                <a:cs typeface="Arial" pitchFamily="34" charset="0"/>
              </a:rPr>
              <a:t>sócio-ocupacional</a:t>
            </a:r>
            <a:r>
              <a:rPr lang="pt-BR" sz="2000" dirty="0">
                <a:latin typeface="Arial" pitchFamily="34" charset="0"/>
                <a:cs typeface="Arial" pitchFamily="34" charset="0"/>
              </a:rPr>
              <a:t> é, entretanto, um desafio metodológico que está sujeito à complexidade do tema e às limitações impostas pelas pesquisas estatísticas sobre o mercado e a sociedade».</a:t>
            </a:r>
          </a:p>
          <a:p>
            <a:pPr marL="0" indent="0">
              <a:buNone/>
            </a:pPr>
            <a:endParaRPr lang="pt-BR" sz="2000" dirty="0">
              <a:latin typeface="Arial" pitchFamily="34" charset="0"/>
              <a:cs typeface="Arial" pitchFamily="34" charset="0"/>
            </a:endParaRPr>
          </a:p>
        </p:txBody>
      </p:sp>
      <p:pic>
        <p:nvPicPr>
          <p:cNvPr id="5" name="Imagem 4"/>
          <p:cNvPicPr/>
          <p:nvPr/>
        </p:nvPicPr>
        <p:blipFill>
          <a:blip r:embed="rId2" cstate="print"/>
          <a:stretch>
            <a:fillRect/>
          </a:stretch>
        </p:blipFill>
        <p:spPr>
          <a:xfrm>
            <a:off x="181935" y="2636912"/>
            <a:ext cx="8962065" cy="3456384"/>
          </a:xfrm>
          <a:prstGeom prst="rect">
            <a:avLst/>
          </a:prstGeom>
        </p:spPr>
      </p:pic>
      <p:sp>
        <p:nvSpPr>
          <p:cNvPr id="6" name="Retângulo 5"/>
          <p:cNvSpPr/>
          <p:nvPr/>
        </p:nvSpPr>
        <p:spPr>
          <a:xfrm>
            <a:off x="0" y="6427113"/>
            <a:ext cx="9144000" cy="430887"/>
          </a:xfrm>
          <a:prstGeom prst="rect">
            <a:avLst/>
          </a:prstGeom>
        </p:spPr>
        <p:txBody>
          <a:bodyPr wrap="square">
            <a:spAutoFit/>
          </a:bodyPr>
          <a:lstStyle/>
          <a:p>
            <a:r>
              <a:rPr lang="pt-BR" sz="1100" dirty="0">
                <a:latin typeface="Arial" pitchFamily="34" charset="0"/>
                <a:cs typeface="Arial" pitchFamily="34" charset="0"/>
              </a:rPr>
              <a:t>QUADROS, Waldir José de; MAIA, Alexandre </a:t>
            </a:r>
            <a:r>
              <a:rPr lang="pt-BR" sz="1100" dirty="0" err="1">
                <a:latin typeface="Arial" pitchFamily="34" charset="0"/>
                <a:cs typeface="Arial" pitchFamily="34" charset="0"/>
              </a:rPr>
              <a:t>Gori</a:t>
            </a:r>
            <a:r>
              <a:rPr lang="pt-BR" sz="1100" dirty="0">
                <a:latin typeface="Arial" pitchFamily="34" charset="0"/>
                <a:cs typeface="Arial" pitchFamily="34" charset="0"/>
              </a:rPr>
              <a:t>. Estrutura </a:t>
            </a:r>
            <a:r>
              <a:rPr lang="pt-BR" sz="1100" dirty="0" err="1">
                <a:latin typeface="Arial" pitchFamily="34" charset="0"/>
                <a:cs typeface="Arial" pitchFamily="34" charset="0"/>
              </a:rPr>
              <a:t>sócio-ocupacional</a:t>
            </a:r>
            <a:r>
              <a:rPr lang="pt-BR" sz="1100" dirty="0">
                <a:latin typeface="Arial" pitchFamily="34" charset="0"/>
                <a:cs typeface="Arial" pitchFamily="34" charset="0"/>
              </a:rPr>
              <a:t> no Brasil.</a:t>
            </a:r>
            <a:r>
              <a:rPr lang="pt-BR" sz="1100" b="1" dirty="0">
                <a:latin typeface="Arial" pitchFamily="34" charset="0"/>
                <a:cs typeface="Arial" pitchFamily="34" charset="0"/>
              </a:rPr>
              <a:t> Rev. econ. contemp.</a:t>
            </a:r>
            <a:r>
              <a:rPr lang="pt-BR" sz="1100" dirty="0">
                <a:latin typeface="Arial" pitchFamily="34" charset="0"/>
                <a:cs typeface="Arial" pitchFamily="34" charset="0"/>
              </a:rPr>
              <a:t>,  Rio de Janeiro,  v. 14,  n. 3, Dec.  2010. </a:t>
            </a:r>
          </a:p>
        </p:txBody>
      </p:sp>
    </p:spTree>
    <p:extLst>
      <p:ext uri="{BB962C8B-B14F-4D97-AF65-F5344CB8AC3E}">
        <p14:creationId xmlns:p14="http://schemas.microsoft.com/office/powerpoint/2010/main" val="285682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3" y="12614"/>
            <a:ext cx="7708119" cy="647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5436097" y="116633"/>
            <a:ext cx="3707904" cy="144016"/>
          </a:xfrm>
        </p:spPr>
        <p:txBody>
          <a:bodyPr>
            <a:noAutofit/>
          </a:bodyPr>
          <a:lstStyle/>
          <a:p>
            <a:pPr algn="r"/>
            <a:r>
              <a:rPr lang="pt-BR" sz="1200" dirty="0">
                <a:latin typeface="Arial" pitchFamily="34" charset="0"/>
                <a:cs typeface="Arial" pitchFamily="34" charset="0"/>
              </a:rPr>
              <a:t>A estratificação </a:t>
            </a:r>
            <a:r>
              <a:rPr lang="pt-BR" sz="1200" dirty="0" smtClean="0">
                <a:latin typeface="Arial" pitchFamily="34" charset="0"/>
                <a:cs typeface="Arial" pitchFamily="34" charset="0"/>
              </a:rPr>
              <a:t>sócio-ocupacional | 2</a:t>
            </a:r>
            <a:endParaRPr lang="pt-BR" sz="1200" dirty="0">
              <a:latin typeface="Arial" pitchFamily="34" charset="0"/>
              <a:cs typeface="Arial" pitchFamily="34" charset="0"/>
            </a:endParaRPr>
          </a:p>
        </p:txBody>
      </p:sp>
      <p:sp>
        <p:nvSpPr>
          <p:cNvPr id="4" name="Retângulo 3"/>
          <p:cNvSpPr/>
          <p:nvPr/>
        </p:nvSpPr>
        <p:spPr>
          <a:xfrm>
            <a:off x="0" y="6427113"/>
            <a:ext cx="9144000" cy="430887"/>
          </a:xfrm>
          <a:prstGeom prst="rect">
            <a:avLst/>
          </a:prstGeom>
        </p:spPr>
        <p:txBody>
          <a:bodyPr wrap="square">
            <a:spAutoFit/>
          </a:bodyPr>
          <a:lstStyle/>
          <a:p>
            <a:r>
              <a:rPr lang="pt-BR" sz="1100" dirty="0">
                <a:latin typeface="Arial" pitchFamily="34" charset="0"/>
                <a:cs typeface="Arial" pitchFamily="34" charset="0"/>
              </a:rPr>
              <a:t>QUADROS, Waldir José de; MAIA, Alexandre Gori. Estrutura sócio-ocupacional no Brasil.</a:t>
            </a:r>
            <a:r>
              <a:rPr lang="pt-BR" sz="1100" b="1" dirty="0">
                <a:latin typeface="Arial" pitchFamily="34" charset="0"/>
                <a:cs typeface="Arial" pitchFamily="34" charset="0"/>
              </a:rPr>
              <a:t> Rev. econ. contemp.</a:t>
            </a:r>
            <a:r>
              <a:rPr lang="pt-BR" sz="1100" dirty="0">
                <a:latin typeface="Arial" pitchFamily="34" charset="0"/>
                <a:cs typeface="Arial" pitchFamily="34" charset="0"/>
              </a:rPr>
              <a:t>,  Rio de Janeiro,  v. 14,  n. 3, Dec.  2010. </a:t>
            </a:r>
          </a:p>
        </p:txBody>
      </p:sp>
      <p:cxnSp>
        <p:nvCxnSpPr>
          <p:cNvPr id="6" name="Conector reto 5"/>
          <p:cNvCxnSpPr/>
          <p:nvPr/>
        </p:nvCxnSpPr>
        <p:spPr>
          <a:xfrm>
            <a:off x="3275856" y="6381328"/>
            <a:ext cx="3096344"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047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836712"/>
            <a:ext cx="8753846" cy="4389014"/>
          </a:xfrm>
          <a:prstGeom prst="rect">
            <a:avLst/>
          </a:prstGeom>
          <a:noFill/>
          <a:ln w="9525">
            <a:noFill/>
            <a:miter lim="800000"/>
            <a:headEnd/>
            <a:tailEnd/>
          </a:ln>
        </p:spPr>
      </p:pic>
      <p:sp>
        <p:nvSpPr>
          <p:cNvPr id="5" name="Título 1"/>
          <p:cNvSpPr>
            <a:spLocks noGrp="1"/>
          </p:cNvSpPr>
          <p:nvPr>
            <p:ph type="title"/>
          </p:nvPr>
        </p:nvSpPr>
        <p:spPr>
          <a:xfrm>
            <a:off x="4499993" y="116632"/>
            <a:ext cx="4644008" cy="360040"/>
          </a:xfrm>
        </p:spPr>
        <p:txBody>
          <a:bodyPr>
            <a:normAutofit fontScale="90000"/>
          </a:bodyPr>
          <a:lstStyle/>
          <a:p>
            <a:r>
              <a:rPr lang="pt-BR" sz="1800" dirty="0">
                <a:latin typeface="Arial" pitchFamily="34" charset="0"/>
                <a:cs typeface="Arial" pitchFamily="34" charset="0"/>
              </a:rPr>
              <a:t>A estratificação </a:t>
            </a:r>
            <a:r>
              <a:rPr lang="pt-BR" sz="1800" dirty="0" smtClean="0">
                <a:latin typeface="Arial" pitchFamily="34" charset="0"/>
                <a:cs typeface="Arial" pitchFamily="34" charset="0"/>
              </a:rPr>
              <a:t>sócio-ocupacional | 3</a:t>
            </a:r>
            <a:endParaRPr lang="pt-BR" sz="1800" dirty="0">
              <a:latin typeface="Arial" pitchFamily="34" charset="0"/>
              <a:cs typeface="Arial" pitchFamily="34" charset="0"/>
            </a:endParaRPr>
          </a:p>
        </p:txBody>
      </p:sp>
    </p:spTree>
    <p:extLst>
      <p:ext uri="{BB962C8B-B14F-4D97-AF65-F5344CB8AC3E}">
        <p14:creationId xmlns:p14="http://schemas.microsoft.com/office/powerpoint/2010/main" val="174245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457200" y="1412776"/>
            <a:ext cx="8229600" cy="4525963"/>
          </a:xfrm>
        </p:spPr>
        <p:txBody>
          <a:bodyPr>
            <a:normAutofit lnSpcReduction="10000"/>
          </a:bodyPr>
          <a:lstStyle/>
          <a:p>
            <a:pPr eaLnBrk="1" hangingPunct="1">
              <a:buFont typeface="Arial" charset="0"/>
              <a:buNone/>
            </a:pPr>
            <a:r>
              <a:rPr lang="pt-BR" dirty="0" smtClean="0">
                <a:latin typeface="Arial" charset="0"/>
                <a:cs typeface="Arial" charset="0"/>
              </a:rPr>
              <a:t>	Como observou Oliver Cromwell CROX:</a:t>
            </a:r>
          </a:p>
          <a:p>
            <a:pPr eaLnBrk="1" hangingPunct="1">
              <a:buFont typeface="Arial" charset="0"/>
              <a:buNone/>
            </a:pPr>
            <a:r>
              <a:rPr lang="pt-BR" dirty="0" smtClean="0">
                <a:latin typeface="Arial" charset="0"/>
                <a:cs typeface="Arial" charset="0"/>
              </a:rPr>
              <a:t>	</a:t>
            </a:r>
          </a:p>
          <a:p>
            <a:pPr eaLnBrk="1" hangingPunct="1">
              <a:buFont typeface="Arial" charset="0"/>
              <a:buNone/>
            </a:pPr>
            <a:r>
              <a:rPr lang="pt-BR" dirty="0" smtClean="0">
                <a:latin typeface="Arial" charset="0"/>
                <a:cs typeface="Arial" charset="0"/>
              </a:rPr>
              <a:t>	</a:t>
            </a:r>
          </a:p>
          <a:p>
            <a:pPr eaLnBrk="1" hangingPunct="1">
              <a:buFont typeface="Arial" charset="0"/>
              <a:buNone/>
            </a:pPr>
            <a:r>
              <a:rPr lang="pt-BR" sz="2800" dirty="0">
                <a:latin typeface="Arial" charset="0"/>
                <a:cs typeface="Arial" charset="0"/>
              </a:rPr>
              <a:t>	</a:t>
            </a:r>
            <a:endParaRPr lang="pt-BR" sz="2800" dirty="0" smtClean="0">
              <a:latin typeface="Arial" charset="0"/>
              <a:cs typeface="Arial" charset="0"/>
            </a:endParaRPr>
          </a:p>
          <a:p>
            <a:pPr eaLnBrk="1" hangingPunct="1">
              <a:buFont typeface="Arial" charset="0"/>
              <a:buNone/>
            </a:pPr>
            <a:r>
              <a:rPr lang="pt-BR" sz="2800" dirty="0">
                <a:latin typeface="Arial" charset="0"/>
                <a:cs typeface="Arial" charset="0"/>
              </a:rPr>
              <a:t>	</a:t>
            </a:r>
            <a:r>
              <a:rPr lang="pt-BR" sz="2800" dirty="0" smtClean="0">
                <a:latin typeface="Arial" charset="0"/>
                <a:cs typeface="Arial" charset="0"/>
              </a:rPr>
              <a:t>«O estudante que vai para essa área em busca de uma classe social está procurando por algo que não existe. Vai encontrá-lo apenas em sua mente como uma ficção intelectual» </a:t>
            </a:r>
          </a:p>
          <a:p>
            <a:pPr eaLnBrk="1" hangingPunct="1">
              <a:buFont typeface="Arial" charset="0"/>
              <a:buNone/>
            </a:pPr>
            <a:r>
              <a:rPr lang="pt-BR" sz="2800" dirty="0" smtClean="0">
                <a:latin typeface="Arial" charset="0"/>
                <a:cs typeface="Arial" charset="0"/>
              </a:rPr>
              <a:t>	</a:t>
            </a:r>
            <a:endParaRPr lang="it-IT" sz="2400" dirty="0" smtClean="0">
              <a:latin typeface="Arial" charset="0"/>
              <a:cs typeface="Arial" charset="0"/>
            </a:endParaRPr>
          </a:p>
        </p:txBody>
      </p:sp>
      <p:sp>
        <p:nvSpPr>
          <p:cNvPr id="18435" name="Titre 1"/>
          <p:cNvSpPr>
            <a:spLocks noGrp="1"/>
          </p:cNvSpPr>
          <p:nvPr>
            <p:ph type="title"/>
          </p:nvPr>
        </p:nvSpPr>
        <p:spPr/>
        <p:txBody>
          <a:bodyPr>
            <a:normAutofit fontScale="90000"/>
          </a:bodyPr>
          <a:lstStyle/>
          <a:p>
            <a:r>
              <a:rPr lang="it-IT" sz="4000" b="1" dirty="0" smtClean="0">
                <a:latin typeface="Arial" charset="0"/>
                <a:cs typeface="Arial" charset="0"/>
              </a:rPr>
              <a:t>Conceito de «estratificação social»</a:t>
            </a:r>
          </a:p>
        </p:txBody>
      </p:sp>
      <p:sp>
        <p:nvSpPr>
          <p:cNvPr id="2" name="Retângulo 1"/>
          <p:cNvSpPr/>
          <p:nvPr/>
        </p:nvSpPr>
        <p:spPr>
          <a:xfrm>
            <a:off x="-12460" y="6488668"/>
            <a:ext cx="9144000" cy="369332"/>
          </a:xfrm>
          <a:prstGeom prst="rect">
            <a:avLst/>
          </a:prstGeom>
        </p:spPr>
        <p:txBody>
          <a:bodyPr wrap="square">
            <a:spAutoFit/>
          </a:bodyPr>
          <a:lstStyle/>
          <a:p>
            <a:r>
              <a:rPr lang="pt-BR" dirty="0" smtClean="0">
                <a:latin typeface="Arial" pitchFamily="34" charset="0"/>
                <a:cs typeface="Arial" pitchFamily="34" charset="0"/>
              </a:rPr>
              <a:t>Oliver C. Cox, 1948, Casta, classe e raça, New York, p. 306.</a:t>
            </a:r>
            <a:endParaRPr lang="it-IT" dirty="0" smtClean="0">
              <a:latin typeface="Arial" pitchFamily="34" charset="0"/>
              <a:cs typeface="Arial" pitchFamily="34" charset="0"/>
            </a:endParaRPr>
          </a:p>
        </p:txBody>
      </p:sp>
      <p:sp>
        <p:nvSpPr>
          <p:cNvPr id="3" name="Seta para baixo 2"/>
          <p:cNvSpPr/>
          <p:nvPr/>
        </p:nvSpPr>
        <p:spPr>
          <a:xfrm>
            <a:off x="4163496" y="2204864"/>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032331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ela 4"/>
          <p:cNvGraphicFramePr>
            <a:graphicFrameLocks noGrp="1"/>
          </p:cNvGraphicFramePr>
          <p:nvPr>
            <p:extLst>
              <p:ext uri="{D42A27DB-BD31-4B8C-83A1-F6EECF244321}">
                <p14:modId xmlns:p14="http://schemas.microsoft.com/office/powerpoint/2010/main" val="4292670372"/>
              </p:ext>
            </p:extLst>
          </p:nvPr>
        </p:nvGraphicFramePr>
        <p:xfrm>
          <a:off x="251520" y="1772816"/>
          <a:ext cx="8712969" cy="4416552"/>
        </p:xfrm>
        <a:graphic>
          <a:graphicData uri="http://schemas.openxmlformats.org/drawingml/2006/table">
            <a:tbl>
              <a:tblPr firstRow="1" firstCol="1" bandRow="1"/>
              <a:tblGrid>
                <a:gridCol w="848165"/>
                <a:gridCol w="4569984"/>
                <a:gridCol w="827431"/>
                <a:gridCol w="2467389"/>
              </a:tblGrid>
              <a:tr h="279831">
                <a:tc>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1891</a:t>
                      </a:r>
                    </a:p>
                  </a:txBody>
                  <a:tcPr marL="54750" marR="54750" marT="0" marB="0" anchor="ctr">
                    <a:lnL>
                      <a:noFill/>
                    </a:lnL>
                    <a:lnR>
                      <a:noFill/>
                    </a:lnR>
                    <a:lnT>
                      <a:noFill/>
                    </a:lnT>
                    <a:lnB>
                      <a:noFill/>
                    </a:lnB>
                  </a:tcPr>
                </a:tc>
                <a:tc>
                  <a:txBody>
                    <a:bodyPr/>
                    <a:lstStyle/>
                    <a:p>
                      <a:pPr>
                        <a:lnSpc>
                          <a:spcPct val="115000"/>
                        </a:lnSpc>
                        <a:spcAft>
                          <a:spcPts val="0"/>
                        </a:spcAft>
                      </a:pPr>
                      <a:r>
                        <a:rPr lang="pt-BR" sz="1800" dirty="0" err="1" smtClean="0">
                          <a:effectLst/>
                          <a:latin typeface="Arial" panose="020B0604020202020204" pitchFamily="34" charset="0"/>
                          <a:ea typeface="Calibri"/>
                          <a:cs typeface="Arial" panose="020B0604020202020204" pitchFamily="34" charset="0"/>
                        </a:rPr>
                        <a:t>Antonio</a:t>
                      </a:r>
                      <a:r>
                        <a:rPr lang="pt-BR" sz="1800" dirty="0" smtClean="0">
                          <a:effectLst/>
                          <a:latin typeface="Arial" panose="020B0604020202020204" pitchFamily="34" charset="0"/>
                          <a:ea typeface="Calibri"/>
                          <a:cs typeface="Arial" panose="020B0604020202020204" pitchFamily="34" charset="0"/>
                        </a:rPr>
                        <a:t> Gramsci nasce </a:t>
                      </a:r>
                      <a:r>
                        <a:rPr lang="pt-BR" sz="1800" dirty="0">
                          <a:effectLst/>
                          <a:latin typeface="Arial" panose="020B0604020202020204" pitchFamily="34" charset="0"/>
                          <a:ea typeface="Calibri"/>
                          <a:cs typeface="Arial" panose="020B0604020202020204" pitchFamily="34" charset="0"/>
                        </a:rPr>
                        <a:t>em 1891 em Ales (Sardenha), 22 de janeiro</a:t>
                      </a:r>
                    </a:p>
                  </a:txBody>
                  <a:tcPr marL="54750" marR="54750" marT="0" marB="0" anchor="ctr">
                    <a:lnL>
                      <a:noFill/>
                    </a:lnL>
                    <a:lnR>
                      <a:noFill/>
                    </a:lnR>
                    <a:lnT>
                      <a:noFill/>
                    </a:lnT>
                    <a:lnB>
                      <a:noFill/>
                    </a:lnB>
                  </a:tcPr>
                </a:tc>
                <a:tc rowSpan="2">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1875</a:t>
                      </a:r>
                    </a:p>
                  </a:txBody>
                  <a:tcPr marL="54750" marR="54750" marT="0" marB="0" anchor="ctr">
                    <a:lnL>
                      <a:noFill/>
                    </a:lnL>
                    <a:lnR>
                      <a:noFill/>
                    </a:lnR>
                    <a:lnT>
                      <a:noFill/>
                    </a:lnT>
                    <a:lnB>
                      <a:noFill/>
                    </a:lnB>
                  </a:tcPr>
                </a:tc>
                <a:tc rowSpan="2">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Nasce em 1875 a SPD alemã no Congresso de </a:t>
                      </a:r>
                      <a:r>
                        <a:rPr lang="pt-BR" sz="1800" dirty="0" err="1">
                          <a:effectLst/>
                          <a:latin typeface="Arial" panose="020B0604020202020204" pitchFamily="34" charset="0"/>
                          <a:ea typeface="Calibri"/>
                          <a:cs typeface="Arial" panose="020B0604020202020204" pitchFamily="34" charset="0"/>
                        </a:rPr>
                        <a:t>Gotha</a:t>
                      </a:r>
                      <a:r>
                        <a:rPr lang="pt-BR" sz="1800">
                          <a:effectLst/>
                          <a:latin typeface="Arial" panose="020B0604020202020204" pitchFamily="34" charset="0"/>
                          <a:ea typeface="Calibri"/>
                          <a:cs typeface="Arial" panose="020B0604020202020204" pitchFamily="34" charset="0"/>
                        </a:rPr>
                        <a:t> (</a:t>
                      </a:r>
                      <a:r>
                        <a:rPr lang="pt-BR" sz="1800" smtClean="0">
                          <a:effectLst/>
                          <a:latin typeface="Arial" panose="020B0604020202020204" pitchFamily="34" charset="0"/>
                          <a:ea typeface="Calibri"/>
                          <a:cs typeface="Arial" panose="020B0604020202020204" pitchFamily="34" charset="0"/>
                        </a:rPr>
                        <a:t>22-27 </a:t>
                      </a:r>
                      <a:r>
                        <a:rPr lang="pt-BR" sz="1800">
                          <a:effectLst/>
                          <a:latin typeface="Arial" panose="020B0604020202020204" pitchFamily="34" charset="0"/>
                          <a:ea typeface="Calibri"/>
                          <a:cs typeface="Arial" panose="020B0604020202020204" pitchFamily="34" charset="0"/>
                        </a:rPr>
                        <a:t>maio)</a:t>
                      </a:r>
                    </a:p>
                  </a:txBody>
                  <a:tcPr marL="54750" marR="54750" marT="0" marB="0" anchor="ctr">
                    <a:lnL>
                      <a:noFill/>
                    </a:lnL>
                    <a:lnR>
                      <a:noFill/>
                    </a:lnR>
                    <a:lnT>
                      <a:noFill/>
                    </a:lnT>
                    <a:lnB>
                      <a:noFill/>
                    </a:lnB>
                  </a:tcPr>
                </a:tc>
              </a:tr>
              <a:tr h="139916">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1911</a:t>
                      </a: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Gramsci continua os estudos em Turim</a:t>
                      </a:r>
                    </a:p>
                  </a:txBody>
                  <a:tcPr marL="54750" marR="54750" marT="0" marB="0" anchor="ctr">
                    <a:lnL>
                      <a:noFill/>
                    </a:lnL>
                    <a:lnR>
                      <a:noFill/>
                    </a:lnR>
                    <a:lnT>
                      <a:noFill/>
                    </a:lnT>
                    <a:lnB>
                      <a:noFill/>
                    </a:lnB>
                  </a:tcPr>
                </a:tc>
                <a:tc vMerge="1">
                  <a:txBody>
                    <a:bodyPr/>
                    <a:lstStyle/>
                    <a:p>
                      <a:endParaRPr lang="pt-BR"/>
                    </a:p>
                  </a:txBody>
                  <a:tcPr/>
                </a:tc>
                <a:tc vMerge="1">
                  <a:txBody>
                    <a:bodyPr/>
                    <a:lstStyle/>
                    <a:p>
                      <a:endParaRPr lang="pt-BR"/>
                    </a:p>
                  </a:txBody>
                  <a:tcPr/>
                </a:tc>
              </a:tr>
              <a:tr h="279831">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1913</a:t>
                      </a:r>
                    </a:p>
                  </a:txBody>
                  <a:tcPr marL="54750" marR="54750" marT="0" marB="0" anchor="ctr">
                    <a:lnL>
                      <a:noFill/>
                    </a:lnL>
                    <a:lnR>
                      <a:noFill/>
                    </a:lnR>
                    <a:lnT>
                      <a:noFill/>
                    </a:lnT>
                    <a:lnB>
                      <a:noFill/>
                    </a:lnB>
                  </a:tcPr>
                </a:tc>
                <a:tc>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Afilia-se ao Partido Socialista Italiano. Continua os estudos no curso de Letras.</a:t>
                      </a: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1889</a:t>
                      </a:r>
                    </a:p>
                  </a:txBody>
                  <a:tcPr marL="54750" marR="54750" marT="0" marB="0" anchor="ctr">
                    <a:lnL>
                      <a:noFill/>
                    </a:lnL>
                    <a:lnR>
                      <a:noFill/>
                    </a:lnR>
                    <a:lnT>
                      <a:noFill/>
                    </a:lnT>
                    <a:lnB>
                      <a:noFill/>
                    </a:lnB>
                  </a:tcPr>
                </a:tc>
                <a:tc>
                  <a:txBody>
                    <a:bodyPr/>
                    <a:lstStyle/>
                    <a:p>
                      <a:pPr>
                        <a:lnSpc>
                          <a:spcPct val="115000"/>
                        </a:lnSpc>
                        <a:spcAft>
                          <a:spcPts val="0"/>
                        </a:spcAft>
                      </a:pPr>
                      <a:r>
                        <a:rPr lang="it-IT" sz="1800">
                          <a:effectLst/>
                          <a:latin typeface="Arial" panose="020B0604020202020204" pitchFamily="34" charset="0"/>
                          <a:ea typeface="Calibri"/>
                          <a:cs typeface="Arial" panose="020B0604020202020204" pitchFamily="34" charset="0"/>
                        </a:rPr>
                        <a:t>Segunda Internacional em Paris</a:t>
                      </a:r>
                      <a:endParaRPr lang="pt-BR" sz="180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r>
              <a:tr h="279831">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1914-1918</a:t>
                      </a: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Trabalha como jornalista no “Grido del popolo” [Grito do Povo] e no “Avanti!”</a:t>
                      </a: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1900</a:t>
                      </a: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Nasce o Partido Laborista (Londres)</a:t>
                      </a:r>
                    </a:p>
                  </a:txBody>
                  <a:tcPr marL="54750" marR="54750" marT="0" marB="0" anchor="ctr">
                    <a:lnL>
                      <a:noFill/>
                    </a:lnL>
                    <a:lnR>
                      <a:noFill/>
                    </a:lnR>
                    <a:lnT>
                      <a:noFill/>
                    </a:lnT>
                    <a:lnB>
                      <a:noFill/>
                    </a:lnB>
                  </a:tcPr>
                </a:tc>
              </a:tr>
              <a:tr h="419747">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1919</a:t>
                      </a:r>
                    </a:p>
                  </a:txBody>
                  <a:tcPr marL="54750" marR="54750" marT="0" marB="0" anchor="ctr">
                    <a:lnL>
                      <a:noFill/>
                    </a:lnL>
                    <a:lnR>
                      <a:noFill/>
                    </a:lnR>
                    <a:lnT>
                      <a:noFill/>
                    </a:lnT>
                    <a:lnB>
                      <a:noFill/>
                    </a:lnB>
                  </a:tcPr>
                </a:tc>
                <a:tc>
                  <a:txBody>
                    <a:bodyPr/>
                    <a:lstStyle/>
                    <a:p>
                      <a:pPr>
                        <a:lnSpc>
                          <a:spcPct val="115000"/>
                        </a:lnSpc>
                        <a:spcAft>
                          <a:spcPts val="0"/>
                        </a:spcAft>
                      </a:pPr>
                      <a:r>
                        <a:rPr lang="pt-BR" sz="1800" dirty="0" smtClean="0">
                          <a:effectLst/>
                          <a:latin typeface="Arial" panose="020B0604020202020204" pitchFamily="34" charset="0"/>
                          <a:ea typeface="Calibri"/>
                          <a:cs typeface="Arial" panose="020B0604020202020204" pitchFamily="34" charset="0"/>
                        </a:rPr>
                        <a:t>Jornal </a:t>
                      </a:r>
                      <a:r>
                        <a:rPr lang="pt-BR" sz="1800" dirty="0">
                          <a:effectLst/>
                          <a:latin typeface="Arial" panose="020B0604020202020204" pitchFamily="34" charset="0"/>
                          <a:ea typeface="Calibri"/>
                          <a:cs typeface="Arial" panose="020B0604020202020204" pitchFamily="34" charset="0"/>
                        </a:rPr>
                        <a:t>“</a:t>
                      </a:r>
                      <a:r>
                        <a:rPr lang="pt-BR" sz="1800" dirty="0" err="1">
                          <a:effectLst/>
                          <a:latin typeface="Arial" panose="020B0604020202020204" pitchFamily="34" charset="0"/>
                          <a:ea typeface="Calibri"/>
                          <a:cs typeface="Arial" panose="020B0604020202020204" pitchFamily="34" charset="0"/>
                        </a:rPr>
                        <a:t>L’Ordine</a:t>
                      </a:r>
                      <a:r>
                        <a:rPr lang="pt-BR" sz="1800" dirty="0">
                          <a:effectLst/>
                          <a:latin typeface="Arial" panose="020B0604020202020204" pitchFamily="34" charset="0"/>
                          <a:ea typeface="Calibri"/>
                          <a:cs typeface="Arial" panose="020B0604020202020204" pitchFamily="34" charset="0"/>
                        </a:rPr>
                        <a:t> </a:t>
                      </a:r>
                      <a:r>
                        <a:rPr lang="pt-BR" sz="1800" dirty="0" err="1">
                          <a:effectLst/>
                          <a:latin typeface="Arial" panose="020B0604020202020204" pitchFamily="34" charset="0"/>
                          <a:ea typeface="Calibri"/>
                          <a:cs typeface="Arial" panose="020B0604020202020204" pitchFamily="34" charset="0"/>
                        </a:rPr>
                        <a:t>nuovo</a:t>
                      </a:r>
                      <a:r>
                        <a:rPr lang="pt-BR" sz="1800" dirty="0">
                          <a:effectLst/>
                          <a:latin typeface="Arial" panose="020B0604020202020204" pitchFamily="34" charset="0"/>
                          <a:ea typeface="Calibri"/>
                          <a:cs typeface="Arial" panose="020B0604020202020204" pitchFamily="34" charset="0"/>
                        </a:rPr>
                        <a:t>” (maio </a:t>
                      </a:r>
                      <a:r>
                        <a:rPr lang="pt-BR" sz="1800" dirty="0" smtClean="0">
                          <a:effectLst/>
                          <a:latin typeface="Arial" panose="020B0604020202020204" pitchFamily="34" charset="0"/>
                          <a:ea typeface="Calibri"/>
                          <a:cs typeface="Arial" panose="020B0604020202020204" pitchFamily="34" charset="0"/>
                        </a:rPr>
                        <a:t>1919)</a:t>
                      </a:r>
                      <a:endParaRPr lang="pt-BR" sz="1800" dirty="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1919</a:t>
                      </a:r>
                    </a:p>
                  </a:txBody>
                  <a:tcPr marL="54750" marR="54750" marT="0" marB="0" anchor="ctr">
                    <a:lnL>
                      <a:noFill/>
                    </a:lnL>
                    <a:lnR>
                      <a:noFill/>
                    </a:lnR>
                    <a:lnT>
                      <a:noFill/>
                    </a:lnT>
                    <a:lnB>
                      <a:noFill/>
                    </a:lnB>
                  </a:tcPr>
                </a:tc>
                <a:tc>
                  <a:txBody>
                    <a:bodyPr/>
                    <a:lstStyle/>
                    <a:p>
                      <a:pPr>
                        <a:lnSpc>
                          <a:spcPct val="115000"/>
                        </a:lnSpc>
                        <a:spcAft>
                          <a:spcPts val="0"/>
                        </a:spcAft>
                      </a:pPr>
                      <a:r>
                        <a:rPr lang="pt-BR" sz="1800">
                          <a:effectLst/>
                          <a:latin typeface="Arial" panose="020B0604020202020204" pitchFamily="34" charset="0"/>
                          <a:ea typeface="Calibri"/>
                          <a:cs typeface="Arial" panose="020B0604020202020204" pitchFamily="34" charset="0"/>
                        </a:rPr>
                        <a:t>Mussolini fundou o movimento fascista em 23 de março de 1919</a:t>
                      </a:r>
                    </a:p>
                  </a:txBody>
                  <a:tcPr marL="54750" marR="54750" marT="0" marB="0" anchor="ctr">
                    <a:lnL>
                      <a:noFill/>
                    </a:lnL>
                    <a:lnR>
                      <a:noFill/>
                    </a:lnR>
                    <a:lnT>
                      <a:noFill/>
                    </a:lnT>
                    <a:lnB>
                      <a:noFill/>
                    </a:lnB>
                  </a:tcPr>
                </a:tc>
              </a:tr>
              <a:tr h="419747">
                <a:tc>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1919-1921</a:t>
                      </a:r>
                    </a:p>
                  </a:txBody>
                  <a:tcPr marL="54750" marR="54750" marT="0" marB="0" anchor="ctr">
                    <a:lnL>
                      <a:noFill/>
                    </a:lnL>
                    <a:lnR>
                      <a:noFill/>
                    </a:lnR>
                    <a:lnT>
                      <a:noFill/>
                    </a:lnT>
                    <a:lnB>
                      <a:noFill/>
                    </a:lnB>
                  </a:tcPr>
                </a:tc>
                <a:tc>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Acompanha e participa das greves nas fábricas de Turim</a:t>
                      </a:r>
                    </a:p>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21 Janeiro de 1921 nasce o PCI</a:t>
                      </a:r>
                    </a:p>
                  </a:txBody>
                  <a:tcPr marL="54750" marR="54750" marT="0" marB="0" anchor="ctr">
                    <a:lnL>
                      <a:noFill/>
                    </a:lnL>
                    <a:lnR>
                      <a:noFill/>
                    </a:lnR>
                    <a:lnT>
                      <a:noFill/>
                    </a:lnT>
                    <a:lnB>
                      <a:noFill/>
                    </a:lnB>
                  </a:tcPr>
                </a:tc>
                <a:tc>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1921</a:t>
                      </a:r>
                    </a:p>
                  </a:txBody>
                  <a:tcPr marL="54750" marR="54750" marT="0" marB="0" anchor="ctr">
                    <a:lnL>
                      <a:noFill/>
                    </a:lnL>
                    <a:lnR>
                      <a:noFill/>
                    </a:lnR>
                    <a:lnT>
                      <a:noFill/>
                    </a:lnT>
                    <a:lnB>
                      <a:noFill/>
                    </a:lnB>
                  </a:tcPr>
                </a:tc>
                <a:tc>
                  <a:txBody>
                    <a:bodyPr/>
                    <a:lstStyle/>
                    <a:p>
                      <a:pPr>
                        <a:lnSpc>
                          <a:spcPct val="115000"/>
                        </a:lnSpc>
                        <a:spcAft>
                          <a:spcPts val="0"/>
                        </a:spcAft>
                      </a:pPr>
                      <a:r>
                        <a:rPr lang="pt-BR" sz="1800" dirty="0">
                          <a:effectLst/>
                          <a:latin typeface="Arial" panose="020B0604020202020204" pitchFamily="34" charset="0"/>
                          <a:ea typeface="Calibri"/>
                          <a:cs typeface="Arial" panose="020B0604020202020204" pitchFamily="34" charset="0"/>
                        </a:rPr>
                        <a:t>Nasce em Livorno o Partido Comunista Italiano (PCI), 21 janeiro 1921</a:t>
                      </a:r>
                    </a:p>
                  </a:txBody>
                  <a:tcPr marL="54750" marR="54750" marT="0" marB="0" anchor="ctr">
                    <a:lnL>
                      <a:noFill/>
                    </a:lnL>
                    <a:lnR>
                      <a:noFill/>
                    </a:lnR>
                    <a:lnT>
                      <a:noFill/>
                    </a:lnT>
                    <a:lnB>
                      <a:noFill/>
                    </a:lnB>
                  </a:tcPr>
                </a:tc>
              </a:tr>
            </a:tbl>
          </a:graphicData>
        </a:graphic>
      </p:graphicFrame>
      <p:sp>
        <p:nvSpPr>
          <p:cNvPr id="6" name="Título 1"/>
          <p:cNvSpPr>
            <a:spLocks noGrp="1"/>
          </p:cNvSpPr>
          <p:nvPr>
            <p:ph type="title"/>
          </p:nvPr>
        </p:nvSpPr>
        <p:spPr>
          <a:xfrm>
            <a:off x="457200" y="274638"/>
            <a:ext cx="8229600" cy="1143000"/>
          </a:xfrm>
        </p:spPr>
        <p:txBody>
          <a:bodyPr>
            <a:normAutofit/>
          </a:bodyPr>
          <a:lstStyle/>
          <a:p>
            <a:r>
              <a:rPr lang="pt-BR" sz="2400" b="1" dirty="0" err="1" smtClean="0">
                <a:latin typeface="Arial" panose="020B0604020202020204" pitchFamily="34" charset="0"/>
                <a:cs typeface="Arial" panose="020B0604020202020204" pitchFamily="34" charset="0"/>
              </a:rPr>
              <a:t>Antonio</a:t>
            </a:r>
            <a:r>
              <a:rPr lang="pt-BR" sz="2400" b="1" dirty="0" smtClean="0">
                <a:latin typeface="Arial" panose="020B0604020202020204" pitchFamily="34" charset="0"/>
                <a:cs typeface="Arial" panose="020B0604020202020204" pitchFamily="34" charset="0"/>
              </a:rPr>
              <a:t> Gramsci | 1</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81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ela 3"/>
          <p:cNvGraphicFramePr>
            <a:graphicFrameLocks noGrp="1"/>
          </p:cNvGraphicFramePr>
          <p:nvPr>
            <p:extLst>
              <p:ext uri="{D42A27DB-BD31-4B8C-83A1-F6EECF244321}">
                <p14:modId xmlns:p14="http://schemas.microsoft.com/office/powerpoint/2010/main" val="1857044360"/>
              </p:ext>
            </p:extLst>
          </p:nvPr>
        </p:nvGraphicFramePr>
        <p:xfrm>
          <a:off x="251520" y="1556792"/>
          <a:ext cx="8784975" cy="5193488"/>
        </p:xfrm>
        <a:graphic>
          <a:graphicData uri="http://schemas.openxmlformats.org/drawingml/2006/table">
            <a:tbl>
              <a:tblPr firstRow="1" firstCol="1" bandRow="1"/>
              <a:tblGrid>
                <a:gridCol w="757325"/>
                <a:gridCol w="4067211"/>
                <a:gridCol w="648072"/>
                <a:gridCol w="3312367"/>
              </a:tblGrid>
              <a:tr h="1278367">
                <a:tc>
                  <a:txBody>
                    <a:bodyPr/>
                    <a:lstStyle/>
                    <a:p>
                      <a:pPr>
                        <a:lnSpc>
                          <a:spcPct val="115000"/>
                        </a:lnSpc>
                        <a:spcAft>
                          <a:spcPts val="0"/>
                        </a:spcAft>
                      </a:pPr>
                      <a:r>
                        <a:rPr lang="pt-BR" sz="1600" i="0" dirty="0">
                          <a:effectLst/>
                          <a:latin typeface="Arial" panose="020B0604020202020204" pitchFamily="34" charset="0"/>
                          <a:ea typeface="Calibri"/>
                          <a:cs typeface="Arial" panose="020B0604020202020204" pitchFamily="34" charset="0"/>
                        </a:rPr>
                        <a:t>1922</a:t>
                      </a:r>
                    </a:p>
                  </a:txBody>
                  <a:tcPr marL="54750" marR="54750" marT="0" marB="0" anchor="ctr">
                    <a:lnL>
                      <a:noFill/>
                    </a:lnL>
                    <a:lnR>
                      <a:noFill/>
                    </a:lnR>
                    <a:lnT>
                      <a:noFill/>
                    </a:lnT>
                    <a:lnB>
                      <a:noFill/>
                    </a:lnB>
                  </a:tcPr>
                </a:tc>
                <a:tc>
                  <a:txBody>
                    <a:bodyPr/>
                    <a:lstStyle/>
                    <a:p>
                      <a:pPr>
                        <a:lnSpc>
                          <a:spcPct val="115000"/>
                        </a:lnSpc>
                        <a:spcAft>
                          <a:spcPts val="0"/>
                        </a:spcAft>
                      </a:pPr>
                      <a:r>
                        <a:rPr lang="pt-BR" sz="1600" i="0" dirty="0">
                          <a:effectLst/>
                          <a:latin typeface="Arial" panose="020B0604020202020204" pitchFamily="34" charset="0"/>
                          <a:ea typeface="Calibri"/>
                          <a:cs typeface="Arial" panose="020B0604020202020204" pitchFamily="34" charset="0"/>
                        </a:rPr>
                        <a:t>Pela primeira vez em Moscou. Se apaixona de Giulia </a:t>
                      </a:r>
                      <a:r>
                        <a:rPr lang="pt-BR" sz="1600" i="0" dirty="0" err="1">
                          <a:effectLst/>
                          <a:latin typeface="Arial" panose="020B0604020202020204" pitchFamily="34" charset="0"/>
                          <a:ea typeface="Calibri"/>
                          <a:cs typeface="Arial" panose="020B0604020202020204" pitchFamily="34" charset="0"/>
                        </a:rPr>
                        <a:t>Schucht</a:t>
                      </a:r>
                      <a:r>
                        <a:rPr lang="pt-BR" sz="1600" i="0" dirty="0">
                          <a:effectLst/>
                          <a:latin typeface="Arial" panose="020B0604020202020204" pitchFamily="34" charset="0"/>
                          <a:ea typeface="Calibri"/>
                          <a:cs typeface="Arial" panose="020B0604020202020204" pitchFamily="34" charset="0"/>
                        </a:rPr>
                        <a:t> (com a qual terá dois filhos)</a:t>
                      </a:r>
                    </a:p>
                  </a:txBody>
                  <a:tcPr marL="54750" marR="54750" marT="0" marB="0" anchor="ctr">
                    <a:lnL>
                      <a:noFill/>
                    </a:lnL>
                    <a:lnR>
                      <a:noFill/>
                    </a:lnR>
                    <a:lnT>
                      <a:noFill/>
                    </a:lnT>
                    <a:lnB>
                      <a:noFill/>
                    </a:lnB>
                  </a:tcPr>
                </a:tc>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1922</a:t>
                      </a:r>
                    </a:p>
                  </a:txBody>
                  <a:tcPr marL="54750" marR="54750" marT="0" marB="0" anchor="ctr">
                    <a:lnL>
                      <a:noFill/>
                    </a:lnL>
                    <a:lnR>
                      <a:noFill/>
                    </a:lnR>
                    <a:lnT>
                      <a:noFill/>
                    </a:lnT>
                    <a:lnB>
                      <a:noFill/>
                    </a:lnB>
                  </a:tcPr>
                </a:tc>
                <a:tc>
                  <a:txBody>
                    <a:bodyPr/>
                    <a:lstStyle/>
                    <a:p>
                      <a:pPr>
                        <a:lnSpc>
                          <a:spcPct val="115000"/>
                        </a:lnSpc>
                        <a:spcAft>
                          <a:spcPts val="0"/>
                        </a:spcAft>
                      </a:pPr>
                      <a:r>
                        <a:rPr lang="pt-BR" sz="1600" i="0" dirty="0">
                          <a:effectLst/>
                          <a:latin typeface="Arial" panose="020B0604020202020204" pitchFamily="34" charset="0"/>
                          <a:ea typeface="Calibri"/>
                          <a:cs typeface="Arial" panose="020B0604020202020204" pitchFamily="34" charset="0"/>
                        </a:rPr>
                        <a:t>Sob a ameaça de uma "Marcha sobre Roma fascista," Mussolini assumiu </a:t>
                      </a:r>
                      <a:r>
                        <a:rPr lang="pt-BR" sz="1600" i="0" dirty="0" smtClean="0">
                          <a:effectLst/>
                          <a:latin typeface="Arial" panose="020B0604020202020204" pitchFamily="34" charset="0"/>
                          <a:ea typeface="Calibri"/>
                          <a:cs typeface="Arial" panose="020B0604020202020204" pitchFamily="34" charset="0"/>
                        </a:rPr>
                        <a:t>a </a:t>
                      </a:r>
                      <a:r>
                        <a:rPr lang="pt-BR" sz="1600" i="0" dirty="0">
                          <a:effectLst/>
                          <a:latin typeface="Arial" panose="020B0604020202020204" pitchFamily="34" charset="0"/>
                          <a:ea typeface="Calibri"/>
                          <a:cs typeface="Arial" panose="020B0604020202020204" pitchFamily="34" charset="0"/>
                        </a:rPr>
                        <a:t>liderança de um governo </a:t>
                      </a:r>
                      <a:r>
                        <a:rPr lang="pt-BR" sz="1600" i="0" dirty="0" smtClean="0">
                          <a:effectLst/>
                          <a:latin typeface="Arial" panose="020B0604020202020204" pitchFamily="34" charset="0"/>
                          <a:ea typeface="Calibri"/>
                          <a:cs typeface="Arial" panose="020B0604020202020204" pitchFamily="34" charset="0"/>
                        </a:rPr>
                        <a:t>(coligação </a:t>
                      </a:r>
                      <a:r>
                        <a:rPr lang="pt-BR" sz="1600" i="0" dirty="0">
                          <a:effectLst/>
                          <a:latin typeface="Arial" panose="020B0604020202020204" pitchFamily="34" charset="0"/>
                          <a:ea typeface="Calibri"/>
                          <a:cs typeface="Arial" panose="020B0604020202020204" pitchFamily="34" charset="0"/>
                        </a:rPr>
                        <a:t>de </a:t>
                      </a:r>
                      <a:r>
                        <a:rPr lang="pt-BR" sz="1600" i="0" dirty="0" smtClean="0">
                          <a:effectLst/>
                          <a:latin typeface="Arial" panose="020B0604020202020204" pitchFamily="34" charset="0"/>
                          <a:ea typeface="Calibri"/>
                          <a:cs typeface="Arial" panose="020B0604020202020204" pitchFamily="34" charset="0"/>
                        </a:rPr>
                        <a:t>direita)</a:t>
                      </a:r>
                      <a:endParaRPr lang="pt-BR" sz="1600" i="0" dirty="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r>
              <a:tr h="1368171">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1924</a:t>
                      </a:r>
                    </a:p>
                  </a:txBody>
                  <a:tcPr marL="54750" marR="54750" marT="0" marB="0" anchor="ctr">
                    <a:lnL>
                      <a:noFill/>
                    </a:lnL>
                    <a:lnR>
                      <a:noFill/>
                    </a:lnR>
                    <a:lnT>
                      <a:noFill/>
                    </a:lnT>
                    <a:lnB>
                      <a:noFill/>
                    </a:lnB>
                  </a:tcPr>
                </a:tc>
                <a:tc>
                  <a:txBody>
                    <a:bodyPr/>
                    <a:lstStyle/>
                    <a:p>
                      <a:pPr>
                        <a:spcAft>
                          <a:spcPts val="0"/>
                        </a:spcAft>
                      </a:pPr>
                      <a:r>
                        <a:rPr lang="pt-BR" sz="1600" i="0" dirty="0">
                          <a:effectLst/>
                          <a:latin typeface="Arial" panose="020B0604020202020204" pitchFamily="34" charset="0"/>
                          <a:ea typeface="Times New Roman"/>
                          <a:cs typeface="Arial" panose="020B0604020202020204" pitchFamily="34" charset="0"/>
                        </a:rPr>
                        <a:t>6 de </a:t>
                      </a:r>
                      <a:r>
                        <a:rPr lang="pt-BR" sz="1800" i="0" dirty="0">
                          <a:effectLst/>
                          <a:latin typeface="Arial" panose="020B0604020202020204" pitchFamily="34" charset="0"/>
                          <a:ea typeface="Times New Roman"/>
                          <a:cs typeface="Arial" panose="020B0604020202020204" pitchFamily="34" charset="0"/>
                        </a:rPr>
                        <a:t>abril</a:t>
                      </a:r>
                      <a:r>
                        <a:rPr lang="pt-BR" sz="1600" i="0" dirty="0">
                          <a:effectLst/>
                          <a:latin typeface="Arial" panose="020B0604020202020204" pitchFamily="34" charset="0"/>
                          <a:ea typeface="Times New Roman"/>
                          <a:cs typeface="Arial" panose="020B0604020202020204" pitchFamily="34" charset="0"/>
                        </a:rPr>
                        <a:t>, após as violências fascistas na campanha eleitoral de 1924, Gramsci torna-se deputado, e vai morar em Roma. </a:t>
                      </a:r>
                    </a:p>
                    <a:p>
                      <a:pPr>
                        <a:spcAft>
                          <a:spcPts val="0"/>
                        </a:spcAft>
                      </a:pPr>
                      <a:r>
                        <a:rPr lang="it-IT" sz="1600" i="0" dirty="0">
                          <a:effectLst/>
                          <a:latin typeface="Arial" panose="020B0604020202020204" pitchFamily="34" charset="0"/>
                          <a:ea typeface="Times New Roman"/>
                          <a:cs typeface="Arial" panose="020B0604020202020204" pitchFamily="34" charset="0"/>
                        </a:rPr>
                        <a:t>In febbraio esce a Milano, su indicazione di Gramsci, il quotidiano l’Unità.</a:t>
                      </a:r>
                      <a:endParaRPr lang="pt-BR" sz="1600" i="0" dirty="0">
                        <a:effectLst/>
                        <a:latin typeface="Arial" panose="020B0604020202020204" pitchFamily="34" charset="0"/>
                        <a:ea typeface="Times New Roman"/>
                        <a:cs typeface="Arial" panose="020B0604020202020204" pitchFamily="34" charset="0"/>
                      </a:endParaRPr>
                    </a:p>
                  </a:txBody>
                  <a:tcPr marL="54750" marR="54750" marT="0" marB="0" anchor="ctr">
                    <a:lnL>
                      <a:noFill/>
                    </a:lnL>
                    <a:lnR>
                      <a:noFill/>
                    </a:lnR>
                    <a:lnT>
                      <a:noFill/>
                    </a:lnT>
                    <a:lnB>
                      <a:noFill/>
                    </a:lnB>
                  </a:tcPr>
                </a:tc>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1921-1926</a:t>
                      </a:r>
                    </a:p>
                  </a:txBody>
                  <a:tcPr marL="54750" marR="54750" marT="0" marB="0" anchor="ctr">
                    <a:lnL>
                      <a:noFill/>
                    </a:lnL>
                    <a:lnR>
                      <a:noFill/>
                    </a:lnR>
                    <a:lnT>
                      <a:noFill/>
                    </a:lnT>
                    <a:lnB>
                      <a:noFill/>
                    </a:lnB>
                  </a:tcPr>
                </a:tc>
                <a:tc>
                  <a:txBody>
                    <a:bodyPr/>
                    <a:lstStyle/>
                    <a:p>
                      <a:pPr>
                        <a:lnSpc>
                          <a:spcPct val="115000"/>
                        </a:lnSpc>
                        <a:spcAft>
                          <a:spcPts val="0"/>
                        </a:spcAft>
                      </a:pPr>
                      <a:r>
                        <a:rPr lang="pt-BR" sz="1600" i="0" dirty="0">
                          <a:effectLst/>
                          <a:latin typeface="Arial" panose="020B0604020202020204" pitchFamily="34" charset="0"/>
                          <a:ea typeface="Calibri"/>
                          <a:cs typeface="Arial" panose="020B0604020202020204" pitchFamily="34" charset="0"/>
                        </a:rPr>
                        <a:t>PCI é ativo legalmente, até 5 de novembro 1926</a:t>
                      </a:r>
                    </a:p>
                  </a:txBody>
                  <a:tcPr marL="54750" marR="54750" marT="0" marB="0" anchor="ctr">
                    <a:lnL>
                      <a:noFill/>
                    </a:lnL>
                    <a:lnR>
                      <a:noFill/>
                    </a:lnR>
                    <a:lnT>
                      <a:noFill/>
                    </a:lnT>
                    <a:lnB>
                      <a:noFill/>
                    </a:lnB>
                  </a:tcPr>
                </a:tc>
              </a:tr>
              <a:tr h="553140">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1925</a:t>
                      </a:r>
                    </a:p>
                  </a:txBody>
                  <a:tcPr marL="54750" marR="54750" marT="0" marB="0" anchor="ctr">
                    <a:lnL>
                      <a:noFill/>
                    </a:lnL>
                    <a:lnR>
                      <a:noFill/>
                    </a:lnR>
                    <a:lnT>
                      <a:noFill/>
                    </a:lnT>
                    <a:lnB>
                      <a:noFill/>
                    </a:lnB>
                  </a:tcPr>
                </a:tc>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Volta pela segunda ver para Moscou</a:t>
                      </a:r>
                    </a:p>
                  </a:txBody>
                  <a:tcPr marL="54750" marR="54750" marT="0" marB="0" anchor="ctr">
                    <a:lnL>
                      <a:noFill/>
                    </a:lnL>
                    <a:lnR>
                      <a:noFill/>
                    </a:lnR>
                    <a:lnT>
                      <a:noFill/>
                    </a:lnT>
                    <a:lnB>
                      <a:noFill/>
                    </a:lnB>
                  </a:tcPr>
                </a:tc>
                <a:tc>
                  <a:txBody>
                    <a:bodyPr/>
                    <a:lstStyle/>
                    <a:p>
                      <a:pPr>
                        <a:lnSpc>
                          <a:spcPct val="115000"/>
                        </a:lnSpc>
                        <a:spcAft>
                          <a:spcPts val="0"/>
                        </a:spcAft>
                      </a:pPr>
                      <a:r>
                        <a:rPr lang="pt-BR" sz="1600" i="0" dirty="0">
                          <a:effectLst/>
                          <a:latin typeface="Arial" panose="020B0604020202020204" pitchFamily="34" charset="0"/>
                          <a:ea typeface="Calibri"/>
                          <a:cs typeface="Arial" panose="020B0604020202020204" pitchFamily="34" charset="0"/>
                        </a:rPr>
                        <a:t>1925- </a:t>
                      </a:r>
                      <a:r>
                        <a:rPr lang="pt-BR" sz="1600" i="0" dirty="0" smtClean="0">
                          <a:effectLst/>
                          <a:latin typeface="Arial" panose="020B0604020202020204" pitchFamily="34" charset="0"/>
                          <a:ea typeface="Calibri"/>
                          <a:cs typeface="Arial" panose="020B0604020202020204" pitchFamily="34" charset="0"/>
                        </a:rPr>
                        <a:t>1943</a:t>
                      </a:r>
                      <a:endParaRPr lang="pt-BR" sz="1600" i="0" dirty="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Ditadura Fascista (1925 a 1943)</a:t>
                      </a:r>
                    </a:p>
                  </a:txBody>
                  <a:tcPr marL="54750" marR="54750" marT="0" marB="0" anchor="ctr">
                    <a:lnL>
                      <a:noFill/>
                    </a:lnL>
                    <a:lnR>
                      <a:noFill/>
                    </a:lnR>
                    <a:lnT>
                      <a:noFill/>
                    </a:lnT>
                    <a:lnB>
                      <a:noFill/>
                    </a:lnB>
                  </a:tcPr>
                </a:tc>
              </a:tr>
              <a:tr h="602567">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1926 </a:t>
                      </a:r>
                    </a:p>
                  </a:txBody>
                  <a:tcPr marL="54750" marR="54750" marT="0" marB="0" anchor="ctr">
                    <a:lnL>
                      <a:noFill/>
                    </a:lnL>
                    <a:lnR>
                      <a:noFill/>
                    </a:lnR>
                    <a:lnT>
                      <a:noFill/>
                    </a:lnT>
                    <a:lnB>
                      <a:noFill/>
                    </a:lnB>
                  </a:tcPr>
                </a:tc>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Antonio Gramsci é preso (8 de novembro de 1926)</a:t>
                      </a:r>
                    </a:p>
                  </a:txBody>
                  <a:tcPr marL="54750" marR="54750" marT="0" marB="0" anchor="ctr">
                    <a:lnL>
                      <a:noFill/>
                    </a:lnL>
                    <a:lnR>
                      <a:noFill/>
                    </a:lnR>
                    <a:lnT>
                      <a:noFill/>
                    </a:lnT>
                    <a:lnB>
                      <a:noFill/>
                    </a:lnB>
                  </a:tcPr>
                </a:tc>
                <a:tc rowSpan="2">
                  <a:txBody>
                    <a:bodyPr/>
                    <a:lstStyle/>
                    <a:p>
                      <a:pPr>
                        <a:lnSpc>
                          <a:spcPct val="115000"/>
                        </a:lnSpc>
                        <a:spcAft>
                          <a:spcPts val="0"/>
                        </a:spcAft>
                      </a:pPr>
                      <a:r>
                        <a:rPr lang="it-IT" sz="1600" i="0">
                          <a:effectLst/>
                          <a:latin typeface="Arial" panose="020B0604020202020204" pitchFamily="34" charset="0"/>
                          <a:ea typeface="Calibri"/>
                          <a:cs typeface="Arial" panose="020B0604020202020204" pitchFamily="34" charset="0"/>
                        </a:rPr>
                        <a:t>1926-1943</a:t>
                      </a:r>
                      <a:endParaRPr lang="pt-BR" sz="1600" i="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rowSpan="2">
                  <a:txBody>
                    <a:bodyPr/>
                    <a:lstStyle/>
                    <a:p>
                      <a:pPr>
                        <a:lnSpc>
                          <a:spcPct val="115000"/>
                        </a:lnSpc>
                        <a:spcAft>
                          <a:spcPts val="0"/>
                        </a:spcAft>
                      </a:pPr>
                      <a:r>
                        <a:rPr lang="it-IT" sz="1600" i="0">
                          <a:effectLst/>
                          <a:latin typeface="Arial" panose="020B0604020202020204" pitchFamily="34" charset="0"/>
                          <a:ea typeface="Calibri"/>
                          <a:cs typeface="Arial" panose="020B0604020202020204" pitchFamily="34" charset="0"/>
                        </a:rPr>
                        <a:t>PCI ativo em clandestinidade</a:t>
                      </a:r>
                      <a:endParaRPr lang="pt-BR" sz="1600" i="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r>
              <a:tr h="553140">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1929</a:t>
                      </a:r>
                    </a:p>
                  </a:txBody>
                  <a:tcPr marL="54750" marR="54750" marT="0" marB="0" anchor="ctr">
                    <a:lnL>
                      <a:noFill/>
                    </a:lnL>
                    <a:lnR>
                      <a:noFill/>
                    </a:lnR>
                    <a:lnT>
                      <a:noFill/>
                    </a:lnT>
                    <a:lnB>
                      <a:noFill/>
                    </a:lnB>
                  </a:tcPr>
                </a:tc>
                <a:tc>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Começa escrever os “Quaderni del Carcere”</a:t>
                      </a:r>
                    </a:p>
                  </a:txBody>
                  <a:tcPr marL="54750" marR="54750" marT="0" marB="0" anchor="ctr">
                    <a:lnL>
                      <a:noFill/>
                    </a:lnL>
                    <a:lnR>
                      <a:noFill/>
                    </a:lnR>
                    <a:lnT>
                      <a:noFill/>
                    </a:lnT>
                    <a:lnB>
                      <a:noFill/>
                    </a:lnB>
                  </a:tcPr>
                </a:tc>
                <a:tc vMerge="1">
                  <a:txBody>
                    <a:bodyPr/>
                    <a:lstStyle/>
                    <a:p>
                      <a:endParaRPr lang="pt-BR"/>
                    </a:p>
                  </a:txBody>
                  <a:tcPr/>
                </a:tc>
                <a:tc vMerge="1">
                  <a:txBody>
                    <a:bodyPr/>
                    <a:lstStyle/>
                    <a:p>
                      <a:endParaRPr lang="pt-BR"/>
                    </a:p>
                  </a:txBody>
                  <a:tcPr/>
                </a:tc>
              </a:tr>
              <a:tr h="287887">
                <a:tc>
                  <a:txBody>
                    <a:bodyPr/>
                    <a:lstStyle/>
                    <a:p>
                      <a:pPr>
                        <a:lnSpc>
                          <a:spcPct val="115000"/>
                        </a:lnSpc>
                        <a:spcAft>
                          <a:spcPts val="0"/>
                        </a:spcAft>
                      </a:pPr>
                      <a:r>
                        <a:rPr lang="it-IT" sz="1600" i="0">
                          <a:effectLst/>
                          <a:latin typeface="Arial" panose="020B0604020202020204" pitchFamily="34" charset="0"/>
                          <a:ea typeface="Calibri"/>
                          <a:cs typeface="Arial" panose="020B0604020202020204" pitchFamily="34" charset="0"/>
                        </a:rPr>
                        <a:t>1935</a:t>
                      </a:r>
                      <a:endParaRPr lang="pt-BR" sz="1600" i="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a:txBody>
                    <a:bodyPr/>
                    <a:lstStyle/>
                    <a:p>
                      <a:pPr>
                        <a:lnSpc>
                          <a:spcPct val="115000"/>
                        </a:lnSpc>
                        <a:spcAft>
                          <a:spcPts val="0"/>
                        </a:spcAft>
                      </a:pPr>
                      <a:r>
                        <a:rPr lang="it-IT" sz="1600" i="0">
                          <a:effectLst/>
                          <a:latin typeface="Arial" panose="020B0604020202020204" pitchFamily="34" charset="0"/>
                          <a:ea typeface="Calibri"/>
                          <a:cs typeface="Arial" panose="020B0604020202020204" pitchFamily="34" charset="0"/>
                        </a:rPr>
                        <a:t>“Termina” os “Quaderni del Carcere”</a:t>
                      </a:r>
                      <a:endParaRPr lang="pt-BR" sz="1600" i="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rowSpan="2">
                  <a:txBody>
                    <a:bodyPr/>
                    <a:lstStyle/>
                    <a:p>
                      <a:pPr>
                        <a:lnSpc>
                          <a:spcPct val="115000"/>
                        </a:lnSpc>
                        <a:spcAft>
                          <a:spcPts val="0"/>
                        </a:spcAft>
                      </a:pPr>
                      <a:r>
                        <a:rPr lang="it-IT" sz="1600" i="0">
                          <a:effectLst/>
                          <a:latin typeface="Arial" panose="020B0604020202020204" pitchFamily="34" charset="0"/>
                          <a:ea typeface="Calibri"/>
                          <a:cs typeface="Arial" panose="020B0604020202020204" pitchFamily="34" charset="0"/>
                        </a:rPr>
                        <a:t>1945</a:t>
                      </a:r>
                      <a:endParaRPr lang="pt-BR" sz="1600" i="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rowSpan="2">
                  <a:txBody>
                    <a:bodyPr/>
                    <a:lstStyle/>
                    <a:p>
                      <a:pPr>
                        <a:lnSpc>
                          <a:spcPct val="115000"/>
                        </a:lnSpc>
                        <a:spcAft>
                          <a:spcPts val="0"/>
                        </a:spcAft>
                      </a:pPr>
                      <a:r>
                        <a:rPr lang="pt-BR" sz="1600" i="0">
                          <a:effectLst/>
                          <a:latin typeface="Arial" panose="020B0604020202020204" pitchFamily="34" charset="0"/>
                          <a:ea typeface="Calibri"/>
                          <a:cs typeface="Arial" panose="020B0604020202020204" pitchFamily="34" charset="0"/>
                        </a:rPr>
                        <a:t>25 de abril termina a ocupação nazi-fascista na Itália</a:t>
                      </a:r>
                    </a:p>
                  </a:txBody>
                  <a:tcPr marL="54750" marR="54750" marT="0" marB="0" anchor="ctr">
                    <a:lnL>
                      <a:noFill/>
                    </a:lnL>
                    <a:lnR>
                      <a:noFill/>
                    </a:lnR>
                    <a:lnT>
                      <a:noFill/>
                    </a:lnT>
                    <a:lnB>
                      <a:noFill/>
                    </a:lnB>
                  </a:tcPr>
                </a:tc>
              </a:tr>
              <a:tr h="534832">
                <a:tc>
                  <a:txBody>
                    <a:bodyPr/>
                    <a:lstStyle/>
                    <a:p>
                      <a:pPr>
                        <a:lnSpc>
                          <a:spcPct val="115000"/>
                        </a:lnSpc>
                        <a:spcAft>
                          <a:spcPts val="0"/>
                        </a:spcAft>
                      </a:pPr>
                      <a:r>
                        <a:rPr lang="it-IT" sz="1600" i="0">
                          <a:effectLst/>
                          <a:latin typeface="Arial" panose="020B0604020202020204" pitchFamily="34" charset="0"/>
                          <a:ea typeface="Calibri"/>
                          <a:cs typeface="Arial" panose="020B0604020202020204" pitchFamily="34" charset="0"/>
                        </a:rPr>
                        <a:t>1937</a:t>
                      </a:r>
                      <a:endParaRPr lang="pt-BR" sz="1600" i="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a:txBody>
                    <a:bodyPr/>
                    <a:lstStyle/>
                    <a:p>
                      <a:pPr>
                        <a:lnSpc>
                          <a:spcPct val="115000"/>
                        </a:lnSpc>
                        <a:spcAft>
                          <a:spcPts val="0"/>
                        </a:spcAft>
                      </a:pPr>
                      <a:r>
                        <a:rPr lang="it-IT" sz="1600" i="0" dirty="0">
                          <a:effectLst/>
                          <a:latin typeface="Arial" panose="020B0604020202020204" pitchFamily="34" charset="0"/>
                          <a:ea typeface="Calibri"/>
                          <a:cs typeface="Arial" panose="020B0604020202020204" pitchFamily="34" charset="0"/>
                        </a:rPr>
                        <a:t>Morre em 27 aprile me Roma</a:t>
                      </a:r>
                      <a:endParaRPr lang="pt-BR" sz="1600" i="0" dirty="0">
                        <a:effectLst/>
                        <a:latin typeface="Arial" panose="020B0604020202020204" pitchFamily="34" charset="0"/>
                        <a:ea typeface="Calibri"/>
                        <a:cs typeface="Arial" panose="020B0604020202020204" pitchFamily="34" charset="0"/>
                      </a:endParaRPr>
                    </a:p>
                  </a:txBody>
                  <a:tcPr marL="54750" marR="54750" marT="0" marB="0" anchor="ctr">
                    <a:lnL>
                      <a:noFill/>
                    </a:lnL>
                    <a:lnR>
                      <a:noFill/>
                    </a:lnR>
                    <a:lnT>
                      <a:noFill/>
                    </a:lnT>
                    <a:lnB>
                      <a:noFill/>
                    </a:lnB>
                  </a:tcPr>
                </a:tc>
                <a:tc vMerge="1">
                  <a:txBody>
                    <a:bodyPr/>
                    <a:lstStyle/>
                    <a:p>
                      <a:endParaRPr lang="pt-BR"/>
                    </a:p>
                  </a:txBody>
                  <a:tcPr/>
                </a:tc>
                <a:tc vMerge="1">
                  <a:txBody>
                    <a:bodyPr/>
                    <a:lstStyle/>
                    <a:p>
                      <a:endParaRPr lang="pt-BR"/>
                    </a:p>
                  </a:txBody>
                  <a:tcPr/>
                </a:tc>
              </a:tr>
            </a:tbl>
          </a:graphicData>
        </a:graphic>
      </p:graphicFrame>
      <p:sp>
        <p:nvSpPr>
          <p:cNvPr id="5" name="Título 1"/>
          <p:cNvSpPr>
            <a:spLocks noGrp="1"/>
          </p:cNvSpPr>
          <p:nvPr>
            <p:ph type="title"/>
          </p:nvPr>
        </p:nvSpPr>
        <p:spPr>
          <a:xfrm>
            <a:off x="457200" y="274638"/>
            <a:ext cx="8229600" cy="1143000"/>
          </a:xfrm>
        </p:spPr>
        <p:txBody>
          <a:bodyPr>
            <a:normAutofit/>
          </a:bodyPr>
          <a:lstStyle/>
          <a:p>
            <a:r>
              <a:rPr lang="pt-BR" sz="2400" b="1" dirty="0" err="1" smtClean="0">
                <a:latin typeface="Arial" panose="020B0604020202020204" pitchFamily="34" charset="0"/>
                <a:cs typeface="Arial" panose="020B0604020202020204" pitchFamily="34" charset="0"/>
              </a:rPr>
              <a:t>Antonio</a:t>
            </a:r>
            <a:r>
              <a:rPr lang="pt-BR" sz="2400" b="1" dirty="0" smtClean="0">
                <a:latin typeface="Arial" panose="020B0604020202020204" pitchFamily="34" charset="0"/>
                <a:cs typeface="Arial" panose="020B0604020202020204" pitchFamily="34" charset="0"/>
              </a:rPr>
              <a:t> Gramsci | 2</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354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467544" y="1772816"/>
            <a:ext cx="8229600" cy="1143000"/>
          </a:xfrm>
        </p:spPr>
        <p:txBody>
          <a:bodyPr>
            <a:normAutofit/>
          </a:bodyPr>
          <a:lstStyle/>
          <a:p>
            <a:r>
              <a:rPr lang="pt-PT" b="1" dirty="0" smtClean="0">
                <a:latin typeface="Arial" panose="020B0604020202020204" pitchFamily="34" charset="0"/>
                <a:cs typeface="Arial" panose="020B0604020202020204" pitchFamily="34" charset="0"/>
              </a:rPr>
              <a:t>Folclore</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2924944"/>
            <a:ext cx="8229600" cy="3445843"/>
          </a:xfrm>
        </p:spPr>
        <p:txBody>
          <a:bodyPr>
            <a:normAutofit fontScale="92500" lnSpcReduction="20000"/>
          </a:bodyPr>
          <a:lstStyle/>
          <a:p>
            <a:r>
              <a:rPr lang="pt-PT" b="1" dirty="0" smtClean="0">
                <a:latin typeface="Arial" panose="020B0604020202020204" pitchFamily="34" charset="0"/>
                <a:cs typeface="Arial" panose="020B0604020202020204" pitchFamily="34" charset="0"/>
              </a:rPr>
              <a:t>Folclore</a:t>
            </a:r>
            <a:r>
              <a:rPr lang="pt-PT" dirty="0">
                <a:latin typeface="Arial" panose="020B0604020202020204" pitchFamily="34" charset="0"/>
                <a:cs typeface="Arial" panose="020B0604020202020204" pitchFamily="34" charset="0"/>
              </a:rPr>
              <a:t>: «concepção do mundo e da vida» e todo o sistema de crenças e superstições das camadas sociais populares. </a:t>
            </a:r>
            <a:endParaRPr lang="pt-PT" dirty="0" smtClean="0">
              <a:latin typeface="Arial" panose="020B0604020202020204" pitchFamily="34" charset="0"/>
              <a:cs typeface="Arial" panose="020B0604020202020204" pitchFamily="34" charset="0"/>
            </a:endParaRPr>
          </a:p>
          <a:p>
            <a:r>
              <a:rPr lang="pt-PT" dirty="0" smtClean="0">
                <a:latin typeface="Arial" panose="020B0604020202020204" pitchFamily="34" charset="0"/>
                <a:cs typeface="Arial" panose="020B0604020202020204" pitchFamily="34" charset="0"/>
              </a:rPr>
              <a:t>No </a:t>
            </a:r>
            <a:r>
              <a:rPr lang="pt-PT" dirty="0">
                <a:latin typeface="Arial" panose="020B0604020202020204" pitchFamily="34" charset="0"/>
                <a:cs typeface="Arial" panose="020B0604020202020204" pitchFamily="34" charset="0"/>
              </a:rPr>
              <a:t>folclore Gramsci identifica um potencial de concepções críticas e revolucionárias, em oposição do mundo «oficial», expressado pelas «partes cultas da sociedade historicamente determinadas».</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5" name="Retângulo 4"/>
          <p:cNvSpPr/>
          <p:nvPr/>
        </p:nvSpPr>
        <p:spPr>
          <a:xfrm>
            <a:off x="2051720" y="153602"/>
            <a:ext cx="6696744" cy="1384995"/>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Gramsci trabalha na redação de 33 Cadernos (vários não concluídos) de fevereiro 1929, até agosto 1935.</a:t>
            </a:r>
          </a:p>
        </p:txBody>
      </p:sp>
    </p:spTree>
    <p:extLst>
      <p:ext uri="{BB962C8B-B14F-4D97-AF65-F5344CB8AC3E}">
        <p14:creationId xmlns:p14="http://schemas.microsoft.com/office/powerpoint/2010/main" val="3803133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lstStyle/>
          <a:p>
            <a:r>
              <a:rPr lang="pt-PT" b="1" dirty="0">
                <a:latin typeface="Arial" panose="020B0604020202020204" pitchFamily="34" charset="0"/>
                <a:cs typeface="Arial" panose="020B0604020202020204" pitchFamily="34" charset="0"/>
              </a:rPr>
              <a:t>Questão </a:t>
            </a:r>
            <a:r>
              <a:rPr lang="pt-PT" b="1" dirty="0" smtClean="0">
                <a:latin typeface="Arial" panose="020B0604020202020204" pitchFamily="34" charset="0"/>
                <a:cs typeface="Arial" panose="020B0604020202020204" pitchFamily="34" charset="0"/>
              </a:rPr>
              <a:t>Meridional</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988840"/>
            <a:ext cx="8229600" cy="4525963"/>
          </a:xfrm>
        </p:spPr>
        <p:txBody>
          <a:bodyPr>
            <a:normAutofit fontScale="85000" lnSpcReduction="20000"/>
          </a:bodyPr>
          <a:lstStyle/>
          <a:p>
            <a:r>
              <a:rPr lang="pt-PT" b="1" dirty="0" smtClean="0">
                <a:latin typeface="Arial" panose="020B0604020202020204" pitchFamily="34" charset="0"/>
                <a:cs typeface="Arial" panose="020B0604020202020204" pitchFamily="34" charset="0"/>
              </a:rPr>
              <a:t>Questão Meridional</a:t>
            </a:r>
            <a:r>
              <a:rPr lang="pt-PT" dirty="0" smtClean="0">
                <a:latin typeface="Arial" panose="020B0604020202020204" pitchFamily="34" charset="0"/>
                <a:cs typeface="Arial" panose="020B0604020202020204" pitchFamily="34" charset="0"/>
              </a:rPr>
              <a:t>: Gramsci pretende analisar o problema do desequilíbrio e contradição, devidos à incapacidade das principais forças do Risorgimento para enfrentar e resolver a questão camponesa, particularmente grave no Sul da Itália. </a:t>
            </a:r>
          </a:p>
          <a:p>
            <a:r>
              <a:rPr lang="pt-PT" dirty="0" smtClean="0">
                <a:latin typeface="Arial" panose="020B0604020202020204" pitchFamily="34" charset="0"/>
                <a:cs typeface="Arial" panose="020B0604020202020204" pitchFamily="34" charset="0"/>
              </a:rPr>
              <a:t>O Partido Comunista devia, aos olhos de Gramsci, favorecer a superação da desintegração interna das massas camponesas e se aliar com a classe trabalhadora do norte (o martelo e a foice do Partido Comunista indicam exatamente isso: a aliança entre os agricultores do Sul e trabalhadores do norte).</a:t>
            </a:r>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023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lstStyle/>
          <a:p>
            <a:r>
              <a:rPr lang="pt-BR" b="1" dirty="0">
                <a:latin typeface="Arial" panose="020B0604020202020204" pitchFamily="34" charset="0"/>
                <a:cs typeface="Arial" panose="020B0604020202020204" pitchFamily="34" charset="0"/>
              </a:rPr>
              <a:t>Filosofia da </a:t>
            </a:r>
            <a:r>
              <a:rPr lang="pt-BR" b="1" dirty="0" smtClean="0">
                <a:latin typeface="Arial" panose="020B0604020202020204" pitchFamily="34" charset="0"/>
                <a:cs typeface="Arial" panose="020B0604020202020204" pitchFamily="34" charset="0"/>
              </a:rPr>
              <a:t>Práxis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2332037"/>
            <a:ext cx="8229600" cy="4525963"/>
          </a:xfrm>
        </p:spPr>
        <p:txBody>
          <a:bodyPr>
            <a:normAutofit/>
          </a:bodyPr>
          <a:lstStyle/>
          <a:p>
            <a:r>
              <a:rPr lang="pt-BR" sz="2800" b="1" dirty="0">
                <a:latin typeface="Arial" panose="020B0604020202020204" pitchFamily="34" charset="0"/>
                <a:cs typeface="Arial" panose="020B0604020202020204" pitchFamily="34" charset="0"/>
              </a:rPr>
              <a:t>Filosofia da Práxis</a:t>
            </a:r>
            <a:r>
              <a:rPr lang="pt-BR" sz="2800" dirty="0">
                <a:latin typeface="Arial" panose="020B0604020202020204" pitchFamily="34" charset="0"/>
                <a:cs typeface="Arial" panose="020B0604020202020204" pitchFamily="34" charset="0"/>
              </a:rPr>
              <a:t>: a parte dos </a:t>
            </a:r>
            <a:r>
              <a:rPr lang="pt-BR" sz="2800" dirty="0" smtClean="0">
                <a:latin typeface="Arial" panose="020B0604020202020204" pitchFamily="34" charset="0"/>
                <a:cs typeface="Arial" panose="020B0604020202020204" pitchFamily="34" charset="0"/>
              </a:rPr>
              <a:t>“</a:t>
            </a:r>
            <a:r>
              <a:rPr lang="pt-BR" sz="2800" dirty="0" err="1" smtClean="0">
                <a:latin typeface="Arial" panose="020B0604020202020204" pitchFamily="34" charset="0"/>
                <a:cs typeface="Arial" panose="020B0604020202020204" pitchFamily="34" charset="0"/>
              </a:rPr>
              <a:t>Quaderni</a:t>
            </a:r>
            <a:r>
              <a:rPr lang="pt-BR" sz="2800" dirty="0">
                <a:latin typeface="Arial" panose="020B0604020202020204" pitchFamily="34" charset="0"/>
                <a:cs typeface="Arial" panose="020B0604020202020204" pitchFamily="34" charset="0"/>
              </a:rPr>
              <a:t>” dedicada mais especificadamente á filosofia e, em particular, ao materialismo histórico (o marxismo) que Gramsci define de «filosofia da práxis».</a:t>
            </a:r>
          </a:p>
          <a:p>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288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lstStyle/>
          <a:p>
            <a:r>
              <a:rPr lang="pt-PT" b="1" dirty="0" smtClean="0">
                <a:latin typeface="Arial" panose="020B0604020202020204" pitchFamily="34" charset="0"/>
                <a:cs typeface="Arial" panose="020B0604020202020204" pitchFamily="34" charset="0"/>
              </a:rPr>
              <a:t>Hegemonia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916832"/>
            <a:ext cx="8229600" cy="4525963"/>
          </a:xfrm>
        </p:spPr>
        <p:txBody>
          <a:bodyPr>
            <a:normAutofit lnSpcReduction="10000"/>
          </a:bodyPr>
          <a:lstStyle/>
          <a:p>
            <a:r>
              <a:rPr lang="pt-PT" b="1" dirty="0">
                <a:latin typeface="Arial" panose="020B0604020202020204" pitchFamily="34" charset="0"/>
                <a:cs typeface="Arial" panose="020B0604020202020204" pitchFamily="34" charset="0"/>
              </a:rPr>
              <a:t>Hegemonia</a:t>
            </a:r>
            <a:r>
              <a:rPr lang="pt-PT" dirty="0">
                <a:latin typeface="Arial" panose="020B0604020202020204" pitchFamily="34" charset="0"/>
                <a:cs typeface="Arial" panose="020B0604020202020204" pitchFamily="34" charset="0"/>
              </a:rPr>
              <a:t>: Gramsci utiliza esse termo no sentido de «direção cultural». </a:t>
            </a:r>
            <a:endParaRPr lang="pt-PT" dirty="0" smtClean="0">
              <a:latin typeface="Arial" panose="020B0604020202020204" pitchFamily="34" charset="0"/>
              <a:cs typeface="Arial" panose="020B0604020202020204" pitchFamily="34" charset="0"/>
            </a:endParaRPr>
          </a:p>
          <a:p>
            <a:r>
              <a:rPr lang="pt-PT" dirty="0" smtClean="0">
                <a:latin typeface="Arial" panose="020B0604020202020204" pitchFamily="34" charset="0"/>
                <a:cs typeface="Arial" panose="020B0604020202020204" pitchFamily="34" charset="0"/>
              </a:rPr>
              <a:t>O </a:t>
            </a:r>
            <a:r>
              <a:rPr lang="pt-PT" dirty="0">
                <a:latin typeface="Arial" panose="020B0604020202020204" pitchFamily="34" charset="0"/>
                <a:cs typeface="Arial" panose="020B0604020202020204" pitchFamily="34" charset="0"/>
              </a:rPr>
              <a:t>conceito de hegemonia contrasta com o conceito de «dominação», baseada na força. </a:t>
            </a:r>
            <a:endParaRPr lang="pt-PT" dirty="0" smtClean="0">
              <a:latin typeface="Arial" panose="020B0604020202020204" pitchFamily="34" charset="0"/>
              <a:cs typeface="Arial" panose="020B0604020202020204" pitchFamily="34" charset="0"/>
            </a:endParaRPr>
          </a:p>
          <a:p>
            <a:r>
              <a:rPr lang="pt-PT" dirty="0" smtClean="0">
                <a:latin typeface="Arial" panose="020B0604020202020204" pitchFamily="34" charset="0"/>
                <a:cs typeface="Arial" panose="020B0604020202020204" pitchFamily="34" charset="0"/>
              </a:rPr>
              <a:t>A </a:t>
            </a:r>
            <a:r>
              <a:rPr lang="pt-PT" dirty="0">
                <a:latin typeface="Arial" panose="020B0604020202020204" pitchFamily="34" charset="0"/>
                <a:cs typeface="Arial" panose="020B0604020202020204" pitchFamily="34" charset="0"/>
              </a:rPr>
              <a:t>hegemonia tem base no poder de persuasão. Os Estados modernos tendem a ficar mais hegemônicos do que dominantes.</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10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467544" y="260648"/>
            <a:ext cx="8229600" cy="1143000"/>
          </a:xfrm>
        </p:spPr>
        <p:txBody>
          <a:bodyPr/>
          <a:lstStyle/>
          <a:p>
            <a:r>
              <a:rPr lang="pt-PT" b="1" dirty="0">
                <a:latin typeface="Arial" panose="020B0604020202020204" pitchFamily="34" charset="0"/>
                <a:cs typeface="Arial" panose="020B0604020202020204" pitchFamily="34" charset="0"/>
              </a:rPr>
              <a:t>Revolução </a:t>
            </a:r>
            <a:r>
              <a:rPr lang="pt-PT" b="1" dirty="0" smtClean="0">
                <a:latin typeface="Arial" panose="020B0604020202020204" pitchFamily="34" charset="0"/>
                <a:cs typeface="Arial" panose="020B0604020202020204" pitchFamily="34" charset="0"/>
              </a:rPr>
              <a:t>Passiva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916832"/>
            <a:ext cx="8229600" cy="4525963"/>
          </a:xfrm>
        </p:spPr>
        <p:txBody>
          <a:bodyPr>
            <a:normAutofit fontScale="92500" lnSpcReduction="10000"/>
          </a:bodyPr>
          <a:lstStyle/>
          <a:p>
            <a:r>
              <a:rPr lang="pt-PT" b="1" dirty="0">
                <a:latin typeface="Arial" panose="020B0604020202020204" pitchFamily="34" charset="0"/>
                <a:cs typeface="Arial" panose="020B0604020202020204" pitchFamily="34" charset="0"/>
              </a:rPr>
              <a:t>Revolução Passiva</a:t>
            </a:r>
            <a:r>
              <a:rPr lang="pt-PT" dirty="0">
                <a:latin typeface="Arial" panose="020B0604020202020204" pitchFamily="34" charset="0"/>
                <a:cs typeface="Arial" panose="020B0604020202020204" pitchFamily="34" charset="0"/>
              </a:rPr>
              <a:t>: Gramsci aplica o conceito de «revolução passiva» na análise histórica do Risorgimento Italiano e a todos aqueles fenômenos de mudança econômica profunda, social, </a:t>
            </a:r>
            <a:r>
              <a:rPr lang="pt-PT" dirty="0" smtClean="0">
                <a:latin typeface="Arial" panose="020B0604020202020204" pitchFamily="34" charset="0"/>
                <a:cs typeface="Arial" panose="020B0604020202020204" pitchFamily="34" charset="0"/>
              </a:rPr>
              <a:t>cultural. </a:t>
            </a:r>
          </a:p>
          <a:p>
            <a:r>
              <a:rPr lang="pt-PT" dirty="0" smtClean="0">
                <a:latin typeface="Arial" panose="020B0604020202020204" pitchFamily="34" charset="0"/>
                <a:cs typeface="Arial" panose="020B0604020202020204" pitchFamily="34" charset="0"/>
              </a:rPr>
              <a:t>Esse processo é direcionados </a:t>
            </a:r>
            <a:r>
              <a:rPr lang="pt-PT" dirty="0">
                <a:latin typeface="Arial" panose="020B0604020202020204" pitchFamily="34" charset="0"/>
                <a:cs typeface="Arial" panose="020B0604020202020204" pitchFamily="34" charset="0"/>
              </a:rPr>
              <a:t>pelas classes dominantes por meio de uma operação que tende a favorecer a adaptação passiva das massas às exigências econômicas das classes dominantes.</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557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normAutofit/>
          </a:bodyPr>
          <a:lstStyle/>
          <a:p>
            <a:r>
              <a:rPr lang="pt-BR" sz="3200" b="1" dirty="0">
                <a:latin typeface="Arial" panose="020B0604020202020204" pitchFamily="34" charset="0"/>
                <a:cs typeface="Arial" panose="020B0604020202020204" pitchFamily="34" charset="0"/>
              </a:rPr>
              <a:t>Conceito de Nacional-Popular</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844824"/>
            <a:ext cx="8229600" cy="4525963"/>
          </a:xfrm>
        </p:spPr>
        <p:txBody>
          <a:bodyPr>
            <a:normAutofit/>
          </a:bodyPr>
          <a:lstStyle/>
          <a:p>
            <a:r>
              <a:rPr lang="pt-BR" sz="2400" b="1" dirty="0">
                <a:latin typeface="Arial" panose="020B0604020202020204" pitchFamily="34" charset="0"/>
                <a:cs typeface="Arial" panose="020B0604020202020204" pitchFamily="34" charset="0"/>
              </a:rPr>
              <a:t>Conceito de Nacional-Popular</a:t>
            </a:r>
            <a:r>
              <a:rPr lang="pt-BR" sz="2400" dirty="0">
                <a:latin typeface="Arial" panose="020B0604020202020204" pitchFamily="34" charset="0"/>
                <a:cs typeface="Arial" panose="020B0604020202020204" pitchFamily="34" charset="0"/>
              </a:rPr>
              <a:t>: é um conceito que Gramsci utiliza para considerar a proximidade das obras literárias à realidade concreta, aos interesses e aos sentimentos do povo/nação. </a:t>
            </a:r>
            <a:endParaRPr lang="pt-BR" sz="2400" dirty="0" smtClean="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crítica de Gramsci é a seguinte: os intelectuais italianos foram dominados por um “cosmopolitismo” que os aproximou de correntes filosóficas e literárias abstratas e sem correspondências com a realidade. </a:t>
            </a:r>
            <a:endParaRPr lang="pt-BR" sz="2400" dirty="0" smtClean="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Logo</a:t>
            </a:r>
            <a:r>
              <a:rPr lang="pt-BR" sz="2400" dirty="0">
                <a:latin typeface="Arial" panose="020B0604020202020204" pitchFamily="34" charset="0"/>
                <a:cs typeface="Arial" panose="020B0604020202020204" pitchFamily="34" charset="0"/>
              </a:rPr>
              <a:t>, segundo Gramsci é importante </a:t>
            </a:r>
            <a:r>
              <a:rPr lang="pt-BR" sz="2400" dirty="0" smtClean="0">
                <a:latin typeface="Arial" panose="020B0604020202020204" pitchFamily="34" charset="0"/>
                <a:cs typeface="Arial" panose="020B0604020202020204" pitchFamily="34" charset="0"/>
              </a:rPr>
              <a:t>reconsiderar: </a:t>
            </a:r>
          </a:p>
          <a:p>
            <a:pPr lvl="1"/>
            <a:r>
              <a:rPr lang="pt-BR" sz="2000" dirty="0" smtClean="0">
                <a:latin typeface="Arial" panose="020B0604020202020204" pitchFamily="34" charset="0"/>
                <a:cs typeface="Arial" panose="020B0604020202020204" pitchFamily="34" charset="0"/>
              </a:rPr>
              <a:t>1. A relação entre intelectuais </a:t>
            </a:r>
            <a:r>
              <a:rPr lang="pt-BR" sz="2000" dirty="0">
                <a:latin typeface="Arial" panose="020B0604020202020204" pitchFamily="34" charset="0"/>
                <a:cs typeface="Arial" panose="020B0604020202020204" pitchFamily="34" charset="0"/>
              </a:rPr>
              <a:t>e </a:t>
            </a:r>
            <a:r>
              <a:rPr lang="pt-BR" sz="2000" dirty="0" smtClean="0">
                <a:latin typeface="Arial" panose="020B0604020202020204" pitchFamily="34" charset="0"/>
                <a:cs typeface="Arial" panose="020B0604020202020204" pitchFamily="34" charset="0"/>
              </a:rPr>
              <a:t>o país (Nação); </a:t>
            </a:r>
          </a:p>
          <a:p>
            <a:pPr lvl="1"/>
            <a:r>
              <a:rPr lang="pt-BR" sz="2000" dirty="0" smtClean="0">
                <a:latin typeface="Arial" panose="020B0604020202020204" pitchFamily="34" charset="0"/>
                <a:cs typeface="Arial" panose="020B0604020202020204" pitchFamily="34" charset="0"/>
              </a:rPr>
              <a:t>2. entre </a:t>
            </a:r>
            <a:r>
              <a:rPr lang="pt-BR" sz="2000" dirty="0">
                <a:latin typeface="Arial" panose="020B0604020202020204" pitchFamily="34" charset="0"/>
                <a:cs typeface="Arial" panose="020B0604020202020204" pitchFamily="34" charset="0"/>
              </a:rPr>
              <a:t>intelectuais e realidade popular. </a:t>
            </a:r>
          </a:p>
          <a:p>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669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a:latin typeface="Arial" panose="020B0604020202020204" pitchFamily="34" charset="0"/>
                <a:cs typeface="Arial" panose="020B0604020202020204" pitchFamily="34" charset="0"/>
              </a:rPr>
              <a:t>Questão do Idioma</a:t>
            </a:r>
            <a:endParaRPr lang="pt-BR" sz="36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2332037"/>
            <a:ext cx="8229600" cy="3041179"/>
          </a:xfrm>
        </p:spPr>
        <p:txBody>
          <a:bodyPr>
            <a:normAutofit/>
          </a:bodyPr>
          <a:lstStyle/>
          <a:p>
            <a:r>
              <a:rPr lang="pt-BR" sz="2800" b="1" dirty="0" smtClean="0">
                <a:latin typeface="Arial" panose="020B0604020202020204" pitchFamily="34" charset="0"/>
                <a:cs typeface="Arial" panose="020B0604020202020204" pitchFamily="34" charset="0"/>
              </a:rPr>
              <a:t>Questão do Idioma</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Gramsci dedica grande atenção ao problema da evolução do idioma italiano ao longo do tempo e em relação à literatura, classes intelectuais e, sobretudo, o exercício da hegemonia cultural</a:t>
            </a:r>
            <a:r>
              <a:rPr lang="pt-BR" sz="2800" dirty="0" smtClean="0">
                <a:latin typeface="Arial" panose="020B0604020202020204" pitchFamily="34" charset="0"/>
                <a:cs typeface="Arial" panose="020B0604020202020204" pitchFamily="34" charset="0"/>
              </a:rPr>
              <a:t>.</a:t>
            </a:r>
          </a:p>
          <a:p>
            <a:r>
              <a:rPr lang="pt-BR" sz="2800" dirty="0" smtClean="0">
                <a:latin typeface="Arial" panose="020B0604020202020204" pitchFamily="34" charset="0"/>
                <a:cs typeface="Arial" panose="020B0604020202020204" pitchFamily="34" charset="0"/>
              </a:rPr>
              <a:t>A questão dos dialetos</a:t>
            </a:r>
            <a:endParaRPr lang="pt-BR" sz="2800" dirty="0">
              <a:latin typeface="Arial" panose="020B0604020202020204" pitchFamily="34" charset="0"/>
              <a:cs typeface="Arial" panose="020B0604020202020204" pitchFamily="34" charset="0"/>
            </a:endParaRPr>
          </a:p>
          <a:p>
            <a:endParaRPr lang="pt-BR" sz="28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180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normAutofit/>
          </a:bodyPr>
          <a:lstStyle/>
          <a:p>
            <a:r>
              <a:rPr lang="pt-BR" sz="3200" b="1" dirty="0">
                <a:latin typeface="Arial" panose="020B0604020202020204" pitchFamily="34" charset="0"/>
                <a:cs typeface="Arial" panose="020B0604020202020204" pitchFamily="34" charset="0"/>
              </a:rPr>
              <a:t>Americanismo e </a:t>
            </a:r>
            <a:r>
              <a:rPr lang="pt-BR" sz="3200" b="1" dirty="0" smtClean="0">
                <a:latin typeface="Arial" panose="020B0604020202020204" pitchFamily="34" charset="0"/>
                <a:cs typeface="Arial" panose="020B0604020202020204" pitchFamily="34" charset="0"/>
              </a:rPr>
              <a:t>Fordismo | 1</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844824"/>
            <a:ext cx="8229600" cy="4525963"/>
          </a:xfrm>
        </p:spPr>
        <p:txBody>
          <a:bodyPr>
            <a:noAutofit/>
          </a:bodyPr>
          <a:lstStyle/>
          <a:p>
            <a:r>
              <a:rPr lang="pt-BR" sz="2400" b="1" dirty="0">
                <a:latin typeface="Arial" panose="020B0604020202020204" pitchFamily="34" charset="0"/>
                <a:cs typeface="Arial" panose="020B0604020202020204" pitchFamily="34" charset="0"/>
              </a:rPr>
              <a:t>Americanismo e Fordismo</a:t>
            </a:r>
            <a:r>
              <a:rPr lang="pt-BR" sz="2400" dirty="0">
                <a:latin typeface="Arial" panose="020B0604020202020204" pitchFamily="34" charset="0"/>
                <a:cs typeface="Arial" panose="020B0604020202020204" pitchFamily="34" charset="0"/>
              </a:rPr>
              <a:t>: esse conceito (incluído principalmente no </a:t>
            </a:r>
            <a:r>
              <a:rPr lang="pt-BR" sz="2400" dirty="0" err="1" smtClean="0">
                <a:latin typeface="Arial" panose="020B0604020202020204" pitchFamily="34" charset="0"/>
                <a:cs typeface="Arial" panose="020B0604020202020204" pitchFamily="34" charset="0"/>
              </a:rPr>
              <a:t>Cuaderno</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22) surge a partir da análise de Gramsci do desenvolvimento capitalístico norte americano e da racionalização do trabalho e da vida privada dos trabalhadores, favorecidos nas primeiras décadas do século XX por parte da organização do trabalho fordista. </a:t>
            </a:r>
          </a:p>
          <a:p>
            <a:r>
              <a:rPr lang="pt-BR" sz="2400" dirty="0" smtClean="0">
                <a:latin typeface="Arial" panose="020B0604020202020204" pitchFamily="34" charset="0"/>
                <a:cs typeface="Arial" panose="020B0604020202020204" pitchFamily="34" charset="0"/>
              </a:rPr>
              <a:t>Com </a:t>
            </a:r>
            <a:r>
              <a:rPr lang="pt-BR" sz="2400" dirty="0">
                <a:latin typeface="Arial" panose="020B0604020202020204" pitchFamily="34" charset="0"/>
                <a:cs typeface="Arial" panose="020B0604020202020204" pitchFamily="34" charset="0"/>
              </a:rPr>
              <a:t>esses termos define-se também um modo de pensar típico dos países ocidentais: daqui o termo </a:t>
            </a:r>
            <a:r>
              <a:rPr lang="pt-BR" sz="2400" dirty="0" smtClean="0">
                <a:latin typeface="Arial" panose="020B0604020202020204" pitchFamily="34" charset="0"/>
                <a:cs typeface="Arial" panose="020B0604020202020204" pitchFamily="34" charset="0"/>
              </a:rPr>
              <a:t>“americanismo”. </a:t>
            </a:r>
          </a:p>
        </p:txBody>
      </p:sp>
    </p:spTree>
    <p:extLst>
      <p:ext uri="{BB962C8B-B14F-4D97-AF65-F5344CB8AC3E}">
        <p14:creationId xmlns:p14="http://schemas.microsoft.com/office/powerpoint/2010/main" val="410886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it-IT" sz="4000" b="1" dirty="0" smtClean="0">
                <a:latin typeface="Arial" charset="0"/>
                <a:cs typeface="Arial" charset="0"/>
              </a:rPr>
              <a:t>Estratificação social | Marx (1)</a:t>
            </a:r>
          </a:p>
        </p:txBody>
      </p:sp>
      <p:sp>
        <p:nvSpPr>
          <p:cNvPr id="19459" name="Espace réservé du contenu 2"/>
          <p:cNvSpPr>
            <a:spLocks noGrp="1"/>
          </p:cNvSpPr>
          <p:nvPr>
            <p:ph idx="1"/>
          </p:nvPr>
        </p:nvSpPr>
        <p:spPr>
          <a:xfrm>
            <a:off x="457200" y="1556792"/>
            <a:ext cx="8229600" cy="1973262"/>
          </a:xfrm>
        </p:spPr>
        <p:txBody>
          <a:bodyPr>
            <a:noAutofit/>
          </a:bodyPr>
          <a:lstStyle/>
          <a:p>
            <a:pPr algn="just"/>
            <a:r>
              <a:rPr lang="pt-BR" sz="2300" dirty="0" smtClean="0">
                <a:latin typeface="Arial" charset="0"/>
                <a:cs typeface="Arial" charset="0"/>
              </a:rPr>
              <a:t>«Por </a:t>
            </a:r>
            <a:r>
              <a:rPr lang="pt-BR" sz="2300" b="1" dirty="0" smtClean="0">
                <a:latin typeface="Arial" charset="0"/>
                <a:cs typeface="Arial" charset="0"/>
              </a:rPr>
              <a:t>burguesia</a:t>
            </a:r>
            <a:r>
              <a:rPr lang="pt-BR" sz="2300" dirty="0" smtClean="0">
                <a:latin typeface="Arial" charset="0"/>
                <a:cs typeface="Arial" charset="0"/>
              </a:rPr>
              <a:t> compreende-se a classe dos capitalistas modernos, proprietários dos meios de produção social, que empregam o trabalho assalariado. Por </a:t>
            </a:r>
            <a:r>
              <a:rPr lang="pt-BR" sz="2300" b="1" dirty="0" smtClean="0">
                <a:latin typeface="Arial" charset="0"/>
                <a:cs typeface="Arial" charset="0"/>
              </a:rPr>
              <a:t>proletariado</a:t>
            </a:r>
            <a:r>
              <a:rPr lang="pt-BR" sz="2300" dirty="0" smtClean="0">
                <a:latin typeface="Arial" charset="0"/>
                <a:cs typeface="Arial" charset="0"/>
              </a:rPr>
              <a:t> compreende-se a classe dos trabalhadores assalariados modernos que, privados de meios de produção próprios, se veem obrigados a vender sua força de trabalho para poder existir».</a:t>
            </a:r>
          </a:p>
          <a:p>
            <a:pPr algn="just"/>
            <a:r>
              <a:rPr lang="pt-BR" sz="2300" dirty="0" smtClean="0">
                <a:latin typeface="Arial" charset="0"/>
                <a:cs typeface="Arial" charset="0"/>
              </a:rPr>
              <a:t>Base exclusivamente econômica do </a:t>
            </a:r>
            <a:r>
              <a:rPr lang="pt-BR" sz="2300" b="1" u="sng" dirty="0" smtClean="0">
                <a:latin typeface="Arial" charset="0"/>
                <a:cs typeface="Arial" charset="0"/>
              </a:rPr>
              <a:t>conceito de classe </a:t>
            </a:r>
            <a:r>
              <a:rPr lang="pt-BR" sz="2300" dirty="0" smtClean="0">
                <a:latin typeface="Arial" charset="0"/>
                <a:cs typeface="Arial" charset="0"/>
              </a:rPr>
              <a:t>em Marx.</a:t>
            </a:r>
          </a:p>
          <a:p>
            <a:pPr algn="just"/>
            <a:r>
              <a:rPr lang="pt-BR" sz="2300" dirty="0" smtClean="0">
                <a:latin typeface="Arial" charset="0"/>
                <a:cs typeface="Arial" charset="0"/>
              </a:rPr>
              <a:t>Na sociedade capitalista, há apenas duas classes – o proletariado e a burguesia – e a diferença entre um e outro é determinada pela propriedade dos meios de produção.</a:t>
            </a:r>
            <a:endParaRPr lang="it-IT" sz="2300" dirty="0" smtClean="0">
              <a:latin typeface="Arial" charset="0"/>
              <a:cs typeface="Arial" charset="0"/>
            </a:endParaRPr>
          </a:p>
        </p:txBody>
      </p:sp>
      <p:sp>
        <p:nvSpPr>
          <p:cNvPr id="2" name="Retângulo 1"/>
          <p:cNvSpPr/>
          <p:nvPr/>
        </p:nvSpPr>
        <p:spPr>
          <a:xfrm>
            <a:off x="0" y="6488668"/>
            <a:ext cx="9144000" cy="369332"/>
          </a:xfrm>
          <a:prstGeom prst="rect">
            <a:avLst/>
          </a:prstGeom>
        </p:spPr>
        <p:txBody>
          <a:bodyPr wrap="square">
            <a:spAutoFit/>
          </a:bodyPr>
          <a:lstStyle/>
          <a:p>
            <a:pPr>
              <a:buNone/>
            </a:pPr>
            <a:r>
              <a:rPr lang="pt-BR" dirty="0" smtClean="0">
                <a:latin typeface="Arial" charset="0"/>
                <a:cs typeface="Arial" charset="0"/>
              </a:rPr>
              <a:t>F. Engels, 1888, </a:t>
            </a:r>
            <a:r>
              <a:rPr lang="pt-BR" b="1" dirty="0" smtClean="0">
                <a:latin typeface="Arial" charset="0"/>
                <a:cs typeface="Arial" charset="0"/>
              </a:rPr>
              <a:t>Nota de à edição inglesa do </a:t>
            </a:r>
            <a:r>
              <a:rPr lang="it-IT" b="1" dirty="0" smtClean="0">
                <a:latin typeface="Arial" charset="0"/>
                <a:cs typeface="Arial" charset="0"/>
              </a:rPr>
              <a:t>Manifesto do Partido Comunista</a:t>
            </a:r>
            <a:r>
              <a:rPr lang="pt-BR" dirty="0" smtClean="0">
                <a:latin typeface="Arial" charset="0"/>
                <a:cs typeface="Arial" charset="0"/>
              </a:rPr>
              <a:t>.</a:t>
            </a:r>
            <a:endParaRPr lang="it-IT" dirty="0" smtClean="0">
              <a:latin typeface="Arial" charset="0"/>
              <a:cs typeface="Arial" charset="0"/>
            </a:endParaRPr>
          </a:p>
        </p:txBody>
      </p:sp>
    </p:spTree>
    <p:extLst>
      <p:ext uri="{BB962C8B-B14F-4D97-AF65-F5344CB8AC3E}">
        <p14:creationId xmlns:p14="http://schemas.microsoft.com/office/powerpoint/2010/main" val="2832874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normAutofit/>
          </a:bodyPr>
          <a:lstStyle/>
          <a:p>
            <a:r>
              <a:rPr lang="pt-BR" sz="3200" b="1" dirty="0">
                <a:latin typeface="Arial" panose="020B0604020202020204" pitchFamily="34" charset="0"/>
                <a:cs typeface="Arial" panose="020B0604020202020204" pitchFamily="34" charset="0"/>
              </a:rPr>
              <a:t>Americanismo e </a:t>
            </a:r>
            <a:r>
              <a:rPr lang="pt-BR" sz="3200" b="1" dirty="0" smtClean="0">
                <a:latin typeface="Arial" panose="020B0604020202020204" pitchFamily="34" charset="0"/>
                <a:cs typeface="Arial" panose="020B0604020202020204" pitchFamily="34" charset="0"/>
              </a:rPr>
              <a:t>Fordismo | 2</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772816"/>
            <a:ext cx="8229600" cy="4525963"/>
          </a:xfrm>
        </p:spPr>
        <p:txBody>
          <a:bodyPr>
            <a:noAutofit/>
          </a:bodyPr>
          <a:lstStyle/>
          <a:p>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análise de Gramsci baseia-se em alguns eventos concretos: a maior </a:t>
            </a:r>
            <a:r>
              <a:rPr lang="pt-BR" sz="2000" u="sng" dirty="0" err="1">
                <a:latin typeface="Arial" panose="020B0604020202020204" pitchFamily="34" charset="0"/>
                <a:cs typeface="Arial" panose="020B0604020202020204" pitchFamily="34" charset="0"/>
              </a:rPr>
              <a:t>desprofissionalização</a:t>
            </a:r>
            <a:r>
              <a:rPr lang="pt-BR" sz="2000" u="sng" dirty="0">
                <a:latin typeface="Arial" panose="020B0604020202020204" pitchFamily="34" charset="0"/>
                <a:cs typeface="Arial" panose="020B0604020202020204" pitchFamily="34" charset="0"/>
              </a:rPr>
              <a:t> do trabalho operário</a:t>
            </a:r>
            <a:r>
              <a:rPr lang="pt-BR" sz="2000" dirty="0">
                <a:latin typeface="Arial" panose="020B0604020202020204" pitchFamily="34" charset="0"/>
                <a:cs typeface="Arial" panose="020B0604020202020204" pitchFamily="34" charset="0"/>
              </a:rPr>
              <a:t> e sua adequação ao funcionamento mecânico e automático da máquina, com a subsequente afirmação da figura do “</a:t>
            </a:r>
            <a:r>
              <a:rPr lang="pt-BR" sz="2000" u="sng" dirty="0">
                <a:latin typeface="Arial" panose="020B0604020202020204" pitchFamily="34" charset="0"/>
                <a:cs typeface="Arial" panose="020B0604020202020204" pitchFamily="34" charset="0"/>
              </a:rPr>
              <a:t>homem-massa</a:t>
            </a:r>
            <a:r>
              <a:rPr lang="pt-BR" sz="2000" dirty="0">
                <a:latin typeface="Arial" panose="020B0604020202020204" pitchFamily="34" charset="0"/>
                <a:cs typeface="Arial" panose="020B0604020202020204" pitchFamily="34" charset="0"/>
              </a:rPr>
              <a:t>”, o fim do operário artesão e do “humanismo do trabalho”. </a:t>
            </a:r>
          </a:p>
          <a:p>
            <a:r>
              <a:rPr lang="pt-BR" sz="2000" dirty="0" smtClean="0">
                <a:latin typeface="Arial" panose="020B0604020202020204" pitchFamily="34" charset="0"/>
                <a:cs typeface="Arial" panose="020B0604020202020204" pitchFamily="34" charset="0"/>
              </a:rPr>
              <a:t>Gramsci </a:t>
            </a:r>
            <a:r>
              <a:rPr lang="pt-BR" sz="2000" dirty="0">
                <a:latin typeface="Arial" panose="020B0604020202020204" pitchFamily="34" charset="0"/>
                <a:cs typeface="Arial" panose="020B0604020202020204" pitchFamily="34" charset="0"/>
              </a:rPr>
              <a:t>é favorável à racionalização do trabalho (inovação tecnológica), mas não pode aceitar o intento de reduzir o trabalhador a um “</a:t>
            </a:r>
            <a:r>
              <a:rPr lang="pt-BR" sz="2000" u="sng" dirty="0">
                <a:latin typeface="Arial" panose="020B0604020202020204" pitchFamily="34" charset="0"/>
                <a:cs typeface="Arial" panose="020B0604020202020204" pitchFamily="34" charset="0"/>
              </a:rPr>
              <a:t>gorila amestrado</a:t>
            </a:r>
            <a:r>
              <a:rPr lang="pt-BR" sz="2000" dirty="0">
                <a:latin typeface="Arial" panose="020B0604020202020204" pitchFamily="34" charset="0"/>
                <a:cs typeface="Arial" panose="020B0604020202020204" pitchFamily="34" charset="0"/>
              </a:rPr>
              <a:t>", sem pensamento crítico. </a:t>
            </a:r>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americanismo é uma forma de </a:t>
            </a:r>
            <a:r>
              <a:rPr lang="pt-BR" sz="2000" dirty="0" smtClean="0">
                <a:latin typeface="Arial" panose="020B0604020202020204" pitchFamily="34" charset="0"/>
                <a:cs typeface="Arial" panose="020B0604020202020204" pitchFamily="34" charset="0"/>
              </a:rPr>
              <a:t>“revolução passiva”: </a:t>
            </a:r>
            <a:r>
              <a:rPr lang="pt-BR" sz="2000" dirty="0">
                <a:latin typeface="Arial" panose="020B0604020202020204" pitchFamily="34" charset="0"/>
                <a:cs typeface="Arial" panose="020B0604020202020204" pitchFamily="34" charset="0"/>
              </a:rPr>
              <a:t>por meio da dominação econômica, controla o universo político e cultural dos operários. </a:t>
            </a:r>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Esse </a:t>
            </a:r>
            <a:r>
              <a:rPr lang="pt-BR" sz="2000" dirty="0">
                <a:latin typeface="Arial" panose="020B0604020202020204" pitchFamily="34" charset="0"/>
                <a:cs typeface="Arial" panose="020B0604020202020204" pitchFamily="34" charset="0"/>
              </a:rPr>
              <a:t>domínio é imposto e não fica só na fabrica, mas atravessa e perpassa a sociedade civil, a moral, a cultura; o controle por parte dos industriais constitui uma revolução de cima pra baixo, vivida de forma passiva.</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587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normAutofit/>
          </a:bodyPr>
          <a:lstStyle/>
          <a:p>
            <a:r>
              <a:rPr lang="pt-BR" sz="3200" b="1" dirty="0">
                <a:latin typeface="Arial" panose="020B0604020202020204" pitchFamily="34" charset="0"/>
                <a:cs typeface="Arial" panose="020B0604020202020204" pitchFamily="34" charset="0"/>
              </a:rPr>
              <a:t>A questão dos </a:t>
            </a:r>
            <a:r>
              <a:rPr lang="pt-BR" sz="3200" b="1" dirty="0" smtClean="0">
                <a:latin typeface="Arial" panose="020B0604020202020204" pitchFamily="34" charset="0"/>
                <a:cs typeface="Arial" panose="020B0604020202020204" pitchFamily="34" charset="0"/>
              </a:rPr>
              <a:t>intelectuais | 1</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2132856"/>
            <a:ext cx="8229600" cy="4525963"/>
          </a:xfrm>
        </p:spPr>
        <p:txBody>
          <a:bodyPr>
            <a:normAutofit fontScale="62500" lnSpcReduction="20000"/>
          </a:bodyPr>
          <a:lstStyle/>
          <a:p>
            <a:r>
              <a:rPr lang="pt-BR" b="1" dirty="0">
                <a:latin typeface="Arial" panose="020B0604020202020204" pitchFamily="34" charset="0"/>
                <a:cs typeface="Arial" panose="020B0604020202020204" pitchFamily="34" charset="0"/>
              </a:rPr>
              <a:t>A questão dos intelectuais</a:t>
            </a:r>
            <a:r>
              <a:rPr lang="pt-BR" dirty="0">
                <a:latin typeface="Arial" panose="020B0604020202020204" pitchFamily="34" charset="0"/>
                <a:cs typeface="Arial" panose="020B0604020202020204" pitchFamily="34" charset="0"/>
              </a:rPr>
              <a:t>: o papel reservado aos intelectuais é aquele de elaborar e mediar as ideologias, e é fundamental pela conquista e o exercício da hegemonia cultural por parte da classe que pretenda se tornar dominante. </a:t>
            </a:r>
          </a:p>
          <a:p>
            <a:r>
              <a:rPr lang="pt-BR" dirty="0" smtClean="0">
                <a:latin typeface="Arial" panose="020B0604020202020204" pitchFamily="34" charset="0"/>
                <a:cs typeface="Arial" panose="020B0604020202020204" pitchFamily="34" charset="0"/>
              </a:rPr>
              <a:t>Gramsci </a:t>
            </a:r>
            <a:r>
              <a:rPr lang="pt-BR" dirty="0">
                <a:latin typeface="Arial" panose="020B0604020202020204" pitchFamily="34" charset="0"/>
                <a:cs typeface="Arial" panose="020B0604020202020204" pitchFamily="34" charset="0"/>
              </a:rPr>
              <a:t>afirma que “todos os homens são intelectuais”, porque cada homem, conscientemente ou manifesta uma “uma atividade intelectual qualquer”, tem uma própria concepção do mundo, uma conduta moral, e contribui em alterar outras visões do mundo suscitando novas maneiras de pensar.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Até </a:t>
            </a:r>
            <a:r>
              <a:rPr lang="pt-BR" dirty="0">
                <a:latin typeface="Arial" panose="020B0604020202020204" pitchFamily="34" charset="0"/>
                <a:cs typeface="Arial" panose="020B0604020202020204" pitchFamily="34" charset="0"/>
              </a:rPr>
              <a:t>a linguagem é uma “mínima manifestação intelectual”, desde que nela está inserida uma </a:t>
            </a:r>
            <a:r>
              <a:rPr lang="pt-BR" dirty="0" smtClean="0">
                <a:latin typeface="Arial" panose="020B0604020202020204" pitchFamily="34" charset="0"/>
                <a:cs typeface="Arial" panose="020B0604020202020204" pitchFamily="34" charset="0"/>
              </a:rPr>
              <a:t>“filosofia </a:t>
            </a:r>
            <a:r>
              <a:rPr lang="pt-BR" dirty="0">
                <a:latin typeface="Arial" panose="020B0604020202020204" pitchFamily="34" charset="0"/>
                <a:cs typeface="Arial" panose="020B0604020202020204" pitchFamily="34" charset="0"/>
              </a:rPr>
              <a:t>espontânea”, uma “determinada concepção do mundo”.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Não </a:t>
            </a:r>
            <a:r>
              <a:rPr lang="pt-BR" dirty="0">
                <a:latin typeface="Arial" panose="020B0604020202020204" pitchFamily="34" charset="0"/>
                <a:cs typeface="Arial" panose="020B0604020202020204" pitchFamily="34" charset="0"/>
              </a:rPr>
              <a:t>existe atividade humana (nem nas práticas manuais) sem intelectualidade: “não se pode separar o </a:t>
            </a:r>
            <a:r>
              <a:rPr lang="pt-BR" i="1" dirty="0">
                <a:latin typeface="Arial" panose="020B0604020202020204" pitchFamily="34" charset="0"/>
                <a:cs typeface="Arial" panose="020B0604020202020204" pitchFamily="34" charset="0"/>
              </a:rPr>
              <a:t>homo</a:t>
            </a:r>
            <a:r>
              <a:rPr lang="pt-BR"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faber</a:t>
            </a:r>
            <a:r>
              <a:rPr lang="pt-BR" dirty="0">
                <a:latin typeface="Arial" panose="020B0604020202020204" pitchFamily="34" charset="0"/>
                <a:cs typeface="Arial" panose="020B0604020202020204" pitchFamily="34" charset="0"/>
              </a:rPr>
              <a:t> do </a:t>
            </a:r>
            <a:r>
              <a:rPr lang="pt-BR" i="1" dirty="0">
                <a:latin typeface="Arial" panose="020B0604020202020204" pitchFamily="34" charset="0"/>
                <a:cs typeface="Arial" panose="020B0604020202020204" pitchFamily="34" charset="0"/>
              </a:rPr>
              <a:t>homo sapiens</a:t>
            </a:r>
            <a:r>
              <a:rPr lang="pt-B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4472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619672" cy="21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p:txBody>
          <a:bodyPr>
            <a:normAutofit/>
          </a:bodyPr>
          <a:lstStyle/>
          <a:p>
            <a:r>
              <a:rPr lang="pt-BR" sz="3200" b="1" dirty="0">
                <a:latin typeface="Arial" panose="020B0604020202020204" pitchFamily="34" charset="0"/>
                <a:cs typeface="Arial" panose="020B0604020202020204" pitchFamily="34" charset="0"/>
              </a:rPr>
              <a:t>A questão dos </a:t>
            </a:r>
            <a:r>
              <a:rPr lang="pt-BR" sz="3200" b="1" dirty="0" smtClean="0">
                <a:latin typeface="Arial" panose="020B0604020202020204" pitchFamily="34" charset="0"/>
                <a:cs typeface="Arial" panose="020B0604020202020204" pitchFamily="34" charset="0"/>
              </a:rPr>
              <a:t>intelectuais | 2</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2132857"/>
            <a:ext cx="8229600" cy="4032448"/>
          </a:xfrm>
        </p:spPr>
        <p:txBody>
          <a:bodyPr>
            <a:normAutofit fontScale="70000" lnSpcReduction="20000"/>
          </a:bodyPr>
          <a:lstStyle/>
          <a:p>
            <a:r>
              <a:rPr lang="pt-BR" dirty="0" smtClean="0">
                <a:latin typeface="Arial" panose="020B0604020202020204" pitchFamily="34" charset="0"/>
                <a:cs typeface="Arial" panose="020B0604020202020204" pitchFamily="34" charset="0"/>
              </a:rPr>
              <a:t>Ainda </a:t>
            </a:r>
            <a:r>
              <a:rPr lang="pt-BR" dirty="0">
                <a:latin typeface="Arial" panose="020B0604020202020204" pitchFamily="34" charset="0"/>
                <a:cs typeface="Arial" panose="020B0604020202020204" pitchFamily="34" charset="0"/>
              </a:rPr>
              <a:t>que todos os homens sejam intelectuais, só alguns podem se tornar “intelectuais”.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Conforme </a:t>
            </a:r>
            <a:r>
              <a:rPr lang="pt-BR" dirty="0">
                <a:latin typeface="Arial" panose="020B0604020202020204" pitchFamily="34" charset="0"/>
                <a:cs typeface="Arial" panose="020B0604020202020204" pitchFamily="34" charset="0"/>
              </a:rPr>
              <a:t>Gramsci, existem dois tipos de intelectuais: 1) intelectuais “tradicionais”, autônomos e independentes do grupo “social dominante” e do “mundo da produção”; 2) os intelectuais “orgânicos”, ou seja, ligados organicamente a um grupo social. </a:t>
            </a:r>
          </a:p>
          <a:p>
            <a:r>
              <a:rPr lang="pt-BR" dirty="0">
                <a:latin typeface="Arial" panose="020B0604020202020204" pitchFamily="34" charset="0"/>
                <a:cs typeface="Arial" panose="020B0604020202020204" pitchFamily="34" charset="0"/>
              </a:rPr>
              <a:t>Desde que a hegemonia é então o domínio por meio de um controle cultural e ideológico, que permite o exercício do poder, em sentido de não-coercitivo,  favorecendo um efeito sobre a moralidade, práticas quotidianas.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O </a:t>
            </a:r>
            <a:r>
              <a:rPr lang="pt-BR" dirty="0">
                <a:latin typeface="Arial" panose="020B0604020202020204" pitchFamily="34" charset="0"/>
                <a:cs typeface="Arial" panose="020B0604020202020204" pitchFamily="34" charset="0"/>
              </a:rPr>
              <a:t>intelectual deve logo se misturar ativamente na vida prática e se tornar dirigente político (“profissional” + “político”).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657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nvPr>
        </p:nvSpPr>
        <p:spPr/>
        <p:txBody>
          <a:bodyPr/>
          <a:lstStyle/>
          <a:p>
            <a:pPr eaLnBrk="1" hangingPunct="1"/>
            <a:r>
              <a:rPr lang="pt-BR" sz="2400" dirty="0" smtClean="0">
                <a:latin typeface="Arial" charset="0"/>
                <a:cs typeface="Arial" charset="0"/>
              </a:rPr>
              <a:t>A história é a história de luta entre classes. As classes sociais são o “motor” da história.</a:t>
            </a:r>
            <a:endParaRPr lang="it-IT" sz="2400" dirty="0" smtClean="0">
              <a:latin typeface="Arial" charset="0"/>
              <a:cs typeface="Arial" charset="0"/>
            </a:endParaRPr>
          </a:p>
          <a:p>
            <a:pPr eaLnBrk="1" hangingPunct="1"/>
            <a:r>
              <a:rPr lang="pt-BR" sz="2400" dirty="0" smtClean="0">
                <a:latin typeface="Arial" charset="0"/>
                <a:cs typeface="Arial" charset="0"/>
              </a:rPr>
              <a:t>Visão relacional e “objetiva” das classes. </a:t>
            </a:r>
            <a:endParaRPr lang="it-IT" sz="2400" dirty="0" smtClean="0">
              <a:latin typeface="Arial" charset="0"/>
              <a:cs typeface="Arial" charset="0"/>
            </a:endParaRPr>
          </a:p>
          <a:p>
            <a:pPr eaLnBrk="1" hangingPunct="1"/>
            <a:r>
              <a:rPr lang="pt-BR" sz="2400" dirty="0" smtClean="0">
                <a:latin typeface="Arial" charset="0"/>
                <a:cs typeface="Arial" charset="0"/>
              </a:rPr>
              <a:t>Duas classes fundamentais (em antagonismo) na sociedade capitalista: a burguesia e o proletariado.</a:t>
            </a:r>
            <a:endParaRPr lang="it-IT" sz="2400" dirty="0" smtClean="0">
              <a:latin typeface="Arial" charset="0"/>
              <a:cs typeface="Arial" charset="0"/>
            </a:endParaRPr>
          </a:p>
          <a:p>
            <a:pPr eaLnBrk="1" hangingPunct="1"/>
            <a:r>
              <a:rPr lang="pt-BR" sz="2400" dirty="0" smtClean="0">
                <a:latin typeface="Arial" charset="0"/>
                <a:cs typeface="Arial" charset="0"/>
              </a:rPr>
              <a:t>A burguesia possui  (e controla) os meios de produção; o proletariado só possui a mão-de-obra.</a:t>
            </a:r>
            <a:endParaRPr lang="it-IT" sz="2400" dirty="0" smtClean="0">
              <a:latin typeface="Arial" charset="0"/>
              <a:cs typeface="Arial" charset="0"/>
            </a:endParaRPr>
          </a:p>
          <a:p>
            <a:pPr eaLnBrk="1" hangingPunct="1"/>
            <a:r>
              <a:rPr lang="pt-BR" sz="2400" dirty="0" smtClean="0">
                <a:latin typeface="Arial" charset="0"/>
                <a:cs typeface="Arial" charset="0"/>
              </a:rPr>
              <a:t>A desigualdade é gerada pela propriedade particular dos meios de produção que permite aos capitalistas adquirir a mais-valia.</a:t>
            </a:r>
            <a:endParaRPr lang="it-IT" sz="2400" dirty="0" smtClean="0">
              <a:latin typeface="Arial" charset="0"/>
              <a:cs typeface="Arial" charset="0"/>
            </a:endParaRPr>
          </a:p>
          <a:p>
            <a:pPr eaLnBrk="1" hangingPunct="1"/>
            <a:endParaRPr lang="it-IT" sz="2400" dirty="0" smtClean="0">
              <a:latin typeface="Arial" charset="0"/>
              <a:cs typeface="Arial" charset="0"/>
            </a:endParaRPr>
          </a:p>
        </p:txBody>
      </p:sp>
      <p:sp>
        <p:nvSpPr>
          <p:cNvPr id="5" name="Titre 1"/>
          <p:cNvSpPr>
            <a:spLocks noGrp="1"/>
          </p:cNvSpPr>
          <p:nvPr>
            <p:ph type="title"/>
          </p:nvPr>
        </p:nvSpPr>
        <p:spPr>
          <a:xfrm>
            <a:off x="457200" y="274638"/>
            <a:ext cx="8229600" cy="1143000"/>
          </a:xfrm>
        </p:spPr>
        <p:txBody>
          <a:bodyPr/>
          <a:lstStyle/>
          <a:p>
            <a:pPr eaLnBrk="1" hangingPunct="1"/>
            <a:r>
              <a:rPr lang="it-IT" sz="4000" b="1" dirty="0" smtClean="0">
                <a:latin typeface="Arial" charset="0"/>
                <a:cs typeface="Arial" charset="0"/>
              </a:rPr>
              <a:t>Estratificação social | Marx (2)</a:t>
            </a:r>
          </a:p>
        </p:txBody>
      </p:sp>
    </p:spTree>
    <p:extLst>
      <p:ext uri="{BB962C8B-B14F-4D97-AF65-F5344CB8AC3E}">
        <p14:creationId xmlns:p14="http://schemas.microsoft.com/office/powerpoint/2010/main" val="217674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contenu 2"/>
          <p:cNvSpPr>
            <a:spLocks noGrp="1"/>
          </p:cNvSpPr>
          <p:nvPr>
            <p:ph idx="1"/>
          </p:nvPr>
        </p:nvSpPr>
        <p:spPr>
          <a:xfrm>
            <a:off x="457200" y="1600201"/>
            <a:ext cx="8229600" cy="3701008"/>
          </a:xfrm>
        </p:spPr>
        <p:txBody>
          <a:bodyPr>
            <a:noAutofit/>
          </a:bodyPr>
          <a:lstStyle/>
          <a:p>
            <a:pPr eaLnBrk="1" hangingPunct="1">
              <a:lnSpc>
                <a:spcPct val="80000"/>
              </a:lnSpc>
              <a:buFont typeface="Arial" charset="0"/>
              <a:buNone/>
            </a:pPr>
            <a:r>
              <a:rPr lang="pt-BR" sz="2400" dirty="0" smtClean="0"/>
              <a:t>	</a:t>
            </a:r>
            <a:r>
              <a:rPr lang="pt-BR" sz="2400" dirty="0" smtClean="0">
                <a:latin typeface="Arial" charset="0"/>
                <a:cs typeface="Arial" charset="0"/>
              </a:rPr>
              <a:t>	</a:t>
            </a:r>
          </a:p>
          <a:p>
            <a:pPr eaLnBrk="1" hangingPunct="1">
              <a:lnSpc>
                <a:spcPct val="80000"/>
              </a:lnSpc>
              <a:buFont typeface="Arial" charset="0"/>
              <a:buNone/>
            </a:pPr>
            <a:r>
              <a:rPr lang="pt-BR" sz="2400" dirty="0" smtClean="0">
                <a:latin typeface="Arial" charset="0"/>
                <a:cs typeface="Arial" charset="0"/>
              </a:rPr>
              <a:t>	Costa Pinto define as </a:t>
            </a:r>
            <a:r>
              <a:rPr lang="pt-BR" sz="2400" b="1" u="sng" dirty="0" smtClean="0">
                <a:latin typeface="Arial" charset="0"/>
                <a:cs typeface="Arial" charset="0"/>
              </a:rPr>
              <a:t>classes sociais </a:t>
            </a:r>
            <a:r>
              <a:rPr lang="pt-BR" sz="2400" dirty="0" smtClean="0">
                <a:latin typeface="Arial" charset="0"/>
                <a:cs typeface="Arial" charset="0"/>
              </a:rPr>
              <a:t>como:</a:t>
            </a:r>
          </a:p>
          <a:p>
            <a:pPr eaLnBrk="1" hangingPunct="1">
              <a:lnSpc>
                <a:spcPct val="80000"/>
              </a:lnSpc>
              <a:buFont typeface="Arial" charset="0"/>
              <a:buNone/>
            </a:pPr>
            <a:r>
              <a:rPr lang="pt-BR" sz="2400" dirty="0" smtClean="0"/>
              <a:t>	</a:t>
            </a:r>
          </a:p>
          <a:p>
            <a:pPr eaLnBrk="1" hangingPunct="1">
              <a:lnSpc>
                <a:spcPct val="80000"/>
              </a:lnSpc>
              <a:buFont typeface="Arial" charset="0"/>
              <a:buNone/>
            </a:pPr>
            <a:r>
              <a:rPr lang="pt-BR" sz="2400" dirty="0">
                <a:latin typeface="Arial" charset="0"/>
                <a:cs typeface="Arial" charset="0"/>
              </a:rPr>
              <a:t>	</a:t>
            </a:r>
            <a:r>
              <a:rPr lang="pt-BR" sz="2400" dirty="0" smtClean="0">
                <a:latin typeface="Arial" charset="0"/>
                <a:cs typeface="Arial" charset="0"/>
              </a:rPr>
              <a:t>«grandes grupos ou camadas de indivíduos que se diferenciam, basicamente, pela posição objetiva que ocupam na organização social da produção. Essas classes se relacionam e se superpõem formando um sistema de classes que é parte integrante da estrutura social e que, historicamente, se transforma com a transformação da sociedade. A posição das diferentes classes na estrutura social é fundamentalmente determinada por suas relações com os meios de produção e com o mercado».</a:t>
            </a:r>
            <a:endParaRPr lang="it-IT" sz="2400" dirty="0" smtClean="0">
              <a:latin typeface="Arial" charset="0"/>
              <a:cs typeface="Arial" charset="0"/>
            </a:endParaRPr>
          </a:p>
          <a:p>
            <a:pPr eaLnBrk="1" hangingPunct="1">
              <a:lnSpc>
                <a:spcPct val="80000"/>
              </a:lnSpc>
            </a:pPr>
            <a:endParaRPr lang="it-IT" sz="2400" dirty="0" smtClean="0"/>
          </a:p>
        </p:txBody>
      </p:sp>
      <p:sp>
        <p:nvSpPr>
          <p:cNvPr id="2" name="Retângulo 1"/>
          <p:cNvSpPr/>
          <p:nvPr/>
        </p:nvSpPr>
        <p:spPr>
          <a:xfrm>
            <a:off x="-18789" y="6322469"/>
            <a:ext cx="9162787" cy="264688"/>
          </a:xfrm>
          <a:prstGeom prst="rect">
            <a:avLst/>
          </a:prstGeom>
        </p:spPr>
        <p:txBody>
          <a:bodyPr wrap="square">
            <a:spAutoFit/>
          </a:bodyPr>
          <a:lstStyle/>
          <a:p>
            <a:pPr algn="ctr">
              <a:lnSpc>
                <a:spcPct val="80000"/>
              </a:lnSpc>
            </a:pPr>
            <a:r>
              <a:rPr lang="pt-BR" sz="1400" dirty="0">
                <a:latin typeface="Arial" charset="0"/>
                <a:cs typeface="Arial" charset="0"/>
              </a:rPr>
              <a:t>COSTA PINTO, L. A. </a:t>
            </a:r>
            <a:r>
              <a:rPr lang="pt-BR" sz="1400" b="1" dirty="0">
                <a:latin typeface="Arial" charset="0"/>
                <a:cs typeface="Arial" charset="0"/>
              </a:rPr>
              <a:t>Sociologia e desenvolvimento</a:t>
            </a:r>
            <a:r>
              <a:rPr lang="pt-BR" sz="1400" dirty="0">
                <a:latin typeface="Arial" charset="0"/>
                <a:cs typeface="Arial" charset="0"/>
              </a:rPr>
              <a:t>. Rio de Janeiro, Ed.Civilização Brasileira. 1970.</a:t>
            </a:r>
            <a:endParaRPr lang="it-IT" sz="1400" dirty="0">
              <a:latin typeface="Arial" charset="0"/>
              <a:cs typeface="Arial" charset="0"/>
            </a:endParaRPr>
          </a:p>
        </p:txBody>
      </p:sp>
      <p:sp>
        <p:nvSpPr>
          <p:cNvPr id="4" name="Titre 1"/>
          <p:cNvSpPr>
            <a:spLocks noGrp="1"/>
          </p:cNvSpPr>
          <p:nvPr>
            <p:ph type="title"/>
          </p:nvPr>
        </p:nvSpPr>
        <p:spPr>
          <a:xfrm>
            <a:off x="457200" y="274638"/>
            <a:ext cx="8229600" cy="1143000"/>
          </a:xfrm>
        </p:spPr>
        <p:txBody>
          <a:bodyPr/>
          <a:lstStyle/>
          <a:p>
            <a:pPr eaLnBrk="1" hangingPunct="1"/>
            <a:r>
              <a:rPr lang="it-IT" sz="4000" b="1" dirty="0" smtClean="0">
                <a:latin typeface="Arial" charset="0"/>
                <a:cs typeface="Arial" charset="0"/>
              </a:rPr>
              <a:t>Estratificação social | Marx (3)</a:t>
            </a:r>
          </a:p>
        </p:txBody>
      </p:sp>
    </p:spTree>
    <p:extLst>
      <p:ext uri="{BB962C8B-B14F-4D97-AF65-F5344CB8AC3E}">
        <p14:creationId xmlns:p14="http://schemas.microsoft.com/office/powerpoint/2010/main" val="733881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800" dirty="0">
                <a:latin typeface="Arial" pitchFamily="34" charset="0"/>
                <a:cs typeface="Arial" pitchFamily="34" charset="0"/>
              </a:rPr>
              <a:t>A principal diferença entre </a:t>
            </a:r>
            <a:r>
              <a:rPr lang="pt-BR" sz="2800" dirty="0" smtClean="0">
                <a:latin typeface="Arial" pitchFamily="34" charset="0"/>
                <a:cs typeface="Arial" pitchFamily="34" charset="0"/>
              </a:rPr>
              <a:t>Karl Marx </a:t>
            </a:r>
            <a:r>
              <a:rPr lang="pt-BR" sz="2800" dirty="0">
                <a:latin typeface="Arial" pitchFamily="34" charset="0"/>
                <a:cs typeface="Arial" pitchFamily="34" charset="0"/>
              </a:rPr>
              <a:t>e </a:t>
            </a:r>
            <a:r>
              <a:rPr lang="pt-BR" sz="2800" dirty="0" smtClean="0">
                <a:latin typeface="Arial" pitchFamily="34" charset="0"/>
                <a:cs typeface="Arial" pitchFamily="34" charset="0"/>
              </a:rPr>
              <a:t>Max Weber </a:t>
            </a:r>
            <a:r>
              <a:rPr lang="pt-BR" sz="2800" dirty="0">
                <a:latin typeface="Arial" pitchFamily="34" charset="0"/>
                <a:cs typeface="Arial" pitchFamily="34" charset="0"/>
              </a:rPr>
              <a:t>está </a:t>
            </a:r>
            <a:r>
              <a:rPr lang="pt-BR" sz="2800" dirty="0" smtClean="0">
                <a:latin typeface="Arial" pitchFamily="34" charset="0"/>
                <a:cs typeface="Arial" pitchFamily="34" charset="0"/>
              </a:rPr>
              <a:t>no fato </a:t>
            </a:r>
            <a:r>
              <a:rPr lang="pt-BR" sz="2800" dirty="0">
                <a:latin typeface="Arial" pitchFamily="34" charset="0"/>
                <a:cs typeface="Arial" pitchFamily="34" charset="0"/>
              </a:rPr>
              <a:t>de que o segundo via a estratificação como </a:t>
            </a:r>
            <a:r>
              <a:rPr lang="pt-BR" sz="2800" dirty="0" smtClean="0">
                <a:latin typeface="Arial" pitchFamily="34" charset="0"/>
                <a:cs typeface="Arial" pitchFamily="34" charset="0"/>
              </a:rPr>
              <a:t>multidimensional.</a:t>
            </a:r>
          </a:p>
          <a:p>
            <a:r>
              <a:rPr lang="pt-BR" sz="2800" dirty="0" smtClean="0">
                <a:latin typeface="Arial" pitchFamily="34" charset="0"/>
                <a:cs typeface="Arial" pitchFamily="34" charset="0"/>
              </a:rPr>
              <a:t>A desigualdade – e assim a estratificação – gira </a:t>
            </a:r>
            <a:r>
              <a:rPr lang="pt-BR" sz="2800" dirty="0">
                <a:latin typeface="Arial" pitchFamily="34" charset="0"/>
                <a:cs typeface="Arial" pitchFamily="34" charset="0"/>
              </a:rPr>
              <a:t>em torno de três </a:t>
            </a:r>
            <a:r>
              <a:rPr lang="pt-BR" sz="2800" dirty="0" smtClean="0">
                <a:latin typeface="Arial" pitchFamily="34" charset="0"/>
                <a:cs typeface="Arial" pitchFamily="34" charset="0"/>
              </a:rPr>
              <a:t>dimensões (que se sobrepõem): </a:t>
            </a:r>
          </a:p>
          <a:p>
            <a:pPr marL="514350" indent="-514350">
              <a:buFont typeface="+mj-lt"/>
              <a:buAutoNum type="arabicPeriod"/>
            </a:pPr>
            <a:r>
              <a:rPr lang="pt-BR" sz="2800" b="1" dirty="0" smtClean="0">
                <a:latin typeface="Arial" pitchFamily="34" charset="0"/>
                <a:cs typeface="Arial" pitchFamily="34" charset="0"/>
              </a:rPr>
              <a:t>classes;</a:t>
            </a:r>
          </a:p>
          <a:p>
            <a:pPr marL="514350" indent="-514350">
              <a:buFont typeface="+mj-lt"/>
              <a:buAutoNum type="arabicPeriod"/>
            </a:pPr>
            <a:r>
              <a:rPr lang="pt-BR" sz="2800" b="1" dirty="0" smtClean="0">
                <a:latin typeface="Arial" pitchFamily="34" charset="0"/>
                <a:cs typeface="Arial" pitchFamily="34" charset="0"/>
              </a:rPr>
              <a:t>grupos </a:t>
            </a:r>
            <a:r>
              <a:rPr lang="pt-BR" sz="2800" b="1" dirty="0">
                <a:latin typeface="Arial" pitchFamily="34" charset="0"/>
                <a:cs typeface="Arial" pitchFamily="34" charset="0"/>
              </a:rPr>
              <a:t>de </a:t>
            </a:r>
            <a:r>
              <a:rPr lang="pt-BR" sz="2800" b="1" i="1" dirty="0" smtClean="0">
                <a:latin typeface="Arial" pitchFamily="34" charset="0"/>
                <a:cs typeface="Arial" pitchFamily="34" charset="0"/>
              </a:rPr>
              <a:t>status;</a:t>
            </a:r>
          </a:p>
          <a:p>
            <a:pPr marL="514350" indent="-514350">
              <a:buFont typeface="+mj-lt"/>
              <a:buAutoNum type="arabicPeriod"/>
            </a:pPr>
            <a:r>
              <a:rPr lang="pt-BR" sz="2800" b="1" dirty="0" smtClean="0">
                <a:latin typeface="Arial" pitchFamily="34" charset="0"/>
                <a:cs typeface="Arial" pitchFamily="34" charset="0"/>
              </a:rPr>
              <a:t>partidos</a:t>
            </a:r>
            <a:r>
              <a:rPr lang="pt-BR" sz="2800" b="1" dirty="0">
                <a:latin typeface="Arial" pitchFamily="34" charset="0"/>
                <a:cs typeface="Arial" pitchFamily="34" charset="0"/>
              </a:rPr>
              <a:t>.</a:t>
            </a:r>
          </a:p>
        </p:txBody>
      </p:sp>
      <p:sp>
        <p:nvSpPr>
          <p:cNvPr id="4" name="Titre 1"/>
          <p:cNvSpPr>
            <a:spLocks noGrp="1"/>
          </p:cNvSpPr>
          <p:nvPr>
            <p:ph type="title"/>
          </p:nvPr>
        </p:nvSpPr>
        <p:spPr>
          <a:xfrm>
            <a:off x="457200" y="274638"/>
            <a:ext cx="8229600" cy="1143000"/>
          </a:xfrm>
        </p:spPr>
        <p:txBody>
          <a:bodyPr>
            <a:normAutofit fontScale="90000"/>
          </a:bodyPr>
          <a:lstStyle/>
          <a:p>
            <a:pPr eaLnBrk="1" hangingPunct="1"/>
            <a:r>
              <a:rPr lang="it-IT" sz="4000" b="1" dirty="0" smtClean="0">
                <a:latin typeface="Arial" charset="0"/>
                <a:cs typeface="Arial" charset="0"/>
              </a:rPr>
              <a:t>Estratificação social | Max Weber (1)</a:t>
            </a:r>
          </a:p>
        </p:txBody>
      </p:sp>
      <p:sp>
        <p:nvSpPr>
          <p:cNvPr id="5" name="Retângulo 4"/>
          <p:cNvSpPr/>
          <p:nvPr/>
        </p:nvSpPr>
        <p:spPr>
          <a:xfrm>
            <a:off x="-21136" y="6211669"/>
            <a:ext cx="9165136" cy="646331"/>
          </a:xfrm>
          <a:prstGeom prst="rect">
            <a:avLst/>
          </a:prstGeom>
        </p:spPr>
        <p:txBody>
          <a:bodyPr wrap="square">
            <a:spAutoFit/>
          </a:bodyPr>
          <a:lstStyle/>
          <a:p>
            <a:pPr algn="just"/>
            <a:r>
              <a:rPr lang="en-US" dirty="0">
                <a:latin typeface="Arial" pitchFamily="34" charset="0"/>
                <a:cs typeface="Arial" pitchFamily="34" charset="0"/>
              </a:rPr>
              <a:t>Weber Max, 1922, </a:t>
            </a:r>
            <a:r>
              <a:rPr lang="en-US" dirty="0" err="1">
                <a:latin typeface="Arial" pitchFamily="34" charset="0"/>
                <a:cs typeface="Arial" pitchFamily="34" charset="0"/>
              </a:rPr>
              <a:t>Wirtschaft</a:t>
            </a:r>
            <a:r>
              <a:rPr lang="en-US" dirty="0">
                <a:latin typeface="Arial" pitchFamily="34" charset="0"/>
                <a:cs typeface="Arial" pitchFamily="34" charset="0"/>
              </a:rPr>
              <a:t> und </a:t>
            </a:r>
            <a:r>
              <a:rPr lang="en-US" dirty="0" err="1">
                <a:latin typeface="Arial" pitchFamily="34" charset="0"/>
                <a:cs typeface="Arial" pitchFamily="34" charset="0"/>
              </a:rPr>
              <a:t>Gesellschaft</a:t>
            </a:r>
            <a:r>
              <a:rPr lang="en-US" dirty="0">
                <a:latin typeface="Arial" pitchFamily="34" charset="0"/>
                <a:cs typeface="Arial" pitchFamily="34" charset="0"/>
              </a:rPr>
              <a:t>, </a:t>
            </a:r>
            <a:r>
              <a:rPr lang="en-US" dirty="0" err="1">
                <a:latin typeface="Arial" pitchFamily="34" charset="0"/>
                <a:cs typeface="Arial" pitchFamily="34" charset="0"/>
              </a:rPr>
              <a:t>Tübingen</a:t>
            </a:r>
            <a:r>
              <a:rPr lang="en-US" dirty="0">
                <a:latin typeface="Arial" pitchFamily="34" charset="0"/>
                <a:cs typeface="Arial" pitchFamily="34" charset="0"/>
              </a:rPr>
              <a:t>, Mohr, tr. It. </a:t>
            </a:r>
            <a:r>
              <a:rPr lang="en-US" dirty="0" err="1">
                <a:latin typeface="Arial" pitchFamily="34" charset="0"/>
                <a:cs typeface="Arial" pitchFamily="34" charset="0"/>
              </a:rPr>
              <a:t>Economia</a:t>
            </a:r>
            <a:r>
              <a:rPr lang="en-US" dirty="0">
                <a:latin typeface="Arial" pitchFamily="34" charset="0"/>
                <a:cs typeface="Arial" pitchFamily="34" charset="0"/>
              </a:rPr>
              <a:t> e </a:t>
            </a:r>
            <a:r>
              <a:rPr lang="en-US" dirty="0" err="1">
                <a:latin typeface="Arial" pitchFamily="34" charset="0"/>
                <a:cs typeface="Arial" pitchFamily="34" charset="0"/>
              </a:rPr>
              <a:t>società</a:t>
            </a:r>
            <a:r>
              <a:rPr lang="en-US" dirty="0">
                <a:latin typeface="Arial" pitchFamily="34" charset="0"/>
                <a:cs typeface="Arial" pitchFamily="34" charset="0"/>
              </a:rPr>
              <a:t>, Milano, </a:t>
            </a:r>
            <a:r>
              <a:rPr lang="en-US" dirty="0" err="1">
                <a:latin typeface="Arial" pitchFamily="34" charset="0"/>
                <a:cs typeface="Arial" pitchFamily="34" charset="0"/>
              </a:rPr>
              <a:t>Comunità</a:t>
            </a:r>
            <a:r>
              <a:rPr lang="en-US" dirty="0">
                <a:latin typeface="Arial" pitchFamily="34" charset="0"/>
                <a:cs typeface="Arial" pitchFamily="34" charset="0"/>
              </a:rPr>
              <a:t>, 1974. [</a:t>
            </a:r>
            <a:r>
              <a:rPr lang="en-US" b="1" dirty="0" err="1">
                <a:latin typeface="Arial" pitchFamily="34" charset="0"/>
                <a:cs typeface="Arial" pitchFamily="34" charset="0"/>
              </a:rPr>
              <a:t>Economia</a:t>
            </a:r>
            <a:r>
              <a:rPr lang="en-US" b="1" dirty="0">
                <a:latin typeface="Arial" pitchFamily="34" charset="0"/>
                <a:cs typeface="Arial" pitchFamily="34" charset="0"/>
              </a:rPr>
              <a:t> e </a:t>
            </a:r>
            <a:r>
              <a:rPr lang="en-US" b="1" dirty="0" err="1">
                <a:latin typeface="Arial" pitchFamily="34" charset="0"/>
                <a:cs typeface="Arial" pitchFamily="34" charset="0"/>
              </a:rPr>
              <a:t>sociedade</a:t>
            </a:r>
            <a:r>
              <a:rPr lang="en-US" dirty="0">
                <a:latin typeface="Arial" pitchFamily="34" charset="0"/>
                <a:cs typeface="Arial" pitchFamily="34" charset="0"/>
              </a:rPr>
              <a:t>]</a:t>
            </a:r>
            <a:endParaRPr lang="pt-BR" dirty="0">
              <a:latin typeface="Arial" pitchFamily="34" charset="0"/>
              <a:cs typeface="Arial" pitchFamily="34" charset="0"/>
            </a:endParaRPr>
          </a:p>
        </p:txBody>
      </p:sp>
    </p:spTree>
    <p:extLst>
      <p:ext uri="{BB962C8B-B14F-4D97-AF65-F5344CB8AC3E}">
        <p14:creationId xmlns:p14="http://schemas.microsoft.com/office/powerpoint/2010/main" val="2389476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79512" y="1438798"/>
            <a:ext cx="878497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pt-BR" sz="2200" b="1" dirty="0" smtClean="0">
                <a:latin typeface="Arial" pitchFamily="34" charset="0"/>
                <a:cs typeface="Arial" pitchFamily="34" charset="0"/>
              </a:rPr>
              <a:t>I. As classes</a:t>
            </a:r>
            <a:endParaRPr lang="pt-BR" sz="2200" b="1" dirty="0">
              <a:latin typeface="Arial" pitchFamily="34" charset="0"/>
              <a:cs typeface="Arial" pitchFamily="34" charset="0"/>
            </a:endParaRPr>
          </a:p>
          <a:p>
            <a:pPr marL="342900" indent="-342900" eaLnBrk="0" hangingPunct="0">
              <a:buFont typeface="Arial" pitchFamily="34" charset="0"/>
              <a:buChar char="•"/>
            </a:pPr>
            <a:r>
              <a:rPr lang="pt-BR" sz="2200" dirty="0">
                <a:latin typeface="Arial" charset="0"/>
                <a:ea typeface="Calibri" pitchFamily="34" charset="0"/>
                <a:cs typeface="Arial" charset="0"/>
              </a:rPr>
              <a:t>O conceito de classe em Weber é construído em torno do conceito de “chances de vida” (</a:t>
            </a:r>
            <a:r>
              <a:rPr lang="pt-BR" sz="2200" b="1" u="sng" dirty="0" err="1">
                <a:latin typeface="Arial" charset="0"/>
                <a:ea typeface="Calibri" pitchFamily="34" charset="0"/>
                <a:cs typeface="Arial" charset="0"/>
              </a:rPr>
              <a:t>Lebensmöglichkeit</a:t>
            </a:r>
            <a:r>
              <a:rPr lang="pt-BR" sz="2200" dirty="0">
                <a:latin typeface="Arial" charset="0"/>
                <a:ea typeface="Calibri" pitchFamily="34" charset="0"/>
                <a:cs typeface="Arial" charset="0"/>
              </a:rPr>
              <a:t>). Diferentes pessoas podem ter chances de vida semelhantes, porque têm posições semelhantes no </a:t>
            </a:r>
            <a:r>
              <a:rPr lang="pt-BR" sz="2200" b="1" u="sng" dirty="0">
                <a:latin typeface="Arial" charset="0"/>
                <a:ea typeface="Calibri" pitchFamily="34" charset="0"/>
                <a:cs typeface="Arial" charset="0"/>
              </a:rPr>
              <a:t>mercado</a:t>
            </a:r>
            <a:r>
              <a:rPr lang="pt-BR" sz="2200" dirty="0">
                <a:latin typeface="Arial" charset="0"/>
                <a:ea typeface="Calibri" pitchFamily="34" charset="0"/>
                <a:cs typeface="Arial" charset="0"/>
              </a:rPr>
              <a:t>. </a:t>
            </a:r>
          </a:p>
          <a:p>
            <a:pPr marL="342900" indent="-342900" eaLnBrk="0" hangingPunct="0">
              <a:buFont typeface="Arial" pitchFamily="34" charset="0"/>
              <a:buChar char="•"/>
            </a:pPr>
            <a:r>
              <a:rPr lang="pt-BR" sz="2200" dirty="0" smtClean="0">
                <a:latin typeface="Arial" pitchFamily="34" charset="0"/>
                <a:cs typeface="Arial" pitchFamily="34" charset="0"/>
              </a:rPr>
              <a:t>O </a:t>
            </a:r>
            <a:r>
              <a:rPr lang="pt-BR" sz="2200" dirty="0">
                <a:latin typeface="Arial" pitchFamily="34" charset="0"/>
                <a:cs typeface="Arial" pitchFamily="34" charset="0"/>
              </a:rPr>
              <a:t>critério principal </a:t>
            </a:r>
            <a:r>
              <a:rPr lang="pt-BR" sz="2200" dirty="0">
                <a:solidFill>
                  <a:srgbClr val="000000"/>
                </a:solidFill>
                <a:latin typeface="Arial" pitchFamily="34" charset="0"/>
                <a:cs typeface="Arial" pitchFamily="34" charset="0"/>
              </a:rPr>
              <a:t>não é </a:t>
            </a:r>
            <a:r>
              <a:rPr lang="pt-BR" sz="2200" dirty="0">
                <a:latin typeface="Arial" pitchFamily="34" charset="0"/>
                <a:cs typeface="Arial" pitchFamily="34" charset="0"/>
              </a:rPr>
              <a:t>a propriedade dos meios de produção, mas a </a:t>
            </a:r>
            <a:r>
              <a:rPr lang="pt-BR" sz="2200" b="1" u="sng" dirty="0">
                <a:latin typeface="Arial" pitchFamily="34" charset="0"/>
                <a:cs typeface="Arial" pitchFamily="34" charset="0"/>
              </a:rPr>
              <a:t>posição no </a:t>
            </a:r>
            <a:r>
              <a:rPr lang="pt-BR" sz="2200" b="1" u="sng" dirty="0" smtClean="0">
                <a:latin typeface="Arial" pitchFamily="34" charset="0"/>
                <a:cs typeface="Arial" pitchFamily="34" charset="0"/>
              </a:rPr>
              <a:t>mercado </a:t>
            </a:r>
            <a:r>
              <a:rPr lang="pt-BR" sz="2200" dirty="0" smtClean="0">
                <a:latin typeface="Arial" pitchFamily="34" charset="0"/>
                <a:cs typeface="Arial" pitchFamily="34" charset="0"/>
              </a:rPr>
              <a:t>[...]: </a:t>
            </a:r>
            <a:endParaRPr lang="pt-BR" sz="2200" dirty="0">
              <a:latin typeface="Arial" pitchFamily="34" charset="0"/>
              <a:cs typeface="Arial" pitchFamily="34" charset="0"/>
            </a:endParaRPr>
          </a:p>
          <a:p>
            <a:pPr eaLnBrk="0" hangingPunct="0"/>
            <a:endParaRPr lang="pt-BR" sz="2200" dirty="0" smtClean="0">
              <a:latin typeface="Arial" pitchFamily="34" charset="0"/>
              <a:cs typeface="Arial" pitchFamily="34" charset="0"/>
            </a:endParaRPr>
          </a:p>
          <a:p>
            <a:pPr eaLnBrk="0" hangingPunct="0"/>
            <a:r>
              <a:rPr lang="pt-BR" sz="2200" dirty="0" smtClean="0">
                <a:latin typeface="Arial" pitchFamily="34" charset="0"/>
                <a:cs typeface="Arial" pitchFamily="34" charset="0"/>
              </a:rPr>
              <a:t>	1</a:t>
            </a:r>
            <a:r>
              <a:rPr lang="pt-BR" sz="2200" dirty="0">
                <a:latin typeface="Arial" pitchFamily="34" charset="0"/>
                <a:cs typeface="Arial" pitchFamily="34" charset="0"/>
              </a:rPr>
              <a:t>. </a:t>
            </a:r>
            <a:r>
              <a:rPr lang="pt-BR" sz="2200" dirty="0" smtClean="0">
                <a:latin typeface="Arial" pitchFamily="34" charset="0"/>
                <a:cs typeface="Arial" pitchFamily="34" charset="0"/>
              </a:rPr>
              <a:t>Mercado do </a:t>
            </a:r>
            <a:r>
              <a:rPr lang="pt-BR" sz="2200" dirty="0">
                <a:latin typeface="Arial" pitchFamily="34" charset="0"/>
                <a:cs typeface="Arial" pitchFamily="34" charset="0"/>
              </a:rPr>
              <a:t>trabalho (trabalhadores </a:t>
            </a:r>
            <a:r>
              <a:rPr lang="pt-BR" sz="2200" dirty="0" smtClean="0">
                <a:latin typeface="Arial" pitchFamily="34" charset="0"/>
                <a:cs typeface="Arial" pitchFamily="34" charset="0"/>
              </a:rPr>
              <a:t>versus 	empresários) [como em Marx];</a:t>
            </a:r>
            <a:endParaRPr lang="it-IT" sz="2200" dirty="0">
              <a:latin typeface="Arial" pitchFamily="34" charset="0"/>
              <a:cs typeface="Arial" pitchFamily="34" charset="0"/>
            </a:endParaRPr>
          </a:p>
          <a:p>
            <a:pPr eaLnBrk="0" hangingPunct="0"/>
            <a:r>
              <a:rPr lang="pt-BR" sz="2200" dirty="0" smtClean="0">
                <a:latin typeface="Arial" pitchFamily="34" charset="0"/>
                <a:cs typeface="Arial" pitchFamily="34" charset="0"/>
              </a:rPr>
              <a:t>	2</a:t>
            </a:r>
            <a:r>
              <a:rPr lang="pt-BR" sz="2200" dirty="0">
                <a:latin typeface="Arial" pitchFamily="34" charset="0"/>
                <a:cs typeface="Arial" pitchFamily="34" charset="0"/>
              </a:rPr>
              <a:t>. </a:t>
            </a:r>
            <a:r>
              <a:rPr lang="pt-BR" sz="2200" dirty="0" smtClean="0">
                <a:latin typeface="Arial" pitchFamily="34" charset="0"/>
                <a:cs typeface="Arial" pitchFamily="34" charset="0"/>
              </a:rPr>
              <a:t>Mercado do </a:t>
            </a:r>
            <a:r>
              <a:rPr lang="pt-BR" sz="2200" dirty="0">
                <a:latin typeface="Arial" pitchFamily="34" charset="0"/>
                <a:cs typeface="Arial" pitchFamily="34" charset="0"/>
              </a:rPr>
              <a:t>crédito (devedores </a:t>
            </a:r>
            <a:r>
              <a:rPr lang="pt-BR" sz="2200" dirty="0" smtClean="0">
                <a:latin typeface="Arial" pitchFamily="34" charset="0"/>
                <a:cs typeface="Arial" pitchFamily="34" charset="0"/>
              </a:rPr>
              <a:t>versus </a:t>
            </a:r>
            <a:r>
              <a:rPr lang="pt-BR" sz="2200" dirty="0">
                <a:latin typeface="Arial" pitchFamily="34" charset="0"/>
                <a:cs typeface="Arial" pitchFamily="34" charset="0"/>
              </a:rPr>
              <a:t>credores);</a:t>
            </a:r>
          </a:p>
          <a:p>
            <a:pPr eaLnBrk="0" hangingPunct="0"/>
            <a:r>
              <a:rPr lang="pt-BR" sz="2200" dirty="0" smtClean="0">
                <a:latin typeface="Arial" pitchFamily="34" charset="0"/>
                <a:cs typeface="Arial" pitchFamily="34" charset="0"/>
              </a:rPr>
              <a:t>	3</a:t>
            </a:r>
            <a:r>
              <a:rPr lang="pt-BR" sz="2200" dirty="0">
                <a:latin typeface="Arial" pitchFamily="34" charset="0"/>
                <a:cs typeface="Arial" pitchFamily="34" charset="0"/>
              </a:rPr>
              <a:t>. </a:t>
            </a:r>
            <a:r>
              <a:rPr lang="pt-BR" sz="2200" dirty="0" smtClean="0">
                <a:latin typeface="Arial" pitchFamily="34" charset="0"/>
                <a:cs typeface="Arial" pitchFamily="34" charset="0"/>
              </a:rPr>
              <a:t>Mercado das mercadorias (consumidores versus 	distribuidores).</a:t>
            </a:r>
            <a:endParaRPr lang="it-IT" sz="2200" dirty="0">
              <a:latin typeface="Arial" pitchFamily="34" charset="0"/>
              <a:cs typeface="Arial" pitchFamily="34" charset="0"/>
            </a:endParaRPr>
          </a:p>
        </p:txBody>
      </p:sp>
      <p:sp>
        <p:nvSpPr>
          <p:cNvPr id="27651" name="Titre 1"/>
          <p:cNvSpPr>
            <a:spLocks noGrp="1"/>
          </p:cNvSpPr>
          <p:nvPr>
            <p:ph type="title"/>
          </p:nvPr>
        </p:nvSpPr>
        <p:spPr/>
        <p:txBody>
          <a:bodyPr>
            <a:normAutofit fontScale="90000"/>
          </a:bodyPr>
          <a:lstStyle/>
          <a:p>
            <a:pPr eaLnBrk="1" hangingPunct="1"/>
            <a:r>
              <a:rPr lang="it-IT" sz="4000" b="1" dirty="0" smtClean="0">
                <a:latin typeface="Arial" charset="0"/>
                <a:cs typeface="Arial" charset="0"/>
              </a:rPr>
              <a:t>Estratificação social | Max Weber (2)</a:t>
            </a:r>
          </a:p>
        </p:txBody>
      </p:sp>
      <p:sp>
        <p:nvSpPr>
          <p:cNvPr id="2" name="Retângulo 1"/>
          <p:cNvSpPr/>
          <p:nvPr/>
        </p:nvSpPr>
        <p:spPr>
          <a:xfrm>
            <a:off x="-21136" y="6211669"/>
            <a:ext cx="9165136" cy="646331"/>
          </a:xfrm>
          <a:prstGeom prst="rect">
            <a:avLst/>
          </a:prstGeom>
        </p:spPr>
        <p:txBody>
          <a:bodyPr wrap="square">
            <a:spAutoFit/>
          </a:bodyPr>
          <a:lstStyle/>
          <a:p>
            <a:pPr algn="just"/>
            <a:r>
              <a:rPr lang="en-US" dirty="0">
                <a:latin typeface="Arial" pitchFamily="34" charset="0"/>
                <a:cs typeface="Arial" pitchFamily="34" charset="0"/>
              </a:rPr>
              <a:t>Weber Max, 1922, </a:t>
            </a:r>
            <a:r>
              <a:rPr lang="en-US" dirty="0" err="1">
                <a:latin typeface="Arial" pitchFamily="34" charset="0"/>
                <a:cs typeface="Arial" pitchFamily="34" charset="0"/>
              </a:rPr>
              <a:t>Wirtschaft</a:t>
            </a:r>
            <a:r>
              <a:rPr lang="en-US" dirty="0">
                <a:latin typeface="Arial" pitchFamily="34" charset="0"/>
                <a:cs typeface="Arial" pitchFamily="34" charset="0"/>
              </a:rPr>
              <a:t> und </a:t>
            </a:r>
            <a:r>
              <a:rPr lang="en-US" dirty="0" err="1">
                <a:latin typeface="Arial" pitchFamily="34" charset="0"/>
                <a:cs typeface="Arial" pitchFamily="34" charset="0"/>
              </a:rPr>
              <a:t>Gesellschaft</a:t>
            </a:r>
            <a:r>
              <a:rPr lang="en-US" dirty="0">
                <a:latin typeface="Arial" pitchFamily="34" charset="0"/>
                <a:cs typeface="Arial" pitchFamily="34" charset="0"/>
              </a:rPr>
              <a:t>, </a:t>
            </a:r>
            <a:r>
              <a:rPr lang="en-US" dirty="0" err="1">
                <a:latin typeface="Arial" pitchFamily="34" charset="0"/>
                <a:cs typeface="Arial" pitchFamily="34" charset="0"/>
              </a:rPr>
              <a:t>Tübingen</a:t>
            </a:r>
            <a:r>
              <a:rPr lang="en-US" dirty="0">
                <a:latin typeface="Arial" pitchFamily="34" charset="0"/>
                <a:cs typeface="Arial" pitchFamily="34" charset="0"/>
              </a:rPr>
              <a:t>, Mohr, tr. It. </a:t>
            </a:r>
            <a:r>
              <a:rPr lang="en-US" dirty="0" err="1">
                <a:latin typeface="Arial" pitchFamily="34" charset="0"/>
                <a:cs typeface="Arial" pitchFamily="34" charset="0"/>
              </a:rPr>
              <a:t>Economia</a:t>
            </a:r>
            <a:r>
              <a:rPr lang="en-US" dirty="0">
                <a:latin typeface="Arial" pitchFamily="34" charset="0"/>
                <a:cs typeface="Arial" pitchFamily="34" charset="0"/>
              </a:rPr>
              <a:t> e </a:t>
            </a:r>
            <a:r>
              <a:rPr lang="en-US" dirty="0" err="1">
                <a:latin typeface="Arial" pitchFamily="34" charset="0"/>
                <a:cs typeface="Arial" pitchFamily="34" charset="0"/>
              </a:rPr>
              <a:t>società</a:t>
            </a:r>
            <a:r>
              <a:rPr lang="en-US" dirty="0">
                <a:latin typeface="Arial" pitchFamily="34" charset="0"/>
                <a:cs typeface="Arial" pitchFamily="34" charset="0"/>
              </a:rPr>
              <a:t>, Milano, </a:t>
            </a:r>
            <a:r>
              <a:rPr lang="en-US" dirty="0" err="1">
                <a:latin typeface="Arial" pitchFamily="34" charset="0"/>
                <a:cs typeface="Arial" pitchFamily="34" charset="0"/>
              </a:rPr>
              <a:t>Comunità</a:t>
            </a:r>
            <a:r>
              <a:rPr lang="en-US" dirty="0">
                <a:latin typeface="Arial" pitchFamily="34" charset="0"/>
                <a:cs typeface="Arial" pitchFamily="34" charset="0"/>
              </a:rPr>
              <a:t>, 1974. [</a:t>
            </a:r>
            <a:r>
              <a:rPr lang="en-US" b="1" dirty="0" err="1">
                <a:latin typeface="Arial" pitchFamily="34" charset="0"/>
                <a:cs typeface="Arial" pitchFamily="34" charset="0"/>
              </a:rPr>
              <a:t>Economia</a:t>
            </a:r>
            <a:r>
              <a:rPr lang="en-US" b="1" dirty="0">
                <a:latin typeface="Arial" pitchFamily="34" charset="0"/>
                <a:cs typeface="Arial" pitchFamily="34" charset="0"/>
              </a:rPr>
              <a:t> e </a:t>
            </a:r>
            <a:r>
              <a:rPr lang="en-US" b="1" dirty="0" err="1">
                <a:latin typeface="Arial" pitchFamily="34" charset="0"/>
                <a:cs typeface="Arial" pitchFamily="34" charset="0"/>
              </a:rPr>
              <a:t>sociedade</a:t>
            </a:r>
            <a:r>
              <a:rPr lang="en-US" dirty="0">
                <a:latin typeface="Arial" pitchFamily="34" charset="0"/>
                <a:cs typeface="Arial" pitchFamily="34" charset="0"/>
              </a:rPr>
              <a:t>]</a:t>
            </a:r>
            <a:endParaRPr lang="pt-BR" dirty="0">
              <a:latin typeface="Arial" pitchFamily="34" charset="0"/>
              <a:cs typeface="Arial" pitchFamily="34" charset="0"/>
            </a:endParaRPr>
          </a:p>
        </p:txBody>
      </p:sp>
    </p:spTree>
    <p:extLst>
      <p:ext uri="{BB962C8B-B14F-4D97-AF65-F5344CB8AC3E}">
        <p14:creationId xmlns:p14="http://schemas.microsoft.com/office/powerpoint/2010/main" val="302989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noGrp="1"/>
          </p:cNvSpPr>
          <p:nvPr>
            <p:ph idx="1"/>
          </p:nvPr>
        </p:nvSpPr>
        <p:spPr>
          <a:xfrm>
            <a:off x="457200" y="1430745"/>
            <a:ext cx="8229600" cy="4525963"/>
          </a:xfrm>
        </p:spPr>
        <p:txBody>
          <a:bodyPr>
            <a:normAutofit fontScale="92500" lnSpcReduction="10000"/>
          </a:bodyPr>
          <a:lstStyle/>
          <a:p>
            <a:pPr eaLnBrk="1" hangingPunct="1">
              <a:lnSpc>
                <a:spcPct val="80000"/>
              </a:lnSpc>
              <a:buNone/>
            </a:pPr>
            <a:r>
              <a:rPr lang="pt-BR" sz="3000" dirty="0" smtClean="0">
                <a:latin typeface="Arial" charset="0"/>
                <a:ea typeface="Calibri" pitchFamily="34" charset="0"/>
                <a:cs typeface="Arial" charset="0"/>
              </a:rPr>
              <a:t>	</a:t>
            </a:r>
          </a:p>
          <a:p>
            <a:pPr>
              <a:lnSpc>
                <a:spcPct val="80000"/>
              </a:lnSpc>
              <a:buNone/>
            </a:pPr>
            <a:r>
              <a:rPr lang="pt-BR" sz="3000" dirty="0">
                <a:latin typeface="Arial" charset="0"/>
                <a:ea typeface="Calibri" pitchFamily="34" charset="0"/>
                <a:cs typeface="Arial" charset="0"/>
              </a:rPr>
              <a:t>	</a:t>
            </a:r>
            <a:r>
              <a:rPr lang="pt-BR" sz="2800" b="1" dirty="0">
                <a:latin typeface="Arial" pitchFamily="34" charset="0"/>
                <a:cs typeface="Arial" pitchFamily="34" charset="0"/>
              </a:rPr>
              <a:t>Os fatores culturais da estratificação social</a:t>
            </a:r>
            <a:endParaRPr lang="pt-BR" sz="3000" dirty="0" smtClean="0">
              <a:latin typeface="Arial" charset="0"/>
              <a:ea typeface="Calibri" pitchFamily="34" charset="0"/>
              <a:cs typeface="Arial" charset="0"/>
            </a:endParaRPr>
          </a:p>
          <a:p>
            <a:pPr marL="0" indent="0">
              <a:lnSpc>
                <a:spcPct val="80000"/>
              </a:lnSpc>
              <a:buNone/>
            </a:pPr>
            <a:endParaRPr lang="pt-BR" sz="2800" dirty="0" smtClean="0">
              <a:latin typeface="Arial" pitchFamily="34" charset="0"/>
              <a:ea typeface="Calibri" pitchFamily="34" charset="0"/>
              <a:cs typeface="Arial" pitchFamily="34" charset="0"/>
            </a:endParaRPr>
          </a:p>
          <a:p>
            <a:pPr>
              <a:lnSpc>
                <a:spcPct val="80000"/>
              </a:lnSpc>
            </a:pPr>
            <a:r>
              <a:rPr lang="pt-BR" sz="2800" dirty="0" smtClean="0">
                <a:latin typeface="Arial" pitchFamily="34" charset="0"/>
                <a:ea typeface="Calibri" pitchFamily="34" charset="0"/>
                <a:cs typeface="Arial" pitchFamily="34" charset="0"/>
              </a:rPr>
              <a:t>É com base em estilos de vida (</a:t>
            </a:r>
            <a:r>
              <a:rPr lang="pt-BR" sz="2800" b="1" dirty="0" smtClean="0">
                <a:latin typeface="Arial" pitchFamily="34" charset="0"/>
                <a:ea typeface="Calibri" pitchFamily="34" charset="0"/>
                <a:cs typeface="Arial" pitchFamily="34" charset="0"/>
              </a:rPr>
              <a:t>Lebensstile</a:t>
            </a:r>
            <a:r>
              <a:rPr lang="pt-BR" sz="2800" dirty="0" smtClean="0">
                <a:latin typeface="Arial" pitchFamily="34" charset="0"/>
                <a:ea typeface="Calibri" pitchFamily="34" charset="0"/>
                <a:cs typeface="Arial" pitchFamily="34" charset="0"/>
              </a:rPr>
              <a:t>) semelhantes – os quais podem ser independentes das distinções de classes – que podem-se </a:t>
            </a:r>
            <a:r>
              <a:rPr lang="pt-BR" sz="2800" dirty="0">
                <a:latin typeface="Arial" pitchFamily="34" charset="0"/>
                <a:ea typeface="Calibri" pitchFamily="34" charset="0"/>
                <a:cs typeface="Arial" pitchFamily="34" charset="0"/>
              </a:rPr>
              <a:t>criar </a:t>
            </a:r>
            <a:r>
              <a:rPr lang="pt-BR" sz="2800" dirty="0" smtClean="0">
                <a:latin typeface="Arial" pitchFamily="34" charset="0"/>
                <a:ea typeface="Calibri" pitchFamily="34" charset="0"/>
                <a:cs typeface="Arial" pitchFamily="34" charset="0"/>
              </a:rPr>
              <a:t>os </a:t>
            </a:r>
            <a:r>
              <a:rPr lang="pt-BR" sz="2800" dirty="0">
                <a:latin typeface="Arial" pitchFamily="34" charset="0"/>
                <a:ea typeface="Calibri" pitchFamily="34" charset="0"/>
                <a:cs typeface="Arial" pitchFamily="34" charset="0"/>
              </a:rPr>
              <a:t>que Weber chama de “grupos de status” (</a:t>
            </a:r>
            <a:r>
              <a:rPr lang="pt-BR" sz="2800" b="1" dirty="0">
                <a:latin typeface="Arial" pitchFamily="34" charset="0"/>
                <a:ea typeface="Calibri" pitchFamily="34" charset="0"/>
                <a:cs typeface="Arial" pitchFamily="34" charset="0"/>
              </a:rPr>
              <a:t>“stand” ou “status quo”</a:t>
            </a:r>
            <a:r>
              <a:rPr lang="pt-BR" sz="2800" dirty="0">
                <a:latin typeface="Arial" pitchFamily="34" charset="0"/>
                <a:ea typeface="Calibri" pitchFamily="34" charset="0"/>
                <a:cs typeface="Arial" pitchFamily="34" charset="0"/>
              </a:rPr>
              <a:t>).</a:t>
            </a:r>
            <a:endParaRPr lang="pt-BR" sz="2800" dirty="0" smtClean="0">
              <a:latin typeface="Arial" pitchFamily="34" charset="0"/>
              <a:ea typeface="Calibri" pitchFamily="34" charset="0"/>
              <a:cs typeface="Arial" pitchFamily="34" charset="0"/>
            </a:endParaRPr>
          </a:p>
          <a:p>
            <a:pPr>
              <a:lnSpc>
                <a:spcPct val="80000"/>
              </a:lnSpc>
            </a:pPr>
            <a:r>
              <a:rPr lang="pt-BR" sz="2800" dirty="0" smtClean="0">
                <a:latin typeface="Arial" pitchFamily="34" charset="0"/>
                <a:cs typeface="Arial" pitchFamily="34" charset="0"/>
              </a:rPr>
              <a:t>Conforme Weber </a:t>
            </a:r>
            <a:r>
              <a:rPr lang="pt-BR" sz="2800" dirty="0">
                <a:latin typeface="Arial" pitchFamily="34" charset="0"/>
                <a:cs typeface="Arial" pitchFamily="34" charset="0"/>
              </a:rPr>
              <a:t>o </a:t>
            </a:r>
            <a:r>
              <a:rPr lang="pt-BR" sz="2800" i="1" dirty="0">
                <a:latin typeface="Arial" pitchFamily="34" charset="0"/>
                <a:cs typeface="Arial" pitchFamily="34" charset="0"/>
              </a:rPr>
              <a:t>status</a:t>
            </a:r>
            <a:r>
              <a:rPr lang="pt-BR" sz="2800" dirty="0">
                <a:latin typeface="Arial" pitchFamily="34" charset="0"/>
                <a:cs typeface="Arial" pitchFamily="34" charset="0"/>
              </a:rPr>
              <a:t> é um atributo dos grupos que utilizam sua superioridade para, legitimamente, fechar oportunidades </a:t>
            </a:r>
            <a:r>
              <a:rPr lang="pt-BR" sz="2800" dirty="0" smtClean="0">
                <a:latin typeface="Arial" pitchFamily="34" charset="0"/>
                <a:cs typeface="Arial" pitchFamily="34" charset="0"/>
              </a:rPr>
              <a:t>aos </a:t>
            </a:r>
            <a:r>
              <a:rPr lang="pt-BR" sz="2800" dirty="0">
                <a:latin typeface="Arial" pitchFamily="34" charset="0"/>
                <a:cs typeface="Arial" pitchFamily="34" charset="0"/>
              </a:rPr>
              <a:t>não membros</a:t>
            </a:r>
            <a:r>
              <a:rPr lang="pt-BR" sz="2800" dirty="0" smtClean="0">
                <a:latin typeface="Arial" pitchFamily="34" charset="0"/>
                <a:cs typeface="Arial" pitchFamily="34" charset="0"/>
              </a:rPr>
              <a:t>.</a:t>
            </a:r>
          </a:p>
          <a:p>
            <a:pPr>
              <a:lnSpc>
                <a:spcPct val="80000"/>
              </a:lnSpc>
            </a:pPr>
            <a:r>
              <a:rPr lang="pt-BR" sz="2800" dirty="0" smtClean="0">
                <a:latin typeface="Arial" pitchFamily="34" charset="0"/>
                <a:ea typeface="Calibri" pitchFamily="34" charset="0"/>
                <a:cs typeface="Arial" pitchFamily="34" charset="0"/>
              </a:rPr>
              <a:t>O “grupo de status” é baseado no prestigio do grupo e na honra dos membros. </a:t>
            </a:r>
            <a:endParaRPr lang="it-IT" sz="2800" dirty="0" smtClean="0">
              <a:latin typeface="Arial" pitchFamily="34" charset="0"/>
              <a:ea typeface="Calibri" pitchFamily="34" charset="0"/>
              <a:cs typeface="Arial" pitchFamily="34" charset="0"/>
            </a:endParaRPr>
          </a:p>
        </p:txBody>
      </p:sp>
      <p:sp>
        <p:nvSpPr>
          <p:cNvPr id="4" name="Titr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b="1" dirty="0" smtClean="0">
                <a:latin typeface="Arial" charset="0"/>
                <a:cs typeface="Arial" charset="0"/>
              </a:rPr>
              <a:t>Estratificação social | Max Weber (3)</a:t>
            </a:r>
          </a:p>
        </p:txBody>
      </p:sp>
      <p:sp>
        <p:nvSpPr>
          <p:cNvPr id="5" name="Retângulo 4"/>
          <p:cNvSpPr/>
          <p:nvPr/>
        </p:nvSpPr>
        <p:spPr>
          <a:xfrm>
            <a:off x="-21136" y="6211669"/>
            <a:ext cx="9165136" cy="646331"/>
          </a:xfrm>
          <a:prstGeom prst="rect">
            <a:avLst/>
          </a:prstGeom>
        </p:spPr>
        <p:txBody>
          <a:bodyPr wrap="square">
            <a:spAutoFit/>
          </a:bodyPr>
          <a:lstStyle/>
          <a:p>
            <a:pPr algn="just"/>
            <a:r>
              <a:rPr lang="en-US" dirty="0">
                <a:latin typeface="Arial" pitchFamily="34" charset="0"/>
                <a:cs typeface="Arial" pitchFamily="34" charset="0"/>
              </a:rPr>
              <a:t>Weber Max, 1922, </a:t>
            </a:r>
            <a:r>
              <a:rPr lang="en-US" dirty="0" err="1">
                <a:latin typeface="Arial" pitchFamily="34" charset="0"/>
                <a:cs typeface="Arial" pitchFamily="34" charset="0"/>
              </a:rPr>
              <a:t>Wirtschaft</a:t>
            </a:r>
            <a:r>
              <a:rPr lang="en-US" dirty="0">
                <a:latin typeface="Arial" pitchFamily="34" charset="0"/>
                <a:cs typeface="Arial" pitchFamily="34" charset="0"/>
              </a:rPr>
              <a:t> und </a:t>
            </a:r>
            <a:r>
              <a:rPr lang="en-US" dirty="0" err="1">
                <a:latin typeface="Arial" pitchFamily="34" charset="0"/>
                <a:cs typeface="Arial" pitchFamily="34" charset="0"/>
              </a:rPr>
              <a:t>Gesellschaft</a:t>
            </a:r>
            <a:r>
              <a:rPr lang="en-US" dirty="0">
                <a:latin typeface="Arial" pitchFamily="34" charset="0"/>
                <a:cs typeface="Arial" pitchFamily="34" charset="0"/>
              </a:rPr>
              <a:t>, </a:t>
            </a:r>
            <a:r>
              <a:rPr lang="en-US" dirty="0" err="1">
                <a:latin typeface="Arial" pitchFamily="34" charset="0"/>
                <a:cs typeface="Arial" pitchFamily="34" charset="0"/>
              </a:rPr>
              <a:t>Tübingen</a:t>
            </a:r>
            <a:r>
              <a:rPr lang="en-US" dirty="0">
                <a:latin typeface="Arial" pitchFamily="34" charset="0"/>
                <a:cs typeface="Arial" pitchFamily="34" charset="0"/>
              </a:rPr>
              <a:t>, Mohr, tr. It. </a:t>
            </a:r>
            <a:r>
              <a:rPr lang="en-US" dirty="0" err="1">
                <a:latin typeface="Arial" pitchFamily="34" charset="0"/>
                <a:cs typeface="Arial" pitchFamily="34" charset="0"/>
              </a:rPr>
              <a:t>Economia</a:t>
            </a:r>
            <a:r>
              <a:rPr lang="en-US" dirty="0">
                <a:latin typeface="Arial" pitchFamily="34" charset="0"/>
                <a:cs typeface="Arial" pitchFamily="34" charset="0"/>
              </a:rPr>
              <a:t> e </a:t>
            </a:r>
            <a:r>
              <a:rPr lang="en-US" dirty="0" err="1">
                <a:latin typeface="Arial" pitchFamily="34" charset="0"/>
                <a:cs typeface="Arial" pitchFamily="34" charset="0"/>
              </a:rPr>
              <a:t>società</a:t>
            </a:r>
            <a:r>
              <a:rPr lang="en-US" dirty="0">
                <a:latin typeface="Arial" pitchFamily="34" charset="0"/>
                <a:cs typeface="Arial" pitchFamily="34" charset="0"/>
              </a:rPr>
              <a:t>, Milano, </a:t>
            </a:r>
            <a:r>
              <a:rPr lang="en-US" dirty="0" err="1">
                <a:latin typeface="Arial" pitchFamily="34" charset="0"/>
                <a:cs typeface="Arial" pitchFamily="34" charset="0"/>
              </a:rPr>
              <a:t>Comunità</a:t>
            </a:r>
            <a:r>
              <a:rPr lang="en-US" dirty="0">
                <a:latin typeface="Arial" pitchFamily="34" charset="0"/>
                <a:cs typeface="Arial" pitchFamily="34" charset="0"/>
              </a:rPr>
              <a:t>, 1974. [</a:t>
            </a:r>
            <a:r>
              <a:rPr lang="en-US" b="1" dirty="0" err="1">
                <a:latin typeface="Arial" pitchFamily="34" charset="0"/>
                <a:cs typeface="Arial" pitchFamily="34" charset="0"/>
              </a:rPr>
              <a:t>Economia</a:t>
            </a:r>
            <a:r>
              <a:rPr lang="en-US" b="1" dirty="0">
                <a:latin typeface="Arial" pitchFamily="34" charset="0"/>
                <a:cs typeface="Arial" pitchFamily="34" charset="0"/>
              </a:rPr>
              <a:t> e </a:t>
            </a:r>
            <a:r>
              <a:rPr lang="en-US" b="1" dirty="0" err="1">
                <a:latin typeface="Arial" pitchFamily="34" charset="0"/>
                <a:cs typeface="Arial" pitchFamily="34" charset="0"/>
              </a:rPr>
              <a:t>sociedade</a:t>
            </a:r>
            <a:r>
              <a:rPr lang="en-US" dirty="0">
                <a:latin typeface="Arial" pitchFamily="34" charset="0"/>
                <a:cs typeface="Arial" pitchFamily="34" charset="0"/>
              </a:rPr>
              <a:t>]</a:t>
            </a:r>
            <a:endParaRPr lang="pt-BR" dirty="0">
              <a:latin typeface="Arial" pitchFamily="34" charset="0"/>
              <a:cs typeface="Arial" pitchFamily="34" charset="0"/>
            </a:endParaRPr>
          </a:p>
        </p:txBody>
      </p:sp>
    </p:spTree>
    <p:extLst>
      <p:ext uri="{BB962C8B-B14F-4D97-AF65-F5344CB8AC3E}">
        <p14:creationId xmlns:p14="http://schemas.microsoft.com/office/powerpoint/2010/main" val="16511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2770</Words>
  <Application>Microsoft Office PowerPoint</Application>
  <PresentationFormat>Apresentação na tela (4:3)</PresentationFormat>
  <Paragraphs>224</Paragraphs>
  <Slides>42</Slides>
  <Notes>0</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Tema do Office</vt:lpstr>
      <vt:lpstr>Apresentação do PowerPoint</vt:lpstr>
      <vt:lpstr>Apresentação do PowerPoint</vt:lpstr>
      <vt:lpstr>Conceito de «estratificação social»</vt:lpstr>
      <vt:lpstr>Estratificação social | Marx (1)</vt:lpstr>
      <vt:lpstr>Estratificação social | Marx (2)</vt:lpstr>
      <vt:lpstr>Estratificação social | Marx (3)</vt:lpstr>
      <vt:lpstr>Estratificação social | Max Weber (1)</vt:lpstr>
      <vt:lpstr>Estratificação social | Max Weber (2)</vt:lpstr>
      <vt:lpstr>Apresentação do PowerPoint</vt:lpstr>
      <vt:lpstr>Apresentação do PowerPoint</vt:lpstr>
      <vt:lpstr>Apresentação do PowerPoint</vt:lpstr>
      <vt:lpstr>Estratificação social | Durkheim</vt:lpstr>
      <vt:lpstr>Estratificação social | Durkheim</vt:lpstr>
      <vt:lpstr>Estratificação social | Durkheim</vt:lpstr>
      <vt:lpstr>Estratificação social | Durkheim</vt:lpstr>
      <vt:lpstr>Estratificação social e Funcionalismo | 1</vt:lpstr>
      <vt:lpstr>Estratificação social e Funcionalismo | 2</vt:lpstr>
      <vt:lpstr>Estratificação social e Funcionalismo | 3</vt:lpstr>
      <vt:lpstr>Apresentação do PowerPoint</vt:lpstr>
      <vt:lpstr>Sylos Labini</vt:lpstr>
      <vt:lpstr>John Goldthorpe, 1992, The Constant Flux: A Study of Class Mobility in Industrial Societies, Robert Erikson, John H. Goldthorpe1992</vt:lpstr>
      <vt:lpstr>5 ou 7 classes? Quantas classes?</vt:lpstr>
      <vt:lpstr>Estratificação social | EUA</vt:lpstr>
      <vt:lpstr>Apresentação do PowerPoint</vt:lpstr>
      <vt:lpstr>Apresentação do PowerPoint</vt:lpstr>
      <vt:lpstr>Apresentação do PowerPoint</vt:lpstr>
      <vt:lpstr>A estratificação sócio-ocupacional | 1</vt:lpstr>
      <vt:lpstr>A estratificação sócio-ocupacional | 2</vt:lpstr>
      <vt:lpstr>A estratificação sócio-ocupacional | 3</vt:lpstr>
      <vt:lpstr>Antonio Gramsci | 1</vt:lpstr>
      <vt:lpstr>Antonio Gramsci | 2</vt:lpstr>
      <vt:lpstr>Folclore</vt:lpstr>
      <vt:lpstr>Questão Meridional</vt:lpstr>
      <vt:lpstr>Filosofia da Práxis</vt:lpstr>
      <vt:lpstr>Hegemonia</vt:lpstr>
      <vt:lpstr>Revolução Passiva</vt:lpstr>
      <vt:lpstr>Conceito de Nacional-Popular</vt:lpstr>
      <vt:lpstr>Questão do Idioma</vt:lpstr>
      <vt:lpstr>Americanismo e Fordismo | 1</vt:lpstr>
      <vt:lpstr>Americanismo e Fordismo | 2</vt:lpstr>
      <vt:lpstr>A questão dos intelectuais | 1</vt:lpstr>
      <vt:lpstr>A questão dos intelectuais |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Antonio Gramsci | 1</dc:title>
  <dc:creator>Davide</dc:creator>
  <cp:lastModifiedBy>DAVIDE CARBONAI</cp:lastModifiedBy>
  <cp:revision>18</cp:revision>
  <dcterms:created xsi:type="dcterms:W3CDTF">2013-09-16T17:05:56Z</dcterms:created>
  <dcterms:modified xsi:type="dcterms:W3CDTF">2014-12-03T20:51:26Z</dcterms:modified>
</cp:coreProperties>
</file>