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3.jpg" ContentType="image/jpeg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7"/>
  </p:notesMasterIdLst>
  <p:sldIdLst>
    <p:sldId id="256" r:id="rId2"/>
    <p:sldId id="258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6" r:id="rId13"/>
    <p:sldId id="335" r:id="rId14"/>
    <p:sldId id="334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44" r:id="rId23"/>
    <p:sldId id="345" r:id="rId24"/>
    <p:sldId id="346" r:id="rId25"/>
    <p:sldId id="303" r:id="rId26"/>
  </p:sldIdLst>
  <p:sldSz cx="9144000" cy="5143500" type="screen16x9"/>
  <p:notesSz cx="6858000" cy="9144000"/>
  <p:embeddedFontLst>
    <p:embeddedFont>
      <p:font typeface="Microsoft Sans Serif" panose="020B0604020202020204" pitchFamily="34" charset="0"/>
      <p:regular r:id="rId28"/>
    </p:embeddedFont>
    <p:embeddedFont>
      <p:font typeface="Nixie One" panose="020B0604020202020204" charset="0"/>
      <p:regular r:id="rId29"/>
    </p:embeddedFont>
    <p:embeddedFont>
      <p:font typeface="Varela Round" panose="00000500000000000000" pitchFamily="2" charset="-79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42A20BD-2505-46DF-82F6-A791D1CCFF51}">
  <a:tblStyle styleId="{242A20BD-2505-46DF-82F6-A791D1CCFF5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BB38DEC-D873-43F8-8245-15F6AB08377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209425" y="502200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255425" y="1991825"/>
            <a:ext cx="4633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67550" y="-886750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348875" y="2882375"/>
            <a:ext cx="978600" cy="978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255425" y="541800"/>
            <a:ext cx="657600" cy="65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752750" y="3465100"/>
            <a:ext cx="2284200" cy="2284200"/>
          </a:xfrm>
          <a:prstGeom prst="donut">
            <a:avLst>
              <a:gd name="adj" fmla="val 11909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137775" y="3193200"/>
            <a:ext cx="657600" cy="65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376550" y="4217275"/>
            <a:ext cx="1207800" cy="1207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244625" y="25419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7598775" y="-300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8244625" y="802850"/>
            <a:ext cx="657600" cy="6576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213975" y="695900"/>
            <a:ext cx="871500" cy="8715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-122175" y="2933250"/>
            <a:ext cx="1177500" cy="11775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8150075" y="708300"/>
            <a:ext cx="846600" cy="8466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1055325" y="3904575"/>
            <a:ext cx="206100" cy="2061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>
            <a:off x="3058200" y="-295450"/>
            <a:ext cx="3027600" cy="30279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ctrTitle"/>
          </p:nvPr>
        </p:nvSpPr>
        <p:spPr>
          <a:xfrm>
            <a:off x="1773750" y="2421550"/>
            <a:ext cx="5596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1773750" y="3449654"/>
            <a:ext cx="5596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None/>
              <a:defRPr b="1">
                <a:solidFill>
                  <a:srgbClr val="A1BEC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1414538" y="3988225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>
            <a:off x="7630150" y="2469625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376550" y="1139200"/>
            <a:ext cx="978600" cy="978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7240275" y="4662700"/>
            <a:ext cx="657600" cy="6576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231175" y="-571700"/>
            <a:ext cx="2284200" cy="2284200"/>
          </a:xfrm>
          <a:prstGeom prst="donut">
            <a:avLst>
              <a:gd name="adj" fmla="val 11909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7507625" y="917475"/>
            <a:ext cx="657600" cy="65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8065925" y="-295450"/>
            <a:ext cx="1207800" cy="1207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1417200" y="20526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180500" y="4023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46046" y="3365546"/>
            <a:ext cx="456000" cy="4560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7072325" y="4494725"/>
            <a:ext cx="993600" cy="9933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7370250" y="780100"/>
            <a:ext cx="932400" cy="9324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180500" y="3300000"/>
            <a:ext cx="586800" cy="5868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7733375" y="467300"/>
            <a:ext cx="206100" cy="2061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598175" y="-204700"/>
            <a:ext cx="1550100" cy="155010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"/>
          <p:cNvSpPr/>
          <p:nvPr/>
        </p:nvSpPr>
        <p:spPr>
          <a:xfrm>
            <a:off x="1144200" y="2698575"/>
            <a:ext cx="893700" cy="8937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body" idx="1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◎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259925" y="-206300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5"/>
          <p:cNvSpPr/>
          <p:nvPr/>
        </p:nvSpPr>
        <p:spPr>
          <a:xfrm>
            <a:off x="-152925" y="1360050"/>
            <a:ext cx="978600" cy="978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"/>
          <p:cNvSpPr/>
          <p:nvPr/>
        </p:nvSpPr>
        <p:spPr>
          <a:xfrm>
            <a:off x="2339600" y="243625"/>
            <a:ext cx="657600" cy="65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/>
          <p:nvPr/>
        </p:nvSpPr>
        <p:spPr>
          <a:xfrm>
            <a:off x="788725" y="2338650"/>
            <a:ext cx="811200" cy="811200"/>
          </a:xfrm>
          <a:prstGeom prst="donut">
            <a:avLst>
              <a:gd name="adj" fmla="val 22275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5"/>
          <p:cNvSpPr/>
          <p:nvPr/>
        </p:nvSpPr>
        <p:spPr>
          <a:xfrm>
            <a:off x="153675" y="4149950"/>
            <a:ext cx="1207800" cy="12078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1315800" y="3860975"/>
            <a:ext cx="550500" cy="5505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"/>
          <p:cNvSpPr/>
          <p:nvPr/>
        </p:nvSpPr>
        <p:spPr>
          <a:xfrm>
            <a:off x="438575" y="2993025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"/>
          <p:cNvSpPr/>
          <p:nvPr/>
        </p:nvSpPr>
        <p:spPr>
          <a:xfrm>
            <a:off x="7744850" y="420475"/>
            <a:ext cx="550500" cy="5505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/>
          <p:nvPr/>
        </p:nvSpPr>
        <p:spPr>
          <a:xfrm>
            <a:off x="8839500" y="1019775"/>
            <a:ext cx="397500" cy="397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/>
          <p:nvPr/>
        </p:nvSpPr>
        <p:spPr>
          <a:xfrm>
            <a:off x="8295350" y="-321125"/>
            <a:ext cx="741600" cy="741600"/>
          </a:xfrm>
          <a:prstGeom prst="donut">
            <a:avLst>
              <a:gd name="adj" fmla="val 31897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"/>
          <p:cNvSpPr/>
          <p:nvPr/>
        </p:nvSpPr>
        <p:spPr>
          <a:xfrm>
            <a:off x="8651500" y="161632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5"/>
          <p:cNvSpPr/>
          <p:nvPr/>
        </p:nvSpPr>
        <p:spPr>
          <a:xfrm>
            <a:off x="2179100" y="83125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5"/>
          <p:cNvSpPr/>
          <p:nvPr/>
        </p:nvSpPr>
        <p:spPr>
          <a:xfrm>
            <a:off x="8062825" y="688875"/>
            <a:ext cx="449700" cy="4497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"/>
          <p:cNvSpPr/>
          <p:nvPr/>
        </p:nvSpPr>
        <p:spPr>
          <a:xfrm>
            <a:off x="419100" y="-1581150"/>
            <a:ext cx="8305800" cy="83058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1"/>
          <p:cNvSpPr/>
          <p:nvPr/>
        </p:nvSpPr>
        <p:spPr>
          <a:xfrm>
            <a:off x="-164200" y="6861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1"/>
          <p:cNvSpPr/>
          <p:nvPr/>
        </p:nvSpPr>
        <p:spPr>
          <a:xfrm>
            <a:off x="8204500" y="3898800"/>
            <a:ext cx="447000" cy="44700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1"/>
          <p:cNvSpPr/>
          <p:nvPr/>
        </p:nvSpPr>
        <p:spPr>
          <a:xfrm>
            <a:off x="100425" y="-196925"/>
            <a:ext cx="741600" cy="74160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1"/>
          <p:cNvSpPr/>
          <p:nvPr/>
        </p:nvSpPr>
        <p:spPr>
          <a:xfrm>
            <a:off x="419100" y="6861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1"/>
          <p:cNvSpPr/>
          <p:nvPr/>
        </p:nvSpPr>
        <p:spPr>
          <a:xfrm>
            <a:off x="8333725" y="4482500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1"/>
          <p:cNvSpPr/>
          <p:nvPr/>
        </p:nvSpPr>
        <p:spPr>
          <a:xfrm>
            <a:off x="741750" y="4449750"/>
            <a:ext cx="397500" cy="3975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1"/>
          <p:cNvSpPr/>
          <p:nvPr/>
        </p:nvSpPr>
        <p:spPr>
          <a:xfrm>
            <a:off x="8956300" y="4058696"/>
            <a:ext cx="287100" cy="2871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1"/>
          <p:cNvSpPr/>
          <p:nvPr/>
        </p:nvSpPr>
        <p:spPr>
          <a:xfrm>
            <a:off x="-164200" y="4277700"/>
            <a:ext cx="741600" cy="74160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1"/>
          <p:cNvSpPr/>
          <p:nvPr/>
        </p:nvSpPr>
        <p:spPr>
          <a:xfrm>
            <a:off x="8568725" y="4717500"/>
            <a:ext cx="508500" cy="5085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1"/>
          <p:cNvSpPr/>
          <p:nvPr/>
        </p:nvSpPr>
        <p:spPr>
          <a:xfrm>
            <a:off x="8077475" y="224125"/>
            <a:ext cx="304800" cy="3048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1"/>
          <p:cNvSpPr/>
          <p:nvPr/>
        </p:nvSpPr>
        <p:spPr>
          <a:xfrm>
            <a:off x="8553248" y="328373"/>
            <a:ext cx="585600" cy="585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1"/>
          <p:cNvSpPr/>
          <p:nvPr/>
        </p:nvSpPr>
        <p:spPr>
          <a:xfrm>
            <a:off x="8876350" y="1187325"/>
            <a:ext cx="447000" cy="4470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1"/>
          <p:cNvSpPr/>
          <p:nvPr/>
        </p:nvSpPr>
        <p:spPr>
          <a:xfrm>
            <a:off x="8449000" y="224125"/>
            <a:ext cx="794400" cy="7944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1"/>
          <p:cNvSpPr/>
          <p:nvPr/>
        </p:nvSpPr>
        <p:spPr>
          <a:xfrm>
            <a:off x="100425" y="3830625"/>
            <a:ext cx="304800" cy="30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1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1126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1786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14830" y="1807547"/>
            <a:ext cx="651433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hlink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7315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1" y="178594"/>
            <a:ext cx="3095625" cy="490775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76950" y="250030"/>
            <a:ext cx="2895600" cy="482917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530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◎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◉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￮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7" r:id="rId4"/>
    <p:sldLayoutId id="2147483660" r:id="rId5"/>
    <p:sldLayoutId id="2147483661" r:id="rId6"/>
    <p:sldLayoutId id="2147483662" r:id="rId7"/>
    <p:sldLayoutId id="2147483663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2946568-3752-4AEE-D3F8-1C871E3955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/>
              <a:t>Embriologia</a:t>
            </a:r>
          </a:p>
        </p:txBody>
      </p:sp>
      <p:pic>
        <p:nvPicPr>
          <p:cNvPr id="5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B2AFDA42-1D95-7A47-3A9F-FFE8625D9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595" y="0"/>
            <a:ext cx="1990810" cy="135043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02917E1-5F38-2527-27F6-92A0007D5E95}"/>
              </a:ext>
            </a:extLst>
          </p:cNvPr>
          <p:cNvSpPr txBox="1"/>
          <p:nvPr/>
        </p:nvSpPr>
        <p:spPr>
          <a:xfrm>
            <a:off x="3648510" y="3639128"/>
            <a:ext cx="18469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Prof. Giuliano Barros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AE842608-3710-ACE0-AB12-F9283366C70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10</a:t>
            </a:fld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40E3E20-F9BB-FF0A-B78F-BF6CF481340E}"/>
              </a:ext>
            </a:extLst>
          </p:cNvPr>
          <p:cNvSpPr txBox="1"/>
          <p:nvPr/>
        </p:nvSpPr>
        <p:spPr>
          <a:xfrm>
            <a:off x="508000" y="959978"/>
            <a:ext cx="8128000" cy="34163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Assim, o estômago gira 90º em torno do seu próprio eixo, no sentido horário, ocorrendo um reposicionamento dos lados esquerdo e direito, que passam a ser as faces anterior e posterior do estômago, respectivamente.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Durante a rotação, a parede posterior do estômago continua a crescer mais rapidamente do que a porção anterior, formado assim a </a:t>
            </a:r>
            <a:r>
              <a: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grande </a:t>
            </a: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 </a:t>
            </a:r>
            <a:r>
              <a: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pequena curvaturas</a:t>
            </a: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As extremidades cefálica e caudal do estômago coincidem originariamente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com o eixo anteroposterior do intestino primitivo e também do embrião. Contudo, durante a rotação, ocorre ainda uma acomodação do estômago, de tal forma que suas regiões cefálica (porção cárdica) e caudal (porção pilórica) ficam inclinadas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em relação ao eixo anteroposterior do embrião.</a:t>
            </a:r>
          </a:p>
        </p:txBody>
      </p:sp>
    </p:spTree>
    <p:extLst>
      <p:ext uri="{BB962C8B-B14F-4D97-AF65-F5344CB8AC3E}">
        <p14:creationId xmlns:p14="http://schemas.microsoft.com/office/powerpoint/2010/main" val="3090799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6BC45874-3274-5D4F-617F-C93A670B26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11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8597EA0-1ECD-87C2-DD3A-7EDB467E8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378" y="0"/>
            <a:ext cx="5177057" cy="445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407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573A01E8-EC4C-DBEB-2713-60935C38CE5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12</a:t>
            </a:fld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ED0B931-123A-A9FD-1E31-BFE0A0B6D70F}"/>
              </a:ext>
            </a:extLst>
          </p:cNvPr>
          <p:cNvSpPr txBox="1"/>
          <p:nvPr/>
        </p:nvSpPr>
        <p:spPr>
          <a:xfrm>
            <a:off x="956733" y="817424"/>
            <a:ext cx="7230533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sz="1800" dirty="0">
                <a:latin typeface="+mn-lt"/>
              </a:rPr>
              <a:t>O fígado se forma ao final da 3ª semana, a partir de um brotamento</a:t>
            </a:r>
          </a:p>
          <a:p>
            <a:pPr algn="just"/>
            <a:r>
              <a:rPr lang="pt-BR" sz="1800" dirty="0">
                <a:latin typeface="+mn-lt"/>
              </a:rPr>
              <a:t>do epitélio endodérmico na porção mais caudal do intestino</a:t>
            </a:r>
          </a:p>
          <a:p>
            <a:pPr algn="just"/>
            <a:r>
              <a:rPr lang="pt-BR" sz="1800" dirty="0">
                <a:latin typeface="+mn-lt"/>
              </a:rPr>
              <a:t>primitivo anterior. O brotamento do fígado cresce e invade</a:t>
            </a:r>
          </a:p>
          <a:p>
            <a:pPr algn="just"/>
            <a:r>
              <a:rPr lang="pt-BR" sz="1800" dirty="0">
                <a:latin typeface="+mn-lt"/>
              </a:rPr>
              <a:t>o mesoderma esplâncnico que envolve o endoderma do intestino</a:t>
            </a:r>
          </a:p>
          <a:p>
            <a:pPr algn="just"/>
            <a:r>
              <a:rPr lang="pt-BR" sz="1800" dirty="0">
                <a:latin typeface="+mn-lt"/>
              </a:rPr>
              <a:t>primitivo. O ducto biliar e a vesícula biliar também se desenvolvem</a:t>
            </a:r>
          </a:p>
          <a:p>
            <a:pPr algn="just"/>
            <a:r>
              <a:rPr lang="pt-BR" sz="1800" dirty="0">
                <a:latin typeface="+mn-lt"/>
              </a:rPr>
              <a:t>a partir do brotamento do fígado.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FCD7B2B-D403-3B5C-FE7E-9A3D66352A08}"/>
              </a:ext>
            </a:extLst>
          </p:cNvPr>
          <p:cNvSpPr txBox="1"/>
          <p:nvPr/>
        </p:nvSpPr>
        <p:spPr>
          <a:xfrm>
            <a:off x="1008237" y="2856720"/>
            <a:ext cx="7127523" cy="1077218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pt-BR" sz="1600" dirty="0"/>
              <a:t>“O fígado cresce muito rapidamente, e logo será um órgão bastante</a:t>
            </a:r>
          </a:p>
          <a:p>
            <a:pPr algn="ctr"/>
            <a:r>
              <a:rPr lang="pt-BR" sz="1600" dirty="0"/>
              <a:t>volumoso. Por volta da 10ª semana, o peso do fígado corresponde</a:t>
            </a:r>
          </a:p>
          <a:p>
            <a:pPr algn="ctr"/>
            <a:r>
              <a:rPr lang="pt-BR" sz="1600" dirty="0"/>
              <a:t>a cerca de 10% do peso corporal do feto. Esse rápido crescimento está, em parte, relacionado à função hematopoiética do fígado.</a:t>
            </a:r>
          </a:p>
        </p:txBody>
      </p:sp>
    </p:spTree>
    <p:extLst>
      <p:ext uri="{BB962C8B-B14F-4D97-AF65-F5344CB8AC3E}">
        <p14:creationId xmlns:p14="http://schemas.microsoft.com/office/powerpoint/2010/main" val="1200656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93C94FA4-B2B4-5F23-5DBD-7CF1675DCCE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13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5D90B8C-47E9-3E9C-1B41-945BEF00E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111" y="0"/>
            <a:ext cx="5123171" cy="458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31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05D8303C-DAFB-285E-B94B-CFCC357586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14</a:t>
            </a:fld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AFCE616-4434-6E37-1D20-0F104D53A8AA}"/>
              </a:ext>
            </a:extLst>
          </p:cNvPr>
          <p:cNvSpPr txBox="1"/>
          <p:nvPr/>
        </p:nvSpPr>
        <p:spPr>
          <a:xfrm>
            <a:off x="1132416" y="1309024"/>
            <a:ext cx="7082367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1800" dirty="0"/>
              <a:t>O pâncreas é formado a partir de dois brotamentos endodérmicos</a:t>
            </a:r>
          </a:p>
          <a:p>
            <a:r>
              <a:rPr lang="pt-BR" sz="1800" dirty="0"/>
              <a:t>do intestino primitivo anterior, próximo à formação do duodeno:</a:t>
            </a:r>
          </a:p>
          <a:p>
            <a:r>
              <a:rPr lang="pt-BR" sz="1800" dirty="0"/>
              <a:t>o </a:t>
            </a:r>
            <a:r>
              <a:rPr lang="pt-BR" sz="1800" dirty="0">
                <a:highlight>
                  <a:srgbClr val="FFFF00"/>
                </a:highlight>
              </a:rPr>
              <a:t>broto dorsal </a:t>
            </a:r>
            <a:r>
              <a:rPr lang="pt-BR" sz="1800" dirty="0"/>
              <a:t>e o </a:t>
            </a:r>
            <a:r>
              <a:rPr lang="pt-BR" sz="1800" dirty="0">
                <a:highlight>
                  <a:srgbClr val="FFFF00"/>
                </a:highlight>
              </a:rPr>
              <a:t>broto ventral</a:t>
            </a:r>
            <a:r>
              <a:rPr lang="pt-BR" sz="1800" dirty="0"/>
              <a:t>. Com a rotação do estômago,</a:t>
            </a:r>
          </a:p>
          <a:p>
            <a:r>
              <a:rPr lang="pt-BR" sz="1800" dirty="0"/>
              <a:t>a parte inicial do duodeno se desloca e com ela ocorre também o</a:t>
            </a:r>
          </a:p>
          <a:p>
            <a:r>
              <a:rPr lang="pt-BR" sz="1800" dirty="0"/>
              <a:t>deslocamento do broto ventral, que se aproxima do broto dorsal.</a:t>
            </a:r>
          </a:p>
          <a:p>
            <a:r>
              <a:rPr lang="pt-BR" sz="1800" dirty="0"/>
              <a:t>Em seguida, ocorre a fusão dos dois brotos. O broto ventral originará a parte da cabeça do pâncreas, enquanto que as demais porções deste órgão são derivadas do broto dorsal.</a:t>
            </a:r>
          </a:p>
        </p:txBody>
      </p:sp>
    </p:spTree>
    <p:extLst>
      <p:ext uri="{BB962C8B-B14F-4D97-AF65-F5344CB8AC3E}">
        <p14:creationId xmlns:p14="http://schemas.microsoft.com/office/powerpoint/2010/main" val="3296439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610DA77-97E4-00C6-A6D4-EC070BC5BD0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15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DFBB40B-EA8A-3364-4EDF-C2A9DA939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09" y="982133"/>
            <a:ext cx="8988581" cy="2656802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EC1A6D3A-DE49-7908-23DE-D1C5402E7EB3}"/>
              </a:ext>
            </a:extLst>
          </p:cNvPr>
          <p:cNvSpPr/>
          <p:nvPr/>
        </p:nvSpPr>
        <p:spPr>
          <a:xfrm>
            <a:off x="4773033" y="3318932"/>
            <a:ext cx="607433" cy="587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2D1D0799-985A-2039-6E79-9DF397532306}"/>
              </a:ext>
            </a:extLst>
          </p:cNvPr>
          <p:cNvSpPr/>
          <p:nvPr/>
        </p:nvSpPr>
        <p:spPr>
          <a:xfrm>
            <a:off x="1817938" y="3345423"/>
            <a:ext cx="607433" cy="587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50D4390-5315-4815-B7EC-6AFAE76CB88F}"/>
              </a:ext>
            </a:extLst>
          </p:cNvPr>
          <p:cNvSpPr/>
          <p:nvPr/>
        </p:nvSpPr>
        <p:spPr>
          <a:xfrm>
            <a:off x="7600900" y="3478934"/>
            <a:ext cx="607433" cy="587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8011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654537C-6D09-00E9-5D0D-91C3D32C53F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16</a:t>
            </a:fld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AE13748-3993-EFB4-4DB1-0A31B4620A7D}"/>
              </a:ext>
            </a:extLst>
          </p:cNvPr>
          <p:cNvSpPr txBox="1"/>
          <p:nvPr/>
        </p:nvSpPr>
        <p:spPr>
          <a:xfrm>
            <a:off x="1271409" y="466060"/>
            <a:ext cx="6601177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1800" dirty="0"/>
              <a:t>A porção caudal do intestino primitivo anterior e a porção cefálica do intestino primitivo médio formam o </a:t>
            </a:r>
            <a:r>
              <a:rPr lang="pt-BR" sz="1800" b="1" dirty="0"/>
              <a:t>duodeno</a:t>
            </a:r>
            <a:r>
              <a:rPr lang="pt-BR" sz="1800" dirty="0"/>
              <a:t>. Com a rotação do estômago, o duodeno também apresenta uma rotação para o lado direito, o que contribui para que essa porção do intestino assuma a sua posição anatômica.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0FC43D8-8E9C-77A4-1179-B78BD949173B}"/>
              </a:ext>
            </a:extLst>
          </p:cNvPr>
          <p:cNvSpPr txBox="1"/>
          <p:nvPr/>
        </p:nvSpPr>
        <p:spPr>
          <a:xfrm>
            <a:off x="616335" y="2662913"/>
            <a:ext cx="390313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/>
              <a:t>Durante o 2º mês, o lúmen do duodeno</a:t>
            </a:r>
          </a:p>
          <a:p>
            <a:r>
              <a:rPr lang="pt-BR" sz="1600" dirty="0"/>
              <a:t>está obliterado pela intensa proliferação de células endodérmicas. Em seguida, as células endodérmicas morrem por apoptose e o lúmen do duodeno é recanalizado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CBA63784-FF12-CA94-ACA0-21E9ADDCE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180250"/>
            <a:ext cx="3213874" cy="2072873"/>
          </a:xfrm>
          <a:prstGeom prst="rect">
            <a:avLst/>
          </a:prstGeom>
        </p:spPr>
      </p:pic>
      <p:sp>
        <p:nvSpPr>
          <p:cNvPr id="11" name="Elipse 10">
            <a:extLst>
              <a:ext uri="{FF2B5EF4-FFF2-40B4-BE49-F238E27FC236}">
                <a16:creationId xmlns:a16="http://schemas.microsoft.com/office/drawing/2014/main" id="{4B6A0992-769B-B0D1-7457-FC3F5C90E26C}"/>
              </a:ext>
            </a:extLst>
          </p:cNvPr>
          <p:cNvSpPr/>
          <p:nvPr/>
        </p:nvSpPr>
        <p:spPr>
          <a:xfrm>
            <a:off x="4626275" y="2077156"/>
            <a:ext cx="406402" cy="3647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8DAACCA0-56DC-E25C-8072-4DFC5C9F9EB6}"/>
              </a:ext>
            </a:extLst>
          </p:cNvPr>
          <p:cNvSpPr/>
          <p:nvPr/>
        </p:nvSpPr>
        <p:spPr>
          <a:xfrm>
            <a:off x="6002874" y="3447743"/>
            <a:ext cx="352125" cy="3647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53BF3F1F-70C4-A524-5B8E-5A13F338D5F0}"/>
              </a:ext>
            </a:extLst>
          </p:cNvPr>
          <p:cNvSpPr/>
          <p:nvPr/>
        </p:nvSpPr>
        <p:spPr>
          <a:xfrm>
            <a:off x="5950343" y="2934785"/>
            <a:ext cx="352125" cy="3647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4289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654537C-6D09-00E9-5D0D-91C3D32C53F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17</a:t>
            </a:fld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094D43D-0B3B-A97D-0453-B7CDAD71DE6D}"/>
              </a:ext>
            </a:extLst>
          </p:cNvPr>
          <p:cNvSpPr txBox="1"/>
          <p:nvPr/>
        </p:nvSpPr>
        <p:spPr>
          <a:xfrm>
            <a:off x="865011" y="1267655"/>
            <a:ext cx="7413977" cy="23083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800" dirty="0"/>
              <a:t>O mecônio é uma secreção esverdeada escura resultante de</a:t>
            </a:r>
          </a:p>
          <a:p>
            <a:pPr algn="ctr"/>
            <a:r>
              <a:rPr lang="pt-BR" sz="1800" dirty="0"/>
              <a:t>células endodérmicas eliminadas durante a recanalização do sistema</a:t>
            </a:r>
          </a:p>
          <a:p>
            <a:pPr algn="ctr"/>
            <a:r>
              <a:rPr lang="pt-BR" sz="1800" dirty="0"/>
              <a:t>digestório, associado com líquido amniótico deglutido pelo</a:t>
            </a:r>
          </a:p>
          <a:p>
            <a:pPr algn="ctr"/>
            <a:r>
              <a:rPr lang="pt-BR" sz="1800" dirty="0"/>
              <a:t>feto e ainda pela bile que contém bilirrubina (o que confere a cor</a:t>
            </a:r>
          </a:p>
          <a:p>
            <a:pPr algn="ctr"/>
            <a:r>
              <a:rPr lang="pt-BR" sz="1800" dirty="0"/>
              <a:t>esverdeada). A partir do rompimento da membrana anal, o mecônio</a:t>
            </a:r>
          </a:p>
          <a:p>
            <a:pPr algn="ctr"/>
            <a:r>
              <a:rPr lang="pt-BR" sz="1800" dirty="0"/>
              <a:t>vai sendo gradativamente liberado para o líquido amniótico,</a:t>
            </a:r>
          </a:p>
          <a:p>
            <a:pPr algn="ctr"/>
            <a:r>
              <a:rPr lang="pt-BR" sz="1800" dirty="0"/>
              <a:t>o qual se torna levemente turvo no final da gestação. O mecônio</a:t>
            </a:r>
          </a:p>
          <a:p>
            <a:pPr algn="ctr"/>
            <a:r>
              <a:rPr lang="pt-BR" sz="1800" dirty="0"/>
              <a:t>corresponde às primeiras fezes do bebê após o nascimento.”</a:t>
            </a:r>
          </a:p>
        </p:txBody>
      </p:sp>
    </p:spTree>
    <p:extLst>
      <p:ext uri="{BB962C8B-B14F-4D97-AF65-F5344CB8AC3E}">
        <p14:creationId xmlns:p14="http://schemas.microsoft.com/office/powerpoint/2010/main" val="3969826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93E4FE9-82BB-3775-DA69-89DCAE9D85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18</a:t>
            </a:fld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DA7B5B3-FB50-17C8-6875-4F06DD6AA2A2}"/>
              </a:ext>
            </a:extLst>
          </p:cNvPr>
          <p:cNvSpPr txBox="1"/>
          <p:nvPr/>
        </p:nvSpPr>
        <p:spPr>
          <a:xfrm>
            <a:off x="1492957" y="1025802"/>
            <a:ext cx="47469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</a:rPr>
              <a:t>Intestino primitivo médio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7CCDE29-85D1-C7BA-2528-526F1982F1C8}"/>
              </a:ext>
            </a:extLst>
          </p:cNvPr>
          <p:cNvSpPr txBox="1"/>
          <p:nvPr/>
        </p:nvSpPr>
        <p:spPr>
          <a:xfrm>
            <a:off x="881944" y="1878471"/>
            <a:ext cx="7380111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2000" dirty="0"/>
              <a:t>Durante a 5ª semana de desenvolvimento, o intestino médio permanece em contato com a porção da vesícula vitelínica que não foi incorporada ao embrião, através do ducto vitelínico. O intestino médio cresce e alonga-se rapidamente, originando a alça intestinal primária</a:t>
            </a:r>
          </a:p>
        </p:txBody>
      </p:sp>
    </p:spTree>
    <p:extLst>
      <p:ext uri="{BB962C8B-B14F-4D97-AF65-F5344CB8AC3E}">
        <p14:creationId xmlns:p14="http://schemas.microsoft.com/office/powerpoint/2010/main" val="9517752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5DADB9E4-5E6B-6F4D-000F-DFCF58BBA5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19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D273683-1AAF-8623-B310-F2B418033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660" y="312551"/>
            <a:ext cx="6860679" cy="451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422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5"/>
          <p:cNvSpPr txBox="1">
            <a:spLocks noGrp="1"/>
          </p:cNvSpPr>
          <p:nvPr>
            <p:ph type="ctrTitle" idx="4294967295"/>
          </p:nvPr>
        </p:nvSpPr>
        <p:spPr>
          <a:xfrm>
            <a:off x="685800" y="1991849"/>
            <a:ext cx="7772400" cy="19818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dirty="0">
                <a:solidFill>
                  <a:srgbClr val="C00000"/>
                </a:solidFill>
              </a:rPr>
              <a:t>Desenvolvimento do</a:t>
            </a:r>
            <a:br>
              <a:rPr lang="pt-BR" sz="5400" b="1" dirty="0">
                <a:solidFill>
                  <a:srgbClr val="C00000"/>
                </a:solidFill>
              </a:rPr>
            </a:br>
            <a:r>
              <a:rPr lang="pt-BR" sz="5400" b="1" dirty="0">
                <a:solidFill>
                  <a:srgbClr val="C00000"/>
                </a:solidFill>
              </a:rPr>
              <a:t>sistema digestório</a:t>
            </a:r>
          </a:p>
        </p:txBody>
      </p:sp>
      <p:sp>
        <p:nvSpPr>
          <p:cNvPr id="213" name="Google Shape;213;p15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7ECB312-7A9F-5FB6-FD60-29A924F94D0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20</a:t>
            </a:fld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CE033DC-CC2F-168A-FC75-49EC60344586}"/>
              </a:ext>
            </a:extLst>
          </p:cNvPr>
          <p:cNvSpPr txBox="1"/>
          <p:nvPr/>
        </p:nvSpPr>
        <p:spPr>
          <a:xfrm>
            <a:off x="798261" y="725090"/>
            <a:ext cx="8017278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/>
              <a:t>A parte cefálica dessa alça primária desenvolve-se na porção distal do duodeno, no jejuno e em parte do íleo. Já a parte caudal da alça primária originará o restante do íleo, o apêndice, o cólon ascendente e grande parte do cólon transverso.</a:t>
            </a:r>
          </a:p>
          <a:p>
            <a:endParaRPr lang="pt-BR" sz="1800" dirty="0"/>
          </a:p>
          <a:p>
            <a:r>
              <a:rPr lang="pt-BR" sz="1800" dirty="0"/>
              <a:t>Durante a 6ª semana, a alça intestinal primária alonga-se rapidamente e, devido ao grande volume do fígado, há pouco espaço na cavidade abdominal para acomodar o seu crescimento. Como consequência da falta de espaço, a alça intestinal primária invade o ducto vitelínico, que corresponde à cavidade extraembrionária dentro do cordão umbilical. Essa invasão da alça primária no cordão umbilical é denominada herniação umbilical fisiológica.</a:t>
            </a:r>
          </a:p>
          <a:p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13174361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2CDFDBB-6457-85CB-4E7E-94491AE5C2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21</a:t>
            </a:fld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5AD7A91-C8D9-61E4-69B7-23EBBA1807F8}"/>
              </a:ext>
            </a:extLst>
          </p:cNvPr>
          <p:cNvSpPr txBox="1"/>
          <p:nvPr/>
        </p:nvSpPr>
        <p:spPr>
          <a:xfrm>
            <a:off x="745067" y="1140589"/>
            <a:ext cx="785706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/>
              <a:t>No interior do cordão umbilical, a alça intestinal primária irá apresentar uma rotação de aproximadamente 270º no sentido anti-horário. Durante a rotação, o intestino continua a alongar-se, originando pequenas novas alças intestinais.</a:t>
            </a:r>
          </a:p>
          <a:p>
            <a:endParaRPr lang="pt-BR" sz="1800" dirty="0"/>
          </a:p>
          <a:p>
            <a:r>
              <a:rPr lang="pt-BR" sz="1800" dirty="0"/>
              <a:t>Por volta da 10ª semana, a alça intestinal herniada retorna para a cavidade abdominal.</a:t>
            </a:r>
          </a:p>
          <a:p>
            <a:r>
              <a:rPr lang="pt-BR" sz="1800" dirty="0"/>
              <a:t>Essa rotação da alça intestinal no interior do cordão umbilical é responsável pela reorientação espacial dos intestinos delgado e grosso na cavidade abdominal</a:t>
            </a:r>
          </a:p>
        </p:txBody>
      </p:sp>
    </p:spTree>
    <p:extLst>
      <p:ext uri="{BB962C8B-B14F-4D97-AF65-F5344CB8AC3E}">
        <p14:creationId xmlns:p14="http://schemas.microsoft.com/office/powerpoint/2010/main" val="2884105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BD87D7EC-B131-7634-E80C-502B1937672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22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8E5522B-187A-C98C-1311-92D5F596F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380" y="0"/>
            <a:ext cx="6517440" cy="5143125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0F70E1A7-36AB-21F4-32EC-F3FB62BF855C}"/>
              </a:ext>
            </a:extLst>
          </p:cNvPr>
          <p:cNvSpPr/>
          <p:nvPr/>
        </p:nvSpPr>
        <p:spPr>
          <a:xfrm>
            <a:off x="4680328" y="0"/>
            <a:ext cx="686456" cy="6660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C0A1D49C-BE81-196C-D9CB-9C5253F2BDC9}"/>
              </a:ext>
            </a:extLst>
          </p:cNvPr>
          <p:cNvSpPr/>
          <p:nvPr/>
        </p:nvSpPr>
        <p:spPr>
          <a:xfrm>
            <a:off x="1204952" y="0"/>
            <a:ext cx="686456" cy="6660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6B0E16CE-ECE2-4559-8EFE-1881EFE80150}"/>
              </a:ext>
            </a:extLst>
          </p:cNvPr>
          <p:cNvSpPr/>
          <p:nvPr/>
        </p:nvSpPr>
        <p:spPr>
          <a:xfrm>
            <a:off x="4806900" y="2652889"/>
            <a:ext cx="469800" cy="5621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C6CBF1F3-4BC4-2C49-F469-5EBEC09A471F}"/>
              </a:ext>
            </a:extLst>
          </p:cNvPr>
          <p:cNvSpPr/>
          <p:nvPr/>
        </p:nvSpPr>
        <p:spPr>
          <a:xfrm>
            <a:off x="1313280" y="2623515"/>
            <a:ext cx="469800" cy="5621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04294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61FBA3E7-246D-C13F-4C6C-B7BBDD7599F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23</a:t>
            </a:fld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50E599D-03DA-EC99-D76C-400593987959}"/>
              </a:ext>
            </a:extLst>
          </p:cNvPr>
          <p:cNvSpPr txBox="1"/>
          <p:nvPr/>
        </p:nvSpPr>
        <p:spPr>
          <a:xfrm>
            <a:off x="1210734" y="246867"/>
            <a:ext cx="47469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accent4"/>
                </a:solidFill>
              </a:rPr>
              <a:t>Intestino primitivo posterior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5236ED7-C00C-D537-76E0-EF7851F04DDB}"/>
              </a:ext>
            </a:extLst>
          </p:cNvPr>
          <p:cNvSpPr txBox="1"/>
          <p:nvPr/>
        </p:nvSpPr>
        <p:spPr>
          <a:xfrm>
            <a:off x="458611" y="1264215"/>
            <a:ext cx="822677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/>
              <a:t>O intestino posterior é formado pela porção final do cólon transverso, pelo cólon descendente, sigmoide, reto e pela parte superior do canal anal.</a:t>
            </a:r>
          </a:p>
          <a:p>
            <a:r>
              <a:rPr lang="pt-BR" sz="1800" dirty="0"/>
              <a:t>O limite caudal do intestino primitivo posterior está organizado na forma de uma câmara, a cloaca, a qual é delimitada pela membrana cloacal.</a:t>
            </a:r>
          </a:p>
          <a:p>
            <a:endParaRPr lang="pt-BR" sz="1800" dirty="0"/>
          </a:p>
          <a:p>
            <a:r>
              <a:rPr lang="pt-BR" sz="1800" dirty="0"/>
              <a:t>O mesoderma esplâncnico que reveste o intestino primitivo prolifera na altura da cloaca e forma um septo, o septo </a:t>
            </a:r>
            <a:r>
              <a:rPr lang="pt-BR" sz="1800" dirty="0" err="1"/>
              <a:t>urorretal</a:t>
            </a:r>
            <a:r>
              <a:rPr lang="pt-BR" sz="1800" dirty="0"/>
              <a:t>, que irá dividir a cloaca em uma parte ventral urogenital e uma parte dorsal digestória. Ao final da 7ª semana de desenvolvimento, com a separação da cloaca, ocorre também a divisão da membrana cloacal em membrana urogenital e membrana anal, que irão se romper permitindo o fluxo entre o interior do embrião e a cavidade amniótica.</a:t>
            </a:r>
          </a:p>
        </p:txBody>
      </p:sp>
    </p:spTree>
    <p:extLst>
      <p:ext uri="{BB962C8B-B14F-4D97-AF65-F5344CB8AC3E}">
        <p14:creationId xmlns:p14="http://schemas.microsoft.com/office/powerpoint/2010/main" val="14366649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25827422-9A62-BCBE-987C-1DA1C2899DD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24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4A684F9-21E8-A6FC-3799-CF63A3682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87" y="782667"/>
            <a:ext cx="7800421" cy="357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416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80030E5B-241D-5D18-7BCA-7597D6B188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sz="4000" dirty="0">
                <a:solidFill>
                  <a:schemeClr val="accent6">
                    <a:lumMod val="75000"/>
                  </a:schemeClr>
                </a:solidFill>
              </a:rPr>
              <a:t>Dúvidas?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FFC1BA3-9C5F-97AF-122F-345A91BBB53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0029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7961518B-2710-2193-0119-BF280BDB382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3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398476B-7DA5-157B-DF21-E300B1519E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119"/>
          <a:stretch/>
        </p:blipFill>
        <p:spPr>
          <a:xfrm>
            <a:off x="1298550" y="135756"/>
            <a:ext cx="6546900" cy="500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982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3906346-D26F-AA99-8958-4A0F2EA758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4</a:t>
            </a:fld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4B078AC-3554-C950-BBF2-DF973A1EF561}"/>
              </a:ext>
            </a:extLst>
          </p:cNvPr>
          <p:cNvSpPr txBox="1"/>
          <p:nvPr/>
        </p:nvSpPr>
        <p:spPr>
          <a:xfrm>
            <a:off x="1244600" y="314600"/>
            <a:ext cx="47469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accent2">
                    <a:lumMod val="50000"/>
                  </a:schemeClr>
                </a:solidFill>
              </a:rPr>
              <a:t>Formação do intestino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C9E3B73-5615-63ED-9CFD-5D14011DC799}"/>
              </a:ext>
            </a:extLst>
          </p:cNvPr>
          <p:cNvSpPr txBox="1"/>
          <p:nvPr/>
        </p:nvSpPr>
        <p:spPr>
          <a:xfrm>
            <a:off x="774700" y="900078"/>
            <a:ext cx="7594599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dirty="0"/>
              <a:t>Durante os dobramentos do corpo, a porção do teto da vesícula vitelínica constituída de células do endoderma é incorporada ao embrião formando o </a:t>
            </a:r>
            <a:r>
              <a:rPr lang="pt-BR" b="1" dirty="0"/>
              <a:t>intestino primitivo.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Nas regiões cefálica e caudal do embrião, o intestino primitivo é delimitado pelas membranas </a:t>
            </a:r>
            <a:r>
              <a:rPr lang="pt-BR" dirty="0" err="1"/>
              <a:t>bucofaríngea</a:t>
            </a:r>
            <a:r>
              <a:rPr lang="pt-BR" dirty="0"/>
              <a:t> e cloacal, enquanto que a região média comunica-se temporariamente com a parte da vesícula vitelínica que não foi incorporada ao embrião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5719365-5093-F997-46A3-ECAD5A7BE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977" y="2408887"/>
            <a:ext cx="6125982" cy="2734613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5D9BC332-54F9-8315-5AE4-1DD13D48E8C1}"/>
              </a:ext>
            </a:extLst>
          </p:cNvPr>
          <p:cNvSpPr/>
          <p:nvPr/>
        </p:nvSpPr>
        <p:spPr>
          <a:xfrm>
            <a:off x="1648841" y="2813636"/>
            <a:ext cx="530578" cy="448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3C932BC9-0F9C-5D52-AB7D-DC91CA21FAC9}"/>
              </a:ext>
            </a:extLst>
          </p:cNvPr>
          <p:cNvSpPr/>
          <p:nvPr/>
        </p:nvSpPr>
        <p:spPr>
          <a:xfrm>
            <a:off x="3352799" y="2813636"/>
            <a:ext cx="530578" cy="448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B47A1BA4-D598-9B36-6621-6B9B88813B86}"/>
              </a:ext>
            </a:extLst>
          </p:cNvPr>
          <p:cNvSpPr/>
          <p:nvPr/>
        </p:nvSpPr>
        <p:spPr>
          <a:xfrm>
            <a:off x="4995336" y="2813635"/>
            <a:ext cx="530578" cy="448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6300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75DEFAE5-F281-904A-7327-1506A40EA2A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5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CAED93C-1842-9BF3-0E2A-D6E2DFC01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20" y="959555"/>
            <a:ext cx="8687159" cy="3555003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F3DF238E-857B-3A58-446A-81C57309A8EA}"/>
              </a:ext>
            </a:extLst>
          </p:cNvPr>
          <p:cNvSpPr/>
          <p:nvPr/>
        </p:nvSpPr>
        <p:spPr>
          <a:xfrm>
            <a:off x="4131733" y="722488"/>
            <a:ext cx="632178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FE6FF1D2-AAF5-5D33-EBA3-E022EE967E7C}"/>
              </a:ext>
            </a:extLst>
          </p:cNvPr>
          <p:cNvSpPr/>
          <p:nvPr/>
        </p:nvSpPr>
        <p:spPr>
          <a:xfrm>
            <a:off x="228420" y="959555"/>
            <a:ext cx="632178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783FD11-FDC0-178F-7220-08289EA47801}"/>
              </a:ext>
            </a:extLst>
          </p:cNvPr>
          <p:cNvSpPr txBox="1"/>
          <p:nvPr/>
        </p:nvSpPr>
        <p:spPr>
          <a:xfrm>
            <a:off x="1655232" y="194690"/>
            <a:ext cx="58335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/>
              <a:t>Mesoderma esplâncnico – revestimento do órgão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/>
              <a:t>Endoderma – epitélio absortivo</a:t>
            </a:r>
          </a:p>
        </p:txBody>
      </p:sp>
    </p:spTree>
    <p:extLst>
      <p:ext uri="{BB962C8B-B14F-4D97-AF65-F5344CB8AC3E}">
        <p14:creationId xmlns:p14="http://schemas.microsoft.com/office/powerpoint/2010/main" val="1575236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77BCD72-7A3B-3709-0ACB-AC0FB150F3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6</a:t>
            </a:fld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48B4F48-A366-8EE1-212A-AFAA6D6E0DAE}"/>
              </a:ext>
            </a:extLst>
          </p:cNvPr>
          <p:cNvSpPr txBox="1"/>
          <p:nvPr/>
        </p:nvSpPr>
        <p:spPr>
          <a:xfrm>
            <a:off x="1267178" y="314601"/>
            <a:ext cx="47469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accent2">
                    <a:lumMod val="50000"/>
                  </a:schemeClr>
                </a:solidFill>
              </a:rPr>
              <a:t>Intestino primitivo anterior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CAD9ECE-8540-EE04-E120-61C991B4A105}"/>
              </a:ext>
            </a:extLst>
          </p:cNvPr>
          <p:cNvSpPr txBox="1"/>
          <p:nvPr/>
        </p:nvSpPr>
        <p:spPr>
          <a:xfrm>
            <a:off x="1178934" y="1030013"/>
            <a:ext cx="63163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/>
              <a:t>Dará origem a Cavidade oral, o esôfago, estômago, fígado, vesícula biliar, pâncreas e a parte inicial do duodeno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D1A7462-8A61-87A9-F879-ABE2A29413AD}"/>
              </a:ext>
            </a:extLst>
          </p:cNvPr>
          <p:cNvSpPr txBox="1"/>
          <p:nvPr/>
        </p:nvSpPr>
        <p:spPr>
          <a:xfrm>
            <a:off x="898878" y="2381882"/>
            <a:ext cx="7346244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1600" dirty="0"/>
              <a:t>A porção anterior do intestino primitivo alonga-se no sentido </a:t>
            </a:r>
            <a:r>
              <a:rPr lang="pt-BR" sz="1600" dirty="0" err="1"/>
              <a:t>céfalo</a:t>
            </a:r>
            <a:r>
              <a:rPr lang="pt-BR" sz="1600" dirty="0"/>
              <a:t>-caudal, em virtude do crescimento do corpo do embrião. Como consequência desse alongamento, tem-se a formação do </a:t>
            </a:r>
            <a:r>
              <a:rPr lang="pt-BR" sz="1600" b="1" dirty="0"/>
              <a:t>esôfago</a:t>
            </a:r>
            <a:r>
              <a:rPr lang="pt-BR" sz="1600" dirty="0"/>
              <a:t> durante a 4ª semana de desenvolvimento. Inicialmente o esôfago ainda é curto, mas como o embrião cresce muito rapidamente, o esôfago vai alongando-se proporcionalmente ao crescimento do embrião.</a:t>
            </a:r>
          </a:p>
        </p:txBody>
      </p:sp>
    </p:spTree>
    <p:extLst>
      <p:ext uri="{BB962C8B-B14F-4D97-AF65-F5344CB8AC3E}">
        <p14:creationId xmlns:p14="http://schemas.microsoft.com/office/powerpoint/2010/main" val="650774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CABD958-0EE4-92FD-0E6E-D8BF02A7C1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7</a:t>
            </a:fld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BEB6097-7D68-5D3A-E583-1C5E38C133DC}"/>
              </a:ext>
            </a:extLst>
          </p:cNvPr>
          <p:cNvSpPr txBox="1"/>
          <p:nvPr/>
        </p:nvSpPr>
        <p:spPr>
          <a:xfrm>
            <a:off x="1313088" y="1298082"/>
            <a:ext cx="6758467" cy="23083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1800" dirty="0"/>
              <a:t>Na altura do esôfago surge um brotamento ventral que se chama “broto dos futuros pulmões”, que gradualmente se separa do intestino primitivo por meio do </a:t>
            </a:r>
            <a:r>
              <a:rPr lang="pt-BR" sz="1800" b="1" dirty="0"/>
              <a:t>septo </a:t>
            </a:r>
            <a:r>
              <a:rPr lang="pt-BR" sz="1800" b="1" dirty="0" err="1"/>
              <a:t>traqueoesofágico</a:t>
            </a:r>
            <a:r>
              <a:rPr lang="pt-BR" sz="1800" b="1" dirty="0"/>
              <a:t>.</a:t>
            </a:r>
          </a:p>
          <a:p>
            <a:endParaRPr lang="pt-BR" sz="1800" dirty="0"/>
          </a:p>
          <a:p>
            <a:r>
              <a:rPr lang="pt-BR" sz="1800" dirty="0"/>
              <a:t>Esse septo separa o intestino primitivo em uma porção ventral, com função respiratória, e em uma porção dorsal, com função digestória</a:t>
            </a:r>
          </a:p>
        </p:txBody>
      </p:sp>
    </p:spTree>
    <p:extLst>
      <p:ext uri="{BB962C8B-B14F-4D97-AF65-F5344CB8AC3E}">
        <p14:creationId xmlns:p14="http://schemas.microsoft.com/office/powerpoint/2010/main" val="176590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C29F9C1E-03DA-6FD9-2229-0EADC6C66D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8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07BEC08-6C78-23BF-CC63-F1C5BBC65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378" y="61105"/>
            <a:ext cx="4786085" cy="502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925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573A01E8-EC4C-DBEB-2713-60935C38CE5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9</a:t>
            </a:fld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ED0B931-123A-A9FD-1E31-BFE0A0B6D70F}"/>
              </a:ext>
            </a:extLst>
          </p:cNvPr>
          <p:cNvSpPr txBox="1"/>
          <p:nvPr/>
        </p:nvSpPr>
        <p:spPr>
          <a:xfrm>
            <a:off x="479778" y="1717164"/>
            <a:ext cx="8184444" cy="2031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sz="1800" dirty="0">
                <a:latin typeface="+mn-lt"/>
              </a:rPr>
              <a:t>O estômago começa a se desenvolver durante a 4ª semana, como uma porção dilatada do intestino primitivo na região caudal ao esôfago. Nas semanas subsequentes, a parte dorsal do estômago cresce mais rapidamente do que as outras regiões, iniciando a formação da grande curvatura do estômago. Contudo, para que esse órgão adquira seu posicionamento anatômico será necessária uma mudança na sua posição, a qual se dará através da rotação do estômago.</a:t>
            </a:r>
          </a:p>
        </p:txBody>
      </p:sp>
    </p:spTree>
    <p:extLst>
      <p:ext uri="{BB962C8B-B14F-4D97-AF65-F5344CB8AC3E}">
        <p14:creationId xmlns:p14="http://schemas.microsoft.com/office/powerpoint/2010/main" val="1248460755"/>
      </p:ext>
    </p:extLst>
  </p:cSld>
  <p:clrMapOvr>
    <a:masterClrMapping/>
  </p:clrMapOvr>
</p:sld>
</file>

<file path=ppt/theme/theme1.xml><?xml version="1.0" encoding="utf-8"?>
<a:theme xmlns:a="http://schemas.openxmlformats.org/drawingml/2006/main" name="Puck template">
  <a:themeElements>
    <a:clrScheme name="Custom 347">
      <a:dk1>
        <a:srgbClr val="212A2E"/>
      </a:dk1>
      <a:lt1>
        <a:srgbClr val="FFFFFF"/>
      </a:lt1>
      <a:dk2>
        <a:srgbClr val="617A86"/>
      </a:dk2>
      <a:lt2>
        <a:srgbClr val="A1BECC"/>
      </a:lt2>
      <a:accent1>
        <a:srgbClr val="00D1C6"/>
      </a:accent1>
      <a:accent2>
        <a:srgbClr val="00ACC3"/>
      </a:accent2>
      <a:accent3>
        <a:srgbClr val="BBCD00"/>
      </a:accent3>
      <a:accent4>
        <a:srgbClr val="65BB48"/>
      </a:accent4>
      <a:accent5>
        <a:srgbClr val="F8BB00"/>
      </a:accent5>
      <a:accent6>
        <a:srgbClr val="EF6222"/>
      </a:accent6>
      <a:hlink>
        <a:srgbClr val="617A8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1000</TotalTime>
  <Words>1221</Words>
  <Application>Microsoft Office PowerPoint</Application>
  <PresentationFormat>Apresentação na tela (16:9)</PresentationFormat>
  <Paragraphs>86</Paragraphs>
  <Slides>25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0" baseType="lpstr">
      <vt:lpstr>Arial</vt:lpstr>
      <vt:lpstr>Microsoft Sans Serif</vt:lpstr>
      <vt:lpstr>Nixie One</vt:lpstr>
      <vt:lpstr>Varela Round</vt:lpstr>
      <vt:lpstr>Puck template</vt:lpstr>
      <vt:lpstr>Embriologia</vt:lpstr>
      <vt:lpstr>Desenvolvimento do sistema digestório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Embriologia</dc:title>
  <cp:lastModifiedBy>Giuliano Barros</cp:lastModifiedBy>
  <cp:revision>16</cp:revision>
  <dcterms:modified xsi:type="dcterms:W3CDTF">2022-11-22T19:21:00Z</dcterms:modified>
</cp:coreProperties>
</file>