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51" r:id="rId2"/>
    <p:sldId id="452" r:id="rId3"/>
    <p:sldId id="453" r:id="rId4"/>
    <p:sldId id="454" r:id="rId5"/>
    <p:sldId id="455" r:id="rId6"/>
    <p:sldId id="416" r:id="rId7"/>
    <p:sldId id="417" r:id="rId8"/>
    <p:sldId id="418" r:id="rId9"/>
    <p:sldId id="421" r:id="rId10"/>
    <p:sldId id="415" r:id="rId11"/>
    <p:sldId id="422" r:id="rId12"/>
    <p:sldId id="411" r:id="rId13"/>
    <p:sldId id="409" r:id="rId14"/>
    <p:sldId id="410" r:id="rId15"/>
    <p:sldId id="412" r:id="rId16"/>
    <p:sldId id="449" r:id="rId17"/>
    <p:sldId id="258" r:id="rId18"/>
    <p:sldId id="427" r:id="rId19"/>
    <p:sldId id="329" r:id="rId20"/>
    <p:sldId id="366" r:id="rId21"/>
    <p:sldId id="367" r:id="rId22"/>
    <p:sldId id="368" r:id="rId23"/>
    <p:sldId id="268" r:id="rId24"/>
    <p:sldId id="428" r:id="rId25"/>
    <p:sldId id="429" r:id="rId26"/>
    <p:sldId id="430" r:id="rId27"/>
    <p:sldId id="431" r:id="rId28"/>
    <p:sldId id="432" r:id="rId29"/>
    <p:sldId id="435" r:id="rId30"/>
    <p:sldId id="433" r:id="rId31"/>
    <p:sldId id="457" r:id="rId32"/>
    <p:sldId id="458" r:id="rId33"/>
    <p:sldId id="459" r:id="rId34"/>
    <p:sldId id="456" r:id="rId3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37" autoAdjust="0"/>
  </p:normalViewPr>
  <p:slideViewPr>
    <p:cSldViewPr>
      <p:cViewPr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6FE045-4743-443E-BF90-876DC88E43AE}" type="datetimeFigureOut">
              <a:rPr lang="it-IT"/>
              <a:pPr>
                <a:defRPr/>
              </a:pPr>
              <a:t>14/10/2014</a:t>
            </a:fld>
            <a:endParaRPr lang="it-IT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it-IT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1C6563-0A26-4FBC-B3E8-0ABF9F13CD13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655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FA1BAB-9268-471E-B0C6-5C06191700FB}" type="slidenum">
              <a:rPr lang="it-IT" smtClean="0"/>
              <a:pPr/>
              <a:t>13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77E1-DAFB-4D2F-979E-41B21F868B1B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C30A-9D12-483D-A513-3AB38E402831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E934-0746-47B0-AB56-5FBEAC538F75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1A95-E755-4E37-B930-C105D21BEB28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5CF6A-2F61-4F3B-A804-63B2E2827160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AC9C0-345B-47F5-94CE-84025F39080E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F068-09A0-4E1A-99E5-CC7DD9191A0B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C6CA-E0CC-4A79-8FB2-23C469F8361D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B8C8-8F71-4919-B569-C71B81E0B599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5F45-6BF8-4F10-80B7-1AF02D9EC640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0684E-A416-45F0-845C-E381DDBFF094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71BF6-F635-4C9D-9FCA-8F0A06E4F7B5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762B-B64F-4DF7-9D7F-EC3E09F0A055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ADC75-5E8F-4519-8CD7-C53081731CE1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D513-BB39-477C-B2E4-7AF4C20DB061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5E67-1E89-4364-A385-C869D91AA024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B889-A4E7-47F4-95BB-5938B43BC6BC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1E767-9259-4DF5-85C3-895135EC4BCC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0578-BBE5-4F41-8581-4102E288FB10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3DBF-34EE-4E63-8DB7-B0F55F762705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857D9-127D-490D-83F1-04691A2893A8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87B-7963-4A7F-920A-49A77AC00FA7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95ECE3-3DC1-44FA-A184-ECC37D949B3E}" type="datetimeFigureOut">
              <a:rPr lang="fr-FR"/>
              <a:pPr>
                <a:defRPr/>
              </a:pPr>
              <a:t>14/10/2014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A571FE-F279-4038-B8CB-5FA4677EC039}" type="slidenum">
              <a:rPr lang="fr-BE"/>
              <a:pPr>
                <a:defRPr/>
              </a:pPr>
              <a:t>‹nº›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riodicos.ufsc.br/index.php/politica/article/view/1930/169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 e a dedução | 1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INDUÇÃO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DEDUÇÃO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são formas opostas de raciocínio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INDUÇÃO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raciocínio em que, de fatos particulares, se chega a uma conclusão geral (vai de uma parte ao todo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). Do mundo empírico ao mundo teórico.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DEDUÇÃO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raciocínio que parte do geral para o particular (vai do todo a uma parte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). Do mundo teórico ao mundo empírico.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1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470577"/>
              </p:ext>
            </p:extLst>
          </p:nvPr>
        </p:nvGraphicFramePr>
        <p:xfrm>
          <a:off x="323528" y="476672"/>
          <a:ext cx="8352929" cy="5618289"/>
        </p:xfrm>
        <a:graphic>
          <a:graphicData uri="http://schemas.openxmlformats.org/drawingml/2006/table">
            <a:tbl>
              <a:tblPr/>
              <a:tblGrid>
                <a:gridCol w="2448272"/>
                <a:gridCol w="2880320"/>
                <a:gridCol w="3024337"/>
              </a:tblGrid>
              <a:tr h="45430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Calibri"/>
                          <a:cs typeface="Times New Roman"/>
                        </a:rPr>
                        <a:t>Economia </a:t>
                      </a:r>
                      <a:r>
                        <a:rPr lang="pt-BR" sz="2000" b="1" dirty="0">
                          <a:latin typeface="Arial"/>
                          <a:ea typeface="Calibri"/>
                          <a:cs typeface="Times New Roman"/>
                        </a:rPr>
                        <a:t>neoclássica e Sociologia econômica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07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i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Calibri"/>
                          <a:cs typeface="Times New Roman"/>
                        </a:rPr>
                        <a:t>Economia neoclássica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Arial"/>
                          <a:ea typeface="Calibri"/>
                          <a:cs typeface="Times New Roman"/>
                        </a:rPr>
                        <a:t>Sociologia econômica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i="1" dirty="0">
                          <a:latin typeface="Arial"/>
                          <a:ea typeface="Calibri"/>
                          <a:cs typeface="Times New Roman"/>
                        </a:rPr>
                        <a:t>Concepção da economia</a:t>
                      </a:r>
                      <a:endParaRPr lang="pt-BR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Arial"/>
                          <a:ea typeface="Calibri"/>
                          <a:cs typeface="Times New Roman"/>
                        </a:rPr>
                        <a:t>Alocação de recursos escassos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/>
                          <a:ea typeface="Calibri"/>
                          <a:cs typeface="Times New Roman"/>
                        </a:rPr>
                        <a:t>Ação econômica «</a:t>
                      </a: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embedded» </a:t>
                      </a:r>
                      <a:r>
                        <a:rPr lang="pt-BR" sz="2000" dirty="0">
                          <a:latin typeface="Arial"/>
                          <a:ea typeface="Calibri"/>
                          <a:cs typeface="Times New Roman"/>
                        </a:rPr>
                        <a:t>na ação</a:t>
                      </a: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 social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i="1">
                          <a:latin typeface="Arial"/>
                          <a:ea typeface="Calibri"/>
                          <a:cs typeface="Times New Roman"/>
                        </a:rPr>
                        <a:t>Ação econômica</a:t>
                      </a:r>
                      <a:endParaRPr lang="pt-BR" sz="20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Arial"/>
                          <a:ea typeface="Calibri"/>
                          <a:cs typeface="Times New Roman"/>
                        </a:rPr>
                        <a:t>Atomismo e utilitarismo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/>
                          <a:ea typeface="Calibri"/>
                          <a:cs typeface="Times New Roman"/>
                        </a:rPr>
                        <a:t>Ação econômica como ação social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i="1">
                          <a:latin typeface="Arial"/>
                          <a:ea typeface="Calibri"/>
                          <a:cs typeface="Times New Roman"/>
                        </a:rPr>
                        <a:t>Regras</a:t>
                      </a:r>
                      <a:endParaRPr lang="pt-BR" sz="20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Arial"/>
                          <a:ea typeface="Calibri"/>
                          <a:cs typeface="Times New Roman"/>
                        </a:rPr>
                        <a:t>Mercado em concorrência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/>
                          <a:ea typeface="Calibri"/>
                          <a:cs typeface="Times New Roman"/>
                        </a:rPr>
                        <a:t>Mercado. Instituições políticas e sociais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i="1" dirty="0">
                          <a:latin typeface="Arial"/>
                          <a:ea typeface="Calibri"/>
                          <a:cs typeface="Times New Roman"/>
                        </a:rPr>
                        <a:t>Métodos de pesquisa e análise</a:t>
                      </a:r>
                      <a:endParaRPr lang="pt-BR" sz="2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/>
                          <a:ea typeface="Calibri"/>
                          <a:cs typeface="Times New Roman"/>
                        </a:rPr>
                        <a:t>Teorias a elevada generalização (formalização</a:t>
                      </a:r>
                      <a:r>
                        <a:rPr lang="pt-BR" sz="2000" dirty="0" smtClean="0"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Calibri"/>
                          <a:cs typeface="Times New Roman"/>
                        </a:rPr>
                        <a:t>Dedução</a:t>
                      </a:r>
                      <a:endParaRPr lang="pt-B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/>
                          <a:ea typeface="Calibri"/>
                          <a:cs typeface="Times New Roman"/>
                        </a:rPr>
                        <a:t>Generalizações limitadas. Pesquisas comparativas. Análises históricas e empíricas. Menor </a:t>
                      </a:r>
                      <a:r>
                        <a:rPr lang="pt-BR" sz="2000" dirty="0" smtClean="0">
                          <a:latin typeface="Arial"/>
                          <a:ea typeface="Calibri"/>
                          <a:cs typeface="Times New Roman"/>
                        </a:rPr>
                        <a:t>formalização.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latin typeface="Arial"/>
                          <a:ea typeface="Calibri"/>
                          <a:cs typeface="Times New Roman"/>
                        </a:rPr>
                        <a:t>Indução</a:t>
                      </a:r>
                      <a:r>
                        <a:rPr lang="pt-BR" sz="2000" dirty="0" smtClean="0">
                          <a:latin typeface="Arial"/>
                          <a:ea typeface="Calibri"/>
                          <a:cs typeface="Times New Roman"/>
                        </a:rPr>
                        <a:t> (?)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robertnielsen21.files.wordpress.com/2012/08/work_supply_demand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5895234" cy="4587565"/>
          </a:xfrm>
          <a:prstGeom prst="rect">
            <a:avLst/>
          </a:prstGeom>
          <a:noFill/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Mercado do trabalho | Teoria do mercado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732240" y="22048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Oferta de trabalho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(trabalhador)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983760" y="443711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Demanda de trabalho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(empresa)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>
                <a:latin typeface="Arial" charset="0"/>
                <a:cs typeface="Arial" charset="0"/>
              </a:rPr>
              <a:t>Mark </a:t>
            </a:r>
            <a:r>
              <a:rPr lang="pt-BR" sz="2000" dirty="0" err="1" smtClean="0">
                <a:latin typeface="Arial" charset="0"/>
                <a:cs typeface="Arial" charset="0"/>
              </a:rPr>
              <a:t>Granovetter</a:t>
            </a:r>
            <a:r>
              <a:rPr lang="pt-BR" sz="2000" dirty="0" smtClean="0">
                <a:latin typeface="Arial" charset="0"/>
                <a:cs typeface="Arial" charset="0"/>
              </a:rPr>
              <a:t> recolhe dados sobre uma amostra de 282 trabalhadores profissionais, técnicos e gestores em um subúrbio de Boston que recentemente mudaram de emprego.</a:t>
            </a:r>
          </a:p>
          <a:p>
            <a:r>
              <a:rPr lang="pt-BR" sz="2000" dirty="0" smtClean="0">
                <a:latin typeface="Arial" charset="0"/>
                <a:cs typeface="Arial" charset="0"/>
              </a:rPr>
              <a:t>Que canal que pode ser usado para “tomar consciência” da nova ocasião de emprego?</a:t>
            </a:r>
          </a:p>
          <a:p>
            <a:r>
              <a:rPr lang="pt-BR" sz="2000" dirty="0" smtClean="0">
                <a:latin typeface="Arial" charset="0"/>
                <a:cs typeface="Arial" charset="0"/>
              </a:rPr>
              <a:t>Geralmente, a informação é adquirida acidentalmente durante encontros aleatórios e com pessoas (contatos) que espontaneamente oferecem um emprego: 56 por cento dos entrevistados estão cientes das oportunidades de emprego através de contatos pessoais e informais.</a:t>
            </a:r>
          </a:p>
          <a:p>
            <a:r>
              <a:rPr lang="pt-BR" sz="2000" dirty="0" smtClean="0">
                <a:latin typeface="Arial" charset="0"/>
                <a:cs typeface="Arial" charset="0"/>
              </a:rPr>
              <a:t>O percentual aumenta significativamente quando a única informação considerados como relacionados com a empregos bem pagos.</a:t>
            </a:r>
          </a:p>
          <a:p>
            <a:endParaRPr lang="pt-BR" sz="2000" dirty="0" smtClean="0">
              <a:latin typeface="Arial" charset="0"/>
              <a:cs typeface="Arial" charset="0"/>
            </a:endParaRP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Granovetter, M. (1974), </a:t>
            </a:r>
            <a:r>
              <a:rPr lang="en-US" b="1" i="1"/>
              <a:t>Getting a Job</a:t>
            </a:r>
            <a:r>
              <a:rPr lang="en-US"/>
              <a:t>, Cambridge, Harvard University Press. </a:t>
            </a:r>
            <a:endParaRPr lang="it-IT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323850" y="485775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a typeface="+mj-ea"/>
              </a:rPr>
              <a:t>Sociologia do mercado do trabalho | Mark </a:t>
            </a:r>
            <a:r>
              <a:rPr lang="pt-BR" sz="2400" b="1" dirty="0" err="1" smtClean="0">
                <a:ea typeface="+mj-ea"/>
              </a:rPr>
              <a:t>Granovetter</a:t>
            </a:r>
            <a:r>
              <a:rPr lang="pt-BR" sz="2400" b="1" dirty="0" smtClean="0">
                <a:ea typeface="+mj-ea"/>
              </a:rPr>
              <a:t> |</a:t>
            </a:r>
            <a:r>
              <a:rPr lang="it-IT" sz="2400" b="1" dirty="0" smtClean="0">
                <a:ea typeface="+mj-ea"/>
              </a:rPr>
              <a:t>1 </a:t>
            </a:r>
            <a:endParaRPr lang="it-IT" sz="2400" b="1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755650" y="1700213"/>
            <a:ext cx="7632700" cy="1143000"/>
          </a:xfrm>
        </p:spPr>
        <p:txBody>
          <a:bodyPr/>
          <a:lstStyle/>
          <a:p>
            <a:pPr eaLnBrk="1" hangingPunct="1"/>
            <a:r>
              <a:rPr lang="pt-BR" sz="2800" b="1" dirty="0" smtClean="0">
                <a:latin typeface="Arial" charset="0"/>
                <a:cs typeface="Arial" charset="0"/>
              </a:rPr>
              <a:t>A </a:t>
            </a:r>
            <a:r>
              <a:rPr lang="pt-BR" sz="2800" b="1" dirty="0" smtClean="0">
                <a:cs typeface="Arial" charset="0"/>
              </a:rPr>
              <a:t>«</a:t>
            </a:r>
            <a:r>
              <a:rPr lang="pt-BR" sz="2800" b="1" dirty="0" smtClean="0">
                <a:latin typeface="Arial" charset="0"/>
                <a:cs typeface="Arial" charset="0"/>
              </a:rPr>
              <a:t>força dos laços fracos</a:t>
            </a:r>
            <a:r>
              <a:rPr lang="pt-BR" sz="2800" b="1" dirty="0" smtClean="0">
                <a:cs typeface="Arial" charset="0"/>
              </a:rPr>
              <a:t>»</a:t>
            </a:r>
            <a:r>
              <a:rPr lang="it-IT" sz="2400" dirty="0" smtClean="0">
                <a:latin typeface="Arial" charset="0"/>
                <a:cs typeface="Arial" charset="0"/>
              </a:rPr>
              <a:t/>
            </a:r>
            <a:br>
              <a:rPr lang="it-IT" sz="2400" dirty="0" smtClean="0">
                <a:latin typeface="Arial" charset="0"/>
                <a:cs typeface="Arial" charset="0"/>
              </a:rPr>
            </a:br>
            <a:endParaRPr lang="it-IT" sz="24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1438" y="3429000"/>
          <a:ext cx="8964612" cy="2160588"/>
        </p:xfrm>
        <a:graphic>
          <a:graphicData uri="http://schemas.openxmlformats.org/drawingml/2006/table">
            <a:tbl>
              <a:tblPr/>
              <a:tblGrid>
                <a:gridCol w="899604"/>
                <a:gridCol w="360045"/>
                <a:gridCol w="1413000"/>
                <a:gridCol w="171198"/>
                <a:gridCol w="1961022"/>
                <a:gridCol w="271257"/>
                <a:gridCol w="1722736"/>
                <a:gridCol w="365525"/>
                <a:gridCol w="1800225"/>
              </a:tblGrid>
              <a:tr h="2160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Edward</a:t>
                      </a:r>
                      <a:endParaRPr lang="it-IT" sz="17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7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</a:t>
                      </a:r>
                      <a:r>
                        <a:rPr lang="en-GB" sz="1700" b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amiga</a:t>
                      </a:r>
                      <a:r>
                        <a:rPr lang="en-GB" sz="1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GB" sz="1700" b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</a:t>
                      </a:r>
                      <a:r>
                        <a:rPr lang="en-GB" sz="1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Edward</a:t>
                      </a:r>
                      <a:endParaRPr lang="it-IT" sz="17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7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</a:t>
                      </a:r>
                      <a:r>
                        <a:rPr lang="pt-BR" sz="1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irmã da </a:t>
                      </a:r>
                      <a:endParaRPr lang="pt-BR" sz="1700" b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amiga </a:t>
                      </a:r>
                      <a:r>
                        <a:rPr lang="pt-BR" sz="1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Edward</a:t>
                      </a:r>
                      <a:endParaRPr lang="it-IT" sz="17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7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 </a:t>
                      </a:r>
                      <a:r>
                        <a:rPr lang="pt-BR" sz="1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namorado </a:t>
                      </a:r>
                      <a:endParaRPr lang="pt-BR" sz="1700" b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 </a:t>
                      </a:r>
                      <a:r>
                        <a:rPr lang="pt-BR" sz="1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irmã da </a:t>
                      </a:r>
                      <a:endParaRPr lang="pt-BR" sz="1700" b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amiga </a:t>
                      </a:r>
                      <a:r>
                        <a:rPr lang="pt-BR" sz="1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Edward</a:t>
                      </a:r>
                      <a:endParaRPr lang="it-IT" sz="17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7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7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empresa onde trabalha o namorado da irmã da amiga de Edward</a:t>
                      </a:r>
                      <a:endParaRPr lang="it-IT" sz="17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61" name="Line 5"/>
          <p:cNvSpPr>
            <a:spLocks noChangeShapeType="1"/>
          </p:cNvSpPr>
          <p:nvPr/>
        </p:nvSpPr>
        <p:spPr bwMode="auto">
          <a:xfrm>
            <a:off x="4787900" y="45085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62" name="Line 4"/>
          <p:cNvSpPr>
            <a:spLocks noChangeShapeType="1"/>
          </p:cNvSpPr>
          <p:nvPr/>
        </p:nvSpPr>
        <p:spPr bwMode="auto">
          <a:xfrm>
            <a:off x="2627313" y="4508500"/>
            <a:ext cx="360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63" name="Line 3"/>
          <p:cNvSpPr>
            <a:spLocks noChangeShapeType="1"/>
          </p:cNvSpPr>
          <p:nvPr/>
        </p:nvSpPr>
        <p:spPr bwMode="auto">
          <a:xfrm>
            <a:off x="971550" y="45085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64" name="Line 2"/>
          <p:cNvSpPr>
            <a:spLocks noChangeShapeType="1"/>
          </p:cNvSpPr>
          <p:nvPr/>
        </p:nvSpPr>
        <p:spPr bwMode="auto">
          <a:xfrm>
            <a:off x="6732588" y="45085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65" name="ZoneTexte 10"/>
          <p:cNvSpPr txBox="1">
            <a:spLocks noChangeArrowheads="1"/>
          </p:cNvSpPr>
          <p:nvPr/>
        </p:nvSpPr>
        <p:spPr bwMode="auto">
          <a:xfrm>
            <a:off x="684213" y="2420938"/>
            <a:ext cx="792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dirty="0"/>
              <a:t>Como procurar um trabalho | </a:t>
            </a:r>
            <a:r>
              <a:rPr lang="it-IT" sz="2000" dirty="0"/>
              <a:t>De </a:t>
            </a:r>
            <a:r>
              <a:rPr lang="it-IT" sz="2000" dirty="0" smtClean="0"/>
              <a:t>“Edward” </a:t>
            </a:r>
            <a:r>
              <a:rPr lang="it-IT" sz="2000" dirty="0"/>
              <a:t>até a </a:t>
            </a:r>
            <a:r>
              <a:rPr lang="it-IT" sz="2000" dirty="0" smtClean="0"/>
              <a:t>“empresa”</a:t>
            </a:r>
            <a:endParaRPr lang="it-IT" sz="2000" dirty="0"/>
          </a:p>
        </p:txBody>
      </p:sp>
      <p:sp>
        <p:nvSpPr>
          <p:cNvPr id="2066" name="Rectangle 10"/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Granovetter, M. (1974), </a:t>
            </a:r>
            <a:r>
              <a:rPr lang="en-US" b="1" i="1"/>
              <a:t>Getting a Job</a:t>
            </a:r>
            <a:r>
              <a:rPr lang="en-US"/>
              <a:t>, Cambridge, Harvard University Press. </a:t>
            </a:r>
            <a:endParaRPr lang="it-IT"/>
          </a:p>
        </p:txBody>
      </p:sp>
      <p:sp>
        <p:nvSpPr>
          <p:cNvPr id="2068" name="CaixaDeTexto 1"/>
          <p:cNvSpPr txBox="1">
            <a:spLocks noChangeArrowheads="1"/>
          </p:cNvSpPr>
          <p:nvPr/>
        </p:nvSpPr>
        <p:spPr bwMode="auto">
          <a:xfrm>
            <a:off x="5640387" y="5949280"/>
            <a:ext cx="3503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cs typeface="Times New Roman" pitchFamily="18" charset="0"/>
              </a:rPr>
              <a:t>Edward </a:t>
            </a:r>
            <a:r>
              <a:rPr lang="en-GB" b="1" dirty="0" err="1">
                <a:cs typeface="Times New Roman" pitchFamily="18" charset="0"/>
              </a:rPr>
              <a:t>encontra</a:t>
            </a:r>
            <a:r>
              <a:rPr lang="en-GB" b="1" dirty="0">
                <a:cs typeface="Times New Roman" pitchFamily="18" charset="0"/>
              </a:rPr>
              <a:t> o </a:t>
            </a:r>
            <a:r>
              <a:rPr lang="en-GB" b="1" dirty="0" err="1">
                <a:cs typeface="Times New Roman" pitchFamily="18" charset="0"/>
              </a:rPr>
              <a:t>trabalho</a:t>
            </a:r>
            <a:endParaRPr lang="pt-BR" b="1" dirty="0"/>
          </a:p>
        </p:txBody>
      </p:sp>
      <p:sp>
        <p:nvSpPr>
          <p:cNvPr id="4" name="Seta para a direita 3"/>
          <p:cNvSpPr/>
          <p:nvPr/>
        </p:nvSpPr>
        <p:spPr>
          <a:xfrm rot="5400000">
            <a:off x="7767289" y="5562303"/>
            <a:ext cx="37817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323850" y="485775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a typeface="+mj-ea"/>
              </a:rPr>
              <a:t>Sociologia do mercado do trabalho | Mark </a:t>
            </a:r>
            <a:r>
              <a:rPr lang="pt-BR" sz="2400" b="1" dirty="0" err="1" smtClean="0">
                <a:ea typeface="+mj-ea"/>
              </a:rPr>
              <a:t>Granovetter</a:t>
            </a:r>
            <a:r>
              <a:rPr lang="pt-BR" sz="2400" b="1" dirty="0" smtClean="0">
                <a:ea typeface="+mj-ea"/>
              </a:rPr>
              <a:t> |</a:t>
            </a:r>
            <a:r>
              <a:rPr lang="it-IT" sz="2400" b="1" dirty="0" smtClean="0">
                <a:ea typeface="+mj-ea"/>
              </a:rPr>
              <a:t>2 </a:t>
            </a:r>
            <a:endParaRPr lang="it-IT" sz="2400" b="1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4" descr="ego2"/>
          <p:cNvPicPr>
            <a:picLocks noChangeAspect="1" noChangeArrowheads="1"/>
          </p:cNvPicPr>
          <p:nvPr/>
        </p:nvPicPr>
        <p:blipFill>
          <a:blip r:embed="rId2" cstate="print"/>
          <a:srcRect l="1668" t="1176" r="1668" b="1176"/>
          <a:stretch>
            <a:fillRect/>
          </a:stretch>
        </p:blipFill>
        <p:spPr bwMode="auto">
          <a:xfrm>
            <a:off x="107950" y="1379538"/>
            <a:ext cx="39592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5364088" y="2492896"/>
            <a:ext cx="34925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2000" dirty="0"/>
              <a:t>A  rede a « laços fortes » é muito mais densa daquela a « laços fracos » («</a:t>
            </a:r>
            <a:r>
              <a:rPr lang="pt-BR" sz="2000" dirty="0" err="1"/>
              <a:t>Ego’s</a:t>
            </a:r>
            <a:r>
              <a:rPr lang="pt-BR" sz="2000" dirty="0"/>
              <a:t> </a:t>
            </a:r>
            <a:r>
              <a:rPr lang="pt-BR" sz="2000" dirty="0" err="1"/>
              <a:t>weak</a:t>
            </a:r>
            <a:r>
              <a:rPr lang="pt-BR" sz="2000" dirty="0"/>
              <a:t> </a:t>
            </a:r>
            <a:r>
              <a:rPr lang="pt-BR" sz="2000" dirty="0" err="1"/>
              <a:t>Ties</a:t>
            </a:r>
            <a:r>
              <a:rPr lang="pt-BR" sz="2000" dirty="0"/>
              <a:t>»); mas os « laços fracos » – as cadeias longas que favorecem o fluxo da comunicação – permitem alcançar informações estratégicas.  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4075113" y="3571875"/>
            <a:ext cx="1081087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Granovetter, M. (1974), </a:t>
            </a:r>
            <a:r>
              <a:rPr lang="en-US" b="1" i="1"/>
              <a:t>Getting a Job</a:t>
            </a:r>
            <a:r>
              <a:rPr lang="en-US"/>
              <a:t>, Cambridge, Harvard University Press. </a:t>
            </a:r>
            <a:endParaRPr lang="it-IT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323850" y="485775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a typeface="+mj-ea"/>
              </a:rPr>
              <a:t>Sociologia do mercado do trabalho | Mark </a:t>
            </a:r>
            <a:r>
              <a:rPr lang="pt-BR" sz="2400" b="1" dirty="0" err="1" smtClean="0">
                <a:ea typeface="+mj-ea"/>
              </a:rPr>
              <a:t>Granovetter</a:t>
            </a:r>
            <a:r>
              <a:rPr lang="pt-BR" sz="2400" b="1" dirty="0" smtClean="0">
                <a:ea typeface="+mj-ea"/>
              </a:rPr>
              <a:t> |</a:t>
            </a:r>
            <a:r>
              <a:rPr lang="it-IT" sz="2400" b="1" dirty="0" smtClean="0">
                <a:ea typeface="+mj-ea"/>
              </a:rPr>
              <a:t>3 </a:t>
            </a:r>
            <a:endParaRPr lang="it-IT" sz="2400" b="1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7225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Como é que você chegou a saber da vaga de emprego?</a:t>
            </a:r>
          </a:p>
          <a:p>
            <a:pPr marL="0" indent="0">
              <a:buFont typeface="Arial" charset="0"/>
              <a:buNone/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400" dirty="0" smtClean="0">
                <a:latin typeface="Arial" pitchFamily="34" charset="0"/>
                <a:cs typeface="Arial" pitchFamily="34" charset="0"/>
              </a:rPr>
            </a:br>
            <a:r>
              <a:rPr lang="pt-PT" sz="2400" dirty="0" smtClean="0">
                <a:latin typeface="Arial" pitchFamily="34" charset="0"/>
                <a:cs typeface="Arial" pitchFamily="34" charset="0"/>
              </a:rPr>
              <a:t>1. amigos</a:t>
            </a:r>
            <a:br>
              <a:rPr lang="pt-PT" sz="2400" dirty="0" smtClean="0">
                <a:latin typeface="Arial" pitchFamily="34" charset="0"/>
                <a:cs typeface="Arial" pitchFamily="34" charset="0"/>
              </a:rPr>
            </a:br>
            <a:r>
              <a:rPr lang="pt-PT" sz="2400" dirty="0" smtClean="0">
                <a:latin typeface="Arial" pitchFamily="34" charset="0"/>
                <a:cs typeface="Arial" pitchFamily="34" charset="0"/>
              </a:rPr>
              <a:t>2. parentes</a:t>
            </a:r>
            <a:br>
              <a:rPr lang="pt-PT" sz="2400" dirty="0" smtClean="0">
                <a:latin typeface="Arial" pitchFamily="34" charset="0"/>
                <a:cs typeface="Arial" pitchFamily="34" charset="0"/>
              </a:rPr>
            </a:br>
            <a:r>
              <a:rPr lang="pt-PT" sz="2400" dirty="0" smtClean="0">
                <a:latin typeface="Arial" pitchFamily="34" charset="0"/>
                <a:cs typeface="Arial" pitchFamily="34" charset="0"/>
              </a:rPr>
              <a:t>3. Amigos dos amigos</a:t>
            </a:r>
            <a:br>
              <a:rPr lang="pt-PT" sz="2400" dirty="0" smtClean="0">
                <a:latin typeface="Arial" pitchFamily="34" charset="0"/>
                <a:cs typeface="Arial" pitchFamily="34" charset="0"/>
              </a:rPr>
            </a:br>
            <a:r>
              <a:rPr lang="pt-PT" sz="2400" dirty="0" smtClean="0">
                <a:latin typeface="Arial" pitchFamily="34" charset="0"/>
                <a:cs typeface="Arial" pitchFamily="34" charset="0"/>
              </a:rPr>
              <a:t>4. Pessoas que não conheço bem</a:t>
            </a:r>
            <a:br>
              <a:rPr lang="pt-PT" sz="2400" dirty="0" smtClean="0">
                <a:latin typeface="Arial" pitchFamily="34" charset="0"/>
                <a:cs typeface="Arial" pitchFamily="34" charset="0"/>
              </a:rPr>
            </a:br>
            <a:r>
              <a:rPr lang="pt-PT" sz="2400" dirty="0" smtClean="0">
                <a:latin typeface="Arial" pitchFamily="34" charset="0"/>
                <a:cs typeface="Arial" pitchFamily="34" charset="0"/>
              </a:rPr>
              <a:t>5. Pessoas que encontrei por acaso.</a:t>
            </a:r>
          </a:p>
          <a:p>
            <a:pPr marL="0" indent="0">
              <a:buFont typeface="Arial" charset="0"/>
              <a:buNone/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6. Revistas, jornais</a:t>
            </a:r>
          </a:p>
          <a:p>
            <a:pPr marL="0" indent="0">
              <a:buFont typeface="Arial" charset="0"/>
              <a:buNone/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7. Outros</a:t>
            </a:r>
            <a:br>
              <a:rPr lang="pt-PT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Granovetter, M. (1974), </a:t>
            </a:r>
            <a:r>
              <a:rPr lang="en-US" b="1" i="1"/>
              <a:t>Getting a Job</a:t>
            </a:r>
            <a:r>
              <a:rPr lang="en-US"/>
              <a:t>, Cambridge, Harvard University Press. </a:t>
            </a:r>
            <a:endParaRPr lang="it-IT"/>
          </a:p>
        </p:txBody>
      </p:sp>
      <p:sp>
        <p:nvSpPr>
          <p:cNvPr id="5126" name="CaixaDeTexto 5"/>
          <p:cNvSpPr txBox="1">
            <a:spLocks noChangeArrowheads="1"/>
          </p:cNvSpPr>
          <p:nvPr/>
        </p:nvSpPr>
        <p:spPr bwMode="auto">
          <a:xfrm>
            <a:off x="6372225" y="2565400"/>
            <a:ext cx="2160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/>
              <a:t>Laços fortes</a:t>
            </a:r>
          </a:p>
        </p:txBody>
      </p:sp>
      <p:sp>
        <p:nvSpPr>
          <p:cNvPr id="7" name="Seta para baixo 6"/>
          <p:cNvSpPr/>
          <p:nvPr/>
        </p:nvSpPr>
        <p:spPr>
          <a:xfrm rot="5400000">
            <a:off x="5975895" y="3537273"/>
            <a:ext cx="432048" cy="9355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28" name="CaixaDeTexto 7"/>
          <p:cNvSpPr txBox="1">
            <a:spLocks noChangeArrowheads="1"/>
          </p:cNvSpPr>
          <p:nvPr/>
        </p:nvSpPr>
        <p:spPr bwMode="auto">
          <a:xfrm>
            <a:off x="6732240" y="3789040"/>
            <a:ext cx="2160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/>
              <a:t>Laços fracos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323850" y="485775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a typeface="+mj-ea"/>
              </a:rPr>
              <a:t>Sociologia do mercado do trabalho | Mark </a:t>
            </a:r>
            <a:r>
              <a:rPr lang="pt-BR" sz="2400" b="1" dirty="0" err="1" smtClean="0">
                <a:ea typeface="+mj-ea"/>
              </a:rPr>
              <a:t>Granovetter</a:t>
            </a:r>
            <a:r>
              <a:rPr lang="pt-BR" sz="2400" b="1" dirty="0" smtClean="0">
                <a:ea typeface="+mj-ea"/>
              </a:rPr>
              <a:t> |</a:t>
            </a:r>
            <a:r>
              <a:rPr lang="it-IT" sz="2400" b="1" dirty="0" smtClean="0">
                <a:ea typeface="+mj-ea"/>
              </a:rPr>
              <a:t>4 </a:t>
            </a:r>
            <a:endParaRPr lang="it-IT" sz="2400" b="1" dirty="0">
              <a:ea typeface="+mj-ea"/>
            </a:endParaRPr>
          </a:p>
        </p:txBody>
      </p:sp>
      <p:sp>
        <p:nvSpPr>
          <p:cNvPr id="10" name="Seta para baixo 9"/>
          <p:cNvSpPr/>
          <p:nvPr/>
        </p:nvSpPr>
        <p:spPr>
          <a:xfrm rot="5400000">
            <a:off x="5507843" y="2205125"/>
            <a:ext cx="432048" cy="1151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722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Como é que você chegou a saber da vaga de emprego?</a:t>
            </a:r>
          </a:p>
          <a:p>
            <a:pPr marL="0" indent="0">
              <a:buFont typeface="Arial" charset="0"/>
              <a:buNone/>
              <a:defRPr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000" dirty="0" smtClean="0"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latin typeface="Arial" pitchFamily="34" charset="0"/>
                <a:cs typeface="Arial" pitchFamily="34" charset="0"/>
              </a:rPr>
              <a:t>.... amigos</a:t>
            </a:r>
            <a:br>
              <a:rPr lang="pt-PT" sz="2000" dirty="0" smtClean="0"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latin typeface="Arial" pitchFamily="34" charset="0"/>
                <a:cs typeface="Arial" pitchFamily="34" charset="0"/>
              </a:rPr>
              <a:t>.... parentes</a:t>
            </a:r>
            <a:br>
              <a:rPr lang="pt-PT" sz="2000" dirty="0" smtClean="0"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latin typeface="Arial" pitchFamily="34" charset="0"/>
                <a:cs typeface="Arial" pitchFamily="34" charset="0"/>
              </a:rPr>
              <a:t>.... Amigos dos amigos</a:t>
            </a:r>
            <a:br>
              <a:rPr lang="pt-PT" sz="2000" dirty="0" smtClean="0"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latin typeface="Arial" pitchFamily="34" charset="0"/>
                <a:cs typeface="Arial" pitchFamily="34" charset="0"/>
              </a:rPr>
              <a:t>.... Pessoas que não conheço bem</a:t>
            </a:r>
            <a:br>
              <a:rPr lang="pt-PT" sz="2000" dirty="0" smtClean="0"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latin typeface="Arial" pitchFamily="34" charset="0"/>
                <a:cs typeface="Arial" pitchFamily="34" charset="0"/>
              </a:rPr>
              <a:t>.... Pessoas que encontrei por acaso</a:t>
            </a:r>
          </a:p>
          <a:p>
            <a:pPr marL="0" indent="0">
              <a:buFont typeface="Arial" charset="0"/>
              <a:buNone/>
              <a:defRPr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.... Revistas, jornais</a:t>
            </a:r>
          </a:p>
          <a:p>
            <a:pPr marL="0" indent="0">
              <a:buFont typeface="Arial" charset="0"/>
              <a:buNone/>
              <a:defRPr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.... </a:t>
            </a:r>
            <a:br>
              <a:rPr lang="pt-PT" sz="2000" dirty="0" smtClean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323850" y="485775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b="1" dirty="0">
                <a:latin typeface="Arial" charset="0"/>
                <a:ea typeface="+mj-ea"/>
                <a:cs typeface="Arial" charset="0"/>
              </a:rPr>
              <a:t>O mercado do trabalho... em São Borja</a:t>
            </a:r>
            <a:endParaRPr lang="it-IT" sz="3200" b="1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2" name="Seta para baixo 1"/>
          <p:cNvSpPr/>
          <p:nvPr/>
        </p:nvSpPr>
        <p:spPr>
          <a:xfrm rot="5400000">
            <a:off x="4318000" y="1182688"/>
            <a:ext cx="436563" cy="2763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293" name="CaixaDeTexto 5"/>
          <p:cNvSpPr txBox="1">
            <a:spLocks noChangeArrowheads="1"/>
          </p:cNvSpPr>
          <p:nvPr/>
        </p:nvSpPr>
        <p:spPr bwMode="auto">
          <a:xfrm>
            <a:off x="6300788" y="2322513"/>
            <a:ext cx="2160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altLang="pt-BR" sz="2400"/>
              <a:t>Laços fortes</a:t>
            </a:r>
          </a:p>
        </p:txBody>
      </p:sp>
      <p:sp>
        <p:nvSpPr>
          <p:cNvPr id="7" name="Seta para baixo 6"/>
          <p:cNvSpPr/>
          <p:nvPr/>
        </p:nvSpPr>
        <p:spPr>
          <a:xfrm rot="5400000">
            <a:off x="6302375" y="2297113"/>
            <a:ext cx="363537" cy="276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295" name="CaixaDeTexto 7"/>
          <p:cNvSpPr txBox="1">
            <a:spLocks noChangeArrowheads="1"/>
          </p:cNvSpPr>
          <p:nvPr/>
        </p:nvSpPr>
        <p:spPr bwMode="auto">
          <a:xfrm>
            <a:off x="6011863" y="3843338"/>
            <a:ext cx="2366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altLang="pt-BR" sz="2400"/>
              <a:t>Laços fracos</a:t>
            </a:r>
          </a:p>
        </p:txBody>
      </p:sp>
      <p:sp>
        <p:nvSpPr>
          <p:cNvPr id="12296" name="CaixaDeTexto 3"/>
          <p:cNvSpPr txBox="1">
            <a:spLocks noChangeArrowheads="1"/>
          </p:cNvSpPr>
          <p:nvPr/>
        </p:nvSpPr>
        <p:spPr bwMode="auto">
          <a:xfrm>
            <a:off x="661988" y="4621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altLang="pt-BR" b="1" u="sng"/>
              <a:t>Conceitos de primeiro nível</a:t>
            </a:r>
          </a:p>
        </p:txBody>
      </p:sp>
      <p:sp>
        <p:nvSpPr>
          <p:cNvPr id="12297" name="CaixaDeTexto 9"/>
          <p:cNvSpPr txBox="1">
            <a:spLocks noChangeArrowheads="1"/>
          </p:cNvSpPr>
          <p:nvPr/>
        </p:nvSpPr>
        <p:spPr bwMode="auto">
          <a:xfrm>
            <a:off x="5508625" y="4597400"/>
            <a:ext cx="324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altLang="pt-BR" b="1" u="sng"/>
              <a:t>Conceitos de segundo nível</a:t>
            </a:r>
          </a:p>
        </p:txBody>
      </p:sp>
      <p:sp>
        <p:nvSpPr>
          <p:cNvPr id="12298" name="Retângulo 7"/>
          <p:cNvSpPr>
            <a:spLocks noChangeArrowheads="1"/>
          </p:cNvSpPr>
          <p:nvPr/>
        </p:nvSpPr>
        <p:spPr bwMode="auto">
          <a:xfrm>
            <a:off x="0" y="5103813"/>
            <a:ext cx="91916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b="1" u="sng"/>
              <a:t>Exercício</a:t>
            </a:r>
          </a:p>
          <a:p>
            <a:pPr eaLnBrk="1" hangingPunct="1"/>
            <a:r>
              <a:rPr lang="pt-BR" altLang="pt-BR"/>
              <a:t>1. Construir uma variável a partir de uma pergunta de um questionário para investigar as diferentes maneiras de encontrar um trabalho. [Respeitar as regras de uma classificação]</a:t>
            </a:r>
          </a:p>
          <a:p>
            <a:pPr eaLnBrk="1" hangingPunct="1"/>
            <a:r>
              <a:rPr lang="pt-BR" altLang="pt-BR"/>
              <a:t>2. A partir desta variável, construir uma tipologia de “laços fracos-laços fortes” como em Granovetter [Considerar também os trabalhos encontrados fora dos laços]</a:t>
            </a:r>
          </a:p>
        </p:txBody>
      </p:sp>
    </p:spTree>
    <p:extLst>
      <p:ext uri="{BB962C8B-B14F-4D97-AF65-F5344CB8AC3E}">
        <p14:creationId xmlns:p14="http://schemas.microsoft.com/office/powerpoint/2010/main" val="4601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3052763"/>
          </a:xfrm>
        </p:spPr>
        <p:txBody>
          <a:bodyPr/>
          <a:lstStyle/>
          <a:p>
            <a:pPr algn="ctr" eaLnBrk="1" hangingPunct="1">
              <a:buNone/>
            </a:pPr>
            <a:r>
              <a:rPr lang="pt-BR" sz="2800" b="1" dirty="0" smtClean="0">
                <a:latin typeface="Arial" charset="0"/>
                <a:cs typeface="Arial" charset="0"/>
              </a:rPr>
              <a:t>Robert Putnam</a:t>
            </a:r>
          </a:p>
          <a:p>
            <a:pPr eaLnBrk="1" hangingPunct="1"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Putnam define o </a:t>
            </a:r>
            <a:r>
              <a:rPr lang="pt-BR" sz="2800" dirty="0" smtClean="0">
                <a:cs typeface="Arial" charset="0"/>
              </a:rPr>
              <a:t>«</a:t>
            </a:r>
            <a:r>
              <a:rPr lang="pt-BR" sz="2800" dirty="0" smtClean="0">
                <a:latin typeface="Arial" charset="0"/>
                <a:cs typeface="Arial" charset="0"/>
              </a:rPr>
              <a:t>capital social</a:t>
            </a:r>
            <a:r>
              <a:rPr lang="pt-BR" sz="2800" dirty="0" smtClean="0">
                <a:cs typeface="Arial" charset="0"/>
              </a:rPr>
              <a:t>»</a:t>
            </a:r>
            <a:r>
              <a:rPr lang="pt-BR" sz="2800" dirty="0" smtClean="0">
                <a:latin typeface="Arial" charset="0"/>
                <a:cs typeface="Arial" charset="0"/>
              </a:rPr>
              <a:t> de acordo com:</a:t>
            </a:r>
          </a:p>
          <a:p>
            <a:pPr eaLnBrk="1" hangingPunct="1"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	«</a:t>
            </a:r>
            <a:r>
              <a:rPr lang="pt-BR" sz="2800" i="1" dirty="0" smtClean="0">
                <a:latin typeface="Arial" charset="0"/>
                <a:cs typeface="Arial" charset="0"/>
              </a:rPr>
              <a:t>a confiança, as normas que governam a coexistência, as redes de associacionismo cívico, os elementos que melhoram a eficiência da organização social fomentando iniciativas levadas de comum acordo</a:t>
            </a:r>
            <a:r>
              <a:rPr lang="pt-BR" sz="2800" dirty="0" smtClean="0">
                <a:latin typeface="Arial" charset="0"/>
                <a:cs typeface="Arial" charset="0"/>
              </a:rPr>
              <a:t>». </a:t>
            </a:r>
            <a:endParaRPr lang="it-IT" sz="2800" dirty="0" smtClean="0">
              <a:latin typeface="Arial" charset="0"/>
              <a:cs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211887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Arial" pitchFamily="34" charset="0"/>
                <a:cs typeface="Arial" pitchFamily="34" charset="0"/>
              </a:rPr>
              <a:t>Putnam, R. D. (1993), 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La tradizione civica nelle regioni italiane</a:t>
            </a:r>
            <a:r>
              <a:rPr lang="it-IT" dirty="0">
                <a:latin typeface="Arial" pitchFamily="34" charset="0"/>
                <a:cs typeface="Arial" pitchFamily="34" charset="0"/>
              </a:rPr>
              <a:t>, Milano: Arnoldo Mondadori Editore, 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Making Democracy Work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>
                <a:latin typeface="Arial" pitchFamily="34" charset="0"/>
                <a:cs typeface="Arial" pitchFamily="34" charset="0"/>
              </a:rPr>
              <a:t>(1993), Princeton University Press.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pt-BR" sz="3600" b="1" dirty="0" smtClean="0">
                <a:latin typeface="Arial" charset="0"/>
                <a:cs typeface="Arial" charset="0"/>
              </a:rPr>
              <a:t>«Capital social» </a:t>
            </a:r>
            <a:r>
              <a:rPr lang="it-IT" sz="3600" b="1" dirty="0" smtClean="0">
                <a:latin typeface="Arial" charset="0"/>
                <a:cs typeface="Arial" charset="0"/>
              </a:rPr>
              <a:t>| </a:t>
            </a:r>
            <a:r>
              <a:rPr lang="it-IT" sz="3600" b="1" dirty="0">
                <a:latin typeface="Arial" charset="0"/>
                <a:cs typeface="Arial" charset="0"/>
              </a:rPr>
              <a:t>Dedução ou indução?</a:t>
            </a:r>
            <a:endParaRPr lang="it-IT" sz="36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2119376"/>
          <a:ext cx="8229600" cy="349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4456"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Bourdieu</a:t>
                      </a:r>
                      <a:r>
                        <a:rPr lang="pt-BR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pt-B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Putnam </a:t>
                      </a:r>
                      <a:endParaRPr lang="pt-B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547376">
                <a:tc>
                  <a:txBody>
                    <a:bodyPr/>
                    <a:lstStyle/>
                    <a:p>
                      <a:r>
                        <a:rPr lang="pt-PT" sz="1800" i="1" dirty="0" smtClean="0">
                          <a:latin typeface="Arial" pitchFamily="34" charset="0"/>
                          <a:cs typeface="Arial" pitchFamily="34" charset="0"/>
                        </a:rPr>
                        <a:t>«o capital social é </a:t>
                      </a:r>
                      <a:r>
                        <a:rPr lang="pt-BR" sz="1800" i="1" dirty="0" smtClean="0">
                          <a:latin typeface="Arial" pitchFamily="34" charset="0"/>
                          <a:cs typeface="Arial" pitchFamily="34" charset="0"/>
                        </a:rPr>
                        <a:t>a soma dos recursos reais ou potenciais</a:t>
                      </a:r>
                      <a:r>
                        <a:rPr lang="pt-PT" sz="1800" i="1" dirty="0" smtClean="0">
                          <a:latin typeface="Arial" pitchFamily="34" charset="0"/>
                          <a:cs typeface="Arial" pitchFamily="34" charset="0"/>
                        </a:rPr>
                        <a:t> potenciais que estão ligados à posse de uma </a:t>
                      </a:r>
                      <a:r>
                        <a:rPr lang="pt-PT" sz="1800" b="1" i="1" dirty="0" smtClean="0">
                          <a:latin typeface="Arial" pitchFamily="34" charset="0"/>
                          <a:cs typeface="Arial" pitchFamily="34" charset="0"/>
                        </a:rPr>
                        <a:t>rede</a:t>
                      </a:r>
                      <a:r>
                        <a:rPr lang="pt-PT" sz="1800" i="1" dirty="0" smtClean="0">
                          <a:latin typeface="Arial" pitchFamily="34" charset="0"/>
                          <a:cs typeface="Arial" pitchFamily="34" charset="0"/>
                        </a:rPr>
                        <a:t> durável de </a:t>
                      </a:r>
                      <a:r>
                        <a:rPr lang="pt-PT" sz="1800" b="1" i="1" dirty="0" smtClean="0">
                          <a:latin typeface="Arial" pitchFamily="34" charset="0"/>
                          <a:cs typeface="Arial" pitchFamily="34" charset="0"/>
                        </a:rPr>
                        <a:t>relações</a:t>
                      </a:r>
                      <a:r>
                        <a:rPr lang="pt-PT" sz="1800" i="1" dirty="0" smtClean="0">
                          <a:latin typeface="Arial" pitchFamily="34" charset="0"/>
                          <a:cs typeface="Arial" pitchFamily="34" charset="0"/>
                        </a:rPr>
                        <a:t> mais ou menos institucionalizadas de </a:t>
                      </a:r>
                      <a:r>
                        <a:rPr lang="pt-PT" sz="1800" b="1" i="1" dirty="0" smtClean="0">
                          <a:latin typeface="Arial" pitchFamily="34" charset="0"/>
                          <a:cs typeface="Arial" pitchFamily="34" charset="0"/>
                        </a:rPr>
                        <a:t>mútuo conhecimento e reconhecimento</a:t>
                      </a:r>
                      <a:r>
                        <a:rPr lang="pt-PT" sz="1800" i="1" dirty="0" smtClean="0"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latin typeface="Arial" charset="0"/>
                          <a:cs typeface="Arial" charset="0"/>
                        </a:rPr>
                        <a:t>«</a:t>
                      </a:r>
                      <a:r>
                        <a:rPr lang="pt-BR" sz="1800" b="0" i="1" dirty="0" smtClean="0">
                          <a:latin typeface="Arial" charset="0"/>
                          <a:cs typeface="Arial" charset="0"/>
                        </a:rPr>
                        <a:t>a confiança, </a:t>
                      </a:r>
                      <a:r>
                        <a:rPr lang="pt-BR" sz="1800" b="1" i="1" dirty="0" smtClean="0">
                          <a:latin typeface="Arial" charset="0"/>
                          <a:cs typeface="Arial" charset="0"/>
                        </a:rPr>
                        <a:t>as normas </a:t>
                      </a:r>
                      <a:r>
                        <a:rPr lang="pt-BR" sz="1800" b="0" i="1" dirty="0" smtClean="0">
                          <a:latin typeface="Arial" charset="0"/>
                          <a:cs typeface="Arial" charset="0"/>
                        </a:rPr>
                        <a:t>que governam a coexistência, as redes de </a:t>
                      </a:r>
                      <a:r>
                        <a:rPr lang="pt-BR" sz="1800" b="1" i="1" dirty="0" smtClean="0">
                          <a:latin typeface="Arial" charset="0"/>
                          <a:cs typeface="Arial" charset="0"/>
                        </a:rPr>
                        <a:t>associacionismo cívico</a:t>
                      </a:r>
                      <a:r>
                        <a:rPr lang="pt-BR" sz="1800" b="0" i="1" dirty="0" smtClean="0">
                          <a:latin typeface="Arial" charset="0"/>
                          <a:cs typeface="Arial" charset="0"/>
                        </a:rPr>
                        <a:t>, os elementos que melhoram a eficiência da organização social fomentando iniciativas levadas de comum acordo</a:t>
                      </a:r>
                      <a:r>
                        <a:rPr lang="pt-BR" sz="1800" b="0" dirty="0" smtClean="0">
                          <a:latin typeface="Arial" charset="0"/>
                          <a:cs typeface="Arial" charset="0"/>
                        </a:rPr>
                        <a:t>». </a:t>
                      </a:r>
                      <a:endParaRPr lang="pt-BR" b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pt-BR" sz="2800" b="1" dirty="0" smtClean="0">
                <a:latin typeface="Arial" charset="0"/>
                <a:cs typeface="Arial" charset="0"/>
              </a:rPr>
              <a:t>«Capital social» </a:t>
            </a:r>
            <a:r>
              <a:rPr lang="it-IT" sz="2800" b="1" dirty="0" smtClean="0">
                <a:latin typeface="Arial" charset="0"/>
                <a:cs typeface="Arial" charset="0"/>
              </a:rPr>
              <a:t>| Diferenças entre Putnam e Bourdieu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3773487"/>
          </a:xfrm>
        </p:spPr>
        <p:txBody>
          <a:bodyPr/>
          <a:lstStyle/>
          <a:p>
            <a:pPr eaLnBrk="1" hangingPunct="1"/>
            <a:r>
              <a:rPr lang="pt-BR" sz="2800" dirty="0" smtClean="0">
                <a:latin typeface="Arial" charset="0"/>
                <a:cs typeface="Arial" charset="0"/>
              </a:rPr>
              <a:t>Conforme Putnam, o capital social gera um efeito final acumulativo no </a:t>
            </a:r>
            <a:r>
              <a:rPr lang="pt-BR" sz="2800" b="1" dirty="0" smtClean="0">
                <a:latin typeface="Arial" charset="0"/>
                <a:cs typeface="Arial" charset="0"/>
              </a:rPr>
              <a:t>desenvolvimento econômico</a:t>
            </a:r>
            <a:r>
              <a:rPr lang="pt-BR" sz="2800" dirty="0" smtClean="0">
                <a:latin typeface="Arial" charset="0"/>
                <a:cs typeface="Arial" charset="0"/>
              </a:rPr>
              <a:t> e na </a:t>
            </a:r>
            <a:r>
              <a:rPr lang="pt-BR" sz="2800" b="1" dirty="0" smtClean="0">
                <a:latin typeface="Arial" charset="0"/>
                <a:cs typeface="Arial" charset="0"/>
              </a:rPr>
              <a:t>eficácia das instituições locais</a:t>
            </a:r>
            <a:r>
              <a:rPr lang="pt-BR" sz="28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pt-BR" sz="2800" dirty="0" smtClean="0">
                <a:latin typeface="Arial" charset="0"/>
                <a:cs typeface="Arial" charset="0"/>
              </a:rPr>
              <a:t>Aquelas comunidades sociais que são caracterizadas por abundantes reservas de «capital social» são mais eficientes e justas.</a:t>
            </a:r>
          </a:p>
          <a:p>
            <a:pPr eaLnBrk="1" hangingPunct="1"/>
            <a:endParaRPr lang="pt-BR" sz="2800" dirty="0" smtClean="0">
              <a:latin typeface="Arial" charset="0"/>
              <a:cs typeface="Arial" charset="0"/>
            </a:endParaRPr>
          </a:p>
        </p:txBody>
      </p:sp>
      <p:sp>
        <p:nvSpPr>
          <p:cNvPr id="71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b="1" dirty="0" smtClean="0">
                <a:latin typeface="Arial" charset="0"/>
                <a:cs typeface="Arial" charset="0"/>
              </a:rPr>
              <a:t>O capital social de Putnam | 1</a:t>
            </a:r>
            <a:endParaRPr lang="it-IT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211887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Arial" pitchFamily="34" charset="0"/>
                <a:cs typeface="Arial" pitchFamily="34" charset="0"/>
              </a:rPr>
              <a:t>Putnam, R. D. (1993), 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La tradizione civica nelle regioni italiane</a:t>
            </a:r>
            <a:r>
              <a:rPr lang="it-IT" dirty="0">
                <a:latin typeface="Arial" pitchFamily="34" charset="0"/>
                <a:cs typeface="Arial" pitchFamily="34" charset="0"/>
              </a:rPr>
              <a:t>, Milano: Arnoldo Mondadori Editore, 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Making Democracy Work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>
                <a:latin typeface="Arial" pitchFamily="34" charset="0"/>
                <a:cs typeface="Arial" pitchFamily="34" charset="0"/>
              </a:rPr>
              <a:t>(1993), Princeton University Press.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Dedução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linha geral, 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todas as premissas são verdadeiras, a conclusão deve ser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verdadeira. Toda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informação ou conteúdo factual da conclusão já estava, pelo menos implicitamente, nas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premissas. Parte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geral para 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específico.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linha geral, 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todas as premissas são verdadeiras, a conclusão é provavelmente verdadeira, mas não necessariamente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verdadeira.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conclusão encerra informação que não estava, nem implicitamente, nas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premissas. Parte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específico para 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geral.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 e a dedução | 2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pt-BR" sz="2800" smtClean="0">
                <a:latin typeface="Arial" charset="0"/>
                <a:cs typeface="Arial" charset="0"/>
              </a:rPr>
              <a:t>Na nossa definição de capital social, «social» refere-se à associação, ou seja, o capital pertence a uma coletividade ou a uma comunidade; ele é compartilhado e não pertence a indivíduos (social de «sócio», parceiro). </a:t>
            </a:r>
          </a:p>
          <a:p>
            <a:pPr eaLnBrk="1" hangingPunct="1"/>
            <a:r>
              <a:rPr lang="pt-BR" sz="2800" smtClean="0">
                <a:latin typeface="Arial" charset="0"/>
                <a:cs typeface="Arial" charset="0"/>
              </a:rPr>
              <a:t>O capital social não se gasta com o uso; ao contrário, o uso do capital social o faz crescer.</a:t>
            </a:r>
            <a:endParaRPr lang="it-IT" sz="2800" smtClean="0">
              <a:latin typeface="Arial" charset="0"/>
              <a:cs typeface="Arial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211887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Arial" pitchFamily="34" charset="0"/>
                <a:cs typeface="Arial" pitchFamily="34" charset="0"/>
              </a:rPr>
              <a:t>Putnam, R. D. (1993), 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La tradizione civica nelle regioni italiane</a:t>
            </a:r>
            <a:r>
              <a:rPr lang="it-IT" dirty="0">
                <a:latin typeface="Arial" pitchFamily="34" charset="0"/>
                <a:cs typeface="Arial" pitchFamily="34" charset="0"/>
              </a:rPr>
              <a:t>, Milano: Arnoldo Mondadori Editore, 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Making Democracy Work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>
                <a:latin typeface="Arial" pitchFamily="34" charset="0"/>
                <a:cs typeface="Arial" pitchFamily="34" charset="0"/>
              </a:rPr>
              <a:t>(1993), Princeton University Press.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pt-BR" sz="3200" b="1" dirty="0" smtClean="0">
                <a:latin typeface="Arial" charset="0"/>
                <a:cs typeface="Arial" charset="0"/>
              </a:rPr>
              <a:t>O capital social de Putnam | 2</a:t>
            </a:r>
            <a:endParaRPr lang="it-IT" sz="32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charset="0"/>
                <a:cs typeface="Arial" charset="0"/>
              </a:rPr>
              <a:t>Nesse sentido, a noção de </a:t>
            </a:r>
            <a:r>
              <a:rPr lang="pt-BR" sz="2800" dirty="0" smtClean="0">
                <a:cs typeface="Arial" charset="0"/>
              </a:rPr>
              <a:t>«</a:t>
            </a:r>
            <a:r>
              <a:rPr lang="pt-BR" sz="2800" dirty="0" smtClean="0">
                <a:latin typeface="Arial" charset="0"/>
                <a:cs typeface="Arial" charset="0"/>
              </a:rPr>
              <a:t>capital social</a:t>
            </a:r>
            <a:r>
              <a:rPr lang="pt-BR" sz="2800" dirty="0" smtClean="0">
                <a:cs typeface="Arial" charset="0"/>
              </a:rPr>
              <a:t>»</a:t>
            </a:r>
            <a:r>
              <a:rPr lang="pt-BR" sz="2800" dirty="0" smtClean="0">
                <a:latin typeface="Arial" charset="0"/>
                <a:cs typeface="Arial" charset="0"/>
              </a:rPr>
              <a:t> indica que os recursos são compartilhados no nível de um grupo e sociedade, além dos níveis do indivíduo e da família. </a:t>
            </a:r>
          </a:p>
          <a:p>
            <a:pPr eaLnBrk="1" hangingPunct="1"/>
            <a:r>
              <a:rPr lang="pt-BR" sz="2800" u="sng" dirty="0" smtClean="0">
                <a:latin typeface="Arial" charset="0"/>
                <a:cs typeface="Arial" charset="0"/>
              </a:rPr>
              <a:t>Isso não implica que todos aqueles que compartilham determinado recurso de capital social se relacionem enquanto amigos</a:t>
            </a:r>
            <a:r>
              <a:rPr lang="pt-BR" sz="2800" dirty="0" smtClean="0">
                <a:latin typeface="Arial" charset="0"/>
                <a:cs typeface="Arial" charset="0"/>
              </a:rPr>
              <a:t>; significa, no entanto, que o </a:t>
            </a:r>
            <a:r>
              <a:rPr lang="pt-BR" sz="2800" dirty="0" smtClean="0">
                <a:cs typeface="Arial" charset="0"/>
              </a:rPr>
              <a:t>«</a:t>
            </a:r>
            <a:r>
              <a:rPr lang="pt-BR" sz="2800" dirty="0" smtClean="0">
                <a:latin typeface="Arial" charset="0"/>
                <a:cs typeface="Arial" charset="0"/>
              </a:rPr>
              <a:t>capital social</a:t>
            </a:r>
            <a:r>
              <a:rPr lang="pt-BR" sz="2800" dirty="0" smtClean="0">
                <a:cs typeface="Arial" charset="0"/>
              </a:rPr>
              <a:t>»</a:t>
            </a:r>
            <a:r>
              <a:rPr lang="pt-BR" sz="2800" dirty="0" smtClean="0">
                <a:latin typeface="Arial" charset="0"/>
                <a:cs typeface="Arial" charset="0"/>
              </a:rPr>
              <a:t> existe e cresce a partir de relações de confiança e cooperação e não de relações baseadas no antagonismo.</a:t>
            </a:r>
            <a:endParaRPr lang="it-IT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pt-BR" sz="3200" b="1" dirty="0" smtClean="0">
                <a:latin typeface="Arial" charset="0"/>
                <a:cs typeface="Arial" charset="0"/>
              </a:rPr>
              <a:t>O capital social de Putnam | 3</a:t>
            </a:r>
            <a:endParaRPr lang="it-IT" sz="32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smtClean="0">
                <a:latin typeface="Arial" charset="0"/>
                <a:cs typeface="Arial" charset="0"/>
              </a:rPr>
              <a:t>Capital social é «capital» porque, para utilizar a linguagem dos economistas, ele se acumula, ele pode produzir benefícios, ele tem estoques e uma série de valores. </a:t>
            </a:r>
          </a:p>
          <a:p>
            <a:pPr eaLnBrk="1" hangingPunct="1"/>
            <a:r>
              <a:rPr lang="pt-BR" sz="2800" smtClean="0">
                <a:latin typeface="Arial" charset="0"/>
                <a:cs typeface="Arial" charset="0"/>
              </a:rPr>
              <a:t>O capital social refere-se a recursos que são acumulados e que podem ser utilizados e mantidos para uso futuro.</a:t>
            </a:r>
            <a:endParaRPr lang="it-IT" sz="2800" smtClean="0">
              <a:latin typeface="Arial" charset="0"/>
              <a:cs typeface="Arial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pt-BR" sz="3200" b="1" dirty="0" smtClean="0">
                <a:latin typeface="Arial" charset="0"/>
                <a:cs typeface="Arial" charset="0"/>
              </a:rPr>
              <a:t>O capital social de Putnam | 4</a:t>
            </a:r>
            <a:endParaRPr lang="it-IT" sz="32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Putnam desenvolve diferentes medidas do conceito de «capital social»: </a:t>
            </a:r>
          </a:p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1. a fração de pessoas que tinham servido em uma organização local de voluntariado;</a:t>
            </a:r>
          </a:p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2. os afiliados a uma organização local de voluntariado; </a:t>
            </a:r>
          </a:p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3. o número de reuniões destas associações; </a:t>
            </a:r>
          </a:p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4. o número de reuniões públicas assistidas por cada pessoa; </a:t>
            </a:r>
          </a:p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5. as horas passadas em casa de amigos;</a:t>
            </a:r>
          </a:p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6. a participação eleitoral.</a:t>
            </a:r>
          </a:p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7. [...]</a:t>
            </a:r>
          </a:p>
          <a:p>
            <a:pPr eaLnBrk="1" hangingPunct="1"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	Por razões de simplicidade, essas medidas são combinadas em </a:t>
            </a:r>
            <a:r>
              <a:rPr lang="pt-PT" sz="2000" b="1" u="sng" smtClean="0">
                <a:latin typeface="Arial" charset="0"/>
                <a:cs typeface="Arial" charset="0"/>
              </a:rPr>
              <a:t>uma única medida (index de capital social). </a:t>
            </a:r>
            <a:endParaRPr lang="it-IT" sz="2000" b="1" u="sng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pt-BR" sz="2000" smtClean="0">
                <a:latin typeface="Arial" charset="0"/>
                <a:cs typeface="Arial" charset="0"/>
              </a:rPr>
              <a:t>	 </a:t>
            </a:r>
            <a:endParaRPr lang="it-IT" sz="2000" smtClean="0">
              <a:latin typeface="Arial" charset="0"/>
              <a:cs typeface="Arial" charset="0"/>
            </a:endParaRPr>
          </a:p>
        </p:txBody>
      </p:sp>
      <p:sp>
        <p:nvSpPr>
          <p:cNvPr id="1126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b="1" smtClean="0">
                <a:latin typeface="Arial" charset="0"/>
                <a:cs typeface="Arial" charset="0"/>
              </a:rPr>
              <a:t>Indicadores do capital social | 1 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6105525"/>
            <a:ext cx="91440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</a:rPr>
              <a:t>Robert </a:t>
            </a:r>
            <a:r>
              <a:rPr lang="en-US" dirty="0">
                <a:solidFill>
                  <a:srgbClr val="000000"/>
                </a:solidFill>
              </a:rPr>
              <a:t>Putnam (2000), </a:t>
            </a:r>
            <a:r>
              <a:rPr lang="en-US" b="1" dirty="0">
                <a:solidFill>
                  <a:srgbClr val="000000"/>
                </a:solidFill>
              </a:rPr>
              <a:t>Bowling Alone: The collapse and Revival of American 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Community</a:t>
            </a:r>
            <a:r>
              <a:rPr lang="en-US" dirty="0">
                <a:solidFill>
                  <a:srgbClr val="000000"/>
                </a:solidFill>
              </a:rPr>
              <a:t>, New York: Simon and Schuster. 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Putnam desenvolve diferentes medidas do conceito de «capital social»: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1. a fração de pessoas que tinham servido em uma organização local de voluntariado;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2. os afiliados a uma organização local de voluntariado;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3. o número de reuniões destas associações;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4. o número de reuniões públicas assistidas por cada pessoa;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5. as horas passadas em casa de amigos;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6. a participação eleitoral.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7. [...]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Por razões de simplicidade, essas medidas são combinadas em </a:t>
            </a:r>
            <a:r>
              <a:rPr lang="pt-PT" sz="2000" b="1" u="sng" dirty="0" smtClean="0">
                <a:latin typeface="Arial" pitchFamily="34" charset="0"/>
                <a:cs typeface="Arial" pitchFamily="34" charset="0"/>
              </a:rPr>
              <a:t>uma única medida (index de capital social). </a:t>
            </a:r>
            <a:endParaRPr lang="it-IT" sz="2000" b="1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0163" y="62738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	Robert Putnam (2000), </a:t>
            </a: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Bowling Alone: The collapse and Revival of American Community</a:t>
            </a: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, New York: Simon and Schuster. </a:t>
            </a:r>
            <a:endParaRPr lang="it-IT" sz="1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1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ângulo 3"/>
          <p:cNvSpPr>
            <a:spLocks noChangeArrowheads="1"/>
          </p:cNvSpPr>
          <p:nvPr/>
        </p:nvSpPr>
        <p:spPr bwMode="auto">
          <a:xfrm>
            <a:off x="684213" y="1538288"/>
            <a:ext cx="81375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</a:rPr>
              <a:t>«</a:t>
            </a:r>
            <a:r>
              <a:rPr lang="pt-BR" sz="2800" b="1" dirty="0" err="1">
                <a:latin typeface="Arial" pitchFamily="34" charset="0"/>
              </a:rPr>
              <a:t>Bowling</a:t>
            </a:r>
            <a:r>
              <a:rPr lang="pt-BR" sz="2800" b="1" dirty="0">
                <a:latin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</a:rPr>
              <a:t>Alone</a:t>
            </a:r>
            <a:r>
              <a:rPr lang="pt-BR" sz="2800" b="1" dirty="0">
                <a:latin typeface="Arial" pitchFamily="34" charset="0"/>
              </a:rPr>
              <a:t>»</a:t>
            </a:r>
            <a:endParaRPr lang="pt-BR" sz="2800" dirty="0">
              <a:latin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</a:rPr>
              <a:t>Conforme Putnam, ao </a:t>
            </a:r>
            <a:r>
              <a:rPr lang="pt-BR" sz="2800" b="1" dirty="0">
                <a:latin typeface="Arial" pitchFamily="34" charset="0"/>
              </a:rPr>
              <a:t>aumentar o número de jogadores de </a:t>
            </a:r>
            <a:r>
              <a:rPr lang="pt-BR" sz="2800" b="1" dirty="0" err="1">
                <a:latin typeface="Arial" pitchFamily="34" charset="0"/>
              </a:rPr>
              <a:t>bowling</a:t>
            </a:r>
            <a:r>
              <a:rPr lang="pt-BR" sz="2800" b="1" dirty="0">
                <a:latin typeface="Arial" pitchFamily="34" charset="0"/>
              </a:rPr>
              <a:t>, diminuem os afiliados nas associações de </a:t>
            </a:r>
            <a:r>
              <a:rPr lang="pt-BR" sz="2800" b="1" dirty="0" err="1">
                <a:latin typeface="Arial" pitchFamily="34" charset="0"/>
              </a:rPr>
              <a:t>bowling</a:t>
            </a:r>
            <a:r>
              <a:rPr lang="pt-BR" sz="2800" b="1" dirty="0">
                <a:latin typeface="Arial" pitchFamily="34" charset="0"/>
              </a:rPr>
              <a:t> </a:t>
            </a:r>
            <a:r>
              <a:rPr lang="pt-BR" sz="2800" dirty="0">
                <a:latin typeface="Arial" pitchFamily="34" charset="0"/>
              </a:rPr>
              <a:t>(indicador de capital social).</a:t>
            </a:r>
          </a:p>
          <a:p>
            <a:pPr algn="ctr"/>
            <a:r>
              <a:rPr lang="pt-BR" sz="2800" dirty="0">
                <a:latin typeface="Arial" pitchFamily="34" charset="0"/>
              </a:rPr>
              <a:t> </a:t>
            </a:r>
          </a:p>
          <a:p>
            <a:pPr algn="ctr"/>
            <a:endParaRPr lang="it-IT" sz="2800" dirty="0">
              <a:latin typeface="Arial" pitchFamily="34" charset="0"/>
            </a:endParaRPr>
          </a:p>
          <a:p>
            <a:pPr algn="ctr"/>
            <a:endParaRPr lang="pt-BR" sz="2800" dirty="0">
              <a:latin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</a:rPr>
              <a:t>De forma geral, observa-se então uma tendência rumo ao individualismo. </a:t>
            </a:r>
          </a:p>
        </p:txBody>
      </p:sp>
      <p:sp>
        <p:nvSpPr>
          <p:cNvPr id="819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Robert Putnam (2000), </a:t>
            </a:r>
            <a:r>
              <a:rPr lang="en-US" b="1">
                <a:latin typeface="Arial" pitchFamily="34" charset="0"/>
              </a:rPr>
              <a:t>Bowling Alone: The collapse and Revival of American Community</a:t>
            </a:r>
            <a:r>
              <a:rPr lang="en-US">
                <a:latin typeface="Arial" pitchFamily="34" charset="0"/>
              </a:rPr>
              <a:t>, New York: Simon and Schuster.</a:t>
            </a:r>
            <a:endParaRPr lang="pt-BR">
              <a:latin typeface="Arial" pitchFamily="34" charset="0"/>
            </a:endParaRPr>
          </a:p>
        </p:txBody>
      </p:sp>
      <p:sp>
        <p:nvSpPr>
          <p:cNvPr id="819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2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4211960" y="3861048"/>
            <a:ext cx="863724" cy="928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1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7848600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3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6876256" y="3284984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7956376" y="2780928"/>
            <a:ext cx="108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Valor médio de afiliados (%)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200" y="1109663"/>
            <a:ext cx="7213600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4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101372"/>
            <a:ext cx="8028185" cy="493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5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1177925"/>
            <a:ext cx="84201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6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resumo a indução faz a generalização, isto é, cria proposições universais a partir de proposições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particulares.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dedução parte do geral para o particular, enquanto que a indução parte do particular para o geral.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Exemplificando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com a explicação sobre um carro: 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Dedutivamente: começamos com o carro todo e o vamos desmontando, sistema por sistema, peça por peça. 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Indutivamente: pegamos todas peças e vamos montando o carro, sistema por sistema e por fim, juntamos os sistemas e formamos o carro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Mas as ciências sociais não trabalham com carros.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 e a dedução | 3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858250" cy="541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7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Teoria das janelas quebradas </a:t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 ou dedução?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Universidade de Stanford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(1969),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realizou uma interessante experiência de psicologia social. Deixou dois carros idênticos, da mesma marca, modelo e cor, abandonados na rua. Um no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Bronx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zona pobre e conflituosa de Nova York e o outro em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Palo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Alto, zona rica e tranquila da Califórnia.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Dois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carros idênticos abandonados, dois bairros com populações muito diferentes e uma equipe de especialistas em psicologia social estudando as condutas das pessoas em cada local.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Resultado: o carro abandonado no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Bronx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começou a ser vandalizado em poucas horas. As rodas foram roubadas, depois o motor, os espelhos, o rádio, etc. Levaram tudo o que fosse aproveitável e aquilo que não puderam levar, destruíram. Contrariamente, o carro abandonado em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Palo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Alto manteve-se intacto.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2428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experiência não terminou aí. Quando o carro abandonado no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Bronx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já estava desfeito e o de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Palo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Alto estava há uma semana impecável, os pesquisadores quebraram um vidro do automóvel de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Palo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Alto. Resultado: logo a seguir foi desencadeado o mesmo processo ocorrido no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Bronx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Roubo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violência e vandalismo reduziram o veículo à mesma situação daquele deixado no bairro pobre. Por que o vidro quebrado na viatura abandonada num bairro supostamente seguro foi capaz de desencadear todo um processo delituoso? Evidentemente, não foi devido à pobreza. Trata-se de algo que tem a ver com a psicologia humana e com as relações sociais.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Teoria das janelas quebradas </a:t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 ou dedução?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vidro quebrado numa viatura abandonada transmite uma ideia de deterioração, de desinteresse, de despreocupação. Faz quebrar os códigos de convivência, faz supor que a lei encontra-se ausente, que naquele lugar não existem normas ou regras. Um vidro quebrado induz ao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“vale-tudo”. 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uma comunidade exibe sinais de deterioração, e esse fato parece não importar a ninguém, isso fatalmente será fator de geração de delitos.</a:t>
            </a:r>
          </a:p>
          <a:p>
            <a:endParaRPr lang="pt-BR" sz="4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Teoria das janelas quebradas </a:t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 ou dedução?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7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48464" cy="5184576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pesquisa de Robert Putnam representa um caso de indução ou de dedução?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pesquisa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Granovetter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representa um caso de indução ou de dedução?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teoria das janelas quebradas representa um caso de dedução ou indução?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Os experimentos de Stanley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Milgram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um caso de dedução ou indução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3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Dedução é partir do geral para o particular.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 exemplo quando fala-se da lei da gravidade,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etc. estas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devem ser aplicadas a todos os casos.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Tipo: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1. Todos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filósofos são chatos.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2. Kant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filósofo.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	3. Kant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chato.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 e a dedução | 4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Indução é o contrário: ir do particular para o universal. 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Isso ocorre quando vemos algo ocorrer varias vezes e imaginamos que deve haver uma regra para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isso.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 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Enfiar o dedo uma vez na tomada dá choque 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Enfiar o de novo na tomada também dá choque. 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Sempre que eu enfiar o dedo na tomada dá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choque.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 2: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galinha tem bico é uma ave. O faisão tem bico e é uma ave. O avestruz tem bico e é uma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ave. Portanto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todos os seres com bico são aves.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Indução e a dedução | 5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1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 «sociologia econômica» de 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Bourdieu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| 1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 sociologia é indutiva ou dedutiva?</a:t>
            </a:r>
          </a:p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Bourdieu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afirma, no quadro de mais uma crítica à ciência econômica, que «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o cálculo estritamente utilitarista não pode dar conta completamente de práticas que permanecem imersas no não-econômico</a:t>
            </a:r>
            <a:r>
              <a:rPr lang="pt-BR" dirty="0">
                <a:latin typeface="Arial" pitchFamily="34" charset="0"/>
                <a:cs typeface="Arial" pitchFamily="34" charset="0"/>
              </a:rPr>
              <a:t>». Nesse sentido, a ciência econômica, tal como é praticada, não é legítima e deve ser substituída por uma «sociologia econômica»: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[...] a imersão da economia no social é tal que, por legítimas que sejam as abstrações realizadas para as necessidades da análise, é preciso ter claro que o verdadeiro objeto de uma verdadeira economia das práticas não é outra coisa, em última análise,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senão a economia das condições de produção e de reprodução dos agentes e das instituições de produção e de reprodução econômica, cultural e social, isto é, o próprio objeto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da sociologia na sua definição mais completa e mais geral </a:t>
            </a:r>
            <a:r>
              <a:rPr lang="pt-BR" dirty="0">
                <a:latin typeface="Arial" pitchFamily="34" charset="0"/>
                <a:cs typeface="Arial" pitchFamily="34" charset="0"/>
              </a:rPr>
              <a:t>(2000, pp. 25-26).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6488668"/>
            <a:ext cx="8408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BOURDIE, </a:t>
            </a:r>
            <a:r>
              <a:rPr lang="fr-F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Pierre (2000), </a:t>
            </a:r>
            <a:r>
              <a:rPr lang="fr-FR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Les structures sociales de l'économie</a:t>
            </a:r>
            <a:r>
              <a:rPr lang="fr-F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Paris, Seuil.  </a:t>
            </a: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Num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primeiros textos em que tentou sistematizar suas reflexões a respeito das modalidades e dos condicionantes da ação social, ele afirmava que convém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abandonar 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a dicotomia do econômico e do </a:t>
            </a:r>
            <a:r>
              <a:rPr lang="pt-BR" sz="2400" b="1" u="sng" dirty="0" err="1">
                <a:latin typeface="Arial" pitchFamily="34" charset="0"/>
                <a:cs typeface="Arial" pitchFamily="34" charset="0"/>
              </a:rPr>
              <a:t>não-econômico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 que proíbe apreender a ciência das práticas ‘econômicas’ como caso particular de uma ciência capaz de tratar todas as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práticas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[...]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Bourdieu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1980, p. 209). </a:t>
            </a:r>
          </a:p>
          <a:p>
            <a:pPr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 «sociologia econômica» de 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Bourdieu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| 2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BOURDIEU, Pierre (1980),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Le sens pratique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Paris, Minuit.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 mercado como um «mito inteligente»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Bourdieu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caracteriza o mercado como um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“mito inteligente” </a:t>
            </a:r>
            <a:r>
              <a:rPr lang="pt-BR" dirty="0">
                <a:latin typeface="Arial" pitchFamily="34" charset="0"/>
                <a:cs typeface="Arial" pitchFamily="34" charset="0"/>
              </a:rPr>
              <a:t>e sublinha que, como já foi notado frequentemente, «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a noção de mercado quase nunca é definida, e menos ainda discutida</a:t>
            </a:r>
            <a:r>
              <a:rPr lang="pt-BR" dirty="0">
                <a:latin typeface="Arial" pitchFamily="34" charset="0"/>
                <a:cs typeface="Arial" pitchFamily="34" charset="0"/>
              </a:rPr>
              <a:t>» (2005, p. 20).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Mas </a:t>
            </a:r>
            <a:r>
              <a:rPr lang="pt-BR" dirty="0">
                <a:latin typeface="Arial" pitchFamily="34" charset="0"/>
                <a:cs typeface="Arial" pitchFamily="34" charset="0"/>
              </a:rPr>
              <a:t>reconhece que essa ausência não é tão ilógica, devido à abstração progressiva da noção de mercado no decorrer da revolução marginalista: «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Na verdade, essa acusação ritual não faz muito sentido, na medida em que, com a revolução marginalista, o mercado cessa de ser algo concreto para se tornar um conceito abstrato sem referência empírica</a:t>
            </a:r>
            <a:r>
              <a:rPr lang="pt-BR" dirty="0">
                <a:latin typeface="Arial" pitchFamily="34" charset="0"/>
                <a:cs typeface="Arial" pitchFamily="34" charset="0"/>
              </a:rPr>
              <a:t>» (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Idem</a:t>
            </a:r>
            <a:r>
              <a:rPr lang="pt-BR" dirty="0">
                <a:latin typeface="Arial" pitchFamily="34" charset="0"/>
                <a:cs typeface="Arial" pitchFamily="34" charset="0"/>
              </a:rPr>
              <a:t>, p. 20).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Rompendo </a:t>
            </a:r>
            <a:r>
              <a:rPr lang="pt-BR" dirty="0">
                <a:latin typeface="Arial" pitchFamily="34" charset="0"/>
                <a:cs typeface="Arial" pitchFamily="34" charset="0"/>
              </a:rPr>
              <a:t>com essa tradição, e no quadro da orientação atual da sociologia contemporânea,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Bourdieu</a:t>
            </a:r>
            <a:r>
              <a:rPr lang="pt-BR" dirty="0">
                <a:latin typeface="Arial" pitchFamily="34" charset="0"/>
                <a:cs typeface="Arial" pitchFamily="34" charset="0"/>
              </a:rPr>
              <a:t> define o mercado como uma «construção social» (2005, p. 40):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é o lugar de encontro entre a demanda e a oferta, ambas socialmente construídas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Bourdieu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, Pierre (2005), O campo econômico. </a:t>
            </a:r>
            <a:r>
              <a:rPr lang="pt-BR" sz="1200" i="1" dirty="0" smtClean="0">
                <a:latin typeface="Arial" pitchFamily="34" charset="0"/>
                <a:cs typeface="Arial" pitchFamily="34" charset="0"/>
              </a:rPr>
              <a:t>Política &amp; Sociedade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, 6: 15-58 (tradução de "Le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champ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économique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". </a:t>
            </a:r>
            <a:r>
              <a:rPr lang="pt-BR" sz="1200" i="1" dirty="0" err="1" smtClean="0">
                <a:latin typeface="Arial" pitchFamily="34" charset="0"/>
                <a:cs typeface="Arial" pitchFamily="34" charset="0"/>
              </a:rPr>
              <a:t>Actes</a:t>
            </a:r>
            <a:r>
              <a:rPr lang="pt-BR" sz="1200" i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sz="1200" i="1" dirty="0" err="1" smtClean="0">
                <a:latin typeface="Arial" pitchFamily="34" charset="0"/>
                <a:cs typeface="Arial" pitchFamily="34" charset="0"/>
              </a:rPr>
              <a:t>la</a:t>
            </a:r>
            <a:r>
              <a:rPr lang="pt-BR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i="1" dirty="0" err="1" smtClean="0">
                <a:latin typeface="Arial" pitchFamily="34" charset="0"/>
                <a:cs typeface="Arial" pitchFamily="34" charset="0"/>
              </a:rPr>
              <a:t>Recherche</a:t>
            </a:r>
            <a:r>
              <a:rPr lang="pt-BR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i="1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pt-BR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i="1" dirty="0" err="1" smtClean="0">
                <a:latin typeface="Arial" pitchFamily="34" charset="0"/>
                <a:cs typeface="Arial" pitchFamily="34" charset="0"/>
              </a:rPr>
              <a:t>Sciences</a:t>
            </a:r>
            <a:r>
              <a:rPr lang="pt-BR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i="1" dirty="0" err="1" smtClean="0">
                <a:latin typeface="Arial" pitchFamily="34" charset="0"/>
                <a:cs typeface="Arial" pitchFamily="34" charset="0"/>
              </a:rPr>
              <a:t>Sociales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, 119: 48-66, 1997).  </a:t>
            </a: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Link: </a:t>
            </a:r>
            <a:r>
              <a:rPr lang="pt-BR" sz="1200" u="sng" dirty="0" smtClean="0">
                <a:latin typeface="Arial" pitchFamily="34" charset="0"/>
                <a:cs typeface="Arial" pitchFamily="34" charset="0"/>
                <a:hlinkClick r:id="rId2"/>
              </a:rPr>
              <a:t>https://periodicos.ufsc.br/index.php/politica/article/view/1930/1697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«Propensões </a:t>
            </a:r>
            <a:r>
              <a:rPr lang="pt-BR" dirty="0">
                <a:latin typeface="Arial" pitchFamily="34" charset="0"/>
                <a:cs typeface="Arial" pitchFamily="34" charset="0"/>
              </a:rPr>
              <a:t>– ao trabalho, à poupança, ao investimento, etc. – não são exógenas, isto é, dependentes de uma natureza humana universal, mas endógenas e dependentes de uma história, que é aquela mesma do cosmo econômico onde elas são exigidas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recompensadas».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 mercado como «construção social»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621166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Bourdieu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, Pierre (2005, P. 17), "O campo econômico". 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Política &amp; Sociedade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, 6: 15-58 (tradução de "Le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champ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économique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". </a:t>
            </a:r>
            <a:r>
              <a:rPr lang="fr-FR" sz="1400" i="1" dirty="0" smtClean="0">
                <a:latin typeface="Arial" pitchFamily="34" charset="0"/>
                <a:cs typeface="Arial" pitchFamily="34" charset="0"/>
              </a:rPr>
              <a:t>Actes de la Recherche en Sciences Sociales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, 119: 48-66, 1997). 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2346</Words>
  <Application>Microsoft Office PowerPoint</Application>
  <PresentationFormat>Apresentação na tela (4:3)</PresentationFormat>
  <Paragraphs>194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Thème Office</vt:lpstr>
      <vt:lpstr>Indução e a dedução | 1</vt:lpstr>
      <vt:lpstr>Indução e a dedução | 2</vt:lpstr>
      <vt:lpstr>Indução e a dedução | 3</vt:lpstr>
      <vt:lpstr>Indução e a dedução | 4</vt:lpstr>
      <vt:lpstr>Indução e a dedução | 5</vt:lpstr>
      <vt:lpstr>A «sociologia econômica» de Bourdieu | 1</vt:lpstr>
      <vt:lpstr>A «sociologia econômica» de Bourdieu | 2</vt:lpstr>
      <vt:lpstr>O mercado como um «mito inteligente»</vt:lpstr>
      <vt:lpstr>O mercado como «construção social»</vt:lpstr>
      <vt:lpstr>Apresentação do PowerPoint</vt:lpstr>
      <vt:lpstr>Mercado do trabalho | Teoria do mercado</vt:lpstr>
      <vt:lpstr>Apresentação do PowerPoint</vt:lpstr>
      <vt:lpstr>A «força dos laços fracos» </vt:lpstr>
      <vt:lpstr>Apresentação do PowerPoint</vt:lpstr>
      <vt:lpstr>Apresentação do PowerPoint</vt:lpstr>
      <vt:lpstr>Apresentação do PowerPoint</vt:lpstr>
      <vt:lpstr>«Capital social» | Dedução ou indução?</vt:lpstr>
      <vt:lpstr>«Capital social» | Diferenças entre Putnam e Bourdieu</vt:lpstr>
      <vt:lpstr>O capital social de Putnam | 1</vt:lpstr>
      <vt:lpstr>O capital social de Putnam | 2</vt:lpstr>
      <vt:lpstr>O capital social de Putnam | 3</vt:lpstr>
      <vt:lpstr>O capital social de Putnam | 4</vt:lpstr>
      <vt:lpstr>Indicadores do capital social | 1 </vt:lpstr>
      <vt:lpstr>O capital social nos EUA | 1</vt:lpstr>
      <vt:lpstr>O capital social nos EUA | 2</vt:lpstr>
      <vt:lpstr>O capital social nos EUA | 3</vt:lpstr>
      <vt:lpstr>O capital social nos EUA | 4</vt:lpstr>
      <vt:lpstr>O capital social nos EUA | 5</vt:lpstr>
      <vt:lpstr>O capital social nos EUA | 6</vt:lpstr>
      <vt:lpstr>O capital social nos EUA | 7</vt:lpstr>
      <vt:lpstr>Teoria das janelas quebradas  Indução ou dedução?</vt:lpstr>
      <vt:lpstr>Teoria das janelas quebradas  Indução ou dedução?</vt:lpstr>
      <vt:lpstr>Teoria das janelas quebradas  Indução ou dedução?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Davide Carbonai</dc:creator>
  <cp:lastModifiedBy>Davide</cp:lastModifiedBy>
  <cp:revision>116</cp:revision>
  <dcterms:created xsi:type="dcterms:W3CDTF">2010-10-22T14:04:48Z</dcterms:created>
  <dcterms:modified xsi:type="dcterms:W3CDTF">2014-10-14T15:16:18Z</dcterms:modified>
</cp:coreProperties>
</file>